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57" r:id="rId3"/>
    <p:sldId id="261" r:id="rId4"/>
    <p:sldId id="262" r:id="rId5"/>
    <p:sldId id="263" r:id="rId6"/>
    <p:sldId id="264" r:id="rId7"/>
    <p:sldId id="259" r:id="rId8"/>
    <p:sldId id="266" r:id="rId9"/>
    <p:sldId id="267" r:id="rId10"/>
    <p:sldId id="269" r:id="rId11"/>
    <p:sldId id="270" r:id="rId12"/>
    <p:sldId id="271" r:id="rId13"/>
    <p:sldId id="272" r:id="rId14"/>
    <p:sldId id="273" r:id="rId15"/>
    <p:sldId id="274" r:id="rId16"/>
    <p:sldId id="276" r:id="rId17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84AAAA-5A98-433A-98C1-80B0E5322D58}" type="datetimeFigureOut">
              <a:rPr lang="es-AR" smtClean="0"/>
              <a:pPr/>
              <a:t>16/11/2015</a:t>
            </a:fld>
            <a:endParaRPr lang="es-AR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4B77D3-B3EE-498C-88D5-1C2501679940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730207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28 Título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16" name="15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4896C-9FBF-459E-9656-9004C6EDD328}" type="datetimeFigureOut">
              <a:rPr lang="es-AR" smtClean="0"/>
              <a:pPr/>
              <a:t>16/11/2015</a:t>
            </a:fld>
            <a:endParaRPr lang="es-AR"/>
          </a:p>
        </p:txBody>
      </p:sp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15" name="1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C352EBD-2F1F-4600-866D-8B149F4D6C29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7" name="26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5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4896C-9FBF-459E-9656-9004C6EDD328}" type="datetimeFigureOut">
              <a:rPr lang="es-AR" smtClean="0"/>
              <a:pPr/>
              <a:t>16/11/2015</a:t>
            </a:fld>
            <a:endParaRPr lang="es-AR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s-AR"/>
          </a:p>
        </p:txBody>
      </p:sp>
      <p:sp>
        <p:nvSpPr>
          <p:cNvPr id="16" name="1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C352EBD-2F1F-4600-866D-8B149F4D6C29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5 Marcador de texto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9" name="18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4896C-9FBF-459E-9656-9004C6EDD328}" type="datetimeFigureOut">
              <a:rPr lang="es-AR" smtClean="0"/>
              <a:pPr/>
              <a:t>16/11/2015</a:t>
            </a:fld>
            <a:endParaRPr lang="es-AR"/>
          </a:p>
        </p:txBody>
      </p:sp>
      <p:sp>
        <p:nvSpPr>
          <p:cNvPr id="11" name="10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16" name="1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52EBD-2F1F-4600-866D-8B149F4D6C29}" type="slidenum">
              <a:rPr lang="es-AR" smtClean="0"/>
              <a:pPr/>
              <a:t>‹Nº›</a:t>
            </a:fld>
            <a:endParaRPr lang="es-AR"/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19 Título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4" name="13 Marcador de contenido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4896C-9FBF-459E-9656-9004C6EDD328}" type="datetimeFigureOut">
              <a:rPr lang="es-AR" smtClean="0"/>
              <a:pPr/>
              <a:t>16/11/2015</a:t>
            </a:fld>
            <a:endParaRPr lang="es-AR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1" name="3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52EBD-2F1F-4600-866D-8B149F4D6C29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28 Título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25" name="24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8" name="27 Marcador de contenido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4896C-9FBF-459E-9656-9004C6EDD328}" type="datetimeFigureOut">
              <a:rPr lang="es-AR" smtClean="0"/>
              <a:pPr/>
              <a:t>16/11/2015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AC352EBD-2F1F-4600-866D-8B149F4D6C29}" type="slidenum">
              <a:rPr lang="es-AR" smtClean="0"/>
              <a:pPr/>
              <a:t>‹Nº›</a:t>
            </a:fld>
            <a:endParaRPr lang="es-AR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29 Título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2" name="1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4896C-9FBF-459E-9656-9004C6EDD328}" type="datetimeFigureOut">
              <a:rPr lang="es-AR" smtClean="0"/>
              <a:pPr/>
              <a:t>16/11/2015</a:t>
            </a:fld>
            <a:endParaRPr lang="es-AR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52EBD-2F1F-4600-866D-8B149F4D6C29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4896C-9FBF-459E-9656-9004C6EDD328}" type="datetimeFigureOut">
              <a:rPr lang="es-AR" smtClean="0"/>
              <a:pPr/>
              <a:t>16/11/2015</a:t>
            </a:fld>
            <a:endParaRPr lang="es-AR"/>
          </a:p>
        </p:txBody>
      </p:sp>
      <p:sp>
        <p:nvSpPr>
          <p:cNvPr id="24" name="2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52EBD-2F1F-4600-866D-8B149F4D6C29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Título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6" name="25 Marcador de texto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4" name="13 Marcador de contenido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5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4896C-9FBF-459E-9656-9004C6EDD328}" type="datetimeFigureOut">
              <a:rPr lang="es-AR" smtClean="0"/>
              <a:pPr/>
              <a:t>16/11/2015</a:t>
            </a:fld>
            <a:endParaRPr lang="es-AR"/>
          </a:p>
        </p:txBody>
      </p:sp>
      <p:sp>
        <p:nvSpPr>
          <p:cNvPr id="29" name="2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52EBD-2F1F-4600-866D-8B149F4D6C29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Marcador de posición de imagen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4896C-9FBF-459E-9656-9004C6EDD328}" type="datetimeFigureOut">
              <a:rPr lang="es-AR" smtClean="0"/>
              <a:pPr/>
              <a:t>16/11/2015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1" name="3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52EBD-2F1F-4600-866D-8B149F4D6C29}" type="slidenum">
              <a:rPr lang="es-AR" smtClean="0"/>
              <a:pPr/>
              <a:t>‹Nº›</a:t>
            </a:fld>
            <a:endParaRPr lang="es-AR"/>
          </a:p>
        </p:txBody>
      </p:sp>
      <p:sp>
        <p:nvSpPr>
          <p:cNvPr id="17" name="16 Título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6" name="25 Marcador de texto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4896C-9FBF-459E-9656-9004C6EDD328}" type="datetimeFigureOut">
              <a:rPr lang="es-AR" smtClean="0"/>
              <a:pPr/>
              <a:t>16/11/2015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52EBD-2F1F-4600-866D-8B149F4D6C29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4896C-9FBF-459E-9656-9004C6EDD328}" type="datetimeFigureOut">
              <a:rPr lang="es-AR" smtClean="0"/>
              <a:pPr/>
              <a:t>16/11/2015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52EBD-2F1F-4600-866D-8B149F4D6C29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7 Marcador de texto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1" name="10 Marcador de fecha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D474896C-9FBF-459E-9656-9004C6EDD328}" type="datetimeFigureOut">
              <a:rPr lang="es-AR" smtClean="0"/>
              <a:pPr/>
              <a:t>16/11/2015</a:t>
            </a:fld>
            <a:endParaRPr lang="es-AR"/>
          </a:p>
        </p:txBody>
      </p:sp>
      <p:sp>
        <p:nvSpPr>
          <p:cNvPr id="28" name="27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C352EBD-2F1F-4600-866D-8B149F4D6C29}" type="slidenum">
              <a:rPr lang="es-AR" smtClean="0"/>
              <a:pPr/>
              <a:t>‹Nº›</a:t>
            </a:fld>
            <a:endParaRPr lang="es-AR"/>
          </a:p>
        </p:txBody>
      </p:sp>
      <p:sp>
        <p:nvSpPr>
          <p:cNvPr id="10" name="9 Marcador de título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3568" y="980728"/>
            <a:ext cx="7772400" cy="3528392"/>
          </a:xfrm>
        </p:spPr>
        <p:txBody>
          <a:bodyPr>
            <a:normAutofit/>
          </a:bodyPr>
          <a:lstStyle/>
          <a:p>
            <a:pPr algn="ctr"/>
            <a:r>
              <a:rPr lang="es-AR" sz="4000" dirty="0" smtClean="0"/>
              <a:t>PROTECCIÓN DEL MEDIO AMBIENTE, LA BIÓSFERA Y LA BIODIVERSIDAD </a:t>
            </a:r>
            <a:r>
              <a:rPr lang="es-AR" dirty="0" smtClean="0"/>
              <a:t/>
            </a:r>
            <a:br>
              <a:rPr lang="es-AR" dirty="0" smtClean="0"/>
            </a:br>
            <a:r>
              <a:rPr lang="es-AR" dirty="0" smtClean="0"/>
              <a:t/>
            </a:r>
            <a:br>
              <a:rPr lang="es-AR" dirty="0" smtClean="0"/>
            </a:br>
            <a:r>
              <a:rPr lang="es-AR" sz="2400" dirty="0" smtClean="0"/>
              <a:t>A 10 AÑOS DE LA DECLARACIÓN SOBRE BIOÉTICA Y DERECHOS HUMANOS - UNESCO</a:t>
            </a:r>
            <a:endParaRPr lang="es-AR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03648" y="5013176"/>
            <a:ext cx="6400800" cy="913656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es-AR" sz="2000" dirty="0" smtClean="0"/>
              <a:t>Comité de Bioética</a:t>
            </a:r>
          </a:p>
          <a:p>
            <a:pPr algn="ctr"/>
            <a:r>
              <a:rPr lang="es-AR" sz="2000" dirty="0" smtClean="0"/>
              <a:t>NUEVO HOSPITAL DE RÍO CUARTO “SAN ANTONIO DE PADUA” Noviembre 2015</a:t>
            </a:r>
            <a:endParaRPr lang="es-AR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23528" y="548680"/>
            <a:ext cx="8686800" cy="1171600"/>
          </a:xfrm>
        </p:spPr>
        <p:txBody>
          <a:bodyPr>
            <a:normAutofit fontScale="90000"/>
          </a:bodyPr>
          <a:lstStyle/>
          <a:p>
            <a:r>
              <a:rPr lang="es-AR" b="1" dirty="0" smtClean="0"/>
              <a:t>Artículo 17 – Protección del medio ambiente, la biosfera y la biodiversidad</a:t>
            </a:r>
            <a:r>
              <a:rPr lang="es-AR" dirty="0" smtClean="0"/>
              <a:t> 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51520" y="2060848"/>
            <a:ext cx="8686800" cy="4381947"/>
          </a:xfrm>
        </p:spPr>
        <p:txBody>
          <a:bodyPr/>
          <a:lstStyle/>
          <a:p>
            <a:r>
              <a:rPr lang="es-AR" dirty="0" smtClean="0"/>
              <a:t>Se habrán de tener debidamente en cuenta la interconexión entre los seres humanos y las demás formas de vida, la importancia de un acceso apropiado a los recursos biológicos y genéticos y su utilización, el respeto del saber tradicional y el papel de los seres humanos en la protección del medio ambiente, la biósfera y la biodiversidad.</a:t>
            </a:r>
          </a:p>
          <a:p>
            <a:endParaRPr lang="es-A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/>
          <p:cNvPicPr/>
          <p:nvPr/>
        </p:nvPicPr>
        <p:blipFill>
          <a:blip r:embed="rId2" cstate="print"/>
          <a:srcRect t="14764" r="29052" b="10335"/>
          <a:stretch>
            <a:fillRect/>
          </a:stretch>
        </p:blipFill>
        <p:spPr bwMode="auto">
          <a:xfrm>
            <a:off x="683568" y="1412776"/>
            <a:ext cx="3984144" cy="2374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6 Imagen"/>
          <p:cNvPicPr/>
          <p:nvPr/>
        </p:nvPicPr>
        <p:blipFill>
          <a:blip r:embed="rId3" cstate="print"/>
          <a:srcRect l="10514" t="27559" r="37353" b="42323"/>
          <a:stretch>
            <a:fillRect/>
          </a:stretch>
        </p:blipFill>
        <p:spPr bwMode="auto">
          <a:xfrm rot="420000">
            <a:off x="2170878" y="867315"/>
            <a:ext cx="2923935" cy="952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7 Imagen"/>
          <p:cNvPicPr/>
          <p:nvPr/>
        </p:nvPicPr>
        <p:blipFill>
          <a:blip r:embed="rId4" cstate="print"/>
          <a:srcRect l="11621" t="15748" r="37906" b="16732"/>
          <a:stretch>
            <a:fillRect/>
          </a:stretch>
        </p:blipFill>
        <p:spPr bwMode="auto">
          <a:xfrm>
            <a:off x="5292080" y="692696"/>
            <a:ext cx="2862462" cy="21435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8 Imagen"/>
          <p:cNvPicPr/>
          <p:nvPr/>
        </p:nvPicPr>
        <p:blipFill>
          <a:blip r:embed="rId5" cstate="print"/>
          <a:srcRect t="21161" r="6640" b="15256"/>
          <a:stretch>
            <a:fillRect/>
          </a:stretch>
        </p:blipFill>
        <p:spPr bwMode="auto">
          <a:xfrm>
            <a:off x="1907704" y="4293096"/>
            <a:ext cx="5244513" cy="20206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9 Imagen"/>
          <p:cNvPicPr/>
          <p:nvPr/>
        </p:nvPicPr>
        <p:blipFill>
          <a:blip r:embed="rId6" cstate="print"/>
          <a:srcRect l="11067" t="13780" r="39013" b="7382"/>
          <a:stretch>
            <a:fillRect/>
          </a:stretch>
        </p:blipFill>
        <p:spPr bwMode="auto">
          <a:xfrm rot="-480000">
            <a:off x="4092509" y="2648442"/>
            <a:ext cx="3456384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Pueblos indígenas y medio ambiente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4827166"/>
          </a:xfrm>
        </p:spPr>
        <p:txBody>
          <a:bodyPr>
            <a:normAutofit lnSpcReduction="10000"/>
          </a:bodyPr>
          <a:lstStyle/>
          <a:p>
            <a:r>
              <a:rPr lang="es-AR" sz="2000" dirty="0" smtClean="0"/>
              <a:t>370 Millones de personas indígenas ocupan el 20% de las tierras. Representan 5000 culturas diferentes: mayor diversidad cultural del planeta a pesar de ser una minoría numérica.</a:t>
            </a:r>
          </a:p>
          <a:p>
            <a:r>
              <a:rPr lang="es-AR" sz="2000" dirty="0" smtClean="0"/>
              <a:t>Las dificultades jurídicas para la posesión de tierras de esta gente es un problema común en casi todo el mundo.</a:t>
            </a:r>
          </a:p>
          <a:p>
            <a:r>
              <a:rPr lang="es-AR" sz="2000" dirty="0" smtClean="0"/>
              <a:t>La degradación ambiental y la destrucción de los ecosistemas mediante la  explotación comercial de la tierra en la agricultura, la explotación minera y la forestal, y el uso de nuevas tecnologías con esos fines (semillas transgénicas, fertilizantes y plaguicidas, por ejemplo) ha obligando a muchas comunidades a “replegarse” o incluso “reubicarse”, generalmente contra su voluntad.</a:t>
            </a:r>
          </a:p>
          <a:p>
            <a:r>
              <a:rPr lang="es-AR" sz="2000" dirty="0" smtClean="0"/>
              <a:t>Como consecuencia de lo anterior el porcentaje de pobreza de esta gente triplica el de la población mundial y representan la tercera parte de los indigentes de zonas rurales.</a:t>
            </a:r>
          </a:p>
          <a:p>
            <a:r>
              <a:rPr lang="es-AR" sz="2000" dirty="0" smtClean="0"/>
              <a:t>Al intentar hacer valer sus derechos muchos terminan maltratados, encarcelados o muertos.</a:t>
            </a:r>
          </a:p>
          <a:p>
            <a:endParaRPr lang="es-AR" sz="2000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6012160" y="188640"/>
            <a:ext cx="2895600" cy="288925"/>
          </a:xfrm>
        </p:spPr>
        <p:txBody>
          <a:bodyPr/>
          <a:lstStyle/>
          <a:p>
            <a:r>
              <a:rPr lang="es-AR" dirty="0" smtClean="0"/>
              <a:t>Fuente: FAO, "Situación de pueblos indígenas en el mundo"</a:t>
            </a:r>
            <a:endParaRPr lang="es-A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Pueblos indígenas y salud	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s-AR" dirty="0" smtClean="0"/>
              <a:t>Su esperanza de vida a nivel mundial es en promedio de 20 años menos.</a:t>
            </a:r>
          </a:p>
          <a:p>
            <a:r>
              <a:rPr lang="es-AR" dirty="0" smtClean="0"/>
              <a:t>Alta tasa de tuberculosis vinculada a la pobreza, viviendas precarias, falta de acceso a servicios médicos y medicamentos, barreras culturales, diferencias lingüísticas y lejanía geográfica.</a:t>
            </a:r>
          </a:p>
          <a:p>
            <a:r>
              <a:rPr lang="es-AR" dirty="0" smtClean="0"/>
              <a:t>Desnutrición originada principalmente por “</a:t>
            </a:r>
            <a:r>
              <a:rPr lang="es-AR" i="1" dirty="0" smtClean="0"/>
              <a:t>la degradación ambiental y contaminación de los ecosistemas en los que las comunidades indígenas han vivido tradicionalmente, la pérdida de sus tierras y territorios y la disminución de fuentes tradicionales de alimentos o de su acceso a ellas</a:t>
            </a:r>
            <a:r>
              <a:rPr lang="es-AR" dirty="0" smtClean="0"/>
              <a:t>”</a:t>
            </a:r>
          </a:p>
          <a:p>
            <a:pPr algn="r"/>
            <a:endParaRPr lang="es-AR" sz="1300" i="1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5940152" y="260648"/>
            <a:ext cx="2895600" cy="288925"/>
          </a:xfrm>
        </p:spPr>
        <p:txBody>
          <a:bodyPr/>
          <a:lstStyle/>
          <a:p>
            <a:r>
              <a:rPr lang="es-AR" dirty="0" smtClean="0"/>
              <a:t>Fuente: FAO, "Situación de pueblos indígenas del mundo"</a:t>
            </a:r>
            <a:endParaRPr lang="es-A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/>
          <p:nvPr/>
        </p:nvPicPr>
        <p:blipFill>
          <a:blip r:embed="rId2" cstate="print"/>
          <a:srcRect l="9407" t="22146" r="27669" b="10335"/>
          <a:stretch>
            <a:fillRect/>
          </a:stretch>
        </p:blipFill>
        <p:spPr bwMode="auto">
          <a:xfrm>
            <a:off x="611560" y="620688"/>
            <a:ext cx="4320480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Imagen"/>
          <p:cNvPicPr/>
          <p:nvPr/>
        </p:nvPicPr>
        <p:blipFill>
          <a:blip r:embed="rId3" cstate="print"/>
          <a:srcRect l="13834" t="29035" r="24348" b="23130"/>
          <a:stretch>
            <a:fillRect/>
          </a:stretch>
        </p:blipFill>
        <p:spPr bwMode="auto">
          <a:xfrm>
            <a:off x="5004048" y="1268760"/>
            <a:ext cx="3744416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5 Imagen"/>
          <p:cNvPicPr/>
          <p:nvPr/>
        </p:nvPicPr>
        <p:blipFill>
          <a:blip r:embed="rId4" cstate="print"/>
          <a:srcRect t="24114" r="20751" b="17224"/>
          <a:stretch>
            <a:fillRect/>
          </a:stretch>
        </p:blipFill>
        <p:spPr bwMode="auto">
          <a:xfrm>
            <a:off x="611560" y="4221088"/>
            <a:ext cx="4460741" cy="1866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6 Imagen"/>
          <p:cNvPicPr/>
          <p:nvPr/>
        </p:nvPicPr>
        <p:blipFill>
          <a:blip r:embed="rId5" cstate="print"/>
          <a:srcRect l="18815" t="24114" r="35416" b="15256"/>
          <a:stretch>
            <a:fillRect/>
          </a:stretch>
        </p:blipFill>
        <p:spPr bwMode="auto">
          <a:xfrm>
            <a:off x="5148064" y="3501008"/>
            <a:ext cx="3456384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5076056" y="620688"/>
            <a:ext cx="3352800" cy="288925"/>
          </a:xfrm>
        </p:spPr>
        <p:txBody>
          <a:bodyPr/>
          <a:lstStyle/>
          <a:p>
            <a:r>
              <a:rPr lang="es-AR" smtClean="0"/>
              <a:t>Fuente: FAO</a:t>
            </a:r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Preguntas: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sz="2400" dirty="0" smtClean="0"/>
              <a:t>¿En qué momento hemos “olvidado” esta “sabiduría natural” o “interconexión”, que hoy se hace necesaria una Declaración para recordarnos que debemos proteger nuestro medioambiente?</a:t>
            </a:r>
          </a:p>
          <a:p>
            <a:r>
              <a:rPr lang="es-AR" sz="2400" dirty="0" smtClean="0"/>
              <a:t>¿Cómo afecta nuestra intervención en este medio? Está clara la incidencia sobre los seres humanos, pero ¿qué pasa con cada una del resto de las especies?</a:t>
            </a:r>
          </a:p>
          <a:p>
            <a:r>
              <a:rPr lang="es-AR" sz="2400" dirty="0" smtClean="0"/>
              <a:t>“Ya no nos quedan ancianos (</a:t>
            </a:r>
            <a:r>
              <a:rPr lang="es-AR" sz="2400" dirty="0" err="1" smtClean="0"/>
              <a:t>wichis</a:t>
            </a:r>
            <a:r>
              <a:rPr lang="es-AR" sz="2400" dirty="0" smtClean="0"/>
              <a:t>)”: ¿Qué pasará con aquellas experiencias, conocimientos e historias que podían develarse escuchando a estas personas? ¿Cómo podemos respetar un “saber tradicional” si éste se extingue?</a:t>
            </a:r>
          </a:p>
          <a:p>
            <a:endParaRPr lang="es-A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Haciendo historia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AR" dirty="0" smtClean="0"/>
              <a:t>Según la tradición judeocristiana el hombre es “señor de todo lo creado”. Este poder implica a la vez capacidad o fuerza para dominar la naturaleza y permiso de hacerlo.</a:t>
            </a:r>
          </a:p>
          <a:p>
            <a:r>
              <a:rPr lang="es-AR" dirty="0" smtClean="0"/>
              <a:t>Época moderna: escisión entre la religión y el método científico. Desarrollo tecnológico creciente. Sentido utilitarista del poder.</a:t>
            </a:r>
          </a:p>
          <a:p>
            <a:r>
              <a:rPr lang="es-AR" dirty="0" smtClean="0"/>
              <a:t>Globalización. Modelo neoliberal de la economía. Objetivo: optimizar la producción. Obrero y Tierra vistos como herramientas.</a:t>
            </a:r>
          </a:p>
          <a:p>
            <a:endParaRPr lang="es-A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Evolución de la ética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AR" dirty="0" smtClean="0"/>
              <a:t>Ética del Ser: el Bien y el Mal (perspectiva religiosa). </a:t>
            </a:r>
            <a:r>
              <a:rPr lang="es-AR" sz="2400" b="1" dirty="0" smtClean="0">
                <a:solidFill>
                  <a:srgbClr val="00B050"/>
                </a:solidFill>
              </a:rPr>
              <a:t>UNO MISMO</a:t>
            </a:r>
            <a:endParaRPr lang="es-AR" dirty="0" smtClean="0"/>
          </a:p>
          <a:p>
            <a:r>
              <a:rPr lang="es-AR" dirty="0" smtClean="0"/>
              <a:t>Ética Social: lo Justo y lo Injusto (acuerdos intersubjetivos horizontales). Libertad e Igualdad jurídica. Derechos y deberes. </a:t>
            </a:r>
            <a:r>
              <a:rPr lang="es-AR" sz="2400" b="1" dirty="0" smtClean="0">
                <a:solidFill>
                  <a:srgbClr val="00B050"/>
                </a:solidFill>
              </a:rPr>
              <a:t>LOS DEMÁS</a:t>
            </a:r>
            <a:endParaRPr lang="es-AR" dirty="0" smtClean="0"/>
          </a:p>
          <a:p>
            <a:r>
              <a:rPr lang="es-AR" dirty="0" smtClean="0"/>
              <a:t>Ética del Cuidado: lo Sustentable y lo Insustentable. Principio de Responsabilidad (H. </a:t>
            </a:r>
            <a:r>
              <a:rPr lang="es-AR" dirty="0" err="1" smtClean="0"/>
              <a:t>Jonas</a:t>
            </a:r>
            <a:r>
              <a:rPr lang="es-AR" dirty="0" smtClean="0"/>
              <a:t>): “Obra de modo tal que los efectos de tu acción sean compatibles con la permanencia de una vida humana auténtica en la Tierra”. </a:t>
            </a:r>
            <a:r>
              <a:rPr lang="es-AR" sz="2400" b="1" dirty="0" smtClean="0">
                <a:solidFill>
                  <a:srgbClr val="00B050"/>
                </a:solidFill>
              </a:rPr>
              <a:t>LO DEMÁS</a:t>
            </a:r>
            <a:endParaRPr lang="es-AR" dirty="0" smtClean="0">
              <a:solidFill>
                <a:srgbClr val="00B050"/>
              </a:solidFill>
            </a:endParaRPr>
          </a:p>
          <a:p>
            <a:endParaRPr lang="es-A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457200" y="188640"/>
            <a:ext cx="8686800" cy="144016"/>
          </a:xfrm>
        </p:spPr>
        <p:txBody>
          <a:bodyPr>
            <a:normAutofit fontScale="90000"/>
          </a:bodyPr>
          <a:lstStyle/>
          <a:p>
            <a:endParaRPr lang="es-AR" dirty="0"/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251520" y="620688"/>
            <a:ext cx="8568952" cy="5747469"/>
          </a:xfrm>
        </p:spPr>
        <p:txBody>
          <a:bodyPr/>
          <a:lstStyle/>
          <a:p>
            <a:r>
              <a:rPr lang="es-AR" dirty="0" smtClean="0"/>
              <a:t>Progresivamente la humanidad ha ido perdiendo el vínculo que desde antaño lo unía a la Tierra generando un alejamiento que incluye lo afectivo (insensibilización).</a:t>
            </a:r>
          </a:p>
          <a:p>
            <a:r>
              <a:rPr lang="es-AR" dirty="0" smtClean="0"/>
              <a:t>Pretender tanto “volver” al estado original (pueblos aborígenes “precolombinos”) como “enriquecer” e incluir a los pobres y marginados en un “sistema económico neoliberal globalizado” es utópico y negligente.</a:t>
            </a:r>
          </a:p>
          <a:p>
            <a:r>
              <a:rPr lang="es-AR" dirty="0" smtClean="0"/>
              <a:t>Es necesario </a:t>
            </a:r>
            <a:r>
              <a:rPr lang="es-AR" b="1" i="1" dirty="0" smtClean="0"/>
              <a:t>equilibrar</a:t>
            </a:r>
            <a:r>
              <a:rPr lang="es-AR" dirty="0" smtClean="0"/>
              <a:t> el sistema desde cada uno de los actores: “</a:t>
            </a:r>
            <a:r>
              <a:rPr lang="es-AR" b="1" i="1" dirty="0" smtClean="0"/>
              <a:t>huella ecológica</a:t>
            </a:r>
            <a:r>
              <a:rPr lang="es-AR" dirty="0" smtClean="0"/>
              <a:t>”.</a:t>
            </a:r>
          </a:p>
          <a:p>
            <a:endParaRPr lang="es-A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Sondeo en sectores del hospital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s-AR" dirty="0" smtClean="0"/>
              <a:t>¿Cómo cuida Ud. al medioambiente en su lugar de trabajo?</a:t>
            </a:r>
          </a:p>
          <a:p>
            <a:pPr marL="514350" indent="-514350">
              <a:buFont typeface="+mj-lt"/>
              <a:buAutoNum type="arabicPeriod"/>
            </a:pPr>
            <a:r>
              <a:rPr lang="es-AR" dirty="0" smtClean="0"/>
              <a:t>En su sector: ¿cuántos cestos para residuos tiene? ¿están separados según su contenido?</a:t>
            </a:r>
          </a:p>
          <a:p>
            <a:pPr marL="514350" indent="-514350">
              <a:buFont typeface="+mj-lt"/>
              <a:buAutoNum type="arabicPeriod"/>
            </a:pPr>
            <a:r>
              <a:rPr lang="es-AR" dirty="0" smtClean="0"/>
              <a:t>¿Se utilizan aerosoles (en su sector)?</a:t>
            </a:r>
          </a:p>
          <a:p>
            <a:pPr marL="514350" indent="-514350">
              <a:buFont typeface="+mj-lt"/>
              <a:buAutoNum type="arabicPeriod"/>
            </a:pPr>
            <a:r>
              <a:rPr lang="es-AR" dirty="0" smtClean="0"/>
              <a:t>¿Qué sugeriría o solicitaría a las autoridades para ayudar a cuidar el medioambiente en su lugar de trabajo?</a:t>
            </a:r>
            <a:endParaRPr lang="es-A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 smtClean="0"/>
              <a:t>Sectores consultados</a:t>
            </a:r>
            <a:endParaRPr lang="es-AR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AR" dirty="0" smtClean="0"/>
              <a:t>Archivo</a:t>
            </a:r>
          </a:p>
          <a:p>
            <a:r>
              <a:rPr lang="es-AR" dirty="0" smtClean="0"/>
              <a:t>Laboratorio</a:t>
            </a:r>
          </a:p>
          <a:p>
            <a:r>
              <a:rPr lang="es-AR" dirty="0" smtClean="0"/>
              <a:t>Farmacia</a:t>
            </a:r>
          </a:p>
          <a:p>
            <a:r>
              <a:rPr lang="es-AR" dirty="0" smtClean="0"/>
              <a:t>Esterilización</a:t>
            </a:r>
          </a:p>
          <a:p>
            <a:r>
              <a:rPr lang="es-AR" dirty="0" smtClean="0"/>
              <a:t>Emergencia Pediatría</a:t>
            </a:r>
          </a:p>
          <a:p>
            <a:r>
              <a:rPr lang="es-AR" dirty="0" smtClean="0"/>
              <a:t>Emergencia Adultos</a:t>
            </a:r>
          </a:p>
          <a:p>
            <a:r>
              <a:rPr lang="es-AR" dirty="0" smtClean="0"/>
              <a:t>Nutrición </a:t>
            </a:r>
          </a:p>
          <a:p>
            <a:r>
              <a:rPr lang="es-AR" dirty="0" smtClean="0"/>
              <a:t>Odontología</a:t>
            </a:r>
          </a:p>
          <a:p>
            <a:r>
              <a:rPr lang="es-AR" dirty="0" smtClean="0"/>
              <a:t>Servicio Social</a:t>
            </a:r>
          </a:p>
          <a:p>
            <a:r>
              <a:rPr lang="es-AR" dirty="0" smtClean="0"/>
              <a:t>Salud Ambiental (</a:t>
            </a:r>
            <a:r>
              <a:rPr lang="es-AR" dirty="0" err="1" smtClean="0"/>
              <a:t>Encarg</a:t>
            </a:r>
            <a:r>
              <a:rPr lang="es-AR" dirty="0" smtClean="0"/>
              <a:t>)</a:t>
            </a:r>
            <a:endParaRPr lang="es-AR" dirty="0"/>
          </a:p>
        </p:txBody>
      </p:sp>
      <p:sp>
        <p:nvSpPr>
          <p:cNvPr id="5" name="4 Marcador de contenido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AR" dirty="0" smtClean="0"/>
              <a:t>Enfermería (</a:t>
            </a:r>
            <a:r>
              <a:rPr lang="es-AR" dirty="0" err="1" smtClean="0"/>
              <a:t>Consult</a:t>
            </a:r>
            <a:r>
              <a:rPr lang="es-AR" dirty="0" smtClean="0"/>
              <a:t> </a:t>
            </a:r>
            <a:r>
              <a:rPr lang="es-AR" dirty="0" err="1" smtClean="0"/>
              <a:t>Ped</a:t>
            </a:r>
            <a:r>
              <a:rPr lang="es-AR" dirty="0" smtClean="0"/>
              <a:t>)</a:t>
            </a:r>
          </a:p>
          <a:p>
            <a:r>
              <a:rPr lang="es-AR" dirty="0" smtClean="0"/>
              <a:t>Enfermería (</a:t>
            </a:r>
            <a:r>
              <a:rPr lang="es-AR" dirty="0" err="1" smtClean="0"/>
              <a:t>Consult</a:t>
            </a:r>
            <a:r>
              <a:rPr lang="es-AR" dirty="0" smtClean="0"/>
              <a:t> Ad)</a:t>
            </a:r>
          </a:p>
          <a:p>
            <a:r>
              <a:rPr lang="es-AR" dirty="0" smtClean="0"/>
              <a:t>Enfermería </a:t>
            </a:r>
            <a:r>
              <a:rPr lang="es-AR" dirty="0" err="1" smtClean="0"/>
              <a:t>Emerg</a:t>
            </a:r>
            <a:r>
              <a:rPr lang="es-AR" dirty="0" smtClean="0"/>
              <a:t> </a:t>
            </a:r>
            <a:r>
              <a:rPr lang="es-AR" dirty="0" err="1" smtClean="0"/>
              <a:t>Adult</a:t>
            </a:r>
            <a:r>
              <a:rPr lang="es-AR" dirty="0" smtClean="0"/>
              <a:t>.</a:t>
            </a:r>
          </a:p>
          <a:p>
            <a:r>
              <a:rPr lang="es-AR" dirty="0" smtClean="0"/>
              <a:t>Admisión – Internación</a:t>
            </a:r>
          </a:p>
          <a:p>
            <a:r>
              <a:rPr lang="es-AR" dirty="0" smtClean="0"/>
              <a:t>Choferes</a:t>
            </a:r>
          </a:p>
          <a:p>
            <a:r>
              <a:rPr lang="es-AR" dirty="0" smtClean="0"/>
              <a:t>Telefonista</a:t>
            </a:r>
          </a:p>
          <a:p>
            <a:r>
              <a:rPr lang="es-AR" dirty="0" smtClean="0"/>
              <a:t>Recupero</a:t>
            </a:r>
          </a:p>
          <a:p>
            <a:r>
              <a:rPr lang="es-AR" dirty="0" smtClean="0"/>
              <a:t>Estadísticas</a:t>
            </a:r>
          </a:p>
          <a:p>
            <a:r>
              <a:rPr lang="es-AR" dirty="0" smtClean="0"/>
              <a:t>Sistemas</a:t>
            </a:r>
          </a:p>
          <a:p>
            <a:r>
              <a:rPr lang="es-AR" dirty="0" smtClean="0"/>
              <a:t>Policía - Vigilancia</a:t>
            </a:r>
            <a:endParaRPr lang="es-A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251520" y="404664"/>
            <a:ext cx="8686800" cy="667544"/>
          </a:xfrm>
        </p:spPr>
        <p:txBody>
          <a:bodyPr/>
          <a:lstStyle/>
          <a:p>
            <a:pPr algn="ctr"/>
            <a:r>
              <a:rPr lang="es-AR" dirty="0" smtClean="0"/>
              <a:t>respuestas</a:t>
            </a:r>
            <a:endParaRPr lang="es-AR" dirty="0"/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323528" y="1196752"/>
            <a:ext cx="8686800" cy="5328592"/>
          </a:xfrm>
        </p:spPr>
        <p:txBody>
          <a:bodyPr>
            <a:normAutofit fontScale="85000" lnSpcReduction="10000"/>
          </a:bodyPr>
          <a:lstStyle/>
          <a:p>
            <a:r>
              <a:rPr lang="es-AR" dirty="0" smtClean="0"/>
              <a:t>Respuestas </a:t>
            </a:r>
            <a:r>
              <a:rPr lang="es-AR" dirty="0" smtClean="0"/>
              <a:t>variadas </a:t>
            </a:r>
            <a:r>
              <a:rPr lang="es-AR" dirty="0" smtClean="0"/>
              <a:t>en función del tipo de tarea que realizan. Profesionales de la salud hicieron hincapié en la separación de residuos en patógenos y no patógenos. El personal administrativo en reciclado de papeles. Influencia de los sistemas de ventilación y calefacción (hongos). Odontología evita uso de elementos con mercurio (amalgamas).</a:t>
            </a:r>
          </a:p>
          <a:p>
            <a:r>
              <a:rPr lang="es-AR" dirty="0" smtClean="0"/>
              <a:t>Si bien es frecuente que haya más de un cesto de basura, estos no están discriminados según su contenido.</a:t>
            </a:r>
          </a:p>
          <a:p>
            <a:r>
              <a:rPr lang="es-AR" dirty="0" smtClean="0"/>
              <a:t>Se utilizan aerosoles en todos los sectores para desodorizar y para desinfectar el ambiente. En ocasiones también utilizan limpiadores e insecticidas.</a:t>
            </a:r>
          </a:p>
          <a:p>
            <a:endParaRPr lang="es-A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 smtClean="0"/>
              <a:t>Solicitudes y sugerencias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4899174"/>
          </a:xfrm>
        </p:spPr>
        <p:txBody>
          <a:bodyPr>
            <a:normAutofit lnSpcReduction="10000"/>
          </a:bodyPr>
          <a:lstStyle/>
          <a:p>
            <a:r>
              <a:rPr lang="es-AR" dirty="0" smtClean="0"/>
              <a:t>Reparación de artefactos/servicios en mal estado.</a:t>
            </a:r>
          </a:p>
          <a:p>
            <a:r>
              <a:rPr lang="es-AR" dirty="0" smtClean="0"/>
              <a:t>Control de contaminantes: ruidos, olores, plagas.</a:t>
            </a:r>
          </a:p>
          <a:p>
            <a:r>
              <a:rPr lang="es-AR" dirty="0" smtClean="0"/>
              <a:t>Mayor frecuencia del servicio de limpieza y reposición de insumos en sectores claves (Emergencias – Curaciones).</a:t>
            </a:r>
          </a:p>
          <a:p>
            <a:r>
              <a:rPr lang="es-AR" dirty="0" smtClean="0"/>
              <a:t>Educación y concientización acerca del cuidado del medioambiente: uso racional de energía, reciclado, clasificación de residuos.</a:t>
            </a:r>
            <a:endParaRPr lang="es-A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1315616"/>
          </a:xfrm>
        </p:spPr>
        <p:txBody>
          <a:bodyPr>
            <a:normAutofit fontScale="90000"/>
          </a:bodyPr>
          <a:lstStyle/>
          <a:p>
            <a:pPr algn="ctr"/>
            <a:r>
              <a:rPr lang="es-AR" dirty="0" smtClean="0"/>
              <a:t>Proyecto de investigación escolar: “El desafío de acercar la vida a la escuela”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51520" y="1844824"/>
            <a:ext cx="8686800" cy="4752528"/>
          </a:xfrm>
        </p:spPr>
        <p:txBody>
          <a:bodyPr>
            <a:normAutofit fontScale="85000" lnSpcReduction="10000"/>
          </a:bodyPr>
          <a:lstStyle/>
          <a:p>
            <a:r>
              <a:rPr lang="es-MX" dirty="0" smtClean="0">
                <a:ea typeface="Calibri"/>
                <a:cs typeface="Courier New"/>
              </a:rPr>
              <a:t>Espacios curriculares: Ecología, Biología, Ciencias de la tierra, Química y Comunicación.</a:t>
            </a:r>
          </a:p>
          <a:p>
            <a:r>
              <a:rPr lang="es-MX" dirty="0" smtClean="0">
                <a:ea typeface="Calibri"/>
                <a:cs typeface="Courier New"/>
              </a:rPr>
              <a:t>Investigar en el entorno cercanos a nuestra comunidad educativa cuánto se sabe sobre las problemáticas medioambientales, cuánto hacemos por el medio ambiente, el impacto ambiental (consecuente a la intervención del hombre en el natural devenir de los sistemas ecológicos), a quién corresponde la protección de nuestros ambientes e identificar las problemáticas y las soluciones en curso en nuestro ejido municipal.</a:t>
            </a:r>
          </a:p>
          <a:p>
            <a:r>
              <a:rPr lang="es-MX" dirty="0" smtClean="0">
                <a:ea typeface="Calibri"/>
                <a:cs typeface="Courier New"/>
              </a:rPr>
              <a:t>Priorizar el aprendizaje y entrenamiento de determinados formatos propios de la orientación.</a:t>
            </a:r>
            <a:endParaRPr lang="es-AR" dirty="0" smtClean="0">
              <a:ea typeface="Calibri"/>
              <a:cs typeface="Times New Roman"/>
            </a:endParaRPr>
          </a:p>
          <a:p>
            <a:endParaRPr lang="es-A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1243608"/>
          </a:xfrm>
        </p:spPr>
        <p:txBody>
          <a:bodyPr>
            <a:normAutofit/>
          </a:bodyPr>
          <a:lstStyle/>
          <a:p>
            <a:pPr algn="ctr"/>
            <a:r>
              <a:rPr lang="es-AR" sz="3200" dirty="0">
                <a:solidFill>
                  <a:srgbClr val="4E3B30"/>
                </a:solidFill>
              </a:rPr>
              <a:t>Proyecto de investigación escolar: “El desafío de acercar la vida a la escuela”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51520" y="1844824"/>
            <a:ext cx="8686800" cy="4608512"/>
          </a:xfrm>
        </p:spPr>
        <p:txBody>
          <a:bodyPr>
            <a:normAutofit fontScale="92500" lnSpcReduction="10000"/>
          </a:bodyPr>
          <a:lstStyle/>
          <a:p>
            <a:r>
              <a:rPr lang="es-AR" b="1" u="sng" dirty="0" smtClean="0"/>
              <a:t>Investigación bibliográfica</a:t>
            </a:r>
          </a:p>
          <a:p>
            <a:r>
              <a:rPr lang="es-AR" b="1" u="sng" dirty="0" smtClean="0"/>
              <a:t>Trabajos de </a:t>
            </a:r>
            <a:r>
              <a:rPr lang="es-AR" b="1" u="sng" dirty="0" smtClean="0"/>
              <a:t>campo:</a:t>
            </a:r>
            <a:r>
              <a:rPr lang="es-AR" dirty="0" smtClean="0"/>
              <a:t> Villa </a:t>
            </a:r>
            <a:r>
              <a:rPr lang="es-AR" dirty="0" err="1" smtClean="0"/>
              <a:t>Dalcar</a:t>
            </a:r>
            <a:r>
              <a:rPr lang="es-AR" dirty="0" smtClean="0"/>
              <a:t>, Parque, Río</a:t>
            </a:r>
            <a:endParaRPr lang="es-AR" b="1" u="sng" dirty="0" smtClean="0"/>
          </a:p>
          <a:p>
            <a:r>
              <a:rPr lang="es-AR" b="1" u="sng" dirty="0" smtClean="0"/>
              <a:t>Laboratorio</a:t>
            </a:r>
            <a:r>
              <a:rPr lang="es-AR" b="1" u="sng" dirty="0" smtClean="0"/>
              <a:t>:</a:t>
            </a:r>
            <a:r>
              <a:rPr lang="es-AR" dirty="0" smtClean="0"/>
              <a:t> toma de muestras de agua.</a:t>
            </a:r>
          </a:p>
          <a:p>
            <a:r>
              <a:rPr lang="es-AR" b="1" u="sng" dirty="0" smtClean="0"/>
              <a:t>Observatorio:</a:t>
            </a:r>
            <a:r>
              <a:rPr lang="es-AR" dirty="0" smtClean="0"/>
              <a:t> obtención </a:t>
            </a:r>
            <a:r>
              <a:rPr lang="es-AR" dirty="0" smtClean="0"/>
              <a:t>de </a:t>
            </a:r>
            <a:r>
              <a:rPr lang="es-AR" dirty="0" smtClean="0"/>
              <a:t>imágenes y encuestas</a:t>
            </a:r>
            <a:endParaRPr lang="es-AR" dirty="0" smtClean="0"/>
          </a:p>
          <a:p>
            <a:r>
              <a:rPr lang="es-AR" b="1" u="sng" dirty="0" smtClean="0"/>
              <a:t>Ateneo</a:t>
            </a:r>
            <a:r>
              <a:rPr lang="es-AR" dirty="0" smtClean="0"/>
              <a:t>: “Identificación, resolución y prevención de problemáticas medioambientales (contaminación de suelo, aire y agua) en la manzana 48”.</a:t>
            </a:r>
          </a:p>
          <a:p>
            <a:r>
              <a:rPr lang="es-AR" dirty="0" smtClean="0"/>
              <a:t>a) Intervención de la Municipalidad.</a:t>
            </a:r>
          </a:p>
          <a:p>
            <a:r>
              <a:rPr lang="es-AR" dirty="0" smtClean="0"/>
              <a:t>b) Rol de las </a:t>
            </a:r>
            <a:r>
              <a:rPr lang="es-AR" dirty="0" err="1" smtClean="0"/>
              <a:t>ONGs</a:t>
            </a:r>
            <a:r>
              <a:rPr lang="es-AR" dirty="0" smtClean="0"/>
              <a:t> locales</a:t>
            </a:r>
            <a:endParaRPr lang="es-A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iajes">
  <a:themeElements>
    <a:clrScheme name="Viajes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Viaj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Viajes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572</TotalTime>
  <Words>1200</Words>
  <Application>Microsoft Office PowerPoint</Application>
  <PresentationFormat>Presentación en pantalla (4:3)</PresentationFormat>
  <Paragraphs>80</Paragraphs>
  <Slides>16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3" baseType="lpstr">
      <vt:lpstr>Calibri</vt:lpstr>
      <vt:lpstr>Courier New</vt:lpstr>
      <vt:lpstr>Franklin Gothic Book</vt:lpstr>
      <vt:lpstr>Franklin Gothic Medium</vt:lpstr>
      <vt:lpstr>Times New Roman</vt:lpstr>
      <vt:lpstr>Wingdings 2</vt:lpstr>
      <vt:lpstr>Viajes</vt:lpstr>
      <vt:lpstr>PROTECCIÓN DEL MEDIO AMBIENTE, LA BIÓSFERA Y LA BIODIVERSIDAD   A 10 AÑOS DE LA DECLARACIÓN SOBRE BIOÉTICA Y DERECHOS HUMANOS - UNESCO</vt:lpstr>
      <vt:lpstr>Artículo 17 – Protección del medio ambiente, la biosfera y la biodiversidad </vt:lpstr>
      <vt:lpstr>Presentación de PowerPoint</vt:lpstr>
      <vt:lpstr>Pueblos indígenas y medio ambiente</vt:lpstr>
      <vt:lpstr>Pueblos indígenas y salud </vt:lpstr>
      <vt:lpstr>Presentación de PowerPoint</vt:lpstr>
      <vt:lpstr>Preguntas:</vt:lpstr>
      <vt:lpstr>Haciendo historia</vt:lpstr>
      <vt:lpstr>Evolución de la ética</vt:lpstr>
      <vt:lpstr>Presentación de PowerPoint</vt:lpstr>
      <vt:lpstr>Sondeo en sectores del hospital</vt:lpstr>
      <vt:lpstr>Sectores consultados</vt:lpstr>
      <vt:lpstr>respuestas</vt:lpstr>
      <vt:lpstr>Solicitudes y sugerencias</vt:lpstr>
      <vt:lpstr>Proyecto de investigación escolar: “El desafío de acercar la vida a la escuela”</vt:lpstr>
      <vt:lpstr>Proyecto de investigación escolar: “El desafío de acercar la vida a la escuela”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PROTECCIÓN DEL MEDIO AMBIENTE, LA BIÓSFERA Y LA BIODIVERSIDAD   A 10 AÑOS DE LA DECLARACIÓN SOBRE BIOÉTICA Y DERECHOS HUMANOS - UNESCO</dc:title>
  <dc:creator>cristian</dc:creator>
  <cp:lastModifiedBy>Flia RE</cp:lastModifiedBy>
  <cp:revision>53</cp:revision>
  <dcterms:created xsi:type="dcterms:W3CDTF">2015-09-16T13:25:57Z</dcterms:created>
  <dcterms:modified xsi:type="dcterms:W3CDTF">2015-11-16T22:31:42Z</dcterms:modified>
</cp:coreProperties>
</file>