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1" r:id="rId4"/>
    <p:sldId id="272" r:id="rId5"/>
    <p:sldId id="260" r:id="rId6"/>
    <p:sldId id="277" r:id="rId7"/>
    <p:sldId id="258" r:id="rId8"/>
    <p:sldId id="259" r:id="rId9"/>
    <p:sldId id="274" r:id="rId10"/>
    <p:sldId id="268" r:id="rId11"/>
    <p:sldId id="265" r:id="rId12"/>
    <p:sldId id="266" r:id="rId13"/>
    <p:sldId id="269" r:id="rId14"/>
    <p:sldId id="278" r:id="rId15"/>
    <p:sldId id="263" r:id="rId16"/>
    <p:sldId id="264" r:id="rId17"/>
    <p:sldId id="270" r:id="rId18"/>
    <p:sldId id="267" r:id="rId19"/>
    <p:sldId id="271" r:id="rId20"/>
    <p:sldId id="273" r:id="rId21"/>
    <p:sldId id="276" r:id="rId22"/>
  </p:sldIdLst>
  <p:sldSz cx="9144000" cy="6858000" type="screen4x3"/>
  <p:notesSz cx="7315200" cy="96012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1197" autoAdjust="0"/>
  </p:normalViewPr>
  <p:slideViewPr>
    <p:cSldViewPr>
      <p:cViewPr>
        <p:scale>
          <a:sx n="60" d="100"/>
          <a:sy n="60" d="100"/>
        </p:scale>
        <p:origin x="-1434" y="3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s-AR"/>
          </a:p>
        </p:txBody>
      </p:sp>
      <p:sp>
        <p:nvSpPr>
          <p:cNvPr id="3" name="2 Marcador de fecha"/>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75A8DF6B-A451-4818-A5C4-5669A92DF6A0}" type="datetimeFigureOut">
              <a:rPr lang="es-AR" smtClean="0"/>
              <a:pPr/>
              <a:t>02/01/2017</a:t>
            </a:fld>
            <a:endParaRPr lang="es-AR"/>
          </a:p>
        </p:txBody>
      </p:sp>
      <p:sp>
        <p:nvSpPr>
          <p:cNvPr id="4" name="3 Marcador de imagen de diapositiva"/>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s-AR"/>
          </a:p>
        </p:txBody>
      </p:sp>
      <p:sp>
        <p:nvSpPr>
          <p:cNvPr id="5" name="4 Marcador de notas"/>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s-AR"/>
          </a:p>
        </p:txBody>
      </p:sp>
      <p:sp>
        <p:nvSpPr>
          <p:cNvPr id="7" name="6 Marcador de número de diapositiva"/>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3EE47027-45DE-4E62-A70A-09FE068470A6}" type="slidenum">
              <a:rPr lang="es-AR" smtClean="0"/>
              <a:pPr/>
              <a:t>‹Nº›</a:t>
            </a:fld>
            <a:endParaRPr lang="es-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3EE47027-45DE-4E62-A70A-09FE068470A6}" type="slidenum">
              <a:rPr lang="es-AR" smtClean="0"/>
              <a:pPr/>
              <a:t>2</a:t>
            </a:fld>
            <a:endParaRPr lang="es-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089EFB59-A852-4CD9-9382-AF7F96BEBBCA}" type="datetimeFigureOut">
              <a:rPr lang="es-AR" smtClean="0"/>
              <a:pPr/>
              <a:t>02/01/2017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BBD38E8-A0A8-4C7C-9373-2AA5F75D479B}"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EFB59-A852-4CD9-9382-AF7F96BEBBCA}" type="datetimeFigureOut">
              <a:rPr lang="es-AR" smtClean="0"/>
              <a:pPr/>
              <a:t>02/01/2017</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D38E8-A0A8-4C7C-9373-2AA5F75D479B}"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1.png"/><Relationship Id="rId7"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41.jpeg"/></Relationships>
</file>

<file path=ppt/slides/_rels/slide11.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10" Type="http://schemas.openxmlformats.org/officeDocument/2006/relationships/image" Target="../media/image49.jpeg"/><Relationship Id="rId4" Type="http://schemas.openxmlformats.org/officeDocument/2006/relationships/image" Target="../media/image43.jpeg"/><Relationship Id="rId9" Type="http://schemas.openxmlformats.org/officeDocument/2006/relationships/image" Target="../media/image48.jpeg"/></Relationships>
</file>

<file path=ppt/slides/_rels/slide1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8.jpeg"/><Relationship Id="rId7" Type="http://schemas.openxmlformats.org/officeDocument/2006/relationships/image" Target="../media/image61.jpeg"/><Relationship Id="rId2" Type="http://schemas.openxmlformats.org/officeDocument/2006/relationships/image" Target="../media/image57.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rot="5400000">
            <a:off x="3301230" y="3128135"/>
            <a:ext cx="10680700" cy="1423987"/>
          </a:xfrm>
          <a:prstGeom prst="rect">
            <a:avLst/>
          </a:prstGeom>
          <a:noFill/>
          <a:ln w="9525">
            <a:noFill/>
            <a:miter lim="800000"/>
            <a:headEnd/>
            <a:tailEnd/>
          </a:ln>
          <a:effectLst/>
        </p:spPr>
      </p:pic>
      <p:sp>
        <p:nvSpPr>
          <p:cNvPr id="5" name="4 CuadroTexto"/>
          <p:cNvSpPr txBox="1"/>
          <p:nvPr/>
        </p:nvSpPr>
        <p:spPr>
          <a:xfrm>
            <a:off x="3000364" y="2000240"/>
            <a:ext cx="3155031" cy="1569660"/>
          </a:xfrm>
          <a:prstGeom prst="rect">
            <a:avLst/>
          </a:prstGeom>
          <a:noFill/>
        </p:spPr>
        <p:txBody>
          <a:bodyPr wrap="none" rtlCol="0">
            <a:spAutoFit/>
          </a:bodyPr>
          <a:lstStyle/>
          <a:p>
            <a:pPr algn="ctr"/>
            <a:r>
              <a:rPr lang="es-AR" sz="4000" b="1" dirty="0" smtClean="0">
                <a:solidFill>
                  <a:schemeClr val="tx2">
                    <a:lumMod val="75000"/>
                  </a:schemeClr>
                </a:solidFill>
              </a:rPr>
              <a:t>Anuario 2016 </a:t>
            </a:r>
          </a:p>
          <a:p>
            <a:pPr algn="ctr"/>
            <a:r>
              <a:rPr lang="es-AR" sz="2800" dirty="0" smtClean="0">
                <a:solidFill>
                  <a:schemeClr val="tx2">
                    <a:lumMod val="75000"/>
                  </a:schemeClr>
                </a:solidFill>
              </a:rPr>
              <a:t>CUS SUMAR</a:t>
            </a:r>
          </a:p>
          <a:p>
            <a:pPr algn="ctr"/>
            <a:r>
              <a:rPr lang="es-AR" sz="2800" dirty="0" smtClean="0">
                <a:solidFill>
                  <a:schemeClr val="tx2">
                    <a:lumMod val="75000"/>
                  </a:schemeClr>
                </a:solidFill>
              </a:rPr>
              <a:t>UGSP – Córdoba</a:t>
            </a:r>
          </a:p>
        </p:txBody>
      </p:sp>
      <p:pic>
        <p:nvPicPr>
          <p:cNvPr id="6" name="Picture 2" descr="plantillaWORDlogosSUMARyPROVINCIA"/>
          <p:cNvPicPr>
            <a:picLocks noChangeAspect="1" noChangeArrowheads="1"/>
          </p:cNvPicPr>
          <p:nvPr/>
        </p:nvPicPr>
        <p:blipFill>
          <a:blip r:embed="rId3" cstate="print"/>
          <a:srcRect/>
          <a:stretch>
            <a:fillRect/>
          </a:stretch>
        </p:blipFill>
        <p:spPr bwMode="auto">
          <a:xfrm>
            <a:off x="4132614" y="6024366"/>
            <a:ext cx="5011386" cy="833634"/>
          </a:xfrm>
          <a:prstGeom prst="rect">
            <a:avLst/>
          </a:prstGeom>
          <a:noFill/>
          <a:ln w="9525">
            <a:noFill/>
            <a:miter lim="800000"/>
            <a:headEnd/>
            <a:tailEnd/>
          </a:ln>
        </p:spPr>
      </p:pic>
      <p:pic>
        <p:nvPicPr>
          <p:cNvPr id="7" name="Picture 2"/>
          <p:cNvPicPr>
            <a:picLocks noChangeAspect="1" noChangeArrowheads="1"/>
          </p:cNvPicPr>
          <p:nvPr/>
        </p:nvPicPr>
        <p:blipFill>
          <a:blip r:embed="rId2" cstate="print"/>
          <a:srcRect/>
          <a:stretch>
            <a:fillRect/>
          </a:stretch>
        </p:blipFill>
        <p:spPr bwMode="auto">
          <a:xfrm rot="16200000">
            <a:off x="-4628357" y="2913820"/>
            <a:ext cx="10680700" cy="1423987"/>
          </a:xfrm>
          <a:prstGeom prst="rect">
            <a:avLst/>
          </a:prstGeom>
          <a:noFill/>
          <a:ln w="9525">
            <a:noFill/>
            <a:miter lim="800000"/>
            <a:headEnd/>
            <a:tailEnd/>
          </a:ln>
          <a:effectLst/>
        </p:spPr>
      </p:pic>
      <p:sp>
        <p:nvSpPr>
          <p:cNvPr id="8" name="7 CuadroTexto"/>
          <p:cNvSpPr txBox="1"/>
          <p:nvPr/>
        </p:nvSpPr>
        <p:spPr>
          <a:xfrm>
            <a:off x="1571604" y="5929330"/>
            <a:ext cx="2643206" cy="954107"/>
          </a:xfrm>
          <a:prstGeom prst="rect">
            <a:avLst/>
          </a:prstGeom>
          <a:noFill/>
        </p:spPr>
        <p:txBody>
          <a:bodyPr wrap="square" rtlCol="0">
            <a:spAutoFit/>
          </a:bodyPr>
          <a:lstStyle/>
          <a:p>
            <a:r>
              <a:rPr lang="es-AR" sz="1400" b="1" dirty="0" smtClean="0">
                <a:solidFill>
                  <a:schemeClr val="tx2"/>
                </a:solidFill>
              </a:rPr>
              <a:t>Elaboración: Área de capacitación y pueblos indígenas. </a:t>
            </a:r>
          </a:p>
          <a:p>
            <a:r>
              <a:rPr lang="es-AR" sz="1400" b="1" dirty="0" smtClean="0">
                <a:solidFill>
                  <a:schemeClr val="tx2"/>
                </a:solidFill>
              </a:rPr>
              <a:t>Diciembre 2016</a:t>
            </a:r>
            <a:endParaRPr lang="es-AR" sz="1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12 Grupo"/>
          <p:cNvGrpSpPr/>
          <p:nvPr/>
        </p:nvGrpSpPr>
        <p:grpSpPr>
          <a:xfrm>
            <a:off x="3428992" y="2143116"/>
            <a:ext cx="3929090" cy="2143140"/>
            <a:chOff x="1071538" y="2714620"/>
            <a:chExt cx="3714776" cy="1928826"/>
          </a:xfrm>
        </p:grpSpPr>
        <p:pic>
          <p:nvPicPr>
            <p:cNvPr id="8" name="7 Imagen" descr="https://fb-s-c-a.akamaihd.net/h-ak-xtf1/v/t1.0-9/13873214_1257662530940995_8752123178963258711_n.jpg?oh=058d2d8aad23453f5a34aaa977880a07&amp;oe=58C7BFD1&amp;__gda__=1489740654_b41b678567d24cc43bc28aeb2bed0a92"/>
            <p:cNvPicPr/>
            <p:nvPr/>
          </p:nvPicPr>
          <p:blipFill>
            <a:blip r:embed="rId3"/>
            <a:srcRect/>
            <a:stretch>
              <a:fillRect/>
            </a:stretch>
          </p:blipFill>
          <p:spPr bwMode="auto">
            <a:xfrm>
              <a:off x="1071538" y="2928934"/>
              <a:ext cx="3048020" cy="1714512"/>
            </a:xfrm>
            <a:prstGeom prst="rect">
              <a:avLst/>
            </a:prstGeom>
            <a:noFill/>
            <a:ln w="9525">
              <a:noFill/>
              <a:miter lim="800000"/>
              <a:headEnd/>
              <a:tailEnd/>
            </a:ln>
          </p:spPr>
        </p:pic>
        <p:sp>
          <p:nvSpPr>
            <p:cNvPr id="12" name="11 Rectángulo"/>
            <p:cNvSpPr/>
            <p:nvPr/>
          </p:nvSpPr>
          <p:spPr>
            <a:xfrm>
              <a:off x="3643306" y="2714620"/>
              <a:ext cx="1143008" cy="1928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11" name="10 Rectángulo"/>
          <p:cNvSpPr/>
          <p:nvPr/>
        </p:nvSpPr>
        <p:spPr>
          <a:xfrm>
            <a:off x="1000100" y="4357694"/>
            <a:ext cx="2377298" cy="19286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t>Firma de </a:t>
            </a:r>
            <a:r>
              <a:rPr lang="es-AR" sz="2400" b="1" dirty="0" err="1" smtClean="0"/>
              <a:t>Addendas</a:t>
            </a:r>
            <a:endParaRPr lang="es-AR" sz="2400" b="1" dirty="0"/>
          </a:p>
        </p:txBody>
      </p:sp>
      <p:pic>
        <p:nvPicPr>
          <p:cNvPr id="4" name="Picture 2"/>
          <p:cNvPicPr>
            <a:picLocks noChangeAspect="1" noChangeArrowheads="1"/>
          </p:cNvPicPr>
          <p:nvPr/>
        </p:nvPicPr>
        <p:blipFill>
          <a:blip r:embed="rId4" cstate="print"/>
          <a:srcRect/>
          <a:stretch>
            <a:fillRect/>
          </a:stretch>
        </p:blipFill>
        <p:spPr bwMode="auto">
          <a:xfrm rot="16200000">
            <a:off x="-4985579" y="2628068"/>
            <a:ext cx="10680700" cy="1423987"/>
          </a:xfrm>
          <a:prstGeom prst="rect">
            <a:avLst/>
          </a:prstGeom>
          <a:noFill/>
          <a:ln w="9525">
            <a:noFill/>
            <a:miter lim="800000"/>
            <a:headEnd/>
            <a:tailEnd/>
          </a:ln>
          <a:effectLst/>
        </p:spPr>
      </p:pic>
      <p:pic>
        <p:nvPicPr>
          <p:cNvPr id="6" name="5 Imagen" descr="https://scontent-gru2-1.xx.fbcdn.net/v/t1.0-9/13882532_10210021458323739_2326321338554489724_n.jpg?oh=123a6d8c06d9662990346f4883126d08&amp;oe=58B21A37"/>
          <p:cNvPicPr/>
          <p:nvPr/>
        </p:nvPicPr>
        <p:blipFill>
          <a:blip r:embed="rId5" cstate="print"/>
          <a:srcRect/>
          <a:stretch>
            <a:fillRect/>
          </a:stretch>
        </p:blipFill>
        <p:spPr bwMode="auto">
          <a:xfrm>
            <a:off x="5929322" y="2500306"/>
            <a:ext cx="2571768" cy="1785950"/>
          </a:xfrm>
          <a:prstGeom prst="rect">
            <a:avLst/>
          </a:prstGeom>
          <a:noFill/>
          <a:ln w="9525">
            <a:noFill/>
            <a:miter lim="800000"/>
            <a:headEnd/>
            <a:tailEnd/>
          </a:ln>
        </p:spPr>
      </p:pic>
      <p:pic>
        <p:nvPicPr>
          <p:cNvPr id="7" name="6 Imagen" descr="https://scontent-gru2-1.xx.fbcdn.net/v/t1.0-9/13876490_1014139282034041_6069444532463092217_n.jpg?oh=adc38cf9083c2181814ce1f633c13d50&amp;oe=58FAAFEE"/>
          <p:cNvPicPr/>
          <p:nvPr/>
        </p:nvPicPr>
        <p:blipFill>
          <a:blip r:embed="rId6">
            <a:lum bright="28000" contrast="16000"/>
          </a:blip>
          <a:srcRect l="2756" r="2756"/>
          <a:stretch>
            <a:fillRect/>
          </a:stretch>
        </p:blipFill>
        <p:spPr bwMode="auto">
          <a:xfrm>
            <a:off x="6141110" y="4357695"/>
            <a:ext cx="2362506" cy="1928826"/>
          </a:xfrm>
          <a:prstGeom prst="rect">
            <a:avLst/>
          </a:prstGeom>
          <a:noFill/>
          <a:ln w="9525">
            <a:noFill/>
            <a:miter lim="800000"/>
            <a:headEnd/>
            <a:tailEnd/>
          </a:ln>
        </p:spPr>
      </p:pic>
      <p:pic>
        <p:nvPicPr>
          <p:cNvPr id="9" name="8 Imagen" descr="https://scontent-gru2-1.xx.fbcdn.net/v/t1.0-9/13769397_10206578359323701_7611910516124124788_n.jpg?oh=8b629b6f8adf157eb3016e6be7d2d5ba&amp;oe=58C40EDF"/>
          <p:cNvPicPr/>
          <p:nvPr/>
        </p:nvPicPr>
        <p:blipFill>
          <a:blip r:embed="rId7"/>
          <a:srcRect/>
          <a:stretch>
            <a:fillRect/>
          </a:stretch>
        </p:blipFill>
        <p:spPr bwMode="auto">
          <a:xfrm>
            <a:off x="6072198" y="642918"/>
            <a:ext cx="2428892" cy="1821668"/>
          </a:xfrm>
          <a:prstGeom prst="rect">
            <a:avLst/>
          </a:prstGeom>
          <a:noFill/>
          <a:ln w="9525">
            <a:noFill/>
            <a:miter lim="800000"/>
            <a:headEnd/>
            <a:tailEnd/>
          </a:ln>
        </p:spPr>
      </p:pic>
      <p:pic>
        <p:nvPicPr>
          <p:cNvPr id="10" name="9 Imagen" descr="https://fb-s-c-a.akamaihd.net/h-ak-xat1/v/t1.0-9/13775995_1443117265705447_403236396393388910_n.jpg?oh=e1cb1224937ccb679c4666f33029f4ee&amp;oe=58F9A7CF&amp;__gda__=1492904851_950d33286dfb6202adc41056b62212c6"/>
          <p:cNvPicPr/>
          <p:nvPr/>
        </p:nvPicPr>
        <p:blipFill>
          <a:blip r:embed="rId8"/>
          <a:srcRect/>
          <a:stretch>
            <a:fillRect/>
          </a:stretch>
        </p:blipFill>
        <p:spPr bwMode="auto">
          <a:xfrm>
            <a:off x="3428804" y="4429133"/>
            <a:ext cx="2643394" cy="1845512"/>
          </a:xfrm>
          <a:prstGeom prst="rect">
            <a:avLst/>
          </a:prstGeom>
          <a:noFill/>
          <a:ln w="9525">
            <a:noFill/>
            <a:miter lim="800000"/>
            <a:headEnd/>
            <a:tailEnd/>
          </a:ln>
        </p:spPr>
      </p:pic>
      <p:grpSp>
        <p:nvGrpSpPr>
          <p:cNvPr id="19" name="18 Grupo"/>
          <p:cNvGrpSpPr/>
          <p:nvPr/>
        </p:nvGrpSpPr>
        <p:grpSpPr>
          <a:xfrm>
            <a:off x="928662" y="571480"/>
            <a:ext cx="7643834" cy="5786478"/>
            <a:chOff x="1214414" y="857232"/>
            <a:chExt cx="7643834" cy="5786478"/>
          </a:xfrm>
        </p:grpSpPr>
        <p:sp>
          <p:nvSpPr>
            <p:cNvPr id="15" name="14 Rectángulo"/>
            <p:cNvSpPr/>
            <p:nvPr/>
          </p:nvSpPr>
          <p:spPr>
            <a:xfrm>
              <a:off x="6357918" y="857232"/>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15 Rectángulo"/>
            <p:cNvSpPr/>
            <p:nvPr/>
          </p:nvSpPr>
          <p:spPr>
            <a:xfrm>
              <a:off x="3590886" y="928670"/>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16 Rectángulo"/>
            <p:cNvSpPr/>
            <p:nvPr/>
          </p:nvSpPr>
          <p:spPr>
            <a:xfrm>
              <a:off x="1214414" y="2714620"/>
              <a:ext cx="764383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17 Rectángulo"/>
            <p:cNvSpPr/>
            <p:nvPr/>
          </p:nvSpPr>
          <p:spPr>
            <a:xfrm>
              <a:off x="1285852" y="4572008"/>
              <a:ext cx="7572396"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1" name="20 Rectángulo"/>
          <p:cNvSpPr/>
          <p:nvPr/>
        </p:nvSpPr>
        <p:spPr>
          <a:xfrm>
            <a:off x="2928926" y="1500174"/>
            <a:ext cx="3214710" cy="10001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385" name="Rectangle 1"/>
          <p:cNvSpPr>
            <a:spLocks noChangeArrowheads="1"/>
          </p:cNvSpPr>
          <p:nvPr/>
        </p:nvSpPr>
        <p:spPr bwMode="auto">
          <a:xfrm>
            <a:off x="3500430" y="4500570"/>
            <a:ext cx="1143008"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ea typeface="Calibri" pitchFamily="34" charset="0"/>
                <a:cs typeface="Helvetica"/>
              </a:rPr>
              <a:t>Región </a:t>
            </a:r>
            <a:r>
              <a:rPr kumimoji="0" lang="es-AR" sz="1200" b="1" i="0" u="none" strike="noStrike" cap="none" normalizeH="0" baseline="0" dirty="0" smtClean="0">
                <a:ln>
                  <a:noFill/>
                </a:ln>
                <a:solidFill>
                  <a:srgbClr val="1D2129"/>
                </a:solidFill>
                <a:effectLst/>
                <a:latin typeface="Calibri" pitchFamily="34" charset="0"/>
                <a:ea typeface="Calibri" pitchFamily="34" charset="0"/>
                <a:cs typeface="Helvetica"/>
              </a:rPr>
              <a:t>Norte</a:t>
            </a:r>
            <a:endParaRPr kumimoji="0" lang="es-AR" sz="1800" b="1" i="0" u="none" strike="noStrike" cap="none" normalizeH="0" baseline="0" dirty="0" smtClean="0">
              <a:ln>
                <a:noFill/>
              </a:ln>
              <a:solidFill>
                <a:schemeClr val="tx1"/>
              </a:solidFill>
              <a:effectLst/>
              <a:latin typeface="Arial" pitchFamily="34" charset="0"/>
            </a:endParaRPr>
          </a:p>
        </p:txBody>
      </p:sp>
      <p:sp>
        <p:nvSpPr>
          <p:cNvPr id="22" name="Rectangle 1"/>
          <p:cNvSpPr>
            <a:spLocks noChangeArrowheads="1"/>
          </p:cNvSpPr>
          <p:nvPr/>
        </p:nvSpPr>
        <p:spPr bwMode="auto">
          <a:xfrm>
            <a:off x="6215074" y="642918"/>
            <a:ext cx="2286016" cy="461665"/>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smtClean="0">
                <a:ln>
                  <a:noFill/>
                </a:ln>
                <a:solidFill>
                  <a:srgbClr val="1D2129"/>
                </a:solidFill>
                <a:effectLst/>
                <a:latin typeface="Calibri" pitchFamily="34" charset="0"/>
              </a:rPr>
              <a:t>San</a:t>
            </a:r>
            <a:r>
              <a:rPr kumimoji="0" lang="es-AR" sz="1200" b="1" i="0" u="none" strike="noStrike" cap="none" normalizeH="0" dirty="0" smtClean="0">
                <a:ln>
                  <a:noFill/>
                </a:ln>
                <a:solidFill>
                  <a:srgbClr val="1D2129"/>
                </a:solidFill>
                <a:effectLst/>
                <a:latin typeface="Calibri" pitchFamily="34" charset="0"/>
              </a:rPr>
              <a:t> francisco, cabecera del </a:t>
            </a:r>
            <a:r>
              <a:rPr kumimoji="0" lang="es-AR" sz="1200" b="1" i="0" u="none" strike="noStrike" cap="none" normalizeH="0" dirty="0" err="1" smtClean="0">
                <a:ln>
                  <a:noFill/>
                </a:ln>
                <a:solidFill>
                  <a:srgbClr val="1D2129"/>
                </a:solidFill>
                <a:effectLst/>
                <a:latin typeface="Calibri" pitchFamily="34" charset="0"/>
              </a:rPr>
              <a:t>Depto</a:t>
            </a:r>
            <a:r>
              <a:rPr kumimoji="0" lang="es-AR" sz="1200" b="1" i="0" u="none" strike="noStrike" cap="none" normalizeH="0" dirty="0" smtClean="0">
                <a:ln>
                  <a:noFill/>
                </a:ln>
                <a:solidFill>
                  <a:srgbClr val="1D2129"/>
                </a:solidFill>
                <a:effectLst/>
                <a:latin typeface="Calibri" pitchFamily="34" charset="0"/>
              </a:rPr>
              <a:t> San Justo</a:t>
            </a:r>
            <a:endParaRPr kumimoji="0" lang="es-AR" sz="1800" b="1" i="0" u="none" strike="noStrike" cap="none" normalizeH="0" baseline="0" dirty="0" smtClean="0">
              <a:ln>
                <a:noFill/>
              </a:ln>
              <a:solidFill>
                <a:schemeClr val="tx1"/>
              </a:solidFill>
              <a:effectLst/>
              <a:latin typeface="Arial" pitchFamily="34" charset="0"/>
            </a:endParaRPr>
          </a:p>
        </p:txBody>
      </p:sp>
      <p:sp>
        <p:nvSpPr>
          <p:cNvPr id="23" name="Rectangle 1"/>
          <p:cNvSpPr>
            <a:spLocks noChangeArrowheads="1"/>
          </p:cNvSpPr>
          <p:nvPr/>
        </p:nvSpPr>
        <p:spPr bwMode="auto">
          <a:xfrm>
            <a:off x="3500430" y="3929066"/>
            <a:ext cx="1571636"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ea typeface="Calibri" pitchFamily="34" charset="0"/>
                <a:cs typeface="Helvetica"/>
              </a:rPr>
              <a:t>Región Villa María</a:t>
            </a:r>
            <a:endParaRPr kumimoji="0" lang="es-AR" sz="1800" b="1" i="0" u="none" strike="noStrike" cap="none" normalizeH="0" baseline="0" dirty="0" smtClean="0">
              <a:ln>
                <a:noFill/>
              </a:ln>
              <a:solidFill>
                <a:schemeClr val="tx1"/>
              </a:solidFill>
              <a:effectLst/>
              <a:latin typeface="Arial" pitchFamily="34" charset="0"/>
            </a:endParaRPr>
          </a:p>
        </p:txBody>
      </p:sp>
      <p:sp>
        <p:nvSpPr>
          <p:cNvPr id="24" name="Rectangle 1"/>
          <p:cNvSpPr>
            <a:spLocks noChangeArrowheads="1"/>
          </p:cNvSpPr>
          <p:nvPr/>
        </p:nvSpPr>
        <p:spPr bwMode="auto">
          <a:xfrm>
            <a:off x="6215074" y="4429132"/>
            <a:ext cx="2286016" cy="461665"/>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ea typeface="Calibri" pitchFamily="34" charset="0"/>
                <a:cs typeface="Helvetica"/>
              </a:rPr>
              <a:t>Región </a:t>
            </a:r>
            <a:r>
              <a:rPr lang="es-AR" sz="1200" b="1" dirty="0" err="1" smtClean="0">
                <a:solidFill>
                  <a:srgbClr val="1D2129"/>
                </a:solidFill>
                <a:latin typeface="Calibri" pitchFamily="34" charset="0"/>
                <a:ea typeface="Calibri" pitchFamily="34" charset="0"/>
                <a:cs typeface="Helvetica"/>
              </a:rPr>
              <a:t>Traslasierra</a:t>
            </a:r>
            <a:r>
              <a:rPr lang="es-AR" sz="1200" b="1" dirty="0" smtClean="0">
                <a:solidFill>
                  <a:srgbClr val="1D2129"/>
                </a:solidFill>
                <a:latin typeface="Calibri" pitchFamily="34" charset="0"/>
                <a:ea typeface="Calibri" pitchFamily="34" charset="0"/>
                <a:cs typeface="Helvetica"/>
              </a:rPr>
              <a:t>, Mina Clavero</a:t>
            </a:r>
            <a:endParaRPr kumimoji="0" lang="es-AR" sz="1800" b="1" i="0" u="none" strike="noStrike" cap="none" normalizeH="0" baseline="0" dirty="0" smtClean="0">
              <a:ln>
                <a:noFill/>
              </a:ln>
              <a:solidFill>
                <a:schemeClr val="tx1"/>
              </a:solidFill>
              <a:effectLst/>
              <a:latin typeface="Arial" pitchFamily="34" charset="0"/>
            </a:endParaRPr>
          </a:p>
        </p:txBody>
      </p:sp>
      <p:sp>
        <p:nvSpPr>
          <p:cNvPr id="25" name="Rectangle 1"/>
          <p:cNvSpPr>
            <a:spLocks noChangeArrowheads="1"/>
          </p:cNvSpPr>
          <p:nvPr/>
        </p:nvSpPr>
        <p:spPr bwMode="auto">
          <a:xfrm>
            <a:off x="6215074" y="2214554"/>
            <a:ext cx="2286016" cy="646331"/>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err="1" smtClean="0">
                <a:ln>
                  <a:noFill/>
                </a:ln>
                <a:solidFill>
                  <a:srgbClr val="1D2129"/>
                </a:solidFill>
                <a:effectLst/>
                <a:latin typeface="Calibri" pitchFamily="34" charset="0"/>
              </a:rPr>
              <a:t>Montecristo</a:t>
            </a:r>
            <a:r>
              <a:rPr kumimoji="0" lang="es-AR" sz="1200" b="1" i="0" u="none" strike="noStrike" cap="none" normalizeH="0" baseline="0" dirty="0" smtClean="0">
                <a:ln>
                  <a:noFill/>
                </a:ln>
                <a:solidFill>
                  <a:srgbClr val="1D2129"/>
                </a:solidFill>
                <a:effectLst/>
                <a:latin typeface="Calibri" pitchFamily="34" charset="0"/>
              </a:rPr>
              <a:t>,</a:t>
            </a:r>
            <a:r>
              <a:rPr kumimoji="0" lang="es-AR" sz="1200" b="1" i="0" u="none" strike="noStrike" cap="none" normalizeH="0" dirty="0" smtClean="0">
                <a:ln>
                  <a:noFill/>
                </a:ln>
                <a:solidFill>
                  <a:srgbClr val="1D2129"/>
                </a:solidFill>
                <a:effectLst/>
                <a:latin typeface="Calibri" pitchFamily="34" charset="0"/>
              </a:rPr>
              <a:t> Malvinas Argentinas , Capilla de los Remedios, Mi Granja</a:t>
            </a:r>
            <a:endParaRPr kumimoji="0" lang="es-AR" sz="1800" b="1" i="0" u="none" strike="noStrike" cap="none" normalizeH="0" baseline="0" dirty="0" smtClean="0">
              <a:ln>
                <a:noFill/>
              </a:ln>
              <a:solidFill>
                <a:schemeClr val="tx1"/>
              </a:solidFill>
              <a:effectLst/>
              <a:latin typeface="Arial" pitchFamily="34" charset="0"/>
            </a:endParaRPr>
          </a:p>
        </p:txBody>
      </p:sp>
      <p:sp>
        <p:nvSpPr>
          <p:cNvPr id="26" name="25 CuadroTexto"/>
          <p:cNvSpPr txBox="1"/>
          <p:nvPr/>
        </p:nvSpPr>
        <p:spPr>
          <a:xfrm>
            <a:off x="1357290" y="428604"/>
            <a:ext cx="4357718" cy="1754326"/>
          </a:xfrm>
          <a:prstGeom prst="rect">
            <a:avLst/>
          </a:prstGeom>
          <a:noFill/>
        </p:spPr>
        <p:txBody>
          <a:bodyPr wrap="square" rtlCol="0">
            <a:spAutoFit/>
          </a:bodyPr>
          <a:lstStyle/>
          <a:p>
            <a:r>
              <a:rPr lang="es-AR" dirty="0" smtClean="0"/>
              <a:t>A  diciembre de 2016 contamos con </a:t>
            </a:r>
            <a:r>
              <a:rPr lang="es-AR" b="1" dirty="0" smtClean="0"/>
              <a:t>670 efectores de 293 localidades</a:t>
            </a:r>
            <a:r>
              <a:rPr lang="es-AR" dirty="0" smtClean="0"/>
              <a:t> que han firmado las </a:t>
            </a:r>
            <a:r>
              <a:rPr lang="es-AR" b="1" dirty="0" err="1" smtClean="0"/>
              <a:t>Addendas</a:t>
            </a:r>
            <a:r>
              <a:rPr lang="es-AR" dirty="0" smtClean="0"/>
              <a:t>, a fin de prorrogar la vigencia del Convenio Marco e incorporar como población objetivo del CUS Sumar  a los hombres de 20 a 64 años </a:t>
            </a:r>
            <a:endParaRPr lang="es-A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rot="5400000">
            <a:off x="3306002" y="3128135"/>
            <a:ext cx="10680700" cy="1423987"/>
          </a:xfrm>
          <a:prstGeom prst="rect">
            <a:avLst/>
          </a:prstGeom>
          <a:noFill/>
          <a:ln w="9525">
            <a:noFill/>
            <a:miter lim="800000"/>
            <a:headEnd/>
            <a:tailEnd/>
          </a:ln>
          <a:effectLst/>
        </p:spPr>
      </p:pic>
      <p:sp>
        <p:nvSpPr>
          <p:cNvPr id="15" name="14 Rectángulo"/>
          <p:cNvSpPr/>
          <p:nvPr/>
        </p:nvSpPr>
        <p:spPr>
          <a:xfrm>
            <a:off x="5759888" y="2512181"/>
            <a:ext cx="2384012" cy="17859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CuadroTexto"/>
          <p:cNvSpPr txBox="1"/>
          <p:nvPr/>
        </p:nvSpPr>
        <p:spPr>
          <a:xfrm>
            <a:off x="5072066" y="2012115"/>
            <a:ext cx="479618" cy="369332"/>
          </a:xfrm>
          <a:prstGeom prst="rect">
            <a:avLst/>
          </a:prstGeom>
          <a:noFill/>
        </p:spPr>
        <p:txBody>
          <a:bodyPr wrap="none" rtlCol="0">
            <a:spAutoFit/>
          </a:bodyPr>
          <a:lstStyle/>
          <a:p>
            <a:r>
              <a:rPr lang="es-AR" dirty="0" smtClean="0"/>
              <a:t>PPI</a:t>
            </a:r>
            <a:endParaRPr lang="es-AR" dirty="0"/>
          </a:p>
        </p:txBody>
      </p:sp>
      <p:pic>
        <p:nvPicPr>
          <p:cNvPr id="6" name="5 Imagen" descr="https://scontent-gru2-1.xx.fbcdn.net/v/t1.0-9/13620759_1425155564168284_3993754047306710368_n.jpg?oh=7eff6cf0b7ece86ae5a5481e48e74e00&amp;oe=58CC4DBD"/>
          <p:cNvPicPr/>
          <p:nvPr/>
        </p:nvPicPr>
        <p:blipFill>
          <a:blip r:embed="rId3"/>
          <a:srcRect/>
          <a:stretch>
            <a:fillRect/>
          </a:stretch>
        </p:blipFill>
        <p:spPr bwMode="auto">
          <a:xfrm>
            <a:off x="571472" y="654793"/>
            <a:ext cx="2381265" cy="1785949"/>
          </a:xfrm>
          <a:prstGeom prst="rect">
            <a:avLst/>
          </a:prstGeom>
          <a:noFill/>
          <a:ln w="9525">
            <a:noFill/>
            <a:miter lim="800000"/>
            <a:headEnd/>
            <a:tailEnd/>
          </a:ln>
        </p:spPr>
      </p:pic>
      <p:pic>
        <p:nvPicPr>
          <p:cNvPr id="7" name="6 Imagen" descr="Z:\2_Documentación Córdoba UGSP\02_Técnica\Planes Estratégicos\Plan Estratégico 2016\Capacitación\28 de Julio - San Marcos - USI\IMG_20160728_112914867.jpg"/>
          <p:cNvPicPr/>
          <p:nvPr/>
        </p:nvPicPr>
        <p:blipFill>
          <a:blip r:embed="rId4" cstate="print">
            <a:lum bright="19000"/>
          </a:blip>
          <a:srcRect/>
          <a:stretch>
            <a:fillRect/>
          </a:stretch>
        </p:blipFill>
        <p:spPr bwMode="auto">
          <a:xfrm>
            <a:off x="571472" y="4429132"/>
            <a:ext cx="2381266" cy="1785950"/>
          </a:xfrm>
          <a:prstGeom prst="rect">
            <a:avLst/>
          </a:prstGeom>
          <a:noFill/>
          <a:ln w="9525">
            <a:noFill/>
            <a:miter lim="800000"/>
            <a:headEnd/>
            <a:tailEnd/>
          </a:ln>
        </p:spPr>
      </p:pic>
      <p:pic>
        <p:nvPicPr>
          <p:cNvPr id="8" name="7 Imagen" descr="https://fb-s-d-a.akamaihd.net/h-ak-xft1/v/t1.0-9/13920795_10153817555828806_7884302871654423782_n.jpg?oh=be60b10d34843d2a2f2a55b444420b58&amp;oe=58F75A43&amp;__gda__=1489226335_c90bd7c6151d21c351e882e21bb0a1d5"/>
          <p:cNvPicPr/>
          <p:nvPr/>
        </p:nvPicPr>
        <p:blipFill>
          <a:blip r:embed="rId5"/>
          <a:srcRect/>
          <a:stretch>
            <a:fillRect/>
          </a:stretch>
        </p:blipFill>
        <p:spPr bwMode="auto">
          <a:xfrm>
            <a:off x="642910" y="2571744"/>
            <a:ext cx="2357454" cy="1804107"/>
          </a:xfrm>
          <a:prstGeom prst="rect">
            <a:avLst/>
          </a:prstGeom>
          <a:noFill/>
          <a:ln w="9525">
            <a:noFill/>
            <a:miter lim="800000"/>
            <a:headEnd/>
            <a:tailEnd/>
          </a:ln>
        </p:spPr>
      </p:pic>
      <p:pic>
        <p:nvPicPr>
          <p:cNvPr id="9" name="8 Imagen" descr="https://scontent-gru2-1.xx.fbcdn.net/v/t1.0-9/13962492_10153817565373806_8668061333787340157_n.jpg?oh=a200f68a0fa72c8728dfb6426c626b87&amp;oe=58C88E3E"/>
          <p:cNvPicPr/>
          <p:nvPr/>
        </p:nvPicPr>
        <p:blipFill>
          <a:blip r:embed="rId6"/>
          <a:srcRect/>
          <a:stretch>
            <a:fillRect/>
          </a:stretch>
        </p:blipFill>
        <p:spPr bwMode="auto">
          <a:xfrm>
            <a:off x="3000364" y="2484541"/>
            <a:ext cx="2714644" cy="1804108"/>
          </a:xfrm>
          <a:prstGeom prst="rect">
            <a:avLst/>
          </a:prstGeom>
          <a:noFill/>
          <a:ln w="9525">
            <a:noFill/>
            <a:miter lim="800000"/>
            <a:headEnd/>
            <a:tailEnd/>
          </a:ln>
        </p:spPr>
      </p:pic>
      <p:pic>
        <p:nvPicPr>
          <p:cNvPr id="10" name="9 Imagen" descr="https://scontent-gru2-1.xx.fbcdn.net/v/t1.0-9/14039911_10153817562798806_5572698676849976955_n.jpg?oh=b7625bdededf4c41b2ce3ebe72067894&amp;oe=58C5149F"/>
          <p:cNvPicPr/>
          <p:nvPr/>
        </p:nvPicPr>
        <p:blipFill>
          <a:blip r:embed="rId7"/>
          <a:srcRect/>
          <a:stretch>
            <a:fillRect/>
          </a:stretch>
        </p:blipFill>
        <p:spPr bwMode="auto">
          <a:xfrm>
            <a:off x="3000365" y="642918"/>
            <a:ext cx="2714644" cy="1804107"/>
          </a:xfrm>
          <a:prstGeom prst="rect">
            <a:avLst/>
          </a:prstGeom>
          <a:noFill/>
          <a:ln w="9525">
            <a:noFill/>
            <a:miter lim="800000"/>
            <a:headEnd/>
            <a:tailEnd/>
          </a:ln>
        </p:spPr>
      </p:pic>
      <p:pic>
        <p:nvPicPr>
          <p:cNvPr id="11" name="10 Imagen" descr="https://fb-s-c-a.akamaihd.net/h-ak-xpa1/v/t1.0-9/14212743_10210453136075413_8129003749589096071_n.jpg?oh=8c459657b65bc5c6754e8bc67071c04d&amp;oe=58CDDFFF&amp;__gda__=1492947719_4b4bb7205b10fed18d7189cf38f9a4a4"/>
          <p:cNvPicPr/>
          <p:nvPr/>
        </p:nvPicPr>
        <p:blipFill>
          <a:blip r:embed="rId8"/>
          <a:srcRect/>
          <a:stretch>
            <a:fillRect/>
          </a:stretch>
        </p:blipFill>
        <p:spPr bwMode="auto">
          <a:xfrm>
            <a:off x="5715008" y="4334146"/>
            <a:ext cx="2429334" cy="1880936"/>
          </a:xfrm>
          <a:prstGeom prst="rect">
            <a:avLst/>
          </a:prstGeom>
          <a:noFill/>
          <a:ln w="9525">
            <a:noFill/>
            <a:miter lim="800000"/>
            <a:headEnd/>
            <a:tailEnd/>
          </a:ln>
        </p:spPr>
      </p:pic>
      <p:pic>
        <p:nvPicPr>
          <p:cNvPr id="12" name="11 Imagen" descr="https://scontent-gru2-1.xx.fbcdn.net/v/t1.0-9/14292525_10210453139915509_419691972315612215_n.jpg?oh=7981fbcbd080a6525149d5af9d5500d7&amp;oe=58B27CB6"/>
          <p:cNvPicPr/>
          <p:nvPr/>
        </p:nvPicPr>
        <p:blipFill>
          <a:blip r:embed="rId9">
            <a:lum bright="14000"/>
          </a:blip>
          <a:srcRect/>
          <a:stretch>
            <a:fillRect/>
          </a:stretch>
        </p:blipFill>
        <p:spPr bwMode="auto">
          <a:xfrm>
            <a:off x="3071802" y="4429132"/>
            <a:ext cx="2571768" cy="1794266"/>
          </a:xfrm>
          <a:prstGeom prst="rect">
            <a:avLst/>
          </a:prstGeom>
          <a:noFill/>
          <a:ln w="9525">
            <a:noFill/>
            <a:miter lim="800000"/>
            <a:headEnd/>
            <a:tailEnd/>
          </a:ln>
        </p:spPr>
      </p:pic>
      <p:sp>
        <p:nvSpPr>
          <p:cNvPr id="14" name="13 CuadroTexto"/>
          <p:cNvSpPr txBox="1"/>
          <p:nvPr/>
        </p:nvSpPr>
        <p:spPr>
          <a:xfrm>
            <a:off x="7215206" y="3440875"/>
            <a:ext cx="910827" cy="769441"/>
          </a:xfrm>
          <a:prstGeom prst="rect">
            <a:avLst/>
          </a:prstGeom>
          <a:noFill/>
        </p:spPr>
        <p:txBody>
          <a:bodyPr wrap="none" rtlCol="0">
            <a:spAutoFit/>
          </a:bodyPr>
          <a:lstStyle/>
          <a:p>
            <a:r>
              <a:rPr lang="es-AR" sz="4400" dirty="0" smtClean="0">
                <a:solidFill>
                  <a:schemeClr val="bg1"/>
                </a:solidFill>
              </a:rPr>
              <a:t>PPI</a:t>
            </a:r>
            <a:endParaRPr lang="es-AR" sz="4400" dirty="0">
              <a:solidFill>
                <a:schemeClr val="bg1"/>
              </a:solidFill>
            </a:endParaRPr>
          </a:p>
        </p:txBody>
      </p:sp>
      <p:sp>
        <p:nvSpPr>
          <p:cNvPr id="17" name="16 Rectángulo"/>
          <p:cNvSpPr/>
          <p:nvPr/>
        </p:nvSpPr>
        <p:spPr>
          <a:xfrm>
            <a:off x="5643570" y="571480"/>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17 Rectángulo"/>
          <p:cNvSpPr/>
          <p:nvPr/>
        </p:nvSpPr>
        <p:spPr>
          <a:xfrm>
            <a:off x="2876538" y="642918"/>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18 Rectángulo"/>
          <p:cNvSpPr/>
          <p:nvPr/>
        </p:nvSpPr>
        <p:spPr>
          <a:xfrm>
            <a:off x="500066" y="2428868"/>
            <a:ext cx="764383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19 Rectángulo"/>
          <p:cNvSpPr/>
          <p:nvPr/>
        </p:nvSpPr>
        <p:spPr>
          <a:xfrm>
            <a:off x="571504" y="4286256"/>
            <a:ext cx="7572396"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1" name="Rectangle 1"/>
          <p:cNvSpPr>
            <a:spLocks noChangeArrowheads="1"/>
          </p:cNvSpPr>
          <p:nvPr/>
        </p:nvSpPr>
        <p:spPr bwMode="auto">
          <a:xfrm>
            <a:off x="642910" y="642919"/>
            <a:ext cx="1357322"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smtClean="0">
                <a:ln>
                  <a:noFill/>
                </a:ln>
                <a:solidFill>
                  <a:srgbClr val="1D2129"/>
                </a:solidFill>
                <a:effectLst/>
                <a:latin typeface="Calibri" pitchFamily="34" charset="0"/>
              </a:rPr>
              <a:t>CIC</a:t>
            </a:r>
            <a:r>
              <a:rPr kumimoji="0" lang="es-AR" sz="1200" b="1" i="0" u="none" strike="noStrike" cap="none" normalizeH="0" dirty="0" smtClean="0">
                <a:ln>
                  <a:noFill/>
                </a:ln>
                <a:solidFill>
                  <a:srgbClr val="1D2129"/>
                </a:solidFill>
                <a:effectLst/>
                <a:latin typeface="Calibri" pitchFamily="34" charset="0"/>
              </a:rPr>
              <a:t>  </a:t>
            </a:r>
            <a:r>
              <a:rPr kumimoji="0" lang="es-AR" sz="1200" b="1" i="0" u="none" strike="noStrike" cap="none" normalizeH="0" dirty="0" err="1" smtClean="0">
                <a:ln>
                  <a:noFill/>
                </a:ln>
                <a:solidFill>
                  <a:srgbClr val="1D2129"/>
                </a:solidFill>
                <a:effectLst/>
                <a:latin typeface="Calibri" pitchFamily="34" charset="0"/>
              </a:rPr>
              <a:t>Dean</a:t>
            </a:r>
            <a:r>
              <a:rPr kumimoji="0" lang="es-AR" sz="1200" b="1" i="0" u="none" strike="noStrike" cap="none" normalizeH="0" dirty="0" smtClean="0">
                <a:ln>
                  <a:noFill/>
                </a:ln>
                <a:solidFill>
                  <a:srgbClr val="1D2129"/>
                </a:solidFill>
                <a:effectLst/>
                <a:latin typeface="Calibri" pitchFamily="34" charset="0"/>
              </a:rPr>
              <a:t> </a:t>
            </a:r>
            <a:r>
              <a:rPr kumimoji="0" lang="es-AR" sz="1200" b="1" i="0" u="none" strike="noStrike" cap="none" normalizeH="0" dirty="0" err="1" smtClean="0">
                <a:ln>
                  <a:noFill/>
                </a:ln>
                <a:solidFill>
                  <a:srgbClr val="1D2129"/>
                </a:solidFill>
                <a:effectLst/>
                <a:latin typeface="Calibri" pitchFamily="34" charset="0"/>
              </a:rPr>
              <a:t>Funes</a:t>
            </a:r>
            <a:endParaRPr kumimoji="0" lang="es-AR" sz="1800" b="1" i="0" u="none" strike="noStrike" cap="none" normalizeH="0" baseline="0" dirty="0" smtClean="0">
              <a:ln>
                <a:noFill/>
              </a:ln>
              <a:solidFill>
                <a:schemeClr val="tx1"/>
              </a:solidFill>
              <a:effectLst/>
              <a:latin typeface="Arial" pitchFamily="34" charset="0"/>
            </a:endParaRPr>
          </a:p>
        </p:txBody>
      </p:sp>
      <p:sp>
        <p:nvSpPr>
          <p:cNvPr id="22" name="Rectangle 1"/>
          <p:cNvSpPr>
            <a:spLocks noChangeArrowheads="1"/>
          </p:cNvSpPr>
          <p:nvPr/>
        </p:nvSpPr>
        <p:spPr bwMode="auto">
          <a:xfrm>
            <a:off x="2428860" y="2500306"/>
            <a:ext cx="1357322"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smtClean="0">
                <a:ln>
                  <a:noFill/>
                </a:ln>
                <a:solidFill>
                  <a:srgbClr val="1D2129"/>
                </a:solidFill>
                <a:effectLst/>
                <a:latin typeface="Calibri" pitchFamily="34" charset="0"/>
              </a:rPr>
              <a:t>CIC</a:t>
            </a:r>
            <a:r>
              <a:rPr kumimoji="0" lang="es-AR" sz="1200" b="1" i="0" u="none" strike="noStrike" cap="none" normalizeH="0" dirty="0" smtClean="0">
                <a:ln>
                  <a:noFill/>
                </a:ln>
                <a:solidFill>
                  <a:srgbClr val="1D2129"/>
                </a:solidFill>
                <a:effectLst/>
                <a:latin typeface="Calibri" pitchFamily="34" charset="0"/>
              </a:rPr>
              <a:t>  Villa Dolores</a:t>
            </a:r>
            <a:endParaRPr kumimoji="0" lang="es-AR" sz="1800" b="1" i="0" u="none" strike="noStrike" cap="none" normalizeH="0" baseline="0" dirty="0" smtClean="0">
              <a:ln>
                <a:noFill/>
              </a:ln>
              <a:solidFill>
                <a:schemeClr val="tx1"/>
              </a:solidFill>
              <a:effectLst/>
              <a:latin typeface="Arial" pitchFamily="34" charset="0"/>
            </a:endParaRPr>
          </a:p>
        </p:txBody>
      </p:sp>
      <p:sp>
        <p:nvSpPr>
          <p:cNvPr id="23" name="Rectangle 1"/>
          <p:cNvSpPr>
            <a:spLocks noChangeArrowheads="1"/>
          </p:cNvSpPr>
          <p:nvPr/>
        </p:nvSpPr>
        <p:spPr bwMode="auto">
          <a:xfrm>
            <a:off x="5000628" y="4572008"/>
            <a:ext cx="2000264"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Punta del agua y La Juanita</a:t>
            </a:r>
            <a:endParaRPr kumimoji="0" lang="es-AR" sz="1800" b="1" i="0" u="none" strike="noStrike" cap="none" normalizeH="0" baseline="0" dirty="0" smtClean="0">
              <a:ln>
                <a:noFill/>
              </a:ln>
              <a:solidFill>
                <a:schemeClr val="tx1"/>
              </a:solidFill>
              <a:effectLst/>
              <a:latin typeface="Arial" pitchFamily="34" charset="0"/>
            </a:endParaRPr>
          </a:p>
        </p:txBody>
      </p:sp>
      <p:sp>
        <p:nvSpPr>
          <p:cNvPr id="24" name="Rectangle 1"/>
          <p:cNvSpPr>
            <a:spLocks noChangeArrowheads="1"/>
          </p:cNvSpPr>
          <p:nvPr/>
        </p:nvSpPr>
        <p:spPr bwMode="auto">
          <a:xfrm>
            <a:off x="1571604" y="4429133"/>
            <a:ext cx="1285884"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USI- San Marcos</a:t>
            </a:r>
            <a:endParaRPr kumimoji="0" lang="es-AR" sz="1800" b="1" i="0" u="none" strike="noStrike" cap="none" normalizeH="0" baseline="0" dirty="0" smtClean="0">
              <a:ln>
                <a:noFill/>
              </a:ln>
              <a:solidFill>
                <a:schemeClr val="tx1"/>
              </a:solidFill>
              <a:effectLst/>
              <a:latin typeface="Arial" pitchFamily="34" charset="0"/>
            </a:endParaRPr>
          </a:p>
        </p:txBody>
      </p:sp>
      <p:sp>
        <p:nvSpPr>
          <p:cNvPr id="25" name="24 CuadroTexto"/>
          <p:cNvSpPr txBox="1"/>
          <p:nvPr/>
        </p:nvSpPr>
        <p:spPr>
          <a:xfrm>
            <a:off x="5715008" y="214290"/>
            <a:ext cx="2286016" cy="2400657"/>
          </a:xfrm>
          <a:prstGeom prst="rect">
            <a:avLst/>
          </a:prstGeom>
          <a:noFill/>
        </p:spPr>
        <p:txBody>
          <a:bodyPr wrap="square" rtlCol="0">
            <a:spAutoFit/>
          </a:bodyPr>
          <a:lstStyle/>
          <a:p>
            <a:r>
              <a:rPr lang="es-AR" sz="1500" dirty="0" smtClean="0"/>
              <a:t>El área de capacitación y pueblos originarios realizó más de </a:t>
            </a:r>
            <a:r>
              <a:rPr lang="es-AR" sz="1500" b="1" dirty="0" smtClean="0"/>
              <a:t>29 visitas en terreno, capacitaciones y reuniones  </a:t>
            </a:r>
            <a:r>
              <a:rPr lang="es-AR" sz="1500" dirty="0" smtClean="0"/>
              <a:t>con los efectores priorizados bajo salvaguarda indígena, y de asistencia técnica a los/as tutores/as regionales del CUS SUMAR.</a:t>
            </a:r>
            <a:endParaRPr lang="es-AR" sz="15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27313350369\Mis documentos\Downloads\IMG-20161212-WA0020.jpg"/>
          <p:cNvPicPr>
            <a:picLocks noChangeAspect="1" noChangeArrowheads="1"/>
          </p:cNvPicPr>
          <p:nvPr/>
        </p:nvPicPr>
        <p:blipFill>
          <a:blip r:embed="rId2" cstate="print"/>
          <a:srcRect/>
          <a:stretch>
            <a:fillRect/>
          </a:stretch>
        </p:blipFill>
        <p:spPr bwMode="auto">
          <a:xfrm>
            <a:off x="3548088" y="500042"/>
            <a:ext cx="2595580" cy="1946685"/>
          </a:xfrm>
          <a:prstGeom prst="rect">
            <a:avLst/>
          </a:prstGeom>
          <a:noFill/>
        </p:spPr>
      </p:pic>
      <p:pic>
        <p:nvPicPr>
          <p:cNvPr id="4" name="Picture 2"/>
          <p:cNvPicPr>
            <a:picLocks noChangeAspect="1" noChangeArrowheads="1"/>
          </p:cNvPicPr>
          <p:nvPr/>
        </p:nvPicPr>
        <p:blipFill>
          <a:blip r:embed="rId3" cstate="print"/>
          <a:srcRect/>
          <a:stretch>
            <a:fillRect/>
          </a:stretch>
        </p:blipFill>
        <p:spPr bwMode="auto">
          <a:xfrm rot="16200000">
            <a:off x="-4914140" y="3271010"/>
            <a:ext cx="10680700" cy="1423987"/>
          </a:xfrm>
          <a:prstGeom prst="rect">
            <a:avLst/>
          </a:prstGeom>
          <a:noFill/>
          <a:ln w="9525">
            <a:noFill/>
            <a:miter lim="800000"/>
            <a:headEnd/>
            <a:tailEnd/>
          </a:ln>
          <a:effectLst/>
        </p:spPr>
      </p:pic>
      <p:pic>
        <p:nvPicPr>
          <p:cNvPr id="10" name="9 Imagen" descr="IMG-20161212-WA0015.jpg"/>
          <p:cNvPicPr>
            <a:picLocks noChangeAspect="1"/>
          </p:cNvPicPr>
          <p:nvPr/>
        </p:nvPicPr>
        <p:blipFill>
          <a:blip r:embed="rId4"/>
          <a:srcRect l="-3662" r="29665"/>
          <a:stretch>
            <a:fillRect/>
          </a:stretch>
        </p:blipFill>
        <p:spPr>
          <a:xfrm>
            <a:off x="872746" y="4429132"/>
            <a:ext cx="2572581" cy="1957314"/>
          </a:xfrm>
          <a:prstGeom prst="rect">
            <a:avLst/>
          </a:prstGeom>
        </p:spPr>
      </p:pic>
      <p:pic>
        <p:nvPicPr>
          <p:cNvPr id="12" name="11 Imagen" descr="IMG-20161212-WA0008.jpg"/>
          <p:cNvPicPr>
            <a:picLocks noChangeAspect="1"/>
          </p:cNvPicPr>
          <p:nvPr/>
        </p:nvPicPr>
        <p:blipFill>
          <a:blip r:embed="rId5" cstate="print"/>
          <a:srcRect b="3733"/>
          <a:stretch>
            <a:fillRect/>
          </a:stretch>
        </p:blipFill>
        <p:spPr>
          <a:xfrm>
            <a:off x="3500430" y="2500306"/>
            <a:ext cx="2643206" cy="1908392"/>
          </a:xfrm>
          <a:prstGeom prst="rect">
            <a:avLst/>
          </a:prstGeom>
        </p:spPr>
      </p:pic>
      <p:pic>
        <p:nvPicPr>
          <p:cNvPr id="13" name="12 Imagen" descr="IMG-20161212-WA0010.jpg"/>
          <p:cNvPicPr>
            <a:picLocks noChangeAspect="1"/>
          </p:cNvPicPr>
          <p:nvPr/>
        </p:nvPicPr>
        <p:blipFill>
          <a:blip r:embed="rId6"/>
          <a:srcRect l="6592" t="3253" r="16480"/>
          <a:stretch>
            <a:fillRect/>
          </a:stretch>
        </p:blipFill>
        <p:spPr>
          <a:xfrm>
            <a:off x="3500430" y="4429132"/>
            <a:ext cx="2747672" cy="1945534"/>
          </a:xfrm>
          <a:prstGeom prst="rect">
            <a:avLst/>
          </a:prstGeom>
        </p:spPr>
      </p:pic>
      <p:grpSp>
        <p:nvGrpSpPr>
          <p:cNvPr id="5" name="4 Grupo"/>
          <p:cNvGrpSpPr/>
          <p:nvPr/>
        </p:nvGrpSpPr>
        <p:grpSpPr>
          <a:xfrm>
            <a:off x="1000132" y="428604"/>
            <a:ext cx="7643834" cy="6072230"/>
            <a:chOff x="500066" y="571480"/>
            <a:chExt cx="7643834" cy="5786478"/>
          </a:xfrm>
        </p:grpSpPr>
        <p:sp>
          <p:nvSpPr>
            <p:cNvPr id="6" name="5 Rectángulo"/>
            <p:cNvSpPr/>
            <p:nvPr/>
          </p:nvSpPr>
          <p:spPr>
            <a:xfrm>
              <a:off x="5643570" y="571480"/>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2876538" y="642918"/>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500066" y="2428868"/>
              <a:ext cx="764383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571504" y="4286256"/>
              <a:ext cx="7572396"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11" name="10 Imagen" descr="IMG-20161212-WA0016.jpg"/>
          <p:cNvPicPr>
            <a:picLocks noChangeAspect="1"/>
          </p:cNvPicPr>
          <p:nvPr/>
        </p:nvPicPr>
        <p:blipFill>
          <a:blip r:embed="rId7"/>
          <a:srcRect l="7382" t="18898" r="8366" b="1772"/>
          <a:stretch>
            <a:fillRect/>
          </a:stretch>
        </p:blipFill>
        <p:spPr>
          <a:xfrm>
            <a:off x="6260536" y="485172"/>
            <a:ext cx="2383430" cy="3801084"/>
          </a:xfrm>
          <a:prstGeom prst="rect">
            <a:avLst/>
          </a:prstGeom>
        </p:spPr>
      </p:pic>
      <p:sp>
        <p:nvSpPr>
          <p:cNvPr id="14" name="13 CuadroTexto"/>
          <p:cNvSpPr txBox="1"/>
          <p:nvPr/>
        </p:nvSpPr>
        <p:spPr>
          <a:xfrm>
            <a:off x="1214414" y="1142984"/>
            <a:ext cx="2286016" cy="2862322"/>
          </a:xfrm>
          <a:prstGeom prst="rect">
            <a:avLst/>
          </a:prstGeom>
          <a:noFill/>
        </p:spPr>
        <p:txBody>
          <a:bodyPr wrap="square" rtlCol="0">
            <a:spAutoFit/>
          </a:bodyPr>
          <a:lstStyle/>
          <a:p>
            <a:r>
              <a:rPr lang="es-AR" dirty="0" smtClean="0"/>
              <a:t>Trabajo en conjunto con  el equipo de salud de Villa Dolores en el abordaje del enfoque intercultural y mejorar el acceso de la comunidad originaria inmigrante a los servicios de salud.</a:t>
            </a:r>
            <a:endParaRPr lang="es-AR" dirty="0"/>
          </a:p>
        </p:txBody>
      </p:sp>
      <p:sp>
        <p:nvSpPr>
          <p:cNvPr id="15" name="Rectangle 1"/>
          <p:cNvSpPr>
            <a:spLocks noChangeArrowheads="1"/>
          </p:cNvSpPr>
          <p:nvPr/>
        </p:nvSpPr>
        <p:spPr bwMode="auto">
          <a:xfrm>
            <a:off x="2500298" y="4572008"/>
            <a:ext cx="1357322"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smtClean="0">
                <a:ln>
                  <a:noFill/>
                </a:ln>
                <a:solidFill>
                  <a:srgbClr val="1D2129"/>
                </a:solidFill>
                <a:effectLst/>
                <a:latin typeface="Calibri" pitchFamily="34" charset="0"/>
              </a:rPr>
              <a:t>CIC</a:t>
            </a:r>
            <a:r>
              <a:rPr kumimoji="0" lang="es-AR" sz="1200" b="1" i="0" u="none" strike="noStrike" cap="none" normalizeH="0" dirty="0" smtClean="0">
                <a:ln>
                  <a:noFill/>
                </a:ln>
                <a:solidFill>
                  <a:srgbClr val="1D2129"/>
                </a:solidFill>
                <a:effectLst/>
                <a:latin typeface="Calibri" pitchFamily="34" charset="0"/>
              </a:rPr>
              <a:t>  Villa Dolores</a:t>
            </a:r>
            <a:endParaRPr kumimoji="0" lang="es-AR" sz="1800" b="1" i="0" u="none" strike="noStrike" cap="none" normalizeH="0" baseline="0" dirty="0" smtClean="0">
              <a:ln>
                <a:noFill/>
              </a:ln>
              <a:solidFill>
                <a:schemeClr val="tx1"/>
              </a:solidFill>
              <a:effectLst/>
              <a:latin typeface="Arial" pitchFamily="34" charset="0"/>
            </a:endParaRPr>
          </a:p>
        </p:txBody>
      </p:sp>
      <p:sp>
        <p:nvSpPr>
          <p:cNvPr id="16" name="Rectangle 1"/>
          <p:cNvSpPr>
            <a:spLocks noChangeArrowheads="1"/>
          </p:cNvSpPr>
          <p:nvPr/>
        </p:nvSpPr>
        <p:spPr bwMode="auto">
          <a:xfrm>
            <a:off x="4000496" y="2285992"/>
            <a:ext cx="1714512" cy="461665"/>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Barrio Aeronáutico y San Pablo</a:t>
            </a:r>
            <a:endParaRPr kumimoji="0" lang="es-AR" sz="1800" b="1" i="0" u="none" strike="noStrike" cap="none" normalizeH="0" baseline="0" dirty="0" smtClean="0">
              <a:ln>
                <a:noFill/>
              </a:ln>
              <a:solidFill>
                <a:schemeClr val="tx1"/>
              </a:solidFill>
              <a:effectLst/>
              <a:latin typeface="Arial" pitchFamily="34" charset="0"/>
            </a:endParaRPr>
          </a:p>
        </p:txBody>
      </p:sp>
      <p:sp>
        <p:nvSpPr>
          <p:cNvPr id="17" name="Rectangle 1"/>
          <p:cNvSpPr>
            <a:spLocks noChangeArrowheads="1"/>
          </p:cNvSpPr>
          <p:nvPr/>
        </p:nvSpPr>
        <p:spPr bwMode="auto">
          <a:xfrm>
            <a:off x="6929454" y="714356"/>
            <a:ext cx="1357322"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USI- San Esteban</a:t>
            </a:r>
            <a:endParaRPr kumimoji="0" lang="es-AR" sz="18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785850" y="-428652"/>
            <a:ext cx="10680700" cy="1423987"/>
          </a:xfrm>
          <a:prstGeom prst="rect">
            <a:avLst/>
          </a:prstGeom>
          <a:noFill/>
          <a:ln w="9525">
            <a:noFill/>
            <a:miter lim="800000"/>
            <a:headEnd/>
            <a:tailEnd/>
          </a:ln>
          <a:effectLst/>
        </p:spPr>
      </p:pic>
      <p:sp>
        <p:nvSpPr>
          <p:cNvPr id="11265" name="Rectangle 1"/>
          <p:cNvSpPr>
            <a:spLocks noChangeArrowheads="1"/>
          </p:cNvSpPr>
          <p:nvPr/>
        </p:nvSpPr>
        <p:spPr bwMode="auto">
          <a:xfrm>
            <a:off x="0" y="1102578"/>
            <a:ext cx="8786842"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s-AR" sz="1600" b="1" i="0" u="none" strike="noStrike" cap="none" normalizeH="0" baseline="0" dirty="0" smtClean="0">
                <a:ln>
                  <a:noFill/>
                </a:ln>
                <a:solidFill>
                  <a:schemeClr val="tx1"/>
                </a:solidFill>
                <a:effectLst/>
                <a:ea typeface="Calibri" pitchFamily="34" charset="0"/>
                <a:cs typeface="Times New Roman" pitchFamily="18" charset="0"/>
              </a:rPr>
              <a:t>05/07</a:t>
            </a:r>
            <a:r>
              <a:rPr lang="es-AR" sz="1600" b="1" dirty="0" smtClean="0">
                <a:solidFill>
                  <a:srgbClr val="1D2129"/>
                </a:solidFill>
                <a:ea typeface="Calibri" pitchFamily="34" charset="0"/>
                <a:cs typeface="Times New Roman" pitchFamily="18" charset="0"/>
              </a:rPr>
              <a:t>: </a:t>
            </a:r>
            <a:r>
              <a:rPr lang="es-AR" sz="1600" dirty="0" smtClean="0">
                <a:solidFill>
                  <a:srgbClr val="1D2129"/>
                </a:solidFill>
                <a:ea typeface="Calibri" pitchFamily="34" charset="0"/>
                <a:cs typeface="Times New Roman" pitchFamily="18" charset="0"/>
              </a:rPr>
              <a:t>J</a:t>
            </a:r>
            <a:r>
              <a:rPr kumimoji="0" lang="es-AR" sz="1600" i="0" u="none" strike="noStrike" cap="none" normalizeH="0" baseline="0" dirty="0" smtClean="0">
                <a:ln>
                  <a:noFill/>
                </a:ln>
                <a:solidFill>
                  <a:srgbClr val="1D2129"/>
                </a:solidFill>
                <a:effectLst/>
                <a:ea typeface="Calibri" pitchFamily="34" charset="0"/>
              </a:rPr>
              <a:t>ornada de Capacitación en CIC Deán </a:t>
            </a:r>
            <a:r>
              <a:rPr kumimoji="0" lang="es-AR" sz="1600" i="0" u="none" strike="noStrike" cap="none" normalizeH="0" baseline="0" dirty="0" err="1" smtClean="0">
                <a:ln>
                  <a:noFill/>
                </a:ln>
                <a:solidFill>
                  <a:srgbClr val="1D2129"/>
                </a:solidFill>
                <a:effectLst/>
                <a:ea typeface="Calibri" pitchFamily="34" charset="0"/>
              </a:rPr>
              <a:t>Funes</a:t>
            </a:r>
            <a:r>
              <a:rPr kumimoji="0" lang="es-AR" sz="1600" i="0" u="none" strike="noStrike" cap="none" normalizeH="0" baseline="0" dirty="0" smtClean="0">
                <a:ln>
                  <a:noFill/>
                </a:ln>
                <a:solidFill>
                  <a:srgbClr val="1D2129"/>
                </a:solidFill>
                <a:effectLst/>
                <a:ea typeface="Calibri" pitchFamily="34" charset="0"/>
              </a:rPr>
              <a:t>  sobre pueblos Originarios</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s-AR" sz="1600" b="1" i="0" u="none" strike="noStrike" cap="none" normalizeH="0" baseline="0" dirty="0" smtClean="0">
                <a:ln>
                  <a:noFill/>
                </a:ln>
                <a:solidFill>
                  <a:srgbClr val="1D2129"/>
                </a:solidFill>
                <a:effectLst/>
              </a:rPr>
              <a:t>28/07</a:t>
            </a:r>
            <a:r>
              <a:rPr lang="es-AR" sz="1600" b="1" baseline="0" dirty="0" smtClean="0">
                <a:solidFill>
                  <a:srgbClr val="1D2129"/>
                </a:solidFill>
              </a:rPr>
              <a:t>:</a:t>
            </a:r>
            <a:r>
              <a:rPr lang="es-AR" sz="1600" b="1" dirty="0" smtClean="0">
                <a:solidFill>
                  <a:srgbClr val="1D2129"/>
                </a:solidFill>
              </a:rPr>
              <a:t> </a:t>
            </a:r>
            <a:r>
              <a:rPr lang="es-AR" sz="1600" dirty="0" smtClean="0">
                <a:solidFill>
                  <a:srgbClr val="1D2129"/>
                </a:solidFill>
              </a:rPr>
              <a:t>Trabajo en San Marcos Sierras  articulando con la Unidad de Salud Indígena.</a:t>
            </a:r>
          </a:p>
          <a:p>
            <a:pPr algn="just">
              <a:buFont typeface="Arial" pitchFamily="34" charset="0"/>
              <a:buChar char="•"/>
            </a:pPr>
            <a:r>
              <a:rPr lang="es-AR" sz="1600" b="1" dirty="0" smtClean="0"/>
              <a:t>12/08: </a:t>
            </a:r>
            <a:r>
              <a:rPr lang="es-AR" sz="1600" dirty="0" smtClean="0"/>
              <a:t>Se realizó en el CIC de Villa Dolores la Jornada/taller Salud e Interculturalidad organizada por CUS-SUMAR UGSP Ministerio de Salud de la provincia de Córdoba y UEC Ministerio de Salud de la Nación. El objetivo del taller fue: Promover el intercambio, la capacitación y sensibilización para la incorporación de la perspectivas de derechos e interculturalidad en las prácticas de salud de las y los profesionales de los servicios públicos de salud. Contamos con la presencia de la Lic. Silvana </a:t>
            </a:r>
            <a:r>
              <a:rPr lang="es-AR" sz="1600" dirty="0" err="1" smtClean="0"/>
              <a:t>Brizio</a:t>
            </a:r>
            <a:r>
              <a:rPr lang="es-AR" sz="1600" dirty="0" smtClean="0"/>
              <a:t> de Área de Capacitación de la UEC quien estuvo a cargo del taller, como así también la participación de 60 miembros de comunidades migrantes y de los equipos de salud de las diferentes localidades que integran la región 2, Villa Dolores. Además participaron de la actividad el Subsecretario de Coordinación de Programas, </a:t>
            </a:r>
            <a:r>
              <a:rPr lang="es-AR" sz="1600" dirty="0" err="1" smtClean="0"/>
              <a:t>Abog</a:t>
            </a:r>
            <a:r>
              <a:rPr lang="es-AR" sz="1600" dirty="0" smtClean="0"/>
              <a:t>. Diego Alonso, el Director de Salud de la Municipalidad de Villa Dolores Dr. Martín Sabas y la representante de la Unidad de Salud Indígena, </a:t>
            </a:r>
            <a:r>
              <a:rPr lang="es-AR" sz="1600" dirty="0" err="1" smtClean="0"/>
              <a:t>Nayla</a:t>
            </a:r>
            <a:r>
              <a:rPr lang="es-AR" sz="1600" dirty="0" smtClean="0"/>
              <a:t> Palacios. </a:t>
            </a:r>
          </a:p>
          <a:p>
            <a:pPr algn="just">
              <a:buFont typeface="Arial" pitchFamily="34" charset="0"/>
              <a:buChar char="•"/>
            </a:pPr>
            <a:r>
              <a:rPr lang="es-AR" sz="1600" b="1" dirty="0" smtClean="0"/>
              <a:t>05/09</a:t>
            </a:r>
            <a:r>
              <a:rPr lang="es-AR" sz="1600" dirty="0" smtClean="0"/>
              <a:t>: Jornada de Capacitación con los CAPS provinciales en Sala de Situación del Ministerio de Salud. Participaron 24 personas entre autoridades y profesionales referentes de los Caps</a:t>
            </a:r>
            <a:r>
              <a:rPr lang="es-AR" sz="1600" dirty="0" smtClean="0"/>
              <a:t>.</a:t>
            </a:r>
          </a:p>
          <a:p>
            <a:pPr algn="just">
              <a:buFont typeface="Arial" pitchFamily="34" charset="0"/>
              <a:buChar char="•"/>
            </a:pPr>
            <a:r>
              <a:rPr lang="es-AR" sz="1600" b="1" dirty="0" smtClean="0"/>
              <a:t>04/10: </a:t>
            </a:r>
            <a:r>
              <a:rPr lang="es-AR" sz="1600" dirty="0" smtClean="0"/>
              <a:t>Capacitación de Equipo de Salud del Hospital de Villa Nueva, con asistencia de profesionales, agentes sanitarios/referentes de la comunidad </a:t>
            </a:r>
            <a:r>
              <a:rPr lang="es-AR" sz="1600" dirty="0" err="1" smtClean="0"/>
              <a:t>Tlamochita</a:t>
            </a:r>
            <a:r>
              <a:rPr lang="es-AR" sz="1600" dirty="0" smtClean="0"/>
              <a:t>, y directivos</a:t>
            </a:r>
            <a:r>
              <a:rPr lang="es-AR" sz="1600" dirty="0" smtClean="0"/>
              <a:t>.</a:t>
            </a:r>
            <a:endParaRPr lang="es-AR" sz="1600" dirty="0" smtClean="0"/>
          </a:p>
          <a:p>
            <a:pPr algn="just">
              <a:buFont typeface="Arial" pitchFamily="34" charset="0"/>
              <a:buChar char="•"/>
            </a:pPr>
            <a:r>
              <a:rPr lang="es-AR" sz="1600" b="1" dirty="0" smtClean="0"/>
              <a:t>05/10 y 09/10</a:t>
            </a:r>
            <a:r>
              <a:rPr lang="es-AR" sz="1600" dirty="0" smtClean="0"/>
              <a:t>:  Jornada de intervención sanitaria en punta de agua y la juanita. Relevamiento </a:t>
            </a:r>
            <a:r>
              <a:rPr lang="es-AR" sz="1600" dirty="0" err="1" smtClean="0"/>
              <a:t>sociosanitario</a:t>
            </a:r>
            <a:r>
              <a:rPr lang="es-AR" sz="1600" dirty="0" smtClean="0"/>
              <a:t>. Control y captación de pacientes con enfermedades prevalentes (Hipertensión, diabetes, Control de vacunación, controles nutricionales. Captación y </a:t>
            </a:r>
            <a:r>
              <a:rPr lang="es-AR" sz="1600" dirty="0" err="1" smtClean="0"/>
              <a:t>recaptación</a:t>
            </a:r>
            <a:r>
              <a:rPr lang="es-AR" sz="1600" dirty="0" smtClean="0"/>
              <a:t> de población vulnerable y población originaria y migrante al Programa Sumar( CUS). Se trabajó casa por casa y el jueves 9 se culmino con jornada de control infantil en jardín de infantes, escuela primaria y secundaria, </a:t>
            </a:r>
            <a:r>
              <a:rPr lang="es-AR" sz="1600" dirty="0" err="1" smtClean="0"/>
              <a:t>Calvelo</a:t>
            </a:r>
            <a:r>
              <a:rPr lang="es-AR" sz="1600" dirty="0" smtClean="0"/>
              <a:t>: Intervino además la gente de deportes realizando actividades recreativas en la escuela.</a:t>
            </a:r>
          </a:p>
          <a:p>
            <a:pPr>
              <a:buFont typeface="Arial" pitchFamily="34" charset="0"/>
              <a:buChar char="•"/>
            </a:pPr>
            <a:endParaRPr lang="es-AR" sz="1600" dirty="0" smtClean="0"/>
          </a:p>
        </p:txBody>
      </p:sp>
      <p:sp>
        <p:nvSpPr>
          <p:cNvPr id="5" name="4 CuadroTexto"/>
          <p:cNvSpPr txBox="1"/>
          <p:nvPr/>
        </p:nvSpPr>
        <p:spPr>
          <a:xfrm>
            <a:off x="5000628" y="642918"/>
            <a:ext cx="3929090" cy="646331"/>
          </a:xfrm>
          <a:prstGeom prst="rect">
            <a:avLst/>
          </a:prstGeom>
          <a:noFill/>
        </p:spPr>
        <p:txBody>
          <a:bodyPr wrap="square" rtlCol="0">
            <a:spAutoFit/>
          </a:bodyPr>
          <a:lstStyle/>
          <a:p>
            <a:pPr lvl="0"/>
            <a:r>
              <a:rPr lang="es-AR" b="1" dirty="0" smtClean="0">
                <a:solidFill>
                  <a:schemeClr val="accent1">
                    <a:lumMod val="75000"/>
                  </a:schemeClr>
                </a:solidFill>
                <a:ea typeface="Calibri" pitchFamily="34" charset="0"/>
                <a:cs typeface="Times New Roman" pitchFamily="18" charset="0"/>
              </a:rPr>
              <a:t>Principales Actividades de capacitación</a:t>
            </a:r>
          </a:p>
          <a:p>
            <a:endParaRPr lang="es-AR" dirty="0"/>
          </a:p>
        </p:txBody>
      </p:sp>
      <p:cxnSp>
        <p:nvCxnSpPr>
          <p:cNvPr id="7" name="6 Conector recto"/>
          <p:cNvCxnSpPr>
            <a:stCxn id="5" idx="1"/>
            <a:endCxn id="5" idx="3"/>
          </p:cNvCxnSpPr>
          <p:nvPr/>
        </p:nvCxnSpPr>
        <p:spPr>
          <a:xfrm rot="10800000" flipH="1">
            <a:off x="5000628" y="966084"/>
            <a:ext cx="392909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158" y="1357298"/>
            <a:ext cx="8229600" cy="4525963"/>
          </a:xfrm>
        </p:spPr>
        <p:txBody>
          <a:bodyPr>
            <a:noAutofit/>
          </a:bodyPr>
          <a:lstStyle/>
          <a:p>
            <a:r>
              <a:rPr lang="es-AR" sz="1600" b="1" dirty="0" smtClean="0"/>
              <a:t>06/12</a:t>
            </a:r>
            <a:r>
              <a:rPr lang="es-AR" sz="1600" b="1" dirty="0" smtClean="0"/>
              <a:t>: </a:t>
            </a:r>
            <a:r>
              <a:rPr lang="es-AR" sz="1600" dirty="0" smtClean="0"/>
              <a:t>Recorrida por los Barrios Aeronáutico y San Pablo, por las viviendas de algunas familias de la comunidad, algunos Hornos de Ladrillos, y otras instituciones del barrio.</a:t>
            </a:r>
          </a:p>
          <a:p>
            <a:r>
              <a:rPr lang="es-AR" sz="1600" b="1" dirty="0" smtClean="0"/>
              <a:t>07/12: </a:t>
            </a:r>
            <a:r>
              <a:rPr lang="es-AR" sz="1600" dirty="0" smtClean="0"/>
              <a:t>Reunión de trabajo en el CIC de Villa Dolores. Con la participación de director de salud, enfermera, médica, nutricionista, odontóloga, psicóloga, administrativa, trabajadora social.</a:t>
            </a:r>
          </a:p>
          <a:p>
            <a:r>
              <a:rPr lang="es-AR" sz="1600" b="1" dirty="0" smtClean="0"/>
              <a:t>13/12: A</a:t>
            </a:r>
            <a:r>
              <a:rPr lang="es-AR" sz="1600" dirty="0" smtClean="0"/>
              <a:t>rticulación con USI en actividad con comunidades en San Marcos Sierras.</a:t>
            </a:r>
          </a:p>
          <a:p>
            <a:r>
              <a:rPr lang="es-AR" sz="1600" b="1" dirty="0" smtClean="0"/>
              <a:t>14/12: </a:t>
            </a:r>
            <a:r>
              <a:rPr lang="es-AR" sz="1600" dirty="0" smtClean="0"/>
              <a:t>Taller en Salud Sexual y Reproductiva en Comunidad de Punta de Agua, Malagueño. Actividad Articulada con el Programa de Salud Sexual y Reproductiva del Ministerio de Salud de la Provincia.</a:t>
            </a:r>
          </a:p>
          <a:p>
            <a:r>
              <a:rPr lang="es-AR" sz="1600" b="1" dirty="0" smtClean="0"/>
              <a:t>14/12: </a:t>
            </a:r>
            <a:r>
              <a:rPr lang="es-AR" sz="1600" dirty="0" smtClean="0"/>
              <a:t>Capacitación con referentes zonales de la  Secretaria de Salud de la Municipalidad de Córdoba con el objetivo de fortalecer la articulación con la Municipalidad para incrementar la CEB y metas sanitarias.</a:t>
            </a:r>
          </a:p>
          <a:p>
            <a:r>
              <a:rPr lang="es-AR" sz="1600" dirty="0" smtClean="0"/>
              <a:t>Se realizaron diversas reuniones y capacitaciones con la Municipalidad de Córdoba para retomar el compromiso de trabajo y articulación con los efectores.</a:t>
            </a:r>
          </a:p>
          <a:p>
            <a:r>
              <a:rPr lang="es-AR" sz="1600" dirty="0" smtClean="0"/>
              <a:t>Se realizaron reuniones de trabajo y presentación del CUS SUMAR a fin de prorrogar la vigencia del Convenio Marco e incorporar como población objetivo del CUS Sumar  a los hombres de 20 a 64 años con: Hospital Tránsito Cáceres, Hospital Rawson, Hospital San Roque, Hospital Córdoba.</a:t>
            </a:r>
          </a:p>
        </p:txBody>
      </p:sp>
      <p:pic>
        <p:nvPicPr>
          <p:cNvPr id="6" name="Picture 2"/>
          <p:cNvPicPr>
            <a:picLocks noChangeAspect="1" noChangeArrowheads="1"/>
          </p:cNvPicPr>
          <p:nvPr/>
        </p:nvPicPr>
        <p:blipFill>
          <a:blip r:embed="rId2" cstate="print"/>
          <a:srcRect/>
          <a:stretch>
            <a:fillRect/>
          </a:stretch>
        </p:blipFill>
        <p:spPr bwMode="auto">
          <a:xfrm>
            <a:off x="-785850" y="-428652"/>
            <a:ext cx="10680700" cy="14239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rot="5400000">
            <a:off x="3301230" y="2842383"/>
            <a:ext cx="10680700" cy="1423987"/>
          </a:xfrm>
          <a:prstGeom prst="rect">
            <a:avLst/>
          </a:prstGeom>
          <a:noFill/>
          <a:ln w="9525">
            <a:noFill/>
            <a:miter lim="800000"/>
            <a:headEnd/>
            <a:tailEnd/>
          </a:ln>
          <a:effectLst/>
        </p:spPr>
      </p:pic>
      <p:pic>
        <p:nvPicPr>
          <p:cNvPr id="24" name="23 Imagen" descr="https://fb-s-b-a.akamaihd.net/h-ak-xft1/v/t1.0-9/13925196_1466096356740871_4854065712386958244_n.jpg?oh=00da8ad1ecd4ffa64544eafaac1767d9&amp;oe=58F7D54D&amp;__gda__=1488623675_0ff5d17e7d6146fd00ec20fa19162961"/>
          <p:cNvPicPr/>
          <p:nvPr/>
        </p:nvPicPr>
        <p:blipFill>
          <a:blip r:embed="rId3"/>
          <a:srcRect l="3150" r="9055" b="20472"/>
          <a:stretch>
            <a:fillRect/>
          </a:stretch>
        </p:blipFill>
        <p:spPr bwMode="auto">
          <a:xfrm>
            <a:off x="2857488" y="4286256"/>
            <a:ext cx="2876711" cy="1954364"/>
          </a:xfrm>
          <a:prstGeom prst="rect">
            <a:avLst/>
          </a:prstGeom>
          <a:noFill/>
          <a:ln w="9525">
            <a:noFill/>
            <a:miter lim="800000"/>
            <a:headEnd/>
            <a:tailEnd/>
          </a:ln>
        </p:spPr>
      </p:pic>
      <p:pic>
        <p:nvPicPr>
          <p:cNvPr id="23" name="22 Imagen" descr="https://scontent-gru2-1.xx.fbcdn.net/v/t1.0-9/14729087_1091236010991034_4862233061563252361_n.jpg?oh=2ebbef62137bbb71fe830aac84336714&amp;oe=58F8FE71"/>
          <p:cNvPicPr/>
          <p:nvPr/>
        </p:nvPicPr>
        <p:blipFill>
          <a:blip r:embed="rId4"/>
          <a:srcRect l="5906" t="5249" r="9055" b="525"/>
          <a:stretch>
            <a:fillRect/>
          </a:stretch>
        </p:blipFill>
        <p:spPr bwMode="auto">
          <a:xfrm>
            <a:off x="571472" y="4214818"/>
            <a:ext cx="2393739" cy="1989305"/>
          </a:xfrm>
          <a:prstGeom prst="rect">
            <a:avLst/>
          </a:prstGeom>
          <a:noFill/>
          <a:ln w="9525">
            <a:noFill/>
            <a:miter lim="800000"/>
            <a:headEnd/>
            <a:tailEnd/>
          </a:ln>
        </p:spPr>
      </p:pic>
      <p:pic>
        <p:nvPicPr>
          <p:cNvPr id="21" name="20 Imagen" descr="https://scontent-gru2-1.xx.fbcdn.net/v/t1.0-9/15107289_10207509553562975_969591925501092019_n.jpg?oh=7d6a98404e004b478c09016ac31c815f&amp;oe=58CA9B18"/>
          <p:cNvPicPr/>
          <p:nvPr/>
        </p:nvPicPr>
        <p:blipFill>
          <a:blip r:embed="rId5"/>
          <a:srcRect l="2756" r="7087"/>
          <a:stretch>
            <a:fillRect/>
          </a:stretch>
        </p:blipFill>
        <p:spPr bwMode="auto">
          <a:xfrm>
            <a:off x="5718121" y="2428868"/>
            <a:ext cx="2438867" cy="2028825"/>
          </a:xfrm>
          <a:prstGeom prst="rect">
            <a:avLst/>
          </a:prstGeom>
          <a:noFill/>
          <a:ln w="9525">
            <a:noFill/>
            <a:miter lim="800000"/>
            <a:headEnd/>
            <a:tailEnd/>
          </a:ln>
        </p:spPr>
      </p:pic>
      <p:pic>
        <p:nvPicPr>
          <p:cNvPr id="20" name="19 Imagen" descr="C:\Documents and Settings\d24783852\Escritorio\IMG-20161201-WA0005.jpg"/>
          <p:cNvPicPr/>
          <p:nvPr/>
        </p:nvPicPr>
        <p:blipFill>
          <a:blip r:embed="rId6"/>
          <a:srcRect/>
          <a:stretch>
            <a:fillRect/>
          </a:stretch>
        </p:blipFill>
        <p:spPr bwMode="auto">
          <a:xfrm>
            <a:off x="2857488" y="357166"/>
            <a:ext cx="3352800" cy="1885950"/>
          </a:xfrm>
          <a:prstGeom prst="rect">
            <a:avLst/>
          </a:prstGeom>
          <a:noFill/>
          <a:ln w="9525">
            <a:noFill/>
            <a:miter lim="800000"/>
            <a:headEnd/>
            <a:tailEnd/>
          </a:ln>
        </p:spPr>
      </p:pic>
      <p:pic>
        <p:nvPicPr>
          <p:cNvPr id="19" name="18 Imagen" descr="https://fb-s-d-a.akamaihd.net/h-ak-xpl1/v/t1.0-9/14238084_10154127149213124_1743442614865405725_n.jpg?oh=502a8f2eb67cf54f67842a162d5f61c4&amp;oe=58CB874B&amp;__gda__=1488464287_01e8d88056c5dec48ab75f347c926ce5"/>
          <p:cNvPicPr/>
          <p:nvPr/>
        </p:nvPicPr>
        <p:blipFill>
          <a:blip r:embed="rId7"/>
          <a:srcRect l="8268" r="16535"/>
          <a:stretch>
            <a:fillRect/>
          </a:stretch>
        </p:blipFill>
        <p:spPr bwMode="auto">
          <a:xfrm>
            <a:off x="5715008" y="357166"/>
            <a:ext cx="2471101" cy="1848445"/>
          </a:xfrm>
          <a:prstGeom prst="rect">
            <a:avLst/>
          </a:prstGeom>
          <a:noFill/>
          <a:ln w="9525">
            <a:noFill/>
            <a:miter lim="800000"/>
            <a:headEnd/>
            <a:tailEnd/>
          </a:ln>
        </p:spPr>
      </p:pic>
      <p:pic>
        <p:nvPicPr>
          <p:cNvPr id="17" name="16 Imagen" descr="https://fb-s-a-a.akamaihd.net/h-ak-xla1/v/t1.0-9/15036646_1158658810855249_8020024111348451156_n.jpg?oh=98dab2f21f4b05b2c3c519377ab633a0&amp;oe=58C03B89&amp;__gda__=1489028944_9074765d5e03d35041bccd93dc009a24"/>
          <p:cNvPicPr/>
          <p:nvPr/>
        </p:nvPicPr>
        <p:blipFill>
          <a:blip r:embed="rId8"/>
          <a:srcRect l="19685"/>
          <a:stretch>
            <a:fillRect/>
          </a:stretch>
        </p:blipFill>
        <p:spPr bwMode="auto">
          <a:xfrm>
            <a:off x="500034" y="357166"/>
            <a:ext cx="2352364" cy="1862139"/>
          </a:xfrm>
          <a:prstGeom prst="rect">
            <a:avLst/>
          </a:prstGeom>
          <a:noFill/>
          <a:ln w="9525">
            <a:noFill/>
            <a:miter lim="800000"/>
            <a:headEnd/>
            <a:tailEnd/>
          </a:ln>
        </p:spPr>
      </p:pic>
      <p:pic>
        <p:nvPicPr>
          <p:cNvPr id="18" name="17 Imagen" descr="https://scontent-gru2-1.xx.fbcdn.net/v/t1.0-9/14519726_1326911357349445_1803853539701232611_n.jpg?oh=4d4bbd63c978eb267132a794b3439767&amp;oe=58CB30B0"/>
          <p:cNvPicPr/>
          <p:nvPr/>
        </p:nvPicPr>
        <p:blipFill>
          <a:blip r:embed="rId9"/>
          <a:srcRect b="14698"/>
          <a:stretch>
            <a:fillRect/>
          </a:stretch>
        </p:blipFill>
        <p:spPr bwMode="auto">
          <a:xfrm>
            <a:off x="2285984" y="2357430"/>
            <a:ext cx="3463923" cy="1950014"/>
          </a:xfrm>
          <a:prstGeom prst="rect">
            <a:avLst/>
          </a:prstGeom>
          <a:noFill/>
          <a:ln w="9525">
            <a:noFill/>
            <a:miter lim="800000"/>
            <a:headEnd/>
            <a:tailEnd/>
          </a:ln>
        </p:spPr>
      </p:pic>
      <p:sp>
        <p:nvSpPr>
          <p:cNvPr id="11" name="10 Rectángulo"/>
          <p:cNvSpPr/>
          <p:nvPr/>
        </p:nvSpPr>
        <p:spPr>
          <a:xfrm>
            <a:off x="5715008" y="4286256"/>
            <a:ext cx="2428892" cy="20002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CuadroTexto"/>
          <p:cNvSpPr txBox="1"/>
          <p:nvPr/>
        </p:nvSpPr>
        <p:spPr>
          <a:xfrm>
            <a:off x="5929322" y="4643446"/>
            <a:ext cx="2214579" cy="1323439"/>
          </a:xfrm>
          <a:prstGeom prst="rect">
            <a:avLst/>
          </a:prstGeom>
          <a:noFill/>
        </p:spPr>
        <p:txBody>
          <a:bodyPr wrap="square" rtlCol="0">
            <a:spAutoFit/>
          </a:bodyPr>
          <a:lstStyle/>
          <a:p>
            <a:pPr algn="ctr"/>
            <a:r>
              <a:rPr lang="es-AR" sz="2000" b="1" dirty="0" smtClean="0">
                <a:solidFill>
                  <a:schemeClr val="bg1"/>
                </a:solidFill>
              </a:rPr>
              <a:t>Asistencias Técnicas</a:t>
            </a:r>
          </a:p>
          <a:p>
            <a:pPr algn="ctr"/>
            <a:r>
              <a:rPr lang="es-AR" sz="2000" b="1" dirty="0" smtClean="0">
                <a:solidFill>
                  <a:schemeClr val="bg1"/>
                </a:solidFill>
              </a:rPr>
              <a:t>en Terreno</a:t>
            </a:r>
          </a:p>
          <a:p>
            <a:pPr algn="ctr"/>
            <a:r>
              <a:rPr lang="es-AR" sz="2000" b="1" dirty="0" smtClean="0">
                <a:solidFill>
                  <a:schemeClr val="bg1"/>
                </a:solidFill>
              </a:rPr>
              <a:t>Tutores Regionales</a:t>
            </a:r>
            <a:endParaRPr lang="es-AR" sz="2000" b="1" dirty="0">
              <a:solidFill>
                <a:schemeClr val="bg1"/>
              </a:solidFill>
            </a:endParaRPr>
          </a:p>
        </p:txBody>
      </p:sp>
      <p:pic>
        <p:nvPicPr>
          <p:cNvPr id="22" name="21 Imagen" descr="https://scontent-gru2-1.xx.fbcdn.net/v/t1.0-9/13346558_10209618754296390_2696461531848820570_n.jpg?oh=22af13f7e55e0cbf96671ee68330fb64&amp;oe=58C3D294"/>
          <p:cNvPicPr/>
          <p:nvPr/>
        </p:nvPicPr>
        <p:blipFill>
          <a:blip r:embed="rId10" cstate="print"/>
          <a:srcRect l="19437"/>
          <a:stretch>
            <a:fillRect/>
          </a:stretch>
        </p:blipFill>
        <p:spPr bwMode="auto">
          <a:xfrm>
            <a:off x="571472" y="2500306"/>
            <a:ext cx="2387368" cy="1714512"/>
          </a:xfrm>
          <a:prstGeom prst="rect">
            <a:avLst/>
          </a:prstGeom>
          <a:noFill/>
          <a:ln w="9525">
            <a:noFill/>
            <a:miter lim="800000"/>
            <a:headEnd/>
            <a:tailEnd/>
          </a:ln>
        </p:spPr>
      </p:pic>
      <p:grpSp>
        <p:nvGrpSpPr>
          <p:cNvPr id="10" name="9 Grupo"/>
          <p:cNvGrpSpPr/>
          <p:nvPr/>
        </p:nvGrpSpPr>
        <p:grpSpPr>
          <a:xfrm>
            <a:off x="500066" y="428604"/>
            <a:ext cx="7643834" cy="6000792"/>
            <a:chOff x="500066" y="571480"/>
            <a:chExt cx="7643834" cy="5786478"/>
          </a:xfrm>
        </p:grpSpPr>
        <p:sp>
          <p:nvSpPr>
            <p:cNvPr id="6" name="5 Rectángulo"/>
            <p:cNvSpPr/>
            <p:nvPr/>
          </p:nvSpPr>
          <p:spPr>
            <a:xfrm>
              <a:off x="5643570" y="571480"/>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2876538" y="642918"/>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500066" y="2428868"/>
              <a:ext cx="764383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571504" y="4286256"/>
              <a:ext cx="7572396"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5" name="Rectangle 1"/>
          <p:cNvSpPr>
            <a:spLocks noChangeArrowheads="1"/>
          </p:cNvSpPr>
          <p:nvPr/>
        </p:nvSpPr>
        <p:spPr bwMode="auto">
          <a:xfrm>
            <a:off x="4071934" y="4429132"/>
            <a:ext cx="1357322"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smtClean="0">
                <a:ln>
                  <a:noFill/>
                </a:ln>
                <a:solidFill>
                  <a:srgbClr val="1D2129"/>
                </a:solidFill>
                <a:effectLst/>
                <a:latin typeface="Calibri" pitchFamily="34" charset="0"/>
              </a:rPr>
              <a:t>Cañada</a:t>
            </a:r>
            <a:r>
              <a:rPr lang="es-AR" sz="1200" b="1" dirty="0" smtClean="0">
                <a:solidFill>
                  <a:srgbClr val="1D2129"/>
                </a:solidFill>
                <a:latin typeface="Calibri" pitchFamily="34" charset="0"/>
              </a:rPr>
              <a:t> de Luque</a:t>
            </a:r>
            <a:endParaRPr kumimoji="0" lang="es-AR" sz="1800" b="1" i="0" u="none" strike="noStrike" cap="none" normalizeH="0" baseline="0" dirty="0" smtClean="0">
              <a:ln>
                <a:noFill/>
              </a:ln>
              <a:solidFill>
                <a:schemeClr val="tx1"/>
              </a:solidFill>
              <a:effectLst/>
              <a:latin typeface="Arial" pitchFamily="34" charset="0"/>
            </a:endParaRPr>
          </a:p>
        </p:txBody>
      </p:sp>
      <p:sp>
        <p:nvSpPr>
          <p:cNvPr id="26" name="Rectangle 1"/>
          <p:cNvSpPr>
            <a:spLocks noChangeArrowheads="1"/>
          </p:cNvSpPr>
          <p:nvPr/>
        </p:nvSpPr>
        <p:spPr bwMode="auto">
          <a:xfrm>
            <a:off x="5929322" y="2428868"/>
            <a:ext cx="2071702"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Hospital regional </a:t>
            </a:r>
            <a:r>
              <a:rPr lang="es-AR" sz="1200" b="1" dirty="0" err="1" smtClean="0">
                <a:solidFill>
                  <a:srgbClr val="1D2129"/>
                </a:solidFill>
                <a:latin typeface="Calibri" pitchFamily="34" charset="0"/>
              </a:rPr>
              <a:t>Iturraspe</a:t>
            </a:r>
            <a:endParaRPr kumimoji="0" lang="es-AR" sz="1800" b="1" i="0" u="none" strike="noStrike" cap="none" normalizeH="0" baseline="0" dirty="0" smtClean="0">
              <a:ln>
                <a:noFill/>
              </a:ln>
              <a:solidFill>
                <a:schemeClr val="tx1"/>
              </a:solidFill>
              <a:effectLst/>
              <a:latin typeface="Arial" pitchFamily="34" charset="0"/>
            </a:endParaRPr>
          </a:p>
        </p:txBody>
      </p:sp>
      <p:sp>
        <p:nvSpPr>
          <p:cNvPr id="27" name="Rectangle 1"/>
          <p:cNvSpPr>
            <a:spLocks noChangeArrowheads="1"/>
          </p:cNvSpPr>
          <p:nvPr/>
        </p:nvSpPr>
        <p:spPr bwMode="auto">
          <a:xfrm>
            <a:off x="785786" y="4429132"/>
            <a:ext cx="2000264"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smtClean="0">
                <a:ln>
                  <a:noFill/>
                </a:ln>
                <a:solidFill>
                  <a:srgbClr val="1D2129"/>
                </a:solidFill>
                <a:effectLst/>
                <a:latin typeface="Calibri" pitchFamily="34" charset="0"/>
              </a:rPr>
              <a:t>Centro</a:t>
            </a:r>
            <a:r>
              <a:rPr kumimoji="0" lang="es-AR" sz="1200" b="1" i="0" u="none" strike="noStrike" cap="none" normalizeH="0" dirty="0" smtClean="0">
                <a:ln>
                  <a:noFill/>
                </a:ln>
                <a:solidFill>
                  <a:srgbClr val="1D2129"/>
                </a:solidFill>
                <a:effectLst/>
                <a:latin typeface="Calibri" pitchFamily="34" charset="0"/>
              </a:rPr>
              <a:t> de Salud de San </a:t>
            </a:r>
            <a:r>
              <a:rPr lang="es-AR" sz="1200" b="1" dirty="0" smtClean="0">
                <a:solidFill>
                  <a:srgbClr val="1D2129"/>
                </a:solidFill>
                <a:latin typeface="Calibri" pitchFamily="34" charset="0"/>
              </a:rPr>
              <a:t>J</a:t>
            </a:r>
            <a:r>
              <a:rPr kumimoji="0" lang="es-AR" sz="1200" b="1" i="0" u="none" strike="noStrike" cap="none" normalizeH="0" dirty="0" smtClean="0">
                <a:ln>
                  <a:noFill/>
                </a:ln>
                <a:solidFill>
                  <a:srgbClr val="1D2129"/>
                </a:solidFill>
                <a:effectLst/>
                <a:latin typeface="Calibri" pitchFamily="34" charset="0"/>
              </a:rPr>
              <a:t>osé</a:t>
            </a:r>
            <a:endParaRPr kumimoji="0" lang="es-AR" sz="1800" b="1" i="0" u="none" strike="noStrike" cap="none" normalizeH="0" baseline="0" dirty="0" smtClean="0">
              <a:ln>
                <a:noFill/>
              </a:ln>
              <a:solidFill>
                <a:schemeClr val="tx1"/>
              </a:solidFill>
              <a:effectLst/>
              <a:latin typeface="Arial" pitchFamily="34" charset="0"/>
            </a:endParaRPr>
          </a:p>
        </p:txBody>
      </p:sp>
      <p:sp>
        <p:nvSpPr>
          <p:cNvPr id="28" name="Rectangle 1"/>
          <p:cNvSpPr>
            <a:spLocks noChangeArrowheads="1"/>
          </p:cNvSpPr>
          <p:nvPr/>
        </p:nvSpPr>
        <p:spPr bwMode="auto">
          <a:xfrm>
            <a:off x="714348" y="2357430"/>
            <a:ext cx="2000264"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smtClean="0">
                <a:ln>
                  <a:noFill/>
                </a:ln>
                <a:solidFill>
                  <a:srgbClr val="1D2129"/>
                </a:solidFill>
                <a:effectLst/>
                <a:latin typeface="Calibri" pitchFamily="34" charset="0"/>
              </a:rPr>
              <a:t>Centro</a:t>
            </a:r>
            <a:r>
              <a:rPr kumimoji="0" lang="es-AR" sz="1200" b="1" i="0" u="none" strike="noStrike" cap="none" normalizeH="0" dirty="0" smtClean="0">
                <a:ln>
                  <a:noFill/>
                </a:ln>
                <a:solidFill>
                  <a:srgbClr val="1D2129"/>
                </a:solidFill>
                <a:effectLst/>
                <a:latin typeface="Calibri" pitchFamily="34" charset="0"/>
              </a:rPr>
              <a:t> de Salud- La Calera </a:t>
            </a:r>
            <a:endParaRPr kumimoji="0" lang="es-AR" sz="1800" b="1" i="0" u="none" strike="noStrike" cap="none" normalizeH="0" baseline="0" dirty="0" smtClean="0">
              <a:ln>
                <a:noFill/>
              </a:ln>
              <a:solidFill>
                <a:schemeClr val="tx1"/>
              </a:solidFill>
              <a:effectLst/>
              <a:latin typeface="Arial" pitchFamily="34" charset="0"/>
            </a:endParaRPr>
          </a:p>
        </p:txBody>
      </p:sp>
      <p:sp>
        <p:nvSpPr>
          <p:cNvPr id="29" name="Rectangle 1"/>
          <p:cNvSpPr>
            <a:spLocks noChangeArrowheads="1"/>
          </p:cNvSpPr>
          <p:nvPr/>
        </p:nvSpPr>
        <p:spPr bwMode="auto">
          <a:xfrm>
            <a:off x="3071802" y="2000240"/>
            <a:ext cx="1643074" cy="285752"/>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Dispensario Villa </a:t>
            </a:r>
            <a:r>
              <a:rPr lang="es-AR" sz="1200" b="1" dirty="0" err="1" smtClean="0">
                <a:solidFill>
                  <a:srgbClr val="1D2129"/>
                </a:solidFill>
                <a:latin typeface="Calibri" pitchFamily="34" charset="0"/>
              </a:rPr>
              <a:t>Incor</a:t>
            </a:r>
            <a:endParaRPr kumimoji="0" lang="es-AR" sz="1800" b="1" i="0" u="none" strike="noStrike" cap="none" normalizeH="0" baseline="0" dirty="0" smtClean="0">
              <a:ln>
                <a:noFill/>
              </a:ln>
              <a:solidFill>
                <a:schemeClr val="tx1"/>
              </a:solidFill>
              <a:effectLst/>
              <a:latin typeface="Arial" pitchFamily="34" charset="0"/>
            </a:endParaRPr>
          </a:p>
        </p:txBody>
      </p:sp>
      <p:sp>
        <p:nvSpPr>
          <p:cNvPr id="30" name="Rectangle 1"/>
          <p:cNvSpPr>
            <a:spLocks noChangeArrowheads="1"/>
          </p:cNvSpPr>
          <p:nvPr/>
        </p:nvSpPr>
        <p:spPr bwMode="auto">
          <a:xfrm>
            <a:off x="5786446" y="357166"/>
            <a:ext cx="2071702"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smtClean="0">
                <a:ln>
                  <a:noFill/>
                </a:ln>
                <a:solidFill>
                  <a:srgbClr val="1D2129"/>
                </a:solidFill>
                <a:effectLst/>
                <a:latin typeface="Calibri" pitchFamily="34" charset="0"/>
              </a:rPr>
              <a:t>Nuevo</a:t>
            </a:r>
            <a:r>
              <a:rPr kumimoji="0" lang="es-AR" sz="1200" b="1" i="0" u="none" strike="noStrike" cap="none" normalizeH="0" dirty="0" smtClean="0">
                <a:ln>
                  <a:noFill/>
                </a:ln>
                <a:solidFill>
                  <a:srgbClr val="1D2129"/>
                </a:solidFill>
                <a:effectLst/>
                <a:latin typeface="Calibri" pitchFamily="34" charset="0"/>
              </a:rPr>
              <a:t> Hospital Río Cuarto</a:t>
            </a:r>
            <a:endParaRPr kumimoji="0" lang="es-AR" sz="1800" b="1" i="0" u="none" strike="noStrike" cap="none" normalizeH="0" baseline="0" dirty="0" smtClean="0">
              <a:ln>
                <a:noFill/>
              </a:ln>
              <a:solidFill>
                <a:schemeClr val="tx1"/>
              </a:solidFill>
              <a:effectLst/>
              <a:latin typeface="Arial" pitchFamily="34" charset="0"/>
            </a:endParaRPr>
          </a:p>
        </p:txBody>
      </p:sp>
      <p:sp>
        <p:nvSpPr>
          <p:cNvPr id="31" name="Rectangle 1"/>
          <p:cNvSpPr>
            <a:spLocks noChangeArrowheads="1"/>
          </p:cNvSpPr>
          <p:nvPr/>
        </p:nvSpPr>
        <p:spPr bwMode="auto">
          <a:xfrm>
            <a:off x="3071802" y="4000504"/>
            <a:ext cx="2643206"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dirty="0" smtClean="0"/>
              <a:t>Dispensario Municipal Dr. Mauricio </a:t>
            </a:r>
            <a:r>
              <a:rPr lang="es-AR" sz="1200" dirty="0" err="1" smtClean="0"/>
              <a:t>Fain</a:t>
            </a:r>
            <a:endParaRPr kumimoji="0" lang="es-AR" sz="1200" b="1" i="0" u="none" strike="noStrike" cap="none" normalizeH="0" baseline="0" dirty="0" smtClean="0">
              <a:ln>
                <a:noFill/>
              </a:ln>
              <a:solidFill>
                <a:schemeClr val="tx1"/>
              </a:solidFill>
              <a:effectLst/>
              <a:latin typeface="Arial" pitchFamily="34" charset="0"/>
            </a:endParaRPr>
          </a:p>
        </p:txBody>
      </p:sp>
      <p:sp>
        <p:nvSpPr>
          <p:cNvPr id="32" name="Rectangle 1"/>
          <p:cNvSpPr>
            <a:spLocks noChangeArrowheads="1"/>
          </p:cNvSpPr>
          <p:nvPr/>
        </p:nvSpPr>
        <p:spPr bwMode="auto">
          <a:xfrm>
            <a:off x="642910" y="357166"/>
            <a:ext cx="2071702"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AR" sz="1200" b="1" i="0" u="none" strike="noStrike" cap="none" normalizeH="0" baseline="0" dirty="0" smtClean="0">
                <a:ln>
                  <a:noFill/>
                </a:ln>
                <a:solidFill>
                  <a:srgbClr val="1D2129"/>
                </a:solidFill>
                <a:effectLst/>
                <a:latin typeface="Calibri" pitchFamily="34" charset="0"/>
              </a:rPr>
              <a:t>Reunión</a:t>
            </a:r>
            <a:r>
              <a:rPr kumimoji="0" lang="es-AR" sz="1200" b="1" i="0" u="none" strike="noStrike" cap="none" normalizeH="0" dirty="0" smtClean="0">
                <a:ln>
                  <a:noFill/>
                </a:ln>
                <a:solidFill>
                  <a:srgbClr val="1D2129"/>
                </a:solidFill>
                <a:effectLst/>
                <a:latin typeface="Calibri" pitchFamily="34" charset="0"/>
              </a:rPr>
              <a:t> de Nodo Cruz del Eje</a:t>
            </a:r>
            <a:endParaRPr kumimoji="0" lang="es-AR" sz="18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rot="5400000">
            <a:off x="3091657" y="2056565"/>
            <a:ext cx="10680700" cy="1423987"/>
          </a:xfrm>
          <a:prstGeom prst="rect">
            <a:avLst/>
          </a:prstGeom>
          <a:noFill/>
          <a:ln w="9525">
            <a:noFill/>
            <a:miter lim="800000"/>
            <a:headEnd/>
            <a:tailEnd/>
          </a:ln>
          <a:effectLst/>
        </p:spPr>
      </p:pic>
      <p:pic>
        <p:nvPicPr>
          <p:cNvPr id="5" name="4 Imagen" descr="https://fb-s-a-a.akamaihd.net/h-ak-xtp1/v/t1.0-9/13239964_10206164419015452_7125634567968372282_n.jpg?oh=4ada611dbf8418e8ca9ae846fb815086&amp;oe=58B21E7A&amp;__gda__=1488257105_1aa88cba429e3a9a10763339e98c202c"/>
          <p:cNvPicPr/>
          <p:nvPr/>
        </p:nvPicPr>
        <p:blipFill>
          <a:blip r:embed="rId3"/>
          <a:srcRect r="787" b="16142"/>
          <a:stretch>
            <a:fillRect/>
          </a:stretch>
        </p:blipFill>
        <p:spPr bwMode="auto">
          <a:xfrm>
            <a:off x="500034" y="500042"/>
            <a:ext cx="5173880" cy="3834066"/>
          </a:xfrm>
          <a:prstGeom prst="rect">
            <a:avLst/>
          </a:prstGeom>
          <a:noFill/>
          <a:ln w="9525">
            <a:noFill/>
            <a:miter lim="800000"/>
            <a:headEnd/>
            <a:tailEnd/>
          </a:ln>
        </p:spPr>
      </p:pic>
      <p:pic>
        <p:nvPicPr>
          <p:cNvPr id="6" name="5 Imagen" descr="https://fb-s-a-a.akamaihd.net/h-ak-xtl1/v/t1.0-9/14681645_10207289645705416_7664769994165878434_n.jpg?oh=1f904d846f8554c3114edf0343ebcd90&amp;oe=58CD545A&amp;__gda__=1489030869_fdb9c2bd2287eb71f2b3939310bbfd9f"/>
          <p:cNvPicPr/>
          <p:nvPr/>
        </p:nvPicPr>
        <p:blipFill>
          <a:blip r:embed="rId4"/>
          <a:srcRect r="787" b="33465"/>
          <a:stretch>
            <a:fillRect/>
          </a:stretch>
        </p:blipFill>
        <p:spPr bwMode="auto">
          <a:xfrm>
            <a:off x="3071790" y="4500570"/>
            <a:ext cx="2622414" cy="1996287"/>
          </a:xfrm>
          <a:prstGeom prst="rect">
            <a:avLst/>
          </a:prstGeom>
          <a:noFill/>
          <a:ln w="9525">
            <a:noFill/>
            <a:miter lim="800000"/>
            <a:headEnd/>
            <a:tailEnd/>
          </a:ln>
        </p:spPr>
      </p:pic>
      <p:sp>
        <p:nvSpPr>
          <p:cNvPr id="13" name="12 Rectángulo"/>
          <p:cNvSpPr/>
          <p:nvPr/>
        </p:nvSpPr>
        <p:spPr>
          <a:xfrm>
            <a:off x="5786446" y="2571744"/>
            <a:ext cx="2357454" cy="1785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4000" dirty="0" smtClean="0"/>
              <a:t>FLAP</a:t>
            </a:r>
            <a:endParaRPr lang="es-AR" sz="4000" dirty="0"/>
          </a:p>
        </p:txBody>
      </p:sp>
      <p:sp>
        <p:nvSpPr>
          <p:cNvPr id="7" name="6 Rectángulo"/>
          <p:cNvSpPr/>
          <p:nvPr/>
        </p:nvSpPr>
        <p:spPr>
          <a:xfrm>
            <a:off x="5786446" y="428604"/>
            <a:ext cx="2000264" cy="2031325"/>
          </a:xfrm>
          <a:prstGeom prst="rect">
            <a:avLst/>
          </a:prstGeom>
          <a:ln>
            <a:noFill/>
          </a:ln>
        </p:spPr>
        <p:txBody>
          <a:bodyPr wrap="square">
            <a:spAutoFit/>
          </a:bodyPr>
          <a:lstStyle/>
          <a:p>
            <a:r>
              <a:rPr lang="es-AR" dirty="0" smtClean="0"/>
              <a:t>Firma de </a:t>
            </a:r>
            <a:r>
              <a:rPr lang="es-AR" dirty="0" err="1" smtClean="0"/>
              <a:t>Addenda</a:t>
            </a:r>
            <a:r>
              <a:rPr lang="es-AR" dirty="0" smtClean="0"/>
              <a:t>  Hospital Materno Neonatal para los pacientes con Fisura  de Labio Alveolo Palatino FLAP</a:t>
            </a:r>
            <a:endParaRPr lang="es-AR" dirty="0"/>
          </a:p>
        </p:txBody>
      </p:sp>
      <p:sp>
        <p:nvSpPr>
          <p:cNvPr id="9" name="8 Rectángulo"/>
          <p:cNvSpPr/>
          <p:nvPr/>
        </p:nvSpPr>
        <p:spPr>
          <a:xfrm>
            <a:off x="857224" y="5000636"/>
            <a:ext cx="2071702" cy="1477328"/>
          </a:xfrm>
          <a:prstGeom prst="rect">
            <a:avLst/>
          </a:prstGeom>
          <a:noFill/>
          <a:ln>
            <a:noFill/>
          </a:ln>
        </p:spPr>
        <p:txBody>
          <a:bodyPr wrap="square">
            <a:spAutoFit/>
          </a:bodyPr>
          <a:lstStyle/>
          <a:p>
            <a:r>
              <a:rPr lang="es-AR" dirty="0" smtClean="0"/>
              <a:t>El Hospital Pediátrico fue premiado por su dedicación y trabajo en la Red de </a:t>
            </a:r>
            <a:r>
              <a:rPr lang="es-AR" dirty="0" err="1" smtClean="0"/>
              <a:t>Flap</a:t>
            </a:r>
            <a:endParaRPr lang="es-A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rot="5400000">
            <a:off x="3301230" y="2842383"/>
            <a:ext cx="10680700" cy="1423987"/>
          </a:xfrm>
          <a:prstGeom prst="rect">
            <a:avLst/>
          </a:prstGeom>
          <a:noFill/>
          <a:ln w="9525">
            <a:noFill/>
            <a:miter lim="800000"/>
            <a:headEnd/>
            <a:tailEnd/>
          </a:ln>
          <a:effectLst/>
        </p:spPr>
      </p:pic>
      <p:sp>
        <p:nvSpPr>
          <p:cNvPr id="11" name="10 Rectángulo"/>
          <p:cNvSpPr/>
          <p:nvPr/>
        </p:nvSpPr>
        <p:spPr>
          <a:xfrm>
            <a:off x="5786446" y="2643182"/>
            <a:ext cx="2428892" cy="20002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CuadroTexto"/>
          <p:cNvSpPr txBox="1"/>
          <p:nvPr/>
        </p:nvSpPr>
        <p:spPr>
          <a:xfrm>
            <a:off x="5429256" y="2928934"/>
            <a:ext cx="2714645" cy="1015663"/>
          </a:xfrm>
          <a:prstGeom prst="rect">
            <a:avLst/>
          </a:prstGeom>
          <a:noFill/>
        </p:spPr>
        <p:txBody>
          <a:bodyPr wrap="square" rtlCol="0">
            <a:spAutoFit/>
          </a:bodyPr>
          <a:lstStyle/>
          <a:p>
            <a:pPr algn="r"/>
            <a:r>
              <a:rPr lang="es-AR" sz="2000" dirty="0" smtClean="0">
                <a:solidFill>
                  <a:schemeClr val="bg1"/>
                </a:solidFill>
              </a:rPr>
              <a:t>Asistencias Técnicas</a:t>
            </a:r>
          </a:p>
          <a:p>
            <a:pPr algn="r"/>
            <a:r>
              <a:rPr lang="es-AR" sz="2000" dirty="0" smtClean="0">
                <a:solidFill>
                  <a:schemeClr val="bg1"/>
                </a:solidFill>
              </a:rPr>
              <a:t>en Terreno</a:t>
            </a:r>
          </a:p>
          <a:p>
            <a:pPr algn="r"/>
            <a:r>
              <a:rPr lang="es-AR" sz="2000" b="1" dirty="0" smtClean="0">
                <a:solidFill>
                  <a:schemeClr val="bg1"/>
                </a:solidFill>
              </a:rPr>
              <a:t>Tutores Regionales</a:t>
            </a:r>
            <a:endParaRPr lang="es-AR" sz="2000" b="1" dirty="0">
              <a:solidFill>
                <a:schemeClr val="bg1"/>
              </a:solidFill>
            </a:endParaRPr>
          </a:p>
        </p:txBody>
      </p:sp>
      <p:grpSp>
        <p:nvGrpSpPr>
          <p:cNvPr id="2" name="9 Grupo"/>
          <p:cNvGrpSpPr/>
          <p:nvPr/>
        </p:nvGrpSpPr>
        <p:grpSpPr>
          <a:xfrm>
            <a:off x="500066" y="428604"/>
            <a:ext cx="7643834" cy="6000792"/>
            <a:chOff x="500066" y="571480"/>
            <a:chExt cx="7643834" cy="5786478"/>
          </a:xfrm>
        </p:grpSpPr>
        <p:sp>
          <p:nvSpPr>
            <p:cNvPr id="6" name="5 Rectángulo"/>
            <p:cNvSpPr/>
            <p:nvPr/>
          </p:nvSpPr>
          <p:spPr>
            <a:xfrm>
              <a:off x="5643570" y="571480"/>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2876538" y="642918"/>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500066" y="2428868"/>
              <a:ext cx="764383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571504" y="4286256"/>
              <a:ext cx="7572396"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33" name="32 Imagen" descr="C:\Documents and Settings\d24783852\Escritorio\IMG-20161215-WA0024.jpg"/>
          <p:cNvPicPr/>
          <p:nvPr/>
        </p:nvPicPr>
        <p:blipFill>
          <a:blip r:embed="rId3" cstate="print"/>
          <a:srcRect/>
          <a:stretch>
            <a:fillRect/>
          </a:stretch>
        </p:blipFill>
        <p:spPr bwMode="auto">
          <a:xfrm>
            <a:off x="500034" y="571480"/>
            <a:ext cx="2357454" cy="1785950"/>
          </a:xfrm>
          <a:prstGeom prst="rect">
            <a:avLst/>
          </a:prstGeom>
          <a:noFill/>
          <a:ln w="9525">
            <a:noFill/>
            <a:miter lim="800000"/>
            <a:headEnd/>
            <a:tailEnd/>
          </a:ln>
        </p:spPr>
      </p:pic>
      <p:pic>
        <p:nvPicPr>
          <p:cNvPr id="34" name="33 Imagen" descr="C:\Documents and Settings\d24783852\Escritorio\IMG-20161215-WA0012.jpg"/>
          <p:cNvPicPr/>
          <p:nvPr/>
        </p:nvPicPr>
        <p:blipFill>
          <a:blip r:embed="rId4" cstate="print"/>
          <a:srcRect/>
          <a:stretch>
            <a:fillRect/>
          </a:stretch>
        </p:blipFill>
        <p:spPr bwMode="auto">
          <a:xfrm>
            <a:off x="3071802" y="500042"/>
            <a:ext cx="2428892" cy="1857387"/>
          </a:xfrm>
          <a:prstGeom prst="rect">
            <a:avLst/>
          </a:prstGeom>
          <a:noFill/>
          <a:ln w="9525">
            <a:noFill/>
            <a:miter lim="800000"/>
            <a:headEnd/>
            <a:tailEnd/>
          </a:ln>
        </p:spPr>
      </p:pic>
      <p:sp>
        <p:nvSpPr>
          <p:cNvPr id="35" name="Rectangle 1"/>
          <p:cNvSpPr>
            <a:spLocks noChangeArrowheads="1"/>
          </p:cNvSpPr>
          <p:nvPr/>
        </p:nvSpPr>
        <p:spPr bwMode="auto">
          <a:xfrm>
            <a:off x="2571736" y="2000240"/>
            <a:ext cx="1143008"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   Pozo Nuevo</a:t>
            </a:r>
            <a:endParaRPr kumimoji="0" lang="es-AR" sz="1800" b="1" i="0" u="none" strike="noStrike" cap="none" normalizeH="0" baseline="0" dirty="0" smtClean="0">
              <a:ln>
                <a:noFill/>
              </a:ln>
              <a:solidFill>
                <a:schemeClr val="tx1"/>
              </a:solidFill>
              <a:effectLst/>
              <a:latin typeface="Arial" pitchFamily="34" charset="0"/>
            </a:endParaRPr>
          </a:p>
        </p:txBody>
      </p:sp>
      <p:pic>
        <p:nvPicPr>
          <p:cNvPr id="36" name="35 Imagen" descr="https://fb-s-c-a.akamaihd.net/h-ak-xla1/v/t1.0-9/14590301_1080188522095783_5794489433712679313_n.jpg?oh=7e860339d8a35b285ab37d6359087d0d&amp;oe=58BE35BA&amp;__gda__=1492533859_8318a80247df61d3fc73ab5553c4c631"/>
          <p:cNvPicPr/>
          <p:nvPr/>
        </p:nvPicPr>
        <p:blipFill>
          <a:blip r:embed="rId5"/>
          <a:srcRect/>
          <a:stretch>
            <a:fillRect/>
          </a:stretch>
        </p:blipFill>
        <p:spPr bwMode="auto">
          <a:xfrm>
            <a:off x="5715008" y="428604"/>
            <a:ext cx="2679700" cy="2009775"/>
          </a:xfrm>
          <a:prstGeom prst="rect">
            <a:avLst/>
          </a:prstGeom>
          <a:noFill/>
          <a:ln w="9525">
            <a:noFill/>
            <a:miter lim="800000"/>
            <a:headEnd/>
            <a:tailEnd/>
          </a:ln>
        </p:spPr>
      </p:pic>
      <p:sp>
        <p:nvSpPr>
          <p:cNvPr id="37" name="Rectangle 1"/>
          <p:cNvSpPr>
            <a:spLocks noChangeArrowheads="1"/>
          </p:cNvSpPr>
          <p:nvPr/>
        </p:nvSpPr>
        <p:spPr bwMode="auto">
          <a:xfrm>
            <a:off x="5857884" y="2000240"/>
            <a:ext cx="2071702"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Centro de Salud CONLARA</a:t>
            </a:r>
            <a:endParaRPr kumimoji="0" lang="es-AR" sz="1800" b="1" i="0" u="none" strike="noStrike" cap="none" normalizeH="0" baseline="0" dirty="0" smtClean="0">
              <a:ln>
                <a:noFill/>
              </a:ln>
              <a:solidFill>
                <a:schemeClr val="tx1"/>
              </a:solidFill>
              <a:effectLst/>
              <a:latin typeface="Arial" pitchFamily="34" charset="0"/>
            </a:endParaRPr>
          </a:p>
        </p:txBody>
      </p:sp>
      <p:pic>
        <p:nvPicPr>
          <p:cNvPr id="38" name="37 Imagen" descr="https://fb-s-b-a.akamaihd.net/h-ak-xta1/v/t1.0-9/13100727_10206090499047499_6071829288604768085_n.jpg?oh=4760a95732ca74f07c53b53ad525a0d2&amp;oe=58C0FDB8&amp;__gda__=1488834331_bc0e4dd0995352aad4ba5fa23f6380b6"/>
          <p:cNvPicPr/>
          <p:nvPr/>
        </p:nvPicPr>
        <p:blipFill>
          <a:blip r:embed="rId6"/>
          <a:srcRect/>
          <a:stretch>
            <a:fillRect/>
          </a:stretch>
        </p:blipFill>
        <p:spPr bwMode="auto">
          <a:xfrm>
            <a:off x="3000364" y="2500306"/>
            <a:ext cx="2571768" cy="2143140"/>
          </a:xfrm>
          <a:prstGeom prst="rect">
            <a:avLst/>
          </a:prstGeom>
          <a:noFill/>
          <a:ln w="9525">
            <a:noFill/>
            <a:miter lim="800000"/>
            <a:headEnd/>
            <a:tailEnd/>
          </a:ln>
        </p:spPr>
      </p:pic>
      <p:sp>
        <p:nvSpPr>
          <p:cNvPr id="39" name="Rectangle 1"/>
          <p:cNvSpPr>
            <a:spLocks noChangeArrowheads="1"/>
          </p:cNvSpPr>
          <p:nvPr/>
        </p:nvSpPr>
        <p:spPr bwMode="auto">
          <a:xfrm>
            <a:off x="3500430" y="4214819"/>
            <a:ext cx="1428760"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  Villa del Rosario</a:t>
            </a:r>
            <a:endParaRPr kumimoji="0" lang="es-AR" sz="1800" b="1" i="0" u="none" strike="noStrike" cap="none" normalizeH="0" baseline="0" dirty="0" smtClean="0">
              <a:ln>
                <a:noFill/>
              </a:ln>
              <a:solidFill>
                <a:schemeClr val="tx1"/>
              </a:solidFill>
              <a:effectLst/>
              <a:latin typeface="Arial" pitchFamily="34" charset="0"/>
            </a:endParaRPr>
          </a:p>
        </p:txBody>
      </p:sp>
      <p:pic>
        <p:nvPicPr>
          <p:cNvPr id="40" name="39 Imagen" descr="https://scontent-gru2-1.xx.fbcdn.net/v/t1.0-9/13600258_10206508556058663_2382981236182135098_n.jpg?oh=f52f02e0f72ac11b44778640cba0422e&amp;oe=58BC5102"/>
          <p:cNvPicPr/>
          <p:nvPr/>
        </p:nvPicPr>
        <p:blipFill>
          <a:blip r:embed="rId7"/>
          <a:srcRect/>
          <a:stretch>
            <a:fillRect/>
          </a:stretch>
        </p:blipFill>
        <p:spPr bwMode="auto">
          <a:xfrm>
            <a:off x="571472" y="2571744"/>
            <a:ext cx="2214578" cy="2143140"/>
          </a:xfrm>
          <a:prstGeom prst="rect">
            <a:avLst/>
          </a:prstGeom>
          <a:noFill/>
          <a:ln w="9525">
            <a:noFill/>
            <a:miter lim="800000"/>
            <a:headEnd/>
            <a:tailEnd/>
          </a:ln>
        </p:spPr>
      </p:pic>
      <p:sp>
        <p:nvSpPr>
          <p:cNvPr id="41" name="Rectangle 1"/>
          <p:cNvSpPr>
            <a:spLocks noChangeArrowheads="1"/>
          </p:cNvSpPr>
          <p:nvPr/>
        </p:nvSpPr>
        <p:spPr bwMode="auto">
          <a:xfrm>
            <a:off x="1500166" y="2857496"/>
            <a:ext cx="1143008"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   Morteros</a:t>
            </a:r>
            <a:endParaRPr kumimoji="0" lang="es-AR" sz="1800" b="1" i="0" u="none" strike="noStrike" cap="none" normalizeH="0" baseline="0" dirty="0" smtClean="0">
              <a:ln>
                <a:noFill/>
              </a:ln>
              <a:solidFill>
                <a:schemeClr val="tx1"/>
              </a:solidFill>
              <a:effectLst/>
              <a:latin typeface="Arial" pitchFamily="34" charset="0"/>
            </a:endParaRPr>
          </a:p>
        </p:txBody>
      </p:sp>
      <p:pic>
        <p:nvPicPr>
          <p:cNvPr id="42" name="41 Imagen" descr="C:\Documents and Settings\d24783852\Escritorio\IMG-20161201-WA0006.jpg"/>
          <p:cNvPicPr/>
          <p:nvPr/>
        </p:nvPicPr>
        <p:blipFill>
          <a:blip r:embed="rId8" cstate="print"/>
          <a:srcRect/>
          <a:stretch>
            <a:fillRect/>
          </a:stretch>
        </p:blipFill>
        <p:spPr bwMode="auto">
          <a:xfrm>
            <a:off x="571472" y="4857760"/>
            <a:ext cx="2214578" cy="1490661"/>
          </a:xfrm>
          <a:prstGeom prst="rect">
            <a:avLst/>
          </a:prstGeom>
          <a:noFill/>
          <a:ln w="9525">
            <a:noFill/>
            <a:miter lim="800000"/>
            <a:headEnd/>
            <a:tailEnd/>
          </a:ln>
        </p:spPr>
      </p:pic>
      <p:sp>
        <p:nvSpPr>
          <p:cNvPr id="43" name="Rectangle 1"/>
          <p:cNvSpPr>
            <a:spLocks noChangeArrowheads="1"/>
          </p:cNvSpPr>
          <p:nvPr/>
        </p:nvSpPr>
        <p:spPr bwMode="auto">
          <a:xfrm>
            <a:off x="1643042" y="6286520"/>
            <a:ext cx="1143008"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   Río Tercero</a:t>
            </a:r>
            <a:endParaRPr kumimoji="0" lang="es-AR" sz="1800" b="1" i="0" u="none" strike="noStrike" cap="none" normalizeH="0" baseline="0" dirty="0" smtClean="0">
              <a:ln>
                <a:noFill/>
              </a:ln>
              <a:solidFill>
                <a:schemeClr val="tx1"/>
              </a:solidFill>
              <a:effectLst/>
              <a:latin typeface="Arial" pitchFamily="34" charset="0"/>
            </a:endParaRPr>
          </a:p>
        </p:txBody>
      </p:sp>
      <p:sp>
        <p:nvSpPr>
          <p:cNvPr id="21" name="20 CuadroTexto"/>
          <p:cNvSpPr txBox="1"/>
          <p:nvPr/>
        </p:nvSpPr>
        <p:spPr>
          <a:xfrm>
            <a:off x="3143240" y="4786322"/>
            <a:ext cx="2643206" cy="1754326"/>
          </a:xfrm>
          <a:prstGeom prst="rect">
            <a:avLst/>
          </a:prstGeom>
          <a:noFill/>
        </p:spPr>
        <p:txBody>
          <a:bodyPr wrap="square" rtlCol="0">
            <a:spAutoFit/>
          </a:bodyPr>
          <a:lstStyle/>
          <a:p>
            <a:r>
              <a:rPr lang="es-AR" dirty="0" smtClean="0"/>
              <a:t>Durante el año 2016 se realizaron </a:t>
            </a:r>
            <a:r>
              <a:rPr lang="es-AR" b="1" dirty="0" smtClean="0"/>
              <a:t>más de 115 asistencias, visitas, capacitaciones y apoyo </a:t>
            </a:r>
            <a:r>
              <a:rPr lang="es-AR" dirty="0" smtClean="0"/>
              <a:t>a los efectores de la provincia de Córdoba</a:t>
            </a:r>
            <a:endParaRPr lang="es-A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785850" y="-428652"/>
            <a:ext cx="10680700" cy="1423987"/>
          </a:xfrm>
          <a:prstGeom prst="rect">
            <a:avLst/>
          </a:prstGeom>
          <a:noFill/>
          <a:ln w="9525">
            <a:noFill/>
            <a:miter lim="800000"/>
            <a:headEnd/>
            <a:tailEnd/>
          </a:ln>
          <a:effectLst/>
        </p:spPr>
      </p:pic>
      <p:pic>
        <p:nvPicPr>
          <p:cNvPr id="10" name="9 Imagen" descr="C:\Documents and Settings\d24783852\Escritorio\Capacitación administrativos 21-28 octubre\21-10\IMG_20161021_094723381.jpg"/>
          <p:cNvPicPr/>
          <p:nvPr/>
        </p:nvPicPr>
        <p:blipFill>
          <a:blip r:embed="rId4" cstate="print"/>
          <a:srcRect l="1141" r="11412"/>
          <a:stretch>
            <a:fillRect/>
          </a:stretch>
        </p:blipFill>
        <p:spPr bwMode="auto">
          <a:xfrm>
            <a:off x="3161200" y="2584605"/>
            <a:ext cx="2756935" cy="1773089"/>
          </a:xfrm>
          <a:prstGeom prst="rect">
            <a:avLst/>
          </a:prstGeom>
          <a:noFill/>
          <a:ln w="9525">
            <a:noFill/>
            <a:miter lim="800000"/>
            <a:headEnd/>
            <a:tailEnd/>
          </a:ln>
        </p:spPr>
      </p:pic>
      <p:pic>
        <p:nvPicPr>
          <p:cNvPr id="11" name="10 Imagen" descr="https://fb-s-b-a.akamaihd.net/h-ak-xpl1/v/t1.0-9/14680607_10154003083278806_8382719704831550615_n.jpg?oh=32c971cfa39be552cfc9195cd34755b3&amp;oe=58C34DD1&amp;__gda__=1488146181_bbaf96e817c2235d1dff310980566a82"/>
          <p:cNvPicPr/>
          <p:nvPr/>
        </p:nvPicPr>
        <p:blipFill>
          <a:blip r:embed="rId5"/>
          <a:srcRect l="4331" r="13780"/>
          <a:stretch>
            <a:fillRect/>
          </a:stretch>
        </p:blipFill>
        <p:spPr bwMode="auto">
          <a:xfrm>
            <a:off x="3129416" y="4497010"/>
            <a:ext cx="2780662" cy="1932386"/>
          </a:xfrm>
          <a:prstGeom prst="rect">
            <a:avLst/>
          </a:prstGeom>
          <a:noFill/>
          <a:ln w="9525">
            <a:noFill/>
            <a:miter lim="800000"/>
            <a:headEnd/>
            <a:tailEnd/>
          </a:ln>
        </p:spPr>
      </p:pic>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AR"/>
          </a:p>
        </p:txBody>
      </p:sp>
      <p:graphicFrame>
        <p:nvGraphicFramePr>
          <p:cNvPr id="4097" name="Object 1"/>
          <p:cNvGraphicFramePr>
            <a:graphicFrameLocks noChangeAspect="1"/>
          </p:cNvGraphicFramePr>
          <p:nvPr/>
        </p:nvGraphicFramePr>
        <p:xfrm>
          <a:off x="3096545" y="714356"/>
          <a:ext cx="3047035" cy="1714512"/>
        </p:xfrm>
        <a:graphic>
          <a:graphicData uri="http://schemas.openxmlformats.org/presentationml/2006/ole">
            <p:oleObj spid="_x0000_s4097" name="Imagen de mapa de bits" r:id="rId6" imgW="8535591" imgH="4800000" progId="PBrush">
              <p:embed/>
            </p:oleObj>
          </a:graphicData>
        </a:graphic>
      </p:graphicFrame>
      <p:pic>
        <p:nvPicPr>
          <p:cNvPr id="14" name="13 Imagen" descr="C:\Documents and Settings\d24783852\Escritorio\Capacitación administrativos 21-28 octubre\28-10\IMG_20161028_093656061.jpg"/>
          <p:cNvPicPr/>
          <p:nvPr/>
        </p:nvPicPr>
        <p:blipFill>
          <a:blip r:embed="rId7" cstate="print"/>
          <a:srcRect l="18299" t="6512"/>
          <a:stretch>
            <a:fillRect/>
          </a:stretch>
        </p:blipFill>
        <p:spPr bwMode="auto">
          <a:xfrm>
            <a:off x="5892067" y="697078"/>
            <a:ext cx="2466147" cy="1803228"/>
          </a:xfrm>
          <a:prstGeom prst="rect">
            <a:avLst/>
          </a:prstGeom>
          <a:noFill/>
          <a:ln w="9525">
            <a:noFill/>
            <a:miter lim="800000"/>
            <a:headEnd/>
            <a:tailEnd/>
          </a:ln>
        </p:spPr>
      </p:pic>
      <p:pic>
        <p:nvPicPr>
          <p:cNvPr id="15" name="14 Imagen" descr="https://fb-s-c-a.akamaihd.net/h-ak-xpa1/v/t1.0-9/14690833_10154022513293806_6936136333867644841_n.jpg?oh=204003db47fb6d3201b8ff6805946f74&amp;oe=58FCE8D6&amp;__gda__=1488991534_3340264be53552fc9133f42890c88322"/>
          <p:cNvPicPr/>
          <p:nvPr/>
        </p:nvPicPr>
        <p:blipFill>
          <a:blip r:embed="rId8"/>
          <a:srcRect l="18898"/>
          <a:stretch>
            <a:fillRect/>
          </a:stretch>
        </p:blipFill>
        <p:spPr bwMode="auto">
          <a:xfrm>
            <a:off x="5908601" y="2500306"/>
            <a:ext cx="2441099" cy="1928826"/>
          </a:xfrm>
          <a:prstGeom prst="rect">
            <a:avLst/>
          </a:prstGeom>
          <a:noFill/>
          <a:ln w="9525">
            <a:noFill/>
            <a:miter lim="800000"/>
            <a:headEnd/>
            <a:tailEnd/>
          </a:ln>
        </p:spPr>
      </p:pic>
      <p:pic>
        <p:nvPicPr>
          <p:cNvPr id="16" name="15 Imagen" descr="https://scontent-gru2-1.xx.fbcdn.net/v/t1.0-9/14224790_10154127110193124_4508386377370792583_n.jpg?oh=ee6f18cd9aaf7af2ba6e061f8cd65964&amp;oe=58F6FEE6"/>
          <p:cNvPicPr/>
          <p:nvPr/>
        </p:nvPicPr>
        <p:blipFill>
          <a:blip r:embed="rId9"/>
          <a:srcRect l="29921" b="4899"/>
          <a:stretch>
            <a:fillRect/>
          </a:stretch>
        </p:blipFill>
        <p:spPr bwMode="auto">
          <a:xfrm>
            <a:off x="688709" y="2500306"/>
            <a:ext cx="2492051" cy="1902260"/>
          </a:xfrm>
          <a:prstGeom prst="rect">
            <a:avLst/>
          </a:prstGeom>
          <a:noFill/>
          <a:ln w="9525">
            <a:noFill/>
            <a:miter lim="800000"/>
            <a:headEnd/>
            <a:tailEnd/>
          </a:ln>
        </p:spPr>
      </p:pic>
      <p:grpSp>
        <p:nvGrpSpPr>
          <p:cNvPr id="5" name="4 Grupo"/>
          <p:cNvGrpSpPr/>
          <p:nvPr/>
        </p:nvGrpSpPr>
        <p:grpSpPr>
          <a:xfrm>
            <a:off x="642910" y="500042"/>
            <a:ext cx="7697254" cy="6000792"/>
            <a:chOff x="446646" y="571480"/>
            <a:chExt cx="7697254" cy="5786478"/>
          </a:xfrm>
        </p:grpSpPr>
        <p:sp>
          <p:nvSpPr>
            <p:cNvPr id="6" name="5 Rectángulo"/>
            <p:cNvSpPr/>
            <p:nvPr/>
          </p:nvSpPr>
          <p:spPr>
            <a:xfrm>
              <a:off x="5643570" y="571480"/>
              <a:ext cx="142908" cy="5786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2876538" y="642918"/>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500066" y="2428868"/>
              <a:ext cx="764383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446646" y="4286256"/>
              <a:ext cx="769725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17" name="16 Rectángulo"/>
          <p:cNvSpPr/>
          <p:nvPr/>
        </p:nvSpPr>
        <p:spPr>
          <a:xfrm>
            <a:off x="642910" y="571480"/>
            <a:ext cx="2357454" cy="1928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t>Capacitación para Administrativos en Inscripción y Facturación</a:t>
            </a:r>
            <a:endParaRPr lang="es-AR" b="1" dirty="0"/>
          </a:p>
        </p:txBody>
      </p:sp>
      <p:sp>
        <p:nvSpPr>
          <p:cNvPr id="18" name="17 CuadroTexto"/>
          <p:cNvSpPr txBox="1"/>
          <p:nvPr/>
        </p:nvSpPr>
        <p:spPr>
          <a:xfrm>
            <a:off x="500034" y="4518898"/>
            <a:ext cx="2571768" cy="2339102"/>
          </a:xfrm>
          <a:prstGeom prst="rect">
            <a:avLst/>
          </a:prstGeom>
          <a:noFill/>
        </p:spPr>
        <p:txBody>
          <a:bodyPr wrap="square" rtlCol="0">
            <a:spAutoFit/>
          </a:bodyPr>
          <a:lstStyle/>
          <a:p>
            <a:r>
              <a:rPr lang="es-AR" sz="1600" dirty="0" smtClean="0"/>
              <a:t>Durante las capacitaciones se trabajó sobre importancia del registro y confidencialidad de datos, presentación grupo Hombres, inscripción y utilización de </a:t>
            </a:r>
            <a:r>
              <a:rPr lang="es-AR" sz="1600" dirty="0" err="1" smtClean="0"/>
              <a:t>Sigipsa</a:t>
            </a:r>
            <a:r>
              <a:rPr lang="es-AR" sz="1600" dirty="0" smtClean="0"/>
              <a:t> y facturación y uso de fondos. </a:t>
            </a:r>
          </a:p>
          <a:p>
            <a:endParaRPr lang="es-AR" sz="1600" dirty="0"/>
          </a:p>
        </p:txBody>
      </p:sp>
      <p:sp>
        <p:nvSpPr>
          <p:cNvPr id="19" name="18 CuadroTexto"/>
          <p:cNvSpPr txBox="1"/>
          <p:nvPr/>
        </p:nvSpPr>
        <p:spPr>
          <a:xfrm>
            <a:off x="6143636" y="4500570"/>
            <a:ext cx="2500330" cy="1077218"/>
          </a:xfrm>
          <a:prstGeom prst="rect">
            <a:avLst/>
          </a:prstGeom>
          <a:noFill/>
        </p:spPr>
        <p:txBody>
          <a:bodyPr wrap="square" rtlCol="0">
            <a:spAutoFit/>
          </a:bodyPr>
          <a:lstStyle/>
          <a:p>
            <a:r>
              <a:rPr lang="es-AR" sz="1600" dirty="0" smtClean="0"/>
              <a:t>Participación de más de 90 administrativos, </a:t>
            </a:r>
            <a:r>
              <a:rPr lang="es-AR" sz="1600" dirty="0" err="1" smtClean="0"/>
              <a:t>facturistas</a:t>
            </a:r>
            <a:r>
              <a:rPr lang="es-AR" sz="1600" dirty="0" smtClean="0"/>
              <a:t> nuevos o recientemente incorporados.</a:t>
            </a:r>
            <a:endParaRPr lang="es-AR" sz="1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Rectángulo"/>
          <p:cNvSpPr/>
          <p:nvPr/>
        </p:nvSpPr>
        <p:spPr>
          <a:xfrm>
            <a:off x="3500430" y="2428868"/>
            <a:ext cx="2786082" cy="1857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t>Articulación </a:t>
            </a:r>
          </a:p>
          <a:p>
            <a:pPr algn="ctr"/>
            <a:r>
              <a:rPr lang="es-AR" sz="2400" b="1" dirty="0" smtClean="0"/>
              <a:t>con Programas</a:t>
            </a:r>
            <a:endParaRPr lang="es-AR" sz="2400" b="1" dirty="0"/>
          </a:p>
        </p:txBody>
      </p:sp>
      <p:pic>
        <p:nvPicPr>
          <p:cNvPr id="4" name="Picture 2"/>
          <p:cNvPicPr>
            <a:picLocks noChangeAspect="1" noChangeArrowheads="1"/>
          </p:cNvPicPr>
          <p:nvPr/>
        </p:nvPicPr>
        <p:blipFill>
          <a:blip r:embed="rId2" cstate="print"/>
          <a:srcRect/>
          <a:stretch>
            <a:fillRect/>
          </a:stretch>
        </p:blipFill>
        <p:spPr bwMode="auto">
          <a:xfrm rot="16200000">
            <a:off x="-4628388" y="2770944"/>
            <a:ext cx="10680700" cy="1423987"/>
          </a:xfrm>
          <a:prstGeom prst="rect">
            <a:avLst/>
          </a:prstGeom>
          <a:noFill/>
          <a:ln w="9525">
            <a:noFill/>
            <a:miter lim="800000"/>
            <a:headEnd/>
            <a:tailEnd/>
          </a:ln>
          <a:effectLst/>
        </p:spPr>
      </p:pic>
      <p:pic>
        <p:nvPicPr>
          <p:cNvPr id="6" name="5 Imagen" descr="https://fb-s-c-a.akamaihd.net/h-ak-xat1/v/t1.0-9/13557713_10153705287903806_8699519355957805112_n.jpg?oh=b1b7ad8d0440a021c3e40175e4b619e2&amp;oe=58B7D89A&amp;__gda__=1489518262_ae14f69c58f920bddf71994a192e4f87"/>
          <p:cNvPicPr/>
          <p:nvPr/>
        </p:nvPicPr>
        <p:blipFill>
          <a:blip r:embed="rId3"/>
          <a:srcRect/>
          <a:stretch>
            <a:fillRect/>
          </a:stretch>
        </p:blipFill>
        <p:spPr bwMode="auto">
          <a:xfrm>
            <a:off x="3500430" y="4357694"/>
            <a:ext cx="2825769" cy="2071702"/>
          </a:xfrm>
          <a:prstGeom prst="rect">
            <a:avLst/>
          </a:prstGeom>
          <a:noFill/>
          <a:ln w="9525">
            <a:noFill/>
            <a:miter lim="800000"/>
            <a:headEnd/>
            <a:tailEnd/>
          </a:ln>
        </p:spPr>
      </p:pic>
      <p:pic>
        <p:nvPicPr>
          <p:cNvPr id="7" name="6 Imagen" descr="https://scontent-gru2-1.xx.fbcdn.net/v/t1.0-9/13439212_10153705287988806_8167148376027754018_n.jpg?oh=3f9d150f899dae797aacd9c2d6dd3c9c&amp;oe=58BB549E"/>
          <p:cNvPicPr/>
          <p:nvPr/>
        </p:nvPicPr>
        <p:blipFill>
          <a:blip r:embed="rId4"/>
          <a:srcRect l="12205" r="787"/>
          <a:stretch>
            <a:fillRect/>
          </a:stretch>
        </p:blipFill>
        <p:spPr bwMode="auto">
          <a:xfrm>
            <a:off x="1121948" y="500042"/>
            <a:ext cx="2396492" cy="1928826"/>
          </a:xfrm>
          <a:prstGeom prst="rect">
            <a:avLst/>
          </a:prstGeom>
          <a:noFill/>
          <a:ln w="9525">
            <a:noFill/>
            <a:miter lim="800000"/>
            <a:headEnd/>
            <a:tailEnd/>
          </a:ln>
        </p:spPr>
      </p:pic>
      <p:pic>
        <p:nvPicPr>
          <p:cNvPr id="8" name="7 Imagen" descr="https://fb-s-a-a.akamaihd.net/h-ak-xat1/v/t1.0-9/13516607_10153702785833806_1227745290486976357_n.jpg?oh=50607d38a8aef4fd559e0c41ca13e19d&amp;oe=58CA39C8&amp;__gda__=1489705700_af3474efaa110dea5f30ea000aa7ad40"/>
          <p:cNvPicPr/>
          <p:nvPr/>
        </p:nvPicPr>
        <p:blipFill>
          <a:blip r:embed="rId5"/>
          <a:srcRect l="12598" r="1181"/>
          <a:stretch>
            <a:fillRect/>
          </a:stretch>
        </p:blipFill>
        <p:spPr bwMode="auto">
          <a:xfrm>
            <a:off x="1132770" y="2428868"/>
            <a:ext cx="2374860" cy="1928826"/>
          </a:xfrm>
          <a:prstGeom prst="rect">
            <a:avLst/>
          </a:prstGeom>
          <a:noFill/>
          <a:ln w="9525">
            <a:noFill/>
            <a:miter lim="800000"/>
            <a:headEnd/>
            <a:tailEnd/>
          </a:ln>
        </p:spPr>
      </p:pic>
      <p:pic>
        <p:nvPicPr>
          <p:cNvPr id="9" name="8 Imagen" descr="https://scontent-gru2-1.xx.fbcdn.net/v/t1.0-9/12036486_10206175488692187_2559974272477290991_n.jpg?oh=8321f0ebd1c56a56d42ed1d9b9d973e2&amp;oe=58F966CB"/>
          <p:cNvPicPr/>
          <p:nvPr/>
        </p:nvPicPr>
        <p:blipFill>
          <a:blip r:embed="rId6" cstate="print"/>
          <a:srcRect r="7751" b="18129"/>
          <a:stretch>
            <a:fillRect/>
          </a:stretch>
        </p:blipFill>
        <p:spPr bwMode="auto">
          <a:xfrm>
            <a:off x="6301922" y="2428868"/>
            <a:ext cx="2358213" cy="1910362"/>
          </a:xfrm>
          <a:prstGeom prst="rect">
            <a:avLst/>
          </a:prstGeom>
          <a:noFill/>
          <a:ln w="9525">
            <a:noFill/>
            <a:miter lim="800000"/>
            <a:headEnd/>
            <a:tailEnd/>
          </a:ln>
        </p:spPr>
      </p:pic>
      <p:pic>
        <p:nvPicPr>
          <p:cNvPr id="10" name="9 Imagen" descr="https://fb-s-b-a.akamaihd.net/h-ak-xta1/v/t1.0-9/13342871_10206258726133071_5252928818954229828_n.jpg?oh=a3fc1ae1e059b223c6badb7d4025a6b5&amp;oe=58C45BFD&amp;__gda__=1489072478_34ec5c5d3c2d57ef78589f866861fcd0"/>
          <p:cNvPicPr/>
          <p:nvPr/>
        </p:nvPicPr>
        <p:blipFill>
          <a:blip r:embed="rId7" cstate="print"/>
          <a:srcRect r="1925" b="7699"/>
          <a:stretch>
            <a:fillRect/>
          </a:stretch>
        </p:blipFill>
        <p:spPr bwMode="auto">
          <a:xfrm>
            <a:off x="6286512" y="4429132"/>
            <a:ext cx="2382142" cy="1978135"/>
          </a:xfrm>
          <a:prstGeom prst="rect">
            <a:avLst/>
          </a:prstGeom>
          <a:noFill/>
          <a:ln w="9525">
            <a:noFill/>
            <a:miter lim="800000"/>
            <a:headEnd/>
            <a:tailEnd/>
          </a:ln>
        </p:spPr>
      </p:pic>
      <p:pic>
        <p:nvPicPr>
          <p:cNvPr id="11" name="10 Imagen" descr="https://scontent-gru2-1.xx.fbcdn.net/v/t1.0-9/13339428_10206258726573082_2434806181472186198_n.jpg?oh=45ab65bbf85e9bc1ccab46c9136601ec&amp;oe=58C4203F"/>
          <p:cNvPicPr/>
          <p:nvPr/>
        </p:nvPicPr>
        <p:blipFill>
          <a:blip r:embed="rId8" cstate="print"/>
          <a:srcRect t="21362" b="1942"/>
          <a:stretch>
            <a:fillRect/>
          </a:stretch>
        </p:blipFill>
        <p:spPr bwMode="auto">
          <a:xfrm>
            <a:off x="3500430" y="502127"/>
            <a:ext cx="2781301" cy="1972377"/>
          </a:xfrm>
          <a:prstGeom prst="rect">
            <a:avLst/>
          </a:prstGeom>
          <a:noFill/>
          <a:ln w="9525">
            <a:noFill/>
            <a:miter lim="800000"/>
            <a:headEnd/>
            <a:tailEnd/>
          </a:ln>
        </p:spPr>
      </p:pic>
      <p:pic>
        <p:nvPicPr>
          <p:cNvPr id="12" name="11 Imagen" descr="C:\Documents and Settings\d24783852\Escritorio\Jornada capacitación Salud Bucal\IMG-20161014-WA0004.jpg"/>
          <p:cNvPicPr/>
          <p:nvPr/>
        </p:nvPicPr>
        <p:blipFill>
          <a:blip r:embed="rId9" cstate="print"/>
          <a:srcRect l="11510" r="15827"/>
          <a:stretch>
            <a:fillRect/>
          </a:stretch>
        </p:blipFill>
        <p:spPr bwMode="auto">
          <a:xfrm>
            <a:off x="1155803" y="4357694"/>
            <a:ext cx="2335899" cy="2071702"/>
          </a:xfrm>
          <a:prstGeom prst="rect">
            <a:avLst/>
          </a:prstGeom>
          <a:noFill/>
          <a:ln w="9525">
            <a:noFill/>
            <a:miter lim="800000"/>
            <a:headEnd/>
            <a:tailEnd/>
          </a:ln>
        </p:spPr>
      </p:pic>
      <p:pic>
        <p:nvPicPr>
          <p:cNvPr id="13" name="12 Imagen" descr="C:\Documents and Settings\d24783852\Escritorio\Jornada capacitación Salud Bucal\IMG-20161014-WA0007.jpg"/>
          <p:cNvPicPr/>
          <p:nvPr/>
        </p:nvPicPr>
        <p:blipFill>
          <a:blip r:embed="rId10" cstate="print"/>
          <a:srcRect l="18249" r="2808"/>
          <a:stretch>
            <a:fillRect/>
          </a:stretch>
        </p:blipFill>
        <p:spPr bwMode="auto">
          <a:xfrm>
            <a:off x="6356534" y="500042"/>
            <a:ext cx="2307222" cy="2000264"/>
          </a:xfrm>
          <a:prstGeom prst="rect">
            <a:avLst/>
          </a:prstGeom>
          <a:noFill/>
          <a:ln w="9525">
            <a:noFill/>
            <a:miter lim="800000"/>
            <a:headEnd/>
            <a:tailEnd/>
          </a:ln>
        </p:spPr>
      </p:pic>
      <p:grpSp>
        <p:nvGrpSpPr>
          <p:cNvPr id="14" name="13 Grupo"/>
          <p:cNvGrpSpPr/>
          <p:nvPr/>
        </p:nvGrpSpPr>
        <p:grpSpPr>
          <a:xfrm>
            <a:off x="1071538" y="394944"/>
            <a:ext cx="7643834" cy="6072230"/>
            <a:chOff x="500066" y="571480"/>
            <a:chExt cx="7643834" cy="5786478"/>
          </a:xfrm>
        </p:grpSpPr>
        <p:sp>
          <p:nvSpPr>
            <p:cNvPr id="15" name="14 Rectángulo"/>
            <p:cNvSpPr/>
            <p:nvPr/>
          </p:nvSpPr>
          <p:spPr>
            <a:xfrm>
              <a:off x="5643570" y="571480"/>
              <a:ext cx="142908" cy="5786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15 Rectángulo"/>
            <p:cNvSpPr/>
            <p:nvPr/>
          </p:nvSpPr>
          <p:spPr>
            <a:xfrm>
              <a:off x="2876538" y="642918"/>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16 Rectángulo"/>
            <p:cNvSpPr/>
            <p:nvPr/>
          </p:nvSpPr>
          <p:spPr>
            <a:xfrm>
              <a:off x="500066" y="2428868"/>
              <a:ext cx="764383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17 Rectángulo"/>
            <p:cNvSpPr/>
            <p:nvPr/>
          </p:nvSpPr>
          <p:spPr>
            <a:xfrm>
              <a:off x="571504" y="4286256"/>
              <a:ext cx="7572396"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785850" y="-428652"/>
            <a:ext cx="10680700" cy="1423987"/>
          </a:xfrm>
          <a:prstGeom prst="rect">
            <a:avLst/>
          </a:prstGeom>
          <a:noFill/>
          <a:ln w="9525">
            <a:noFill/>
            <a:miter lim="800000"/>
            <a:headEnd/>
            <a:tailEnd/>
          </a:ln>
          <a:effectLst/>
        </p:spPr>
      </p:pic>
      <p:pic>
        <p:nvPicPr>
          <p:cNvPr id="5" name="4 Imagen" descr="https://fb-s-c-a.akamaihd.net/h-ak-xfp1/v/t1.0-9/13124430_10209389991331458_6755138006280762245_n.jpg?oh=65106f2c2ceb9f26e17bc427ff9f0918&amp;oe=58CBB86D&amp;__gda__=1489561830_08f34ac7bd5e4a8643a76be28b770ab7"/>
          <p:cNvPicPr/>
          <p:nvPr/>
        </p:nvPicPr>
        <p:blipFill>
          <a:blip r:embed="rId3"/>
          <a:srcRect l="18504" r="394" b="-3500"/>
          <a:stretch>
            <a:fillRect/>
          </a:stretch>
        </p:blipFill>
        <p:spPr bwMode="auto">
          <a:xfrm>
            <a:off x="785786" y="568407"/>
            <a:ext cx="2459109" cy="1922374"/>
          </a:xfrm>
          <a:prstGeom prst="rect">
            <a:avLst/>
          </a:prstGeom>
          <a:noFill/>
          <a:ln w="9525">
            <a:noFill/>
            <a:miter lim="800000"/>
            <a:headEnd/>
            <a:tailEnd/>
          </a:ln>
        </p:spPr>
      </p:pic>
      <p:pic>
        <p:nvPicPr>
          <p:cNvPr id="6" name="5 Imagen" descr="https://fb-s-a-a.akamaihd.net/h-ak-xfp1/v/t1.0-9/13133172_10209389993451511_6447968689128362886_n.jpg?oh=a1a846a11cbabc36144aa279a1b4c946&amp;oe=58CA9A88&amp;__gda__=1492891139_bb3c3e9f14b2c33fc148f924bfdb873d"/>
          <p:cNvPicPr/>
          <p:nvPr/>
        </p:nvPicPr>
        <p:blipFill>
          <a:blip r:embed="rId4"/>
          <a:srcRect r="5512"/>
          <a:stretch>
            <a:fillRect/>
          </a:stretch>
        </p:blipFill>
        <p:spPr bwMode="auto">
          <a:xfrm>
            <a:off x="3286116" y="2571744"/>
            <a:ext cx="2767522" cy="1857388"/>
          </a:xfrm>
          <a:prstGeom prst="rect">
            <a:avLst/>
          </a:prstGeom>
          <a:noFill/>
          <a:ln w="9525">
            <a:noFill/>
            <a:miter lim="800000"/>
            <a:headEnd/>
            <a:tailEnd/>
          </a:ln>
        </p:spPr>
      </p:pic>
      <p:pic>
        <p:nvPicPr>
          <p:cNvPr id="7" name="6 Imagen" descr="https://fb-s-a-a.akamaihd.net/h-ak-xat1/v/t1.0-9/13102656_10209389984011275_2170826727849929949_n.jpg?oh=2a11a59e44d2000e91ce4c7699f4f02d&amp;oe=58BBBDA9&amp;__gda__=1488189829_da4526f762e469691e20902204c1d44d"/>
          <p:cNvPicPr/>
          <p:nvPr/>
        </p:nvPicPr>
        <p:blipFill>
          <a:blip r:embed="rId5"/>
          <a:srcRect l="394" r="13780" b="2100"/>
          <a:stretch>
            <a:fillRect/>
          </a:stretch>
        </p:blipFill>
        <p:spPr bwMode="auto">
          <a:xfrm>
            <a:off x="3298758" y="4429132"/>
            <a:ext cx="2759075" cy="2028254"/>
          </a:xfrm>
          <a:prstGeom prst="rect">
            <a:avLst/>
          </a:prstGeom>
          <a:noFill/>
          <a:ln w="9525">
            <a:noFill/>
            <a:miter lim="800000"/>
            <a:headEnd/>
            <a:tailEnd/>
          </a:ln>
        </p:spPr>
      </p:pic>
      <p:sp>
        <p:nvSpPr>
          <p:cNvPr id="13" name="12 Rectángulo"/>
          <p:cNvSpPr/>
          <p:nvPr/>
        </p:nvSpPr>
        <p:spPr>
          <a:xfrm>
            <a:off x="6072198" y="2500306"/>
            <a:ext cx="2428892" cy="1928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dirty="0" smtClean="0"/>
              <a:t>Secretaría de Promoción y Prevención de la Salud</a:t>
            </a:r>
            <a:endParaRPr lang="es-AR" sz="2000" dirty="0"/>
          </a:p>
        </p:txBody>
      </p:sp>
      <p:sp>
        <p:nvSpPr>
          <p:cNvPr id="14" name="13 Rectángulo"/>
          <p:cNvSpPr/>
          <p:nvPr/>
        </p:nvSpPr>
        <p:spPr>
          <a:xfrm>
            <a:off x="785786" y="4500570"/>
            <a:ext cx="2428892" cy="1928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err="1" smtClean="0"/>
              <a:t>Procordia</a:t>
            </a:r>
            <a:r>
              <a:rPr lang="es-AR" sz="1600" dirty="0" smtClean="0"/>
              <a:t>, Remediar, Ca Cu, Banco de Sangre, Cardiopatías Congénitas, Programa de Maternidad y Paternidad Responsables, Adicciones</a:t>
            </a:r>
            <a:endParaRPr lang="es-AR" sz="1600" dirty="0"/>
          </a:p>
        </p:txBody>
      </p:sp>
      <p:sp>
        <p:nvSpPr>
          <p:cNvPr id="15" name="14 Rectángulo"/>
          <p:cNvSpPr/>
          <p:nvPr/>
        </p:nvSpPr>
        <p:spPr>
          <a:xfrm>
            <a:off x="785786" y="2500306"/>
            <a:ext cx="2428892" cy="1928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dirty="0" smtClean="0"/>
              <a:t>Dirección de Jurisdicción de Maternidad e Infancia</a:t>
            </a:r>
            <a:endParaRPr lang="es-AR" sz="2400" dirty="0"/>
          </a:p>
        </p:txBody>
      </p:sp>
      <p:sp>
        <p:nvSpPr>
          <p:cNvPr id="16" name="15 Rectángulo"/>
          <p:cNvSpPr/>
          <p:nvPr/>
        </p:nvSpPr>
        <p:spPr>
          <a:xfrm>
            <a:off x="3357554" y="500042"/>
            <a:ext cx="2643206" cy="1928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dirty="0" smtClean="0"/>
              <a:t>DECNT</a:t>
            </a:r>
            <a:endParaRPr lang="es-AR" sz="3200" dirty="0"/>
          </a:p>
        </p:txBody>
      </p:sp>
      <p:sp>
        <p:nvSpPr>
          <p:cNvPr id="17" name="16 Rectángulo"/>
          <p:cNvSpPr/>
          <p:nvPr/>
        </p:nvSpPr>
        <p:spPr>
          <a:xfrm>
            <a:off x="6143636" y="4500570"/>
            <a:ext cx="2357454" cy="1928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dirty="0" smtClean="0"/>
              <a:t>Inmunizaciones</a:t>
            </a:r>
            <a:endParaRPr lang="es-AR" sz="2400" dirty="0"/>
          </a:p>
        </p:txBody>
      </p:sp>
      <p:sp>
        <p:nvSpPr>
          <p:cNvPr id="18" name="17 Rectángulo"/>
          <p:cNvSpPr/>
          <p:nvPr/>
        </p:nvSpPr>
        <p:spPr>
          <a:xfrm>
            <a:off x="6072198" y="500042"/>
            <a:ext cx="2428892" cy="1928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dirty="0" smtClean="0"/>
              <a:t>Programa de Salud Bucal</a:t>
            </a:r>
            <a:endParaRPr lang="es-AR" sz="2400" dirty="0"/>
          </a:p>
        </p:txBody>
      </p:sp>
      <p:grpSp>
        <p:nvGrpSpPr>
          <p:cNvPr id="8" name="7 Grupo"/>
          <p:cNvGrpSpPr/>
          <p:nvPr/>
        </p:nvGrpSpPr>
        <p:grpSpPr>
          <a:xfrm>
            <a:off x="714348" y="500042"/>
            <a:ext cx="7858180" cy="6000792"/>
            <a:chOff x="375208" y="571480"/>
            <a:chExt cx="7858180" cy="5786478"/>
          </a:xfrm>
        </p:grpSpPr>
        <p:sp>
          <p:nvSpPr>
            <p:cNvPr id="9" name="8 Rectángulo"/>
            <p:cNvSpPr/>
            <p:nvPr/>
          </p:nvSpPr>
          <p:spPr>
            <a:xfrm>
              <a:off x="5643570" y="571480"/>
              <a:ext cx="142908" cy="5786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2876538" y="571480"/>
              <a:ext cx="141876" cy="5786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10 Rectángulo"/>
            <p:cNvSpPr/>
            <p:nvPr/>
          </p:nvSpPr>
          <p:spPr>
            <a:xfrm>
              <a:off x="375208" y="2431419"/>
              <a:ext cx="7858180" cy="13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11 Rectángulo"/>
            <p:cNvSpPr/>
            <p:nvPr/>
          </p:nvSpPr>
          <p:spPr>
            <a:xfrm>
              <a:off x="375208" y="4291359"/>
              <a:ext cx="7858180" cy="13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158" y="928670"/>
            <a:ext cx="8501122" cy="5126055"/>
          </a:xfrm>
        </p:spPr>
        <p:txBody>
          <a:bodyPr>
            <a:noAutofit/>
          </a:bodyPr>
          <a:lstStyle/>
          <a:p>
            <a:pPr marL="0" algn="r">
              <a:spcBef>
                <a:spcPts val="0"/>
              </a:spcBef>
              <a:buNone/>
            </a:pPr>
            <a:r>
              <a:rPr lang="es-AR" sz="1500" b="1" dirty="0" smtClean="0">
                <a:solidFill>
                  <a:schemeClr val="accent1">
                    <a:lumMod val="75000"/>
                  </a:schemeClr>
                </a:solidFill>
                <a:ea typeface="Calibri" pitchFamily="34" charset="0"/>
                <a:cs typeface="Times New Roman" pitchFamily="18" charset="0"/>
              </a:rPr>
              <a:t>Articulaciones</a:t>
            </a:r>
          </a:p>
          <a:p>
            <a:pPr algn="just"/>
            <a:endParaRPr lang="es-AR" sz="1500" dirty="0" smtClean="0"/>
          </a:p>
          <a:p>
            <a:pPr algn="just"/>
            <a:r>
              <a:rPr lang="es-AR" sz="1500" dirty="0" smtClean="0"/>
              <a:t>Participación de Sumar UGSP Córdoba en la capacitación sobre el "ABORDAJE INTEGRAL DE PERSONAS CON </a:t>
            </a:r>
            <a:r>
              <a:rPr lang="es-AR" sz="1500" b="1" dirty="0" smtClean="0"/>
              <a:t>ENFERMEDADES CRÓNICAS NO TRANSMISIBLES</a:t>
            </a:r>
            <a:r>
              <a:rPr lang="es-AR" sz="1500" dirty="0" smtClean="0"/>
              <a:t>" para médicos comunitarios y con la presencia de autoridades de las localidades de Sierras Chicas organizada por Programa Médicos Comunitarios -Dirección General de ECNT, Ministerio de Salud Córdoba. 30 de junio, Rio Ceballos</a:t>
            </a:r>
          </a:p>
          <a:p>
            <a:pPr algn="just"/>
            <a:r>
              <a:rPr lang="es-AR" sz="1500" dirty="0" smtClean="0"/>
              <a:t>El área de cobertura </a:t>
            </a:r>
            <a:r>
              <a:rPr lang="es-AR" sz="1500" dirty="0" err="1" smtClean="0"/>
              <a:t>prestacional</a:t>
            </a:r>
            <a:r>
              <a:rPr lang="es-AR" sz="1500" dirty="0" smtClean="0"/>
              <a:t> médica y de capacitación y pueblos indígenas del Programa Sumar participamos los días 28 y 29 de junio del "Taller de consejería en Salud Sexual y Reproductiva" organizada por </a:t>
            </a:r>
            <a:r>
              <a:rPr lang="es-AR" sz="1500" b="1" dirty="0" smtClean="0"/>
              <a:t>el Programa Nacional de Salud Sexual y Procreación Responsable, Programa Maternidad y Paternidad Responsable de Córdoba.</a:t>
            </a:r>
          </a:p>
          <a:p>
            <a:pPr algn="just"/>
            <a:r>
              <a:rPr lang="es-AR" sz="1500" dirty="0" smtClean="0"/>
              <a:t>Jornadas informativas sobre la nueva operatoria de entrega de Leche que se trabajó en conjunto con Maternidad e Infancia, a través de la Plataforma </a:t>
            </a:r>
            <a:r>
              <a:rPr lang="es-AR" sz="1500" dirty="0" err="1" smtClean="0"/>
              <a:t>Sigipsa</a:t>
            </a:r>
            <a:r>
              <a:rPr lang="es-AR" sz="1500" dirty="0" smtClean="0"/>
              <a:t>.</a:t>
            </a:r>
          </a:p>
          <a:p>
            <a:pPr algn="just"/>
            <a:r>
              <a:rPr lang="es-AR" sz="1500" b="1" dirty="0" smtClean="0"/>
              <a:t>Inmunizaciones: </a:t>
            </a:r>
            <a:r>
              <a:rPr lang="es-AR" sz="1500" dirty="0" smtClean="0"/>
              <a:t>"Plan Estratégico para la Erradicación de la Poliomielitis". La estrategia tiene como objetivo lograr un mundo libre de poliomielitis para el año 2018. Por lo que habrá un cambio en el esquema de vacunación </a:t>
            </a:r>
            <a:r>
              <a:rPr lang="es-AR" sz="1500" dirty="0" err="1" smtClean="0"/>
              <a:t>antipoliomielítica</a:t>
            </a:r>
            <a:r>
              <a:rPr lang="es-AR" sz="1500" dirty="0" smtClean="0"/>
              <a:t> en el país a partir del 29 de abril. No sólo se incorporará una nueva vacuna (IPV) sino que a partir de esa fecha se retirará de la cadena de frío de todos los </a:t>
            </a:r>
            <a:r>
              <a:rPr lang="es-AR" sz="1500" dirty="0" err="1" smtClean="0"/>
              <a:t>vacunatorios</a:t>
            </a:r>
            <a:r>
              <a:rPr lang="es-AR" sz="1500" dirty="0" smtClean="0"/>
              <a:t> de la provincia y del mundo la </a:t>
            </a:r>
            <a:r>
              <a:rPr lang="es-AR" sz="1500" dirty="0" err="1" smtClean="0"/>
              <a:t>tOPV</a:t>
            </a:r>
            <a:r>
              <a:rPr lang="es-AR" sz="1500" dirty="0" smtClean="0"/>
              <a:t>, que será reemplazada por una formulación bivalente </a:t>
            </a:r>
            <a:r>
              <a:rPr lang="es-AR" sz="1500" dirty="0" err="1" smtClean="0"/>
              <a:t>bOPV</a:t>
            </a:r>
            <a:r>
              <a:rPr lang="es-AR" sz="1500" dirty="0" smtClean="0"/>
              <a:t> . El equipo de salud tiene un gran desafío ya que es el primer promotor de la vacunación y desempeña una función importante para que la comunidad comprenda los cambios en el calendario de vacunación.</a:t>
            </a:r>
          </a:p>
          <a:p>
            <a:pPr algn="just"/>
            <a:r>
              <a:rPr lang="es-AR" sz="1500" dirty="0" smtClean="0"/>
              <a:t>Jornadas de Capacitación en articulación con el Programa de Salud Bucal de la Provincia de Córdoba en </a:t>
            </a:r>
            <a:r>
              <a:rPr lang="es-AR" sz="1500" dirty="0" err="1" smtClean="0"/>
              <a:t>Odontograma</a:t>
            </a:r>
            <a:r>
              <a:rPr lang="es-AR" sz="1500" dirty="0" smtClean="0"/>
              <a:t> e HC digital.</a:t>
            </a:r>
          </a:p>
          <a:p>
            <a:endParaRPr lang="es-AR" sz="1500" dirty="0"/>
          </a:p>
        </p:txBody>
      </p:sp>
      <p:pic>
        <p:nvPicPr>
          <p:cNvPr id="4" name="Picture 2"/>
          <p:cNvPicPr>
            <a:picLocks noChangeAspect="1" noChangeArrowheads="1"/>
          </p:cNvPicPr>
          <p:nvPr/>
        </p:nvPicPr>
        <p:blipFill>
          <a:blip r:embed="rId2" cstate="print"/>
          <a:srcRect/>
          <a:stretch>
            <a:fillRect/>
          </a:stretch>
        </p:blipFill>
        <p:spPr bwMode="auto">
          <a:xfrm>
            <a:off x="-785850" y="-428652"/>
            <a:ext cx="10680700" cy="1423987"/>
          </a:xfrm>
          <a:prstGeom prst="rect">
            <a:avLst/>
          </a:prstGeom>
          <a:noFill/>
          <a:ln w="9525">
            <a:noFill/>
            <a:miter lim="800000"/>
            <a:headEnd/>
            <a:tailEnd/>
          </a:ln>
          <a:effectLst/>
        </p:spPr>
      </p:pic>
      <p:cxnSp>
        <p:nvCxnSpPr>
          <p:cNvPr id="5" name="4 Conector recto"/>
          <p:cNvCxnSpPr/>
          <p:nvPr/>
        </p:nvCxnSpPr>
        <p:spPr>
          <a:xfrm>
            <a:off x="5429256" y="1357298"/>
            <a:ext cx="3357586"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1214422"/>
            <a:ext cx="8229600" cy="5483245"/>
          </a:xfrm>
        </p:spPr>
        <p:txBody>
          <a:bodyPr>
            <a:normAutofit fontScale="55000" lnSpcReduction="20000"/>
          </a:bodyPr>
          <a:lstStyle/>
          <a:p>
            <a:pPr algn="r">
              <a:buNone/>
            </a:pPr>
            <a:r>
              <a:rPr lang="es-AR" b="1" dirty="0" smtClean="0">
                <a:solidFill>
                  <a:schemeClr val="accent1">
                    <a:lumMod val="75000"/>
                  </a:schemeClr>
                </a:solidFill>
                <a:ea typeface="Calibri" pitchFamily="34" charset="0"/>
                <a:cs typeface="Times New Roman" pitchFamily="18" charset="0"/>
              </a:rPr>
              <a:t>Articulaciones</a:t>
            </a:r>
          </a:p>
          <a:p>
            <a:pPr algn="just">
              <a:buNone/>
            </a:pPr>
            <a:endParaRPr lang="es-AR" dirty="0" smtClean="0"/>
          </a:p>
          <a:p>
            <a:pPr algn="just"/>
            <a:r>
              <a:rPr lang="es-AR" dirty="0" smtClean="0"/>
              <a:t>Participación en la mesa de intercambio del Programa Cardiopatías Congénitas.</a:t>
            </a:r>
          </a:p>
          <a:p>
            <a:pPr algn="just"/>
            <a:r>
              <a:rPr lang="es-AR" dirty="0" smtClean="0"/>
              <a:t>Participación de las reuniones de la Comisión Intersectorial de Adolescencia y presentación del CUS SUMAR y materiales enfocados a ese grupo </a:t>
            </a:r>
            <a:r>
              <a:rPr lang="es-AR" dirty="0" err="1" smtClean="0"/>
              <a:t>etareo</a:t>
            </a:r>
            <a:r>
              <a:rPr lang="es-AR" dirty="0" smtClean="0"/>
              <a:t>. </a:t>
            </a:r>
          </a:p>
          <a:p>
            <a:pPr algn="just"/>
            <a:r>
              <a:rPr lang="es-AR" dirty="0" smtClean="0"/>
              <a:t>Reuniones realizadas con la Dirección de Jurisdicción de Maternidad e Infancia (</a:t>
            </a:r>
            <a:r>
              <a:rPr lang="es-AR" dirty="0" err="1" smtClean="0"/>
              <a:t>DJMeI</a:t>
            </a:r>
            <a:r>
              <a:rPr lang="es-AR" dirty="0" smtClean="0"/>
              <a:t>), Programa de Cáncer </a:t>
            </a:r>
            <a:r>
              <a:rPr lang="es-AR" dirty="0" err="1" smtClean="0"/>
              <a:t>Cervico</a:t>
            </a:r>
            <a:r>
              <a:rPr lang="es-AR" dirty="0" smtClean="0"/>
              <a:t> Uterino (</a:t>
            </a:r>
            <a:r>
              <a:rPr lang="es-AR" dirty="0" err="1" smtClean="0"/>
              <a:t>CaCu</a:t>
            </a:r>
            <a:r>
              <a:rPr lang="es-AR" dirty="0" smtClean="0"/>
              <a:t>), Dirección de Enfermedades Crónicas No Transmisibles (DECNT), Secretaria de Adicciones, Banco de Sangre.</a:t>
            </a:r>
          </a:p>
          <a:p>
            <a:pPr algn="just"/>
            <a:r>
              <a:rPr lang="es-AR" dirty="0" smtClean="0"/>
              <a:t>Las áreas de la UGSP: sistemas, planificación estratégica, auditoría y supervisión, cobertura </a:t>
            </a:r>
            <a:r>
              <a:rPr lang="es-AR" dirty="0" err="1" smtClean="0"/>
              <a:t>prestacional</a:t>
            </a:r>
            <a:r>
              <a:rPr lang="es-AR" dirty="0" smtClean="0"/>
              <a:t> médica, legales realizaron diversas reuniones con otras instituciones como: Oficina equidad y empleo,  provincia de Córdoba, Universidad Nacional de Córdoba, entre otros.</a:t>
            </a:r>
          </a:p>
          <a:p>
            <a:pPr algn="just"/>
            <a:r>
              <a:rPr lang="es-AR" dirty="0" smtClean="0"/>
              <a:t>El área de sistemas sostuvo diversas reuniones con diferentes Programas para conformar la agenda conjunta y utilización de SIGIPSA, como estrategia de articulación del Ministerio de Salud de la provincia de Córdoba.</a:t>
            </a:r>
          </a:p>
          <a:p>
            <a:pPr algn="just"/>
            <a:r>
              <a:rPr lang="es-AR" dirty="0" smtClean="0"/>
              <a:t>Como CUS SUMAR  participamos junto a otros programas a partir de junio de la mesa de trabajo de Coordinación Ampliada promovida por la Subsecretaria de Programas de la Secretaria de prevención y promoción de la salud, Ministerio de Salud de la Provincia de Córdoba. </a:t>
            </a:r>
          </a:p>
          <a:p>
            <a:pPr algn="just"/>
            <a:r>
              <a:rPr lang="es-AR" dirty="0" smtClean="0"/>
              <a:t>El área de comunicación participó de  las reuniones y capacitaciones organizadas por la Unidad de Comunicación, Prensa y </a:t>
            </a:r>
            <a:r>
              <a:rPr lang="es-AR" dirty="0" err="1" smtClean="0"/>
              <a:t>TICs</a:t>
            </a:r>
            <a:r>
              <a:rPr lang="es-AR" dirty="0" smtClean="0"/>
              <a:t> de la Secretaría de Prevención y Promoción de la Salud, Ministerio de Salud de la Provincia de  Córdoba. </a:t>
            </a:r>
          </a:p>
        </p:txBody>
      </p:sp>
      <p:cxnSp>
        <p:nvCxnSpPr>
          <p:cNvPr id="4" name="3 Conector recto"/>
          <p:cNvCxnSpPr/>
          <p:nvPr/>
        </p:nvCxnSpPr>
        <p:spPr>
          <a:xfrm>
            <a:off x="5500694" y="1500174"/>
            <a:ext cx="3357586"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p:nvPicPr>
        <p:blipFill>
          <a:blip r:embed="rId2" cstate="print"/>
          <a:srcRect/>
          <a:stretch>
            <a:fillRect/>
          </a:stretch>
        </p:blipFill>
        <p:spPr bwMode="auto">
          <a:xfrm>
            <a:off x="-785850" y="-428652"/>
            <a:ext cx="10680700" cy="1423987"/>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rot="16200000">
            <a:off x="-4985578" y="2842383"/>
            <a:ext cx="10680700" cy="1423987"/>
          </a:xfrm>
          <a:prstGeom prst="rect">
            <a:avLst/>
          </a:prstGeom>
          <a:noFill/>
          <a:ln w="9525">
            <a:noFill/>
            <a:miter lim="800000"/>
            <a:headEnd/>
            <a:tailEnd/>
          </a:ln>
          <a:effectLst/>
        </p:spPr>
      </p:pic>
      <p:sp>
        <p:nvSpPr>
          <p:cNvPr id="11" name="10 Rectángulo"/>
          <p:cNvSpPr/>
          <p:nvPr/>
        </p:nvSpPr>
        <p:spPr>
          <a:xfrm>
            <a:off x="928662" y="500042"/>
            <a:ext cx="2500330" cy="1928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CuadroTexto"/>
          <p:cNvSpPr txBox="1"/>
          <p:nvPr/>
        </p:nvSpPr>
        <p:spPr>
          <a:xfrm>
            <a:off x="1357290" y="928670"/>
            <a:ext cx="1315873" cy="830997"/>
          </a:xfrm>
          <a:prstGeom prst="rect">
            <a:avLst/>
          </a:prstGeom>
          <a:noFill/>
        </p:spPr>
        <p:txBody>
          <a:bodyPr wrap="none" rtlCol="0">
            <a:spAutoFit/>
          </a:bodyPr>
          <a:lstStyle/>
          <a:p>
            <a:pPr algn="ctr"/>
            <a:r>
              <a:rPr lang="es-AR" sz="2400" b="1" dirty="0" smtClean="0">
                <a:solidFill>
                  <a:schemeClr val="bg1"/>
                </a:solidFill>
              </a:rPr>
              <a:t>Buenas</a:t>
            </a:r>
          </a:p>
          <a:p>
            <a:pPr algn="ctr"/>
            <a:r>
              <a:rPr lang="es-AR" sz="2400" b="1" dirty="0" smtClean="0">
                <a:solidFill>
                  <a:schemeClr val="bg1"/>
                </a:solidFill>
              </a:rPr>
              <a:t>Prácticas</a:t>
            </a:r>
            <a:endParaRPr lang="es-AR" sz="2400" b="1" dirty="0">
              <a:solidFill>
                <a:schemeClr val="bg1"/>
              </a:solidFill>
            </a:endParaRPr>
          </a:p>
        </p:txBody>
      </p:sp>
      <p:pic>
        <p:nvPicPr>
          <p:cNvPr id="13" name="12 Imagen" descr="https://scontent-gru2-1.xx.fbcdn.net/v/t1.0-9/15267570_10207718621504024_606670344196358217_n.jpg?oh=f7b16b7142d3d664be6201566c929e79&amp;oe=58B388F2"/>
          <p:cNvPicPr/>
          <p:nvPr/>
        </p:nvPicPr>
        <p:blipFill>
          <a:blip r:embed="rId3"/>
          <a:srcRect l="13475" r="7059" b="7474"/>
          <a:stretch>
            <a:fillRect/>
          </a:stretch>
        </p:blipFill>
        <p:spPr bwMode="auto">
          <a:xfrm>
            <a:off x="3394862" y="2428868"/>
            <a:ext cx="2747533" cy="1922759"/>
          </a:xfrm>
          <a:prstGeom prst="rect">
            <a:avLst/>
          </a:prstGeom>
          <a:noFill/>
          <a:ln w="9525">
            <a:noFill/>
            <a:miter lim="800000"/>
            <a:headEnd/>
            <a:tailEnd/>
          </a:ln>
        </p:spPr>
      </p:pic>
      <p:pic>
        <p:nvPicPr>
          <p:cNvPr id="14" name="13 Imagen" descr="https://fb-s-a-a.akamaihd.net/h-ak-xpa1/v/t1.0-9/14947597_10207524136242014_2206452598364962986_n.jpg?oh=dd9e12f8081f161659a2c33fb30751e9&amp;oe=58F98BE5&amp;__gda__=1488244253_b65b13e964f438e020852cef93cea87a"/>
          <p:cNvPicPr/>
          <p:nvPr/>
        </p:nvPicPr>
        <p:blipFill>
          <a:blip r:embed="rId4"/>
          <a:srcRect l="8661" r="7480" b="9449"/>
          <a:stretch>
            <a:fillRect/>
          </a:stretch>
        </p:blipFill>
        <p:spPr bwMode="auto">
          <a:xfrm>
            <a:off x="6113063" y="4357694"/>
            <a:ext cx="2470847" cy="2000997"/>
          </a:xfrm>
          <a:prstGeom prst="rect">
            <a:avLst/>
          </a:prstGeom>
          <a:noFill/>
          <a:ln w="9525">
            <a:noFill/>
            <a:miter lim="800000"/>
            <a:headEnd/>
            <a:tailEnd/>
          </a:ln>
        </p:spPr>
      </p:pic>
      <p:pic>
        <p:nvPicPr>
          <p:cNvPr id="16" name="15 Imagen" descr="https://fb-s-d-a.akamaihd.net/h-ak-xpt1/v/t1.0-9/14485035_1073376892776946_9136985999483391755_n.jpg?oh=43eb4abebce7bdfd9f23fd73954e48f1&amp;oe=58F84027&amp;__gda__=1489663408_c0ad4cf1b71142eff47a737f6b8a523e"/>
          <p:cNvPicPr/>
          <p:nvPr/>
        </p:nvPicPr>
        <p:blipFill>
          <a:blip r:embed="rId5"/>
          <a:srcRect l="12598" r="2362"/>
          <a:stretch>
            <a:fillRect/>
          </a:stretch>
        </p:blipFill>
        <p:spPr bwMode="auto">
          <a:xfrm>
            <a:off x="990898" y="4357694"/>
            <a:ext cx="2349028" cy="2071688"/>
          </a:xfrm>
          <a:prstGeom prst="rect">
            <a:avLst/>
          </a:prstGeom>
          <a:noFill/>
          <a:ln w="9525">
            <a:noFill/>
            <a:miter lim="800000"/>
            <a:headEnd/>
            <a:tailEnd/>
          </a:ln>
        </p:spPr>
      </p:pic>
      <p:grpSp>
        <p:nvGrpSpPr>
          <p:cNvPr id="6" name="5 Grupo"/>
          <p:cNvGrpSpPr/>
          <p:nvPr/>
        </p:nvGrpSpPr>
        <p:grpSpPr>
          <a:xfrm>
            <a:off x="928662" y="428604"/>
            <a:ext cx="7643834" cy="6000792"/>
            <a:chOff x="500066" y="571480"/>
            <a:chExt cx="7643834" cy="5786478"/>
          </a:xfrm>
        </p:grpSpPr>
        <p:sp>
          <p:nvSpPr>
            <p:cNvPr id="7" name="6 Rectángulo"/>
            <p:cNvSpPr/>
            <p:nvPr/>
          </p:nvSpPr>
          <p:spPr>
            <a:xfrm>
              <a:off x="5643570" y="571480"/>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2876538" y="642918"/>
              <a:ext cx="142876" cy="571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500066" y="2428868"/>
              <a:ext cx="764383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571504" y="4286256"/>
              <a:ext cx="7572396"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12" name="11 Imagen" descr="https://fb-s-d-a.akamaihd.net/h-ak-xla1/v/t1.0-9/13260082_10206316127722556_1919271498522043912_n.jpg?oh=206770b915940143a37b73867340b028&amp;oe=58FB8B91&amp;__gda__=1488159913_8e6813bf7b4d4452181c31f9f8392630"/>
          <p:cNvPicPr/>
          <p:nvPr/>
        </p:nvPicPr>
        <p:blipFill>
          <a:blip r:embed="rId6"/>
          <a:srcRect l="1575" t="2362" r="7874" b="1969"/>
          <a:stretch>
            <a:fillRect/>
          </a:stretch>
        </p:blipFill>
        <p:spPr bwMode="auto">
          <a:xfrm>
            <a:off x="6185258" y="521413"/>
            <a:ext cx="2393454" cy="3758921"/>
          </a:xfrm>
          <a:prstGeom prst="rect">
            <a:avLst/>
          </a:prstGeom>
          <a:noFill/>
          <a:ln w="9525">
            <a:noFill/>
            <a:miter lim="800000"/>
            <a:headEnd/>
            <a:tailEnd/>
          </a:ln>
        </p:spPr>
      </p:pic>
      <p:sp>
        <p:nvSpPr>
          <p:cNvPr id="17" name="Rectangle 1"/>
          <p:cNvSpPr>
            <a:spLocks noChangeArrowheads="1"/>
          </p:cNvSpPr>
          <p:nvPr/>
        </p:nvSpPr>
        <p:spPr bwMode="auto">
          <a:xfrm>
            <a:off x="6429388" y="3786190"/>
            <a:ext cx="2143140"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  Centro de Salud de Luque</a:t>
            </a:r>
            <a:endParaRPr kumimoji="0" lang="es-AR" sz="1800" b="1" i="0" u="none" strike="noStrike" cap="none" normalizeH="0" baseline="0" dirty="0" smtClean="0">
              <a:ln>
                <a:noFill/>
              </a:ln>
              <a:solidFill>
                <a:schemeClr val="tx1"/>
              </a:solidFill>
              <a:effectLst/>
              <a:latin typeface="Arial" pitchFamily="34" charset="0"/>
            </a:endParaRPr>
          </a:p>
        </p:txBody>
      </p:sp>
      <p:sp>
        <p:nvSpPr>
          <p:cNvPr id="18" name="Rectangle 1"/>
          <p:cNvSpPr>
            <a:spLocks noChangeArrowheads="1"/>
          </p:cNvSpPr>
          <p:nvPr/>
        </p:nvSpPr>
        <p:spPr bwMode="auto">
          <a:xfrm>
            <a:off x="3786182" y="4286256"/>
            <a:ext cx="2143140"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  Hospital Municipal </a:t>
            </a:r>
            <a:r>
              <a:rPr lang="es-AR" sz="1200" b="1" dirty="0" err="1" smtClean="0">
                <a:solidFill>
                  <a:srgbClr val="1D2129"/>
                </a:solidFill>
                <a:latin typeface="Calibri" pitchFamily="34" charset="0"/>
              </a:rPr>
              <a:t>Oncativo</a:t>
            </a:r>
            <a:endParaRPr kumimoji="0" lang="es-AR" sz="1800" b="1" i="0" u="none" strike="noStrike" cap="none" normalizeH="0" baseline="0" dirty="0" smtClean="0">
              <a:ln>
                <a:noFill/>
              </a:ln>
              <a:solidFill>
                <a:schemeClr val="tx1"/>
              </a:solidFill>
              <a:effectLst/>
              <a:latin typeface="Arial" pitchFamily="34" charset="0"/>
            </a:endParaRPr>
          </a:p>
        </p:txBody>
      </p:sp>
      <p:sp>
        <p:nvSpPr>
          <p:cNvPr id="19" name="Rectangle 1"/>
          <p:cNvSpPr>
            <a:spLocks noChangeArrowheads="1"/>
          </p:cNvSpPr>
          <p:nvPr/>
        </p:nvSpPr>
        <p:spPr bwMode="auto">
          <a:xfrm>
            <a:off x="6286512" y="4500570"/>
            <a:ext cx="1857388" cy="285752"/>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  Municipalidad de Oliva</a:t>
            </a:r>
            <a:endParaRPr kumimoji="0" lang="es-AR" sz="1800" b="1" i="0" u="none" strike="noStrike" cap="none" normalizeH="0" baseline="0" dirty="0" smtClean="0">
              <a:ln>
                <a:noFill/>
              </a:ln>
              <a:solidFill>
                <a:schemeClr val="tx1"/>
              </a:solidFill>
              <a:effectLst/>
              <a:latin typeface="Arial" pitchFamily="34" charset="0"/>
            </a:endParaRPr>
          </a:p>
        </p:txBody>
      </p:sp>
      <p:sp>
        <p:nvSpPr>
          <p:cNvPr id="20" name="Rectangle 1"/>
          <p:cNvSpPr>
            <a:spLocks noChangeArrowheads="1"/>
          </p:cNvSpPr>
          <p:nvPr/>
        </p:nvSpPr>
        <p:spPr bwMode="auto">
          <a:xfrm>
            <a:off x="1357290" y="6072206"/>
            <a:ext cx="1571636" cy="276999"/>
          </a:xfrm>
          <a:prstGeom prst="rect">
            <a:avLst/>
          </a:prstGeom>
          <a:solidFill>
            <a:srgbClr val="0070C0"/>
          </a:solidFill>
          <a:ln w="9525">
            <a:solidFill>
              <a:schemeClr val="tx2">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AR" sz="1200" b="1" dirty="0" smtClean="0">
                <a:solidFill>
                  <a:srgbClr val="1D2129"/>
                </a:solidFill>
                <a:latin typeface="Calibri" pitchFamily="34" charset="0"/>
              </a:rPr>
              <a:t>  Región </a:t>
            </a:r>
            <a:r>
              <a:rPr lang="es-AR" sz="1200" b="1" dirty="0" err="1" smtClean="0">
                <a:solidFill>
                  <a:srgbClr val="1D2129"/>
                </a:solidFill>
                <a:latin typeface="Calibri" pitchFamily="34" charset="0"/>
              </a:rPr>
              <a:t>Traslasierras</a:t>
            </a:r>
            <a:endParaRPr kumimoji="0" lang="es-AR" sz="18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785850" y="-428652"/>
            <a:ext cx="10680700" cy="1423987"/>
          </a:xfrm>
          <a:prstGeom prst="rect">
            <a:avLst/>
          </a:prstGeom>
          <a:noFill/>
          <a:ln w="9525">
            <a:noFill/>
            <a:miter lim="800000"/>
            <a:headEnd/>
            <a:tailEnd/>
          </a:ln>
          <a:effectLst/>
        </p:spPr>
      </p:pic>
      <p:sp>
        <p:nvSpPr>
          <p:cNvPr id="3" name="2 CuadroTexto"/>
          <p:cNvSpPr txBox="1"/>
          <p:nvPr/>
        </p:nvSpPr>
        <p:spPr>
          <a:xfrm>
            <a:off x="285720" y="394692"/>
            <a:ext cx="8858280" cy="6463308"/>
          </a:xfrm>
          <a:prstGeom prst="rect">
            <a:avLst/>
          </a:prstGeom>
          <a:noFill/>
        </p:spPr>
        <p:txBody>
          <a:bodyPr wrap="square" rtlCol="0">
            <a:spAutoFit/>
          </a:bodyPr>
          <a:lstStyle/>
          <a:p>
            <a:pPr algn="r"/>
            <a:r>
              <a:rPr lang="es-AR" b="1" dirty="0" smtClean="0">
                <a:solidFill>
                  <a:schemeClr val="accent1">
                    <a:lumMod val="75000"/>
                  </a:schemeClr>
                </a:solidFill>
                <a:ea typeface="Calibri" pitchFamily="34" charset="0"/>
                <a:cs typeface="Times New Roman" pitchFamily="18" charset="0"/>
              </a:rPr>
              <a:t>Algunas Buenas Prácticas reportadas</a:t>
            </a:r>
          </a:p>
          <a:p>
            <a:pPr algn="just"/>
            <a:endParaRPr lang="es-AR" sz="1200" b="1" dirty="0" smtClean="0"/>
          </a:p>
          <a:p>
            <a:pPr algn="just"/>
            <a:r>
              <a:rPr lang="es-AR" sz="1200" b="1" dirty="0" smtClean="0">
                <a:solidFill>
                  <a:schemeClr val="accent1">
                    <a:lumMod val="75000"/>
                  </a:schemeClr>
                </a:solidFill>
              </a:rPr>
              <a:t>Región 4</a:t>
            </a:r>
            <a:r>
              <a:rPr lang="es-AR" sz="1200" b="1" dirty="0" smtClean="0"/>
              <a:t>: 16/05</a:t>
            </a:r>
            <a:endParaRPr lang="es-AR" sz="1200" dirty="0" smtClean="0"/>
          </a:p>
          <a:p>
            <a:pPr algn="just"/>
            <a:r>
              <a:rPr lang="es-AR" sz="1200" dirty="0" smtClean="0"/>
              <a:t>El viernes 13 de mayo visitaron el Centro de Salud de Luque, alumnos, docentes y padres de la Escuela Rural Arturo Capdevila. Recorrieron las instalaciones, realizaron el control de salud, lavado de manos, compartieron actividades recreativas y una merienda saludable. También recibieron regalos (cepillo de dientes y pasta dental ) donados por el Instituto Odontológico de la </a:t>
            </a:r>
            <a:r>
              <a:rPr lang="es-AR" sz="1200" dirty="0" err="1" smtClean="0"/>
              <a:t>Pcia</a:t>
            </a:r>
            <a:r>
              <a:rPr lang="es-AR" sz="1200" dirty="0" smtClean="0"/>
              <a:t> de Córdoba. Con esta actividad pudimos reportar las prácticas de control de salud y Taller de Hábitos saludables a niños del SUMAR.</a:t>
            </a:r>
          </a:p>
          <a:p>
            <a:pPr algn="just"/>
            <a:r>
              <a:rPr lang="es-AR" sz="1200" b="1" dirty="0" smtClean="0"/>
              <a:t>6-7-8/11</a:t>
            </a:r>
            <a:endParaRPr lang="es-AR" sz="1200" dirty="0" smtClean="0"/>
          </a:p>
          <a:p>
            <a:r>
              <a:rPr lang="es-AR" sz="1200" dirty="0" smtClean="0"/>
              <a:t>HOSPITAL MUNICIPAL ONCATIVO “SAN ISIDRO”</a:t>
            </a:r>
            <a:br>
              <a:rPr lang="es-AR" sz="1200" dirty="0" smtClean="0"/>
            </a:br>
            <a:r>
              <a:rPr lang="es-AR" sz="1200" dirty="0" smtClean="0"/>
              <a:t>MUNICIPIO RESPONSABLE.... PESCANDO ADULTOS!!!!</a:t>
            </a:r>
          </a:p>
          <a:p>
            <a:pPr algn="just"/>
            <a:r>
              <a:rPr lang="es-AR" sz="1200" dirty="0" smtClean="0"/>
              <a:t>Con el equipo de salud municipal, luego de interactuar con las personas que nos visitaban se les proponía la toma de Tensión, pesarlos, realizar la medición de Circunferencia de Cintura, determinando su IMC; luego con los datos de antecedentes de DBT y Tabaco se les informaba sobre el RIESGO CARDIOVASCULAR. Con los datos obtenidos se les realizaba Consejería en Alimentación, Actividad Física, y recomendaciones sobre el consumo de menos sal, de ambientes libre de Tabaco y por escrito se les entregaba los datos obtenidos y la </a:t>
            </a:r>
            <a:r>
              <a:rPr lang="es-AR" sz="1200" dirty="0" err="1" smtClean="0"/>
              <a:t>folletería</a:t>
            </a:r>
            <a:r>
              <a:rPr lang="es-AR" sz="1200" dirty="0" smtClean="0"/>
              <a:t> correspondiente para reforzar y mejorar los estilos de vida Saludable!!</a:t>
            </a:r>
          </a:p>
          <a:p>
            <a:pPr algn="just"/>
            <a:r>
              <a:rPr lang="es-AR" sz="1200" b="1" dirty="0" smtClean="0"/>
              <a:t>27/10</a:t>
            </a:r>
          </a:p>
          <a:p>
            <a:pPr algn="just"/>
            <a:r>
              <a:rPr lang="es-AR" sz="1200" dirty="0" smtClean="0"/>
              <a:t>La Secretaría de Salud de la Municipalidad de OLIVA en el marco del Proyecto “ESTIMULANDO VALORES SALUDABLES” y en sus diez años de vida, el día 27 de octubre llevó a cabo una Jornada con todos los alumnos de 5º grado de los establecimientos educativos primarios (alrededor de 150 niños). Lo que se propuso fue la integración de los niños con el objetivo de fomentar en ellos hábitos de vida saludables. Esto se llevó a cabo en diferentes postas: 1. Bocas Sanas/ Actividad Física.- 2. Alimentación Saludable.- 3. Convivencia.- 4 Huerta.- </a:t>
            </a:r>
            <a:br>
              <a:rPr lang="es-AR" sz="1200" dirty="0" smtClean="0"/>
            </a:br>
            <a:r>
              <a:rPr lang="es-AR" sz="1200" dirty="0" smtClean="0"/>
              <a:t>Concluyendo en una actividad física entre todos los chicos a cargo de una profesora de Educación Física y entrega de materiales para las Escuelas, </a:t>
            </a:r>
            <a:r>
              <a:rPr lang="es-AR" sz="1200" dirty="0" err="1" smtClean="0"/>
              <a:t>folletería</a:t>
            </a:r>
            <a:r>
              <a:rPr lang="es-AR" sz="1200" dirty="0" smtClean="0"/>
              <a:t>, cepillos de dientes, jabones, materiales de estudio, etc. y certificados a las escuelas participante.</a:t>
            </a:r>
          </a:p>
          <a:p>
            <a:pPr algn="just"/>
            <a:endParaRPr lang="es-AR" sz="1200" b="1" dirty="0" smtClean="0">
              <a:solidFill>
                <a:schemeClr val="accent1">
                  <a:lumMod val="75000"/>
                </a:schemeClr>
              </a:solidFill>
            </a:endParaRPr>
          </a:p>
          <a:p>
            <a:pPr algn="just"/>
            <a:r>
              <a:rPr lang="es-AR" sz="1200" b="1" dirty="0" smtClean="0">
                <a:solidFill>
                  <a:schemeClr val="accent1">
                    <a:lumMod val="75000"/>
                  </a:schemeClr>
                </a:solidFill>
              </a:rPr>
              <a:t>Región </a:t>
            </a:r>
            <a:r>
              <a:rPr lang="es-AR" sz="1200" b="1" dirty="0" smtClean="0">
                <a:solidFill>
                  <a:schemeClr val="accent1">
                    <a:lumMod val="75000"/>
                  </a:schemeClr>
                </a:solidFill>
              </a:rPr>
              <a:t>9 </a:t>
            </a:r>
            <a:r>
              <a:rPr lang="es-AR" sz="1200" b="1" dirty="0" smtClean="0"/>
              <a:t>:24/09</a:t>
            </a:r>
          </a:p>
          <a:p>
            <a:pPr algn="just"/>
            <a:r>
              <a:rPr lang="es-AR" sz="1200" dirty="0" smtClean="0"/>
              <a:t>Encuentro nodal en la localidad de </a:t>
            </a:r>
            <a:r>
              <a:rPr lang="es-AR" sz="1200" dirty="0" err="1" smtClean="0"/>
              <a:t>Ticino</a:t>
            </a:r>
            <a:r>
              <a:rPr lang="es-AR" sz="1200" dirty="0" smtClean="0"/>
              <a:t>.</a:t>
            </a:r>
          </a:p>
          <a:p>
            <a:pPr algn="just"/>
            <a:r>
              <a:rPr lang="es-AR" sz="1200" dirty="0" smtClean="0"/>
              <a:t>Estuvieron </a:t>
            </a:r>
            <a:r>
              <a:rPr lang="es-AR" sz="1200" dirty="0" smtClean="0"/>
              <a:t>presentes referentes y </a:t>
            </a:r>
            <a:r>
              <a:rPr lang="es-AR" sz="1200" dirty="0" err="1" smtClean="0"/>
              <a:t>facturistas</a:t>
            </a:r>
            <a:r>
              <a:rPr lang="es-AR" sz="1200" dirty="0" smtClean="0"/>
              <a:t> de los Efectores de </a:t>
            </a:r>
            <a:r>
              <a:rPr lang="es-AR" sz="1200" dirty="0" err="1" smtClean="0"/>
              <a:t>Ticino</a:t>
            </a:r>
            <a:r>
              <a:rPr lang="es-AR" sz="1200" dirty="0" smtClean="0"/>
              <a:t>, Ausonia, La Palestina, Pasco y Silvio Pellico.</a:t>
            </a:r>
            <a:br>
              <a:rPr lang="es-AR" sz="1200" dirty="0" smtClean="0"/>
            </a:br>
            <a:r>
              <a:rPr lang="es-AR" sz="1200" dirty="0" smtClean="0"/>
              <a:t>Bajo la modalidad desayuno de trabajo, se creó un clima ameno que permitió identificar fortalezas y puntos a mejorar en la gestión cotidiana del programa Sumar.</a:t>
            </a:r>
          </a:p>
          <a:p>
            <a:pPr algn="just"/>
            <a:endParaRPr lang="es-AR" sz="1200" b="1" dirty="0" smtClean="0">
              <a:solidFill>
                <a:schemeClr val="accent1">
                  <a:lumMod val="75000"/>
                </a:schemeClr>
              </a:solidFill>
            </a:endParaRPr>
          </a:p>
          <a:p>
            <a:pPr algn="just"/>
            <a:r>
              <a:rPr lang="es-AR" sz="1200" b="1" dirty="0" smtClean="0">
                <a:solidFill>
                  <a:schemeClr val="accent1">
                    <a:lumMod val="75000"/>
                  </a:schemeClr>
                </a:solidFill>
              </a:rPr>
              <a:t>Región </a:t>
            </a:r>
            <a:r>
              <a:rPr lang="es-AR" sz="1200" b="1" dirty="0" smtClean="0">
                <a:solidFill>
                  <a:schemeClr val="accent1">
                    <a:lumMod val="75000"/>
                  </a:schemeClr>
                </a:solidFill>
              </a:rPr>
              <a:t>2:</a:t>
            </a:r>
            <a:r>
              <a:rPr lang="es-AR" sz="1200" b="1" dirty="0" smtClean="0"/>
              <a:t> 06/10</a:t>
            </a:r>
          </a:p>
          <a:p>
            <a:r>
              <a:rPr lang="es-AR" sz="1200" dirty="0" smtClean="0"/>
              <a:t>Continuando con las acciones de acompañamiento a los efectores de salud de la Región </a:t>
            </a:r>
            <a:r>
              <a:rPr lang="es-AR" sz="1200" dirty="0" err="1" smtClean="0"/>
              <a:t>Traslasierra</a:t>
            </a:r>
            <a:r>
              <a:rPr lang="es-AR" sz="1200" dirty="0" smtClean="0"/>
              <a:t>. Taller de Trabajo en Equipo para lograr las Metas Sanitarias del Programa Cobertura Universal de Salud-SUMAR. Participaron más de 60 asistentes provenientes de 10 efectores de salud, por participar en la Ciudad de Villa Dolores, de esta Jornada de Construcción Colectiva. Más COLECTIVA que nunca!! Un privilegio dar un pasito más procurando la Interculturalidad en Salud.</a:t>
            </a:r>
            <a:endParaRPr lang="es-AR" dirty="0"/>
          </a:p>
        </p:txBody>
      </p:sp>
      <p:cxnSp>
        <p:nvCxnSpPr>
          <p:cNvPr id="6" name="5 Conector recto"/>
          <p:cNvCxnSpPr/>
          <p:nvPr/>
        </p:nvCxnSpPr>
        <p:spPr>
          <a:xfrm>
            <a:off x="5500694" y="928670"/>
            <a:ext cx="3357586"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4282" y="857232"/>
            <a:ext cx="8715436" cy="5643602"/>
          </a:xfrm>
        </p:spPr>
        <p:txBody>
          <a:bodyPr>
            <a:noAutofit/>
          </a:bodyPr>
          <a:lstStyle/>
          <a:p>
            <a:pPr marL="0" lvl="0" algn="r">
              <a:spcBef>
                <a:spcPts val="0"/>
              </a:spcBef>
              <a:buNone/>
            </a:pPr>
            <a:r>
              <a:rPr lang="es-AR" sz="1800" b="1" dirty="0" smtClean="0">
                <a:solidFill>
                  <a:srgbClr val="4F81BD">
                    <a:lumMod val="75000"/>
                  </a:srgbClr>
                </a:solidFill>
                <a:ea typeface="Calibri" pitchFamily="34" charset="0"/>
                <a:cs typeface="Times New Roman" pitchFamily="18" charset="0"/>
              </a:rPr>
              <a:t>Testimonios de efectores CUS SUMAR</a:t>
            </a:r>
          </a:p>
          <a:p>
            <a:pPr algn="just">
              <a:buNone/>
            </a:pPr>
            <a:endParaRPr lang="es-AR" sz="1200" b="1" dirty="0" smtClean="0"/>
          </a:p>
          <a:p>
            <a:pPr algn="just">
              <a:buNone/>
            </a:pPr>
            <a:endParaRPr lang="es-AR" sz="1200" b="1" dirty="0" smtClean="0">
              <a:solidFill>
                <a:schemeClr val="accent1"/>
              </a:solidFill>
            </a:endParaRPr>
          </a:p>
          <a:p>
            <a:pPr algn="just">
              <a:buNone/>
            </a:pPr>
            <a:r>
              <a:rPr lang="es-AR" sz="1200" b="1" dirty="0" smtClean="0">
                <a:solidFill>
                  <a:schemeClr val="accent1"/>
                </a:solidFill>
              </a:rPr>
              <a:t>21/10 </a:t>
            </a:r>
            <a:r>
              <a:rPr lang="es-AR" sz="1200" b="1" dirty="0" smtClean="0">
                <a:solidFill>
                  <a:schemeClr val="accent1"/>
                </a:solidFill>
              </a:rPr>
              <a:t>- </a:t>
            </a:r>
            <a:r>
              <a:rPr lang="es-AR" sz="1200" b="1" dirty="0" smtClean="0">
                <a:solidFill>
                  <a:schemeClr val="accent1"/>
                </a:solidFill>
              </a:rPr>
              <a:t>28/10</a:t>
            </a:r>
            <a:r>
              <a:rPr lang="es-AR" sz="1200" b="1" dirty="0" smtClean="0">
                <a:solidFill>
                  <a:schemeClr val="accent1"/>
                </a:solidFill>
              </a:rPr>
              <a:t>: </a:t>
            </a:r>
            <a:r>
              <a:rPr lang="es-AR" sz="1200" b="1" dirty="0" smtClean="0">
                <a:solidFill>
                  <a:schemeClr val="accent1"/>
                </a:solidFill>
              </a:rPr>
              <a:t>Algunos </a:t>
            </a:r>
            <a:r>
              <a:rPr lang="es-AR" sz="1200" b="1" dirty="0" smtClean="0">
                <a:solidFill>
                  <a:schemeClr val="accent1"/>
                </a:solidFill>
              </a:rPr>
              <a:t>testimonios Jornada de Capacitación para administrativos/as y </a:t>
            </a:r>
            <a:r>
              <a:rPr lang="es-AR" sz="1200" b="1" dirty="0" err="1" smtClean="0">
                <a:solidFill>
                  <a:schemeClr val="accent1"/>
                </a:solidFill>
              </a:rPr>
              <a:t>facturistas</a:t>
            </a:r>
            <a:r>
              <a:rPr lang="es-AR" sz="1200" b="1" dirty="0" smtClean="0">
                <a:solidFill>
                  <a:schemeClr val="accent1"/>
                </a:solidFill>
              </a:rPr>
              <a:t> CUS SUMAR : </a:t>
            </a:r>
          </a:p>
          <a:p>
            <a:pPr algn="just">
              <a:buFont typeface="Wingdings" pitchFamily="2" charset="2"/>
              <a:buChar char="v"/>
            </a:pPr>
            <a:r>
              <a:rPr lang="es-AR" sz="1200" i="1" dirty="0" smtClean="0"/>
              <a:t>“Capacitación dinámica con excelente predisposición de los disertantes”</a:t>
            </a:r>
          </a:p>
          <a:p>
            <a:pPr algn="just">
              <a:buFont typeface="Wingdings" pitchFamily="2" charset="2"/>
              <a:buChar char="v"/>
            </a:pPr>
            <a:r>
              <a:rPr lang="es-AR" sz="1200" i="1" dirty="0" smtClean="0"/>
              <a:t>“Las actividades siempre fueron y son muy útiles, pero considero que debería haber más seguido”</a:t>
            </a:r>
          </a:p>
          <a:p>
            <a:pPr algn="just">
              <a:buFont typeface="Wingdings" pitchFamily="2" charset="2"/>
              <a:buChar char="v"/>
            </a:pPr>
            <a:r>
              <a:rPr lang="es-AR" sz="1200" i="1" dirty="0" smtClean="0"/>
              <a:t>“La actividad desarrollada fue productiva, didáctica y creo que siempre es bueno refrescar algunos contenidos para reforzar”</a:t>
            </a:r>
          </a:p>
          <a:p>
            <a:pPr algn="just">
              <a:buFont typeface="Wingdings" pitchFamily="2" charset="2"/>
              <a:buChar char="v"/>
            </a:pPr>
            <a:r>
              <a:rPr lang="es-AR" sz="1200" i="1" dirty="0" smtClean="0"/>
              <a:t>“Es interesante para los integrantes de centro y hospitales de localidades pequeñas tener acceso a este tipo de capacitaciones”.</a:t>
            </a:r>
          </a:p>
          <a:p>
            <a:pPr algn="just">
              <a:buFont typeface="Wingdings" pitchFamily="2" charset="2"/>
              <a:buChar char="v"/>
            </a:pPr>
            <a:r>
              <a:rPr lang="es-AR" sz="1200" i="1" dirty="0" smtClean="0"/>
              <a:t>“Se solicita mayor frecuencia en las capacitaciones”</a:t>
            </a:r>
          </a:p>
          <a:p>
            <a:pPr algn="just">
              <a:buFont typeface="Wingdings" pitchFamily="2" charset="2"/>
              <a:buChar char="v"/>
            </a:pPr>
            <a:r>
              <a:rPr lang="es-AR" sz="1200" dirty="0" smtClean="0"/>
              <a:t>“Me sirvió mucho y me evacuaron las dudas de sobre los padrones activos para el beneficiario con otras mutuales</a:t>
            </a:r>
          </a:p>
          <a:p>
            <a:pPr algn="just">
              <a:buFont typeface="Wingdings" pitchFamily="2" charset="2"/>
              <a:buChar char="v"/>
            </a:pPr>
            <a:r>
              <a:rPr lang="es-AR" sz="1200" i="1" dirty="0" smtClean="0"/>
              <a:t>“Incluir otros profesionales que también forman parte(médicos, directores de centro de salud) incluir algunas estrategias prácticas”</a:t>
            </a:r>
          </a:p>
          <a:p>
            <a:pPr algn="just">
              <a:buFont typeface="Wingdings" pitchFamily="2" charset="2"/>
              <a:buChar char="v"/>
            </a:pPr>
            <a:r>
              <a:rPr lang="es-AR" sz="1200" i="1" dirty="0" smtClean="0"/>
              <a:t> ”Muy rica la temática. Pude evacuar muchas dudas, Se compartieron experiencias, lo cual es muy positivo</a:t>
            </a:r>
            <a:r>
              <a:rPr lang="es-AR" sz="1200" i="1" dirty="0" smtClean="0"/>
              <a:t>”.</a:t>
            </a:r>
          </a:p>
          <a:p>
            <a:pPr algn="just">
              <a:buNone/>
            </a:pPr>
            <a:endParaRPr lang="es-AR" sz="1200" i="1" dirty="0" smtClean="0"/>
          </a:p>
          <a:p>
            <a:pPr algn="just">
              <a:buNone/>
            </a:pPr>
            <a:endParaRPr lang="es-AR" sz="1200" i="1" dirty="0" smtClean="0"/>
          </a:p>
          <a:p>
            <a:pPr algn="just">
              <a:buNone/>
            </a:pPr>
            <a:r>
              <a:rPr lang="es-AR" sz="1200" b="1" dirty="0" smtClean="0">
                <a:solidFill>
                  <a:schemeClr val="accent1"/>
                </a:solidFill>
              </a:rPr>
              <a:t>22/11: Capacitación </a:t>
            </a:r>
            <a:r>
              <a:rPr lang="es-AR" sz="1200" b="1" dirty="0" smtClean="0">
                <a:solidFill>
                  <a:schemeClr val="accent1"/>
                </a:solidFill>
              </a:rPr>
              <a:t>sobre Facturación PPAC organizada por el área de supervisión y auditoría y el área de cobertura </a:t>
            </a:r>
            <a:r>
              <a:rPr lang="es-AR" sz="1200" b="1" dirty="0" err="1" smtClean="0">
                <a:solidFill>
                  <a:schemeClr val="accent1"/>
                </a:solidFill>
              </a:rPr>
              <a:t>prestacional</a:t>
            </a:r>
            <a:r>
              <a:rPr lang="es-AR" sz="1200" b="1" dirty="0" smtClean="0">
                <a:solidFill>
                  <a:schemeClr val="accent1"/>
                </a:solidFill>
              </a:rPr>
              <a:t>. </a:t>
            </a:r>
            <a:r>
              <a:rPr lang="es-AR" sz="1200" dirty="0" smtClean="0"/>
              <a:t>Dicha instancia estuvo motivada por modificaciones en el Manual Operativo, además de afianzar los conocimientos adquiridos hasta el momento. Participación: 25 </a:t>
            </a:r>
            <a:r>
              <a:rPr lang="es-AR" sz="1200" dirty="0" err="1" smtClean="0"/>
              <a:t>facturistas</a:t>
            </a:r>
            <a:r>
              <a:rPr lang="es-AR" sz="1200" dirty="0" smtClean="0"/>
              <a:t> y administrativos de Efectores que reportan prestaciones PPAC.</a:t>
            </a:r>
          </a:p>
          <a:p>
            <a:pPr algn="just">
              <a:buFont typeface="Wingdings" pitchFamily="2" charset="2"/>
              <a:buChar char="v"/>
            </a:pPr>
            <a:r>
              <a:rPr lang="es-AR" sz="1200" dirty="0" smtClean="0"/>
              <a:t>Comentarios:</a:t>
            </a:r>
          </a:p>
          <a:p>
            <a:pPr algn="just">
              <a:buFont typeface="Wingdings" pitchFamily="2" charset="2"/>
              <a:buChar char="v"/>
            </a:pPr>
            <a:r>
              <a:rPr lang="es-AR" sz="1200" i="1" dirty="0" smtClean="0"/>
              <a:t>“La capacitación se realizó de manera cordial, clara”</a:t>
            </a:r>
          </a:p>
          <a:p>
            <a:pPr algn="just">
              <a:buFont typeface="Wingdings" pitchFamily="2" charset="2"/>
              <a:buChar char="v"/>
            </a:pPr>
            <a:r>
              <a:rPr lang="es-AR" sz="1200" i="1" dirty="0" smtClean="0"/>
              <a:t>“Muy buena capacitación. Estaban atentos a aclarar todas las dudas”</a:t>
            </a:r>
            <a:endParaRPr lang="es-AR" sz="1200" i="1" dirty="0"/>
          </a:p>
        </p:txBody>
      </p:sp>
      <p:pic>
        <p:nvPicPr>
          <p:cNvPr id="4" name="Picture 2"/>
          <p:cNvPicPr>
            <a:picLocks noChangeAspect="1" noChangeArrowheads="1"/>
          </p:cNvPicPr>
          <p:nvPr/>
        </p:nvPicPr>
        <p:blipFill>
          <a:blip r:embed="rId2" cstate="print"/>
          <a:srcRect/>
          <a:stretch>
            <a:fillRect/>
          </a:stretch>
        </p:blipFill>
        <p:spPr bwMode="auto">
          <a:xfrm>
            <a:off x="-785850" y="-500090"/>
            <a:ext cx="10680700" cy="1423987"/>
          </a:xfrm>
          <a:prstGeom prst="rect">
            <a:avLst/>
          </a:prstGeom>
          <a:noFill/>
          <a:ln w="9525">
            <a:noFill/>
            <a:miter lim="800000"/>
            <a:headEnd/>
            <a:tailEnd/>
          </a:ln>
          <a:effectLst/>
        </p:spPr>
      </p:pic>
      <p:cxnSp>
        <p:nvCxnSpPr>
          <p:cNvPr id="5" name="4 Conector recto"/>
          <p:cNvCxnSpPr/>
          <p:nvPr/>
        </p:nvCxnSpPr>
        <p:spPr>
          <a:xfrm>
            <a:off x="5429256" y="1214422"/>
            <a:ext cx="3357586" cy="1588"/>
          </a:xfrm>
          <a:prstGeom prst="line">
            <a:avLst/>
          </a:prstGeom>
        </p:spPr>
        <p:style>
          <a:lnRef idx="1">
            <a:schemeClr val="accent1"/>
          </a:lnRef>
          <a:fillRef idx="0">
            <a:schemeClr val="accent1"/>
          </a:fillRef>
          <a:effectRef idx="0">
            <a:schemeClr val="accent1"/>
          </a:effectRef>
          <a:fontRef idx="minor">
            <a:schemeClr val="tx1"/>
          </a:fontRef>
        </p:style>
      </p:cxnSp>
      <p:sp>
        <p:nvSpPr>
          <p:cNvPr id="32770" name="Text Box 2"/>
          <p:cNvSpPr txBox="1">
            <a:spLocks noChangeArrowheads="1"/>
          </p:cNvSpPr>
          <p:nvPr/>
        </p:nvSpPr>
        <p:spPr bwMode="auto">
          <a:xfrm>
            <a:off x="5072066" y="4857760"/>
            <a:ext cx="3786214" cy="170303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ln w="9525">
            <a:solidFill>
              <a:schemeClr val="tx2"/>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AR" sz="1100" b="0" i="0" u="none" strike="noStrike" cap="none" normalizeH="0" baseline="0" dirty="0" smtClean="0">
                <a:ln>
                  <a:noFill/>
                </a:ln>
                <a:solidFill>
                  <a:srgbClr val="1D2129"/>
                </a:solidFill>
                <a:effectLst/>
                <a:latin typeface="Helvetica" charset="0"/>
              </a:rPr>
              <a:t>Y nos dijo: "No sé a qué vengo, si ya conozco el programa…”</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s-AR" sz="1100" b="0" i="0" u="none" strike="noStrike" cap="none" normalizeH="0" baseline="0" dirty="0" smtClean="0">
                <a:ln>
                  <a:noFill/>
                </a:ln>
                <a:solidFill>
                  <a:srgbClr val="1D2129"/>
                </a:solidFill>
                <a:effectLst/>
                <a:latin typeface="Helvetica" charset="0"/>
              </a:rPr>
              <a:t>Al retirarse, nos miro a Liz y a mi, y nos dijo: "Qué bueno que me quedé, me encantó! Gracias." </a:t>
            </a:r>
          </a:p>
          <a:p>
            <a:pPr lvl="0" algn="ctr" fontAlgn="base">
              <a:spcBef>
                <a:spcPct val="0"/>
              </a:spcBef>
              <a:spcAft>
                <a:spcPts val="1000"/>
              </a:spcAft>
            </a:pPr>
            <a:r>
              <a:rPr lang="es-AR" sz="1100" dirty="0" smtClean="0"/>
              <a:t>Capacitación de Equipo de Salud del Hospital de Villa Nueva, con asistencia de profesionales, agentes sanitarios/referentes de la comunidad </a:t>
            </a:r>
            <a:r>
              <a:rPr lang="es-AR" sz="1100" dirty="0" err="1" smtClean="0"/>
              <a:t>Tlamochita</a:t>
            </a:r>
            <a:r>
              <a:rPr lang="es-AR" sz="1100" dirty="0" smtClean="0"/>
              <a:t>, y directivos ,</a:t>
            </a:r>
            <a:r>
              <a:rPr kumimoji="0" lang="es-AR" sz="1100" b="0" i="0" u="none" strike="noStrike" cap="none" normalizeH="0" baseline="0" dirty="0" smtClean="0">
                <a:ln>
                  <a:noFill/>
                </a:ln>
                <a:solidFill>
                  <a:srgbClr val="1D2129"/>
                </a:solidFill>
                <a:effectLst/>
                <a:latin typeface="Helvetica" charset="0"/>
              </a:rPr>
              <a:t>Cecilia </a:t>
            </a:r>
            <a:r>
              <a:rPr kumimoji="0" lang="es-AR" sz="1100" b="0" i="0" u="none" strike="noStrike" cap="none" normalizeH="0" baseline="0" dirty="0" err="1" smtClean="0">
                <a:ln>
                  <a:noFill/>
                </a:ln>
                <a:solidFill>
                  <a:srgbClr val="1D2129"/>
                </a:solidFill>
                <a:effectLst/>
                <a:latin typeface="Helvetica" charset="0"/>
              </a:rPr>
              <a:t>Destefanis</a:t>
            </a:r>
            <a:r>
              <a:rPr kumimoji="0" lang="es-AR" sz="1100" b="0" i="0" u="none" strike="noStrike" cap="none" normalizeH="0" baseline="0" dirty="0" smtClean="0">
                <a:ln>
                  <a:noFill/>
                </a:ln>
                <a:solidFill>
                  <a:srgbClr val="1D2129"/>
                </a:solidFill>
                <a:effectLst/>
                <a:latin typeface="Helvetica" charset="0"/>
              </a:rPr>
              <a:t> tutora</a:t>
            </a:r>
            <a:r>
              <a:rPr kumimoji="0" lang="es-AR" sz="1100" b="0" i="0" u="none" strike="noStrike" cap="none" normalizeH="0" dirty="0" smtClean="0">
                <a:ln>
                  <a:noFill/>
                </a:ln>
                <a:solidFill>
                  <a:srgbClr val="1D2129"/>
                </a:solidFill>
                <a:effectLst/>
                <a:latin typeface="Helvetica" charset="0"/>
              </a:rPr>
              <a:t> región 9</a:t>
            </a:r>
            <a:endParaRPr kumimoji="0" lang="es-AR" sz="24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12 Imagen" descr="https://scontent-gru2-1.xx.fbcdn.net/v/t1.0-9/14089236_10153846306028806_7574412010525973340_n.jpg?oh=63994ee7e7d89ba5e0712c6d51ecc0a3&amp;oe=58C7C54D"/>
          <p:cNvPicPr/>
          <p:nvPr/>
        </p:nvPicPr>
        <p:blipFill>
          <a:blip r:embed="rId2"/>
          <a:srcRect l="11811"/>
          <a:stretch>
            <a:fillRect/>
          </a:stretch>
        </p:blipFill>
        <p:spPr bwMode="auto">
          <a:xfrm>
            <a:off x="826320" y="2500306"/>
            <a:ext cx="2835036" cy="1928826"/>
          </a:xfrm>
          <a:prstGeom prst="rect">
            <a:avLst/>
          </a:prstGeom>
          <a:noFill/>
          <a:ln w="9525">
            <a:noFill/>
            <a:miter lim="800000"/>
            <a:headEnd/>
            <a:tailEnd/>
          </a:ln>
        </p:spPr>
      </p:pic>
      <p:pic>
        <p:nvPicPr>
          <p:cNvPr id="15" name="14 Imagen" descr="C:\Documents and Settings\d24783852\Escritorio\Taller trabajo en equipo\IMG-20161118-WA0014 (1).JPG"/>
          <p:cNvPicPr/>
          <p:nvPr/>
        </p:nvPicPr>
        <p:blipFill>
          <a:blip r:embed="rId3" cstate="print"/>
          <a:srcRect l="17231" r="13785"/>
          <a:stretch>
            <a:fillRect/>
          </a:stretch>
        </p:blipFill>
        <p:spPr bwMode="auto">
          <a:xfrm>
            <a:off x="819692" y="4429132"/>
            <a:ext cx="2308849" cy="2071702"/>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785850" y="-428652"/>
            <a:ext cx="10680700" cy="1423987"/>
          </a:xfrm>
          <a:prstGeom prst="rect">
            <a:avLst/>
          </a:prstGeom>
          <a:noFill/>
          <a:ln w="9525">
            <a:noFill/>
            <a:miter lim="800000"/>
            <a:headEnd/>
            <a:tailEnd/>
          </a:ln>
          <a:effectLst/>
        </p:spPr>
      </p:pic>
      <p:pic>
        <p:nvPicPr>
          <p:cNvPr id="10" name="9 Imagen" descr="https://scontent-gru2-1.xx.fbcdn.net/v/t1.0-9/14721474_10154003116988806_307042063602193499_n.jpg?oh=f24646e3057343bb950728141e64b596&amp;oe=58B88133"/>
          <p:cNvPicPr/>
          <p:nvPr/>
        </p:nvPicPr>
        <p:blipFill>
          <a:blip r:embed="rId5"/>
          <a:srcRect l="10236" r="5118"/>
          <a:stretch>
            <a:fillRect/>
          </a:stretch>
        </p:blipFill>
        <p:spPr bwMode="auto">
          <a:xfrm>
            <a:off x="3142197" y="2500306"/>
            <a:ext cx="2795964" cy="1857970"/>
          </a:xfrm>
          <a:prstGeom prst="rect">
            <a:avLst/>
          </a:prstGeom>
          <a:noFill/>
          <a:ln w="9525">
            <a:noFill/>
            <a:miter lim="800000"/>
            <a:headEnd/>
            <a:tailEnd/>
          </a:ln>
        </p:spPr>
      </p:pic>
      <p:pic>
        <p:nvPicPr>
          <p:cNvPr id="11" name="10 Imagen" descr="https://scontent-gru2-1.xx.fbcdn.net/v/t1.0-9/14642391_10154003116953806_4067554624420011470_n.jpg?oh=c9af662f9683852aa07b4714428b9f3e&amp;oe=58B7E953"/>
          <p:cNvPicPr/>
          <p:nvPr/>
        </p:nvPicPr>
        <p:blipFill>
          <a:blip r:embed="rId6"/>
          <a:srcRect t="3500"/>
          <a:stretch>
            <a:fillRect/>
          </a:stretch>
        </p:blipFill>
        <p:spPr bwMode="auto">
          <a:xfrm>
            <a:off x="5018678" y="570023"/>
            <a:ext cx="3322638" cy="1930283"/>
          </a:xfrm>
          <a:prstGeom prst="rect">
            <a:avLst/>
          </a:prstGeom>
          <a:noFill/>
          <a:ln w="9525">
            <a:noFill/>
            <a:miter lim="800000"/>
            <a:headEnd/>
            <a:tailEnd/>
          </a:ln>
        </p:spPr>
      </p:pic>
      <p:pic>
        <p:nvPicPr>
          <p:cNvPr id="12" name="11 Imagen" descr="https://fb-s-c-a.akamaihd.net/h-ak-xfl1/v/t1.0-9/14095713_10210362646007217_4383788595216109185_n.jpg?oh=5f8c3039463ae6eae63ce75f633ba05b&amp;oe=58B453B4&amp;__gda__=1489890203_361d861e98f267822e0f9a711753cdd2"/>
          <p:cNvPicPr/>
          <p:nvPr/>
        </p:nvPicPr>
        <p:blipFill>
          <a:blip r:embed="rId7"/>
          <a:srcRect l="1575" t="4369"/>
          <a:stretch>
            <a:fillRect/>
          </a:stretch>
        </p:blipFill>
        <p:spPr bwMode="auto">
          <a:xfrm>
            <a:off x="814559" y="587643"/>
            <a:ext cx="5132813" cy="1917414"/>
          </a:xfrm>
          <a:prstGeom prst="rect">
            <a:avLst/>
          </a:prstGeom>
          <a:noFill/>
          <a:ln w="9525">
            <a:noFill/>
            <a:miter lim="800000"/>
            <a:headEnd/>
            <a:tailEnd/>
          </a:ln>
        </p:spPr>
      </p:pic>
      <p:pic>
        <p:nvPicPr>
          <p:cNvPr id="14" name="13 Imagen" descr="C:\Documents and Settings\d24783852\Escritorio\Taller trabajo en equipo\IMG-20161118-WA0038.JPG"/>
          <p:cNvPicPr/>
          <p:nvPr/>
        </p:nvPicPr>
        <p:blipFill>
          <a:blip r:embed="rId8" cstate="print"/>
          <a:srcRect t="10746" r="1208" b="4298"/>
          <a:stretch>
            <a:fillRect/>
          </a:stretch>
        </p:blipFill>
        <p:spPr bwMode="auto">
          <a:xfrm>
            <a:off x="3232728" y="4404430"/>
            <a:ext cx="5081402" cy="2063406"/>
          </a:xfrm>
          <a:prstGeom prst="rect">
            <a:avLst/>
          </a:prstGeom>
          <a:noFill/>
          <a:ln w="9525">
            <a:noFill/>
            <a:miter lim="800000"/>
            <a:headEnd/>
            <a:tailEnd/>
          </a:ln>
        </p:spPr>
      </p:pic>
      <p:grpSp>
        <p:nvGrpSpPr>
          <p:cNvPr id="5" name="4 Grupo"/>
          <p:cNvGrpSpPr/>
          <p:nvPr/>
        </p:nvGrpSpPr>
        <p:grpSpPr>
          <a:xfrm>
            <a:off x="714380" y="500042"/>
            <a:ext cx="7643834" cy="6000792"/>
            <a:chOff x="500066" y="571480"/>
            <a:chExt cx="7643834" cy="5786478"/>
          </a:xfrm>
        </p:grpSpPr>
        <p:sp>
          <p:nvSpPr>
            <p:cNvPr id="6" name="5 Rectángulo"/>
            <p:cNvSpPr/>
            <p:nvPr/>
          </p:nvSpPr>
          <p:spPr>
            <a:xfrm>
              <a:off x="5643570" y="571480"/>
              <a:ext cx="89488" cy="3857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7" name="6 Rectángulo"/>
            <p:cNvSpPr/>
            <p:nvPr/>
          </p:nvSpPr>
          <p:spPr>
            <a:xfrm>
              <a:off x="2876538" y="2431419"/>
              <a:ext cx="141876" cy="39265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500066" y="2428868"/>
              <a:ext cx="7643834"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571504" y="4286256"/>
              <a:ext cx="7572396"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16" name="15 Rectángulo"/>
          <p:cNvSpPr/>
          <p:nvPr/>
        </p:nvSpPr>
        <p:spPr>
          <a:xfrm>
            <a:off x="5947372" y="2571744"/>
            <a:ext cx="2357454" cy="1785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smtClean="0"/>
              <a:t>Ciclo de Capacitaciones</a:t>
            </a:r>
          </a:p>
          <a:p>
            <a:pPr algn="ctr"/>
            <a:r>
              <a:rPr lang="es-AR" sz="2000" b="1" dirty="0" smtClean="0"/>
              <a:t>a Tutores y Equipo </a:t>
            </a:r>
            <a:r>
              <a:rPr lang="es-AR" sz="2000" b="1" dirty="0" smtClean="0"/>
              <a:t>Interno </a:t>
            </a:r>
          </a:p>
          <a:p>
            <a:pPr algn="ctr"/>
            <a:r>
              <a:rPr lang="es-AR" sz="2000" b="1" dirty="0" smtClean="0"/>
              <a:t>CUS SUMAR.</a:t>
            </a:r>
            <a:endParaRPr lang="es-AR" sz="2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472" y="1600201"/>
            <a:ext cx="8072494" cy="2828932"/>
          </a:xfrm>
        </p:spPr>
        <p:txBody>
          <a:bodyPr/>
          <a:lstStyle/>
          <a:p>
            <a:pPr algn="just"/>
            <a:r>
              <a:rPr lang="es-AR" sz="1800" b="1" dirty="0" smtClean="0">
                <a:solidFill>
                  <a:schemeClr val="accent1">
                    <a:lumMod val="75000"/>
                  </a:schemeClr>
                </a:solidFill>
              </a:rPr>
              <a:t>Ciclo de capacitaciones destinadas a Tutores Regionales </a:t>
            </a:r>
            <a:r>
              <a:rPr lang="es-AR" sz="1800" dirty="0" smtClean="0"/>
              <a:t>en actualización de Inscripción, Facturación, CEB,  Líneas de Cuidado, etc. organizadas por el Área de Capacitación de UGSP Córdoba, en articulación con el Área de Cobertura </a:t>
            </a:r>
            <a:r>
              <a:rPr lang="es-AR" sz="1800" dirty="0" err="1" smtClean="0"/>
              <a:t>Prestacional</a:t>
            </a:r>
            <a:r>
              <a:rPr lang="es-AR" sz="1800" dirty="0" smtClean="0"/>
              <a:t>  y Planificación Estratégica.</a:t>
            </a:r>
          </a:p>
          <a:p>
            <a:pPr algn="just">
              <a:buNone/>
            </a:pPr>
            <a:endParaRPr lang="es-AR" sz="1800" dirty="0" smtClean="0"/>
          </a:p>
          <a:p>
            <a:pPr algn="just"/>
            <a:r>
              <a:rPr lang="es-AR" sz="1800" b="1" dirty="0" smtClean="0">
                <a:solidFill>
                  <a:schemeClr val="accent1">
                    <a:lumMod val="75000"/>
                  </a:schemeClr>
                </a:solidFill>
              </a:rPr>
              <a:t>Talleres SUMARTE, Trabajo en equipo</a:t>
            </a:r>
            <a:r>
              <a:rPr lang="es-AR" sz="1800" dirty="0" smtClean="0"/>
              <a:t>. En el mes de noviembre se realizó una capacitación con coordinadores de área y coordinador ejecutivo y otro taller dirigida a todos los integrantes de la UGSP, incluidos los Tutores Regionales . La actividad estuvo a cargo de  Silvana </a:t>
            </a:r>
            <a:r>
              <a:rPr lang="es-AR" sz="1800" dirty="0" err="1" smtClean="0"/>
              <a:t>Brizio</a:t>
            </a:r>
            <a:r>
              <a:rPr lang="es-AR" sz="1800" dirty="0" smtClean="0"/>
              <a:t> de la UEC.</a:t>
            </a:r>
          </a:p>
          <a:p>
            <a:pPr algn="just"/>
            <a:endParaRPr lang="es-AR" sz="1800" dirty="0" smtClean="0"/>
          </a:p>
          <a:p>
            <a:endParaRPr lang="es-AR" dirty="0"/>
          </a:p>
        </p:txBody>
      </p:sp>
      <p:pic>
        <p:nvPicPr>
          <p:cNvPr id="4" name="Picture 2"/>
          <p:cNvPicPr>
            <a:picLocks noChangeAspect="1" noChangeArrowheads="1"/>
          </p:cNvPicPr>
          <p:nvPr/>
        </p:nvPicPr>
        <p:blipFill>
          <a:blip r:embed="rId2" cstate="print"/>
          <a:srcRect/>
          <a:stretch>
            <a:fillRect/>
          </a:stretch>
        </p:blipFill>
        <p:spPr bwMode="auto">
          <a:xfrm>
            <a:off x="-785850" y="-428652"/>
            <a:ext cx="10680700" cy="1423987"/>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785850" y="-428652"/>
            <a:ext cx="10680700" cy="1423987"/>
          </a:xfrm>
          <a:prstGeom prst="rect">
            <a:avLst/>
          </a:prstGeom>
          <a:noFill/>
          <a:ln w="9525">
            <a:noFill/>
            <a:miter lim="800000"/>
            <a:headEnd/>
            <a:tailEnd/>
          </a:ln>
          <a:effectLst/>
        </p:spPr>
      </p:pic>
      <p:sp>
        <p:nvSpPr>
          <p:cNvPr id="5" name="4 CuadroTexto"/>
          <p:cNvSpPr txBox="1"/>
          <p:nvPr/>
        </p:nvSpPr>
        <p:spPr>
          <a:xfrm>
            <a:off x="500034" y="928670"/>
            <a:ext cx="8215370" cy="5355312"/>
          </a:xfrm>
          <a:prstGeom prst="rect">
            <a:avLst/>
          </a:prstGeom>
          <a:noFill/>
        </p:spPr>
        <p:txBody>
          <a:bodyPr wrap="square" rtlCol="0">
            <a:spAutoFit/>
          </a:bodyPr>
          <a:lstStyle/>
          <a:p>
            <a:pPr lvl="0" algn="r"/>
            <a:r>
              <a:rPr lang="es-AR" b="1" dirty="0" smtClean="0">
                <a:solidFill>
                  <a:srgbClr val="4F81BD">
                    <a:lumMod val="75000"/>
                  </a:srgbClr>
                </a:solidFill>
                <a:ea typeface="Calibri" pitchFamily="34" charset="0"/>
                <a:cs typeface="Times New Roman" pitchFamily="18" charset="0"/>
              </a:rPr>
              <a:t>Otros recursos de Capacitación CUS SUMAR</a:t>
            </a:r>
          </a:p>
          <a:p>
            <a:endParaRPr lang="es-AR" b="1" dirty="0" smtClean="0">
              <a:solidFill>
                <a:schemeClr val="tx2">
                  <a:lumMod val="60000"/>
                  <a:lumOff val="40000"/>
                </a:schemeClr>
              </a:solidFill>
            </a:endParaRPr>
          </a:p>
          <a:p>
            <a:pPr>
              <a:buFont typeface="Arial" pitchFamily="34" charset="0"/>
              <a:buChar char="•"/>
            </a:pPr>
            <a:r>
              <a:rPr lang="es-AR" b="1" dirty="0" smtClean="0">
                <a:solidFill>
                  <a:schemeClr val="tx2">
                    <a:lumMod val="60000"/>
                    <a:lumOff val="40000"/>
                  </a:schemeClr>
                </a:solidFill>
              </a:rPr>
              <a:t>Plataforma de Capacitación a Distancia:</a:t>
            </a:r>
          </a:p>
          <a:p>
            <a:endParaRPr lang="es-AR" dirty="0" smtClean="0"/>
          </a:p>
          <a:p>
            <a:pPr algn="just"/>
            <a:r>
              <a:rPr lang="es-AR" dirty="0" smtClean="0"/>
              <a:t>Se entregaron más de 100 certificados de las distintas capacitaciones disponibles, avalados por el Ministerio de Salud de la Provincia de Córdoba, Resolución N° 0455/13</a:t>
            </a:r>
          </a:p>
          <a:p>
            <a:pPr algn="just"/>
            <a:endParaRPr lang="es-AR" b="1" dirty="0" smtClean="0">
              <a:solidFill>
                <a:schemeClr val="tx2">
                  <a:lumMod val="60000"/>
                  <a:lumOff val="40000"/>
                </a:schemeClr>
              </a:solidFill>
            </a:endParaRPr>
          </a:p>
          <a:p>
            <a:pPr algn="just"/>
            <a:endParaRPr lang="es-AR" b="1" dirty="0" smtClean="0">
              <a:solidFill>
                <a:schemeClr val="tx2">
                  <a:lumMod val="60000"/>
                  <a:lumOff val="40000"/>
                </a:schemeClr>
              </a:solidFill>
            </a:endParaRPr>
          </a:p>
          <a:p>
            <a:pPr algn="just">
              <a:buFont typeface="Arial" pitchFamily="34" charset="0"/>
              <a:buChar char="•"/>
            </a:pPr>
            <a:r>
              <a:rPr lang="es-AR" b="1" dirty="0" smtClean="0">
                <a:solidFill>
                  <a:schemeClr val="tx2">
                    <a:lumMod val="60000"/>
                    <a:lumOff val="40000"/>
                  </a:schemeClr>
                </a:solidFill>
              </a:rPr>
              <a:t>Capacitaciones  Internas para  RRHH provincial </a:t>
            </a:r>
            <a:r>
              <a:rPr lang="es-AR" dirty="0" smtClean="0"/>
              <a:t>(certificados otorgados por el Gobierno de la Provincia de Córdoba)</a:t>
            </a:r>
          </a:p>
          <a:p>
            <a:pPr algn="just">
              <a:buFont typeface="Arial" pitchFamily="34" charset="0"/>
              <a:buChar char="•"/>
            </a:pPr>
            <a:endParaRPr lang="es-AR" b="1" dirty="0" smtClean="0">
              <a:solidFill>
                <a:schemeClr val="tx2">
                  <a:lumMod val="60000"/>
                  <a:lumOff val="40000"/>
                </a:schemeClr>
              </a:solidFill>
            </a:endParaRPr>
          </a:p>
          <a:p>
            <a:pPr algn="just">
              <a:buFont typeface="Arial" pitchFamily="34" charset="0"/>
              <a:buChar char="•"/>
            </a:pPr>
            <a:r>
              <a:rPr lang="es-AR" dirty="0" smtClean="0"/>
              <a:t>Nociones Básicas de Excel</a:t>
            </a:r>
          </a:p>
          <a:p>
            <a:pPr algn="just">
              <a:buFont typeface="Arial" pitchFamily="34" charset="0"/>
              <a:buChar char="•"/>
            </a:pPr>
            <a:r>
              <a:rPr lang="es-AR" dirty="0" smtClean="0"/>
              <a:t>Nociones Básicas de Word</a:t>
            </a:r>
          </a:p>
          <a:p>
            <a:pPr algn="just">
              <a:buFont typeface="Arial" pitchFamily="34" charset="0"/>
              <a:buChar char="•"/>
            </a:pPr>
            <a:r>
              <a:rPr lang="es-AR" dirty="0" smtClean="0"/>
              <a:t>Redacción y estilo administrativo</a:t>
            </a:r>
          </a:p>
          <a:p>
            <a:pPr algn="just">
              <a:buFont typeface="Arial" pitchFamily="34" charset="0"/>
              <a:buChar char="•"/>
            </a:pPr>
            <a:r>
              <a:rPr lang="es-AR" dirty="0" smtClean="0"/>
              <a:t>Curso de Adicciones</a:t>
            </a:r>
          </a:p>
          <a:p>
            <a:pPr algn="just">
              <a:buFont typeface="Arial" pitchFamily="34" charset="0"/>
              <a:buChar char="•"/>
            </a:pPr>
            <a:r>
              <a:rPr lang="es-AR" dirty="0" smtClean="0"/>
              <a:t>Correo Electrónico de Gobierno OWA (Outlook Web </a:t>
            </a:r>
            <a:r>
              <a:rPr lang="es-AR" dirty="0" err="1" smtClean="0"/>
              <a:t>App</a:t>
            </a:r>
            <a:r>
              <a:rPr lang="es-AR" dirty="0" smtClean="0"/>
              <a:t>)</a:t>
            </a:r>
          </a:p>
          <a:p>
            <a:pPr algn="just"/>
            <a:endParaRPr lang="es-AR" b="1" dirty="0" smtClean="0">
              <a:solidFill>
                <a:schemeClr val="tx2">
                  <a:lumMod val="60000"/>
                  <a:lumOff val="40000"/>
                </a:schemeClr>
              </a:solidFill>
            </a:endParaRPr>
          </a:p>
          <a:p>
            <a:pPr algn="just"/>
            <a:endParaRPr lang="es-AR" b="1" dirty="0" smtClean="0">
              <a:solidFill>
                <a:schemeClr val="tx2">
                  <a:lumMod val="60000"/>
                  <a:lumOff val="40000"/>
                </a:schemeClr>
              </a:solidFill>
            </a:endParaRPr>
          </a:p>
          <a:p>
            <a:pPr algn="just"/>
            <a:endParaRPr lang="es-AR" b="1" dirty="0">
              <a:solidFill>
                <a:schemeClr val="tx2">
                  <a:lumMod val="60000"/>
                  <a:lumOff val="40000"/>
                </a:schemeClr>
              </a:solidFill>
            </a:endParaRPr>
          </a:p>
        </p:txBody>
      </p:sp>
      <p:cxnSp>
        <p:nvCxnSpPr>
          <p:cNvPr id="6" name="5 Conector recto"/>
          <p:cNvCxnSpPr/>
          <p:nvPr/>
        </p:nvCxnSpPr>
        <p:spPr>
          <a:xfrm>
            <a:off x="4714876" y="1285860"/>
            <a:ext cx="3714776"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785850" y="-428652"/>
            <a:ext cx="10680700" cy="1423987"/>
          </a:xfrm>
          <a:prstGeom prst="rect">
            <a:avLst/>
          </a:prstGeom>
          <a:noFill/>
          <a:ln w="9525">
            <a:noFill/>
            <a:miter lim="800000"/>
            <a:headEnd/>
            <a:tailEnd/>
          </a:ln>
          <a:effectLst/>
        </p:spPr>
      </p:pic>
      <p:sp>
        <p:nvSpPr>
          <p:cNvPr id="5" name="4 Rectángulo"/>
          <p:cNvSpPr/>
          <p:nvPr/>
        </p:nvSpPr>
        <p:spPr>
          <a:xfrm>
            <a:off x="6072198" y="2571744"/>
            <a:ext cx="2357454" cy="1785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t>Actualización y elaboración de materiales </a:t>
            </a:r>
          </a:p>
          <a:p>
            <a:pPr algn="ctr"/>
            <a:r>
              <a:rPr lang="es-AR" b="1" dirty="0" smtClean="0"/>
              <a:t>CUS SUMAR</a:t>
            </a:r>
            <a:endParaRPr lang="es-AR" b="1" dirty="0"/>
          </a:p>
        </p:txBody>
      </p:sp>
      <p:sp>
        <p:nvSpPr>
          <p:cNvPr id="6" name="5 CuadroTexto"/>
          <p:cNvSpPr txBox="1"/>
          <p:nvPr/>
        </p:nvSpPr>
        <p:spPr>
          <a:xfrm>
            <a:off x="285720" y="1500174"/>
            <a:ext cx="5429288" cy="4247317"/>
          </a:xfrm>
          <a:prstGeom prst="rect">
            <a:avLst/>
          </a:prstGeom>
          <a:noFill/>
        </p:spPr>
        <p:txBody>
          <a:bodyPr wrap="square" rtlCol="0">
            <a:spAutoFit/>
          </a:bodyPr>
          <a:lstStyle/>
          <a:p>
            <a:pPr algn="just"/>
            <a:r>
              <a:rPr lang="es-AR" dirty="0" smtClean="0"/>
              <a:t>El área de capacitación en colaboración con las diferentes áreas del CUS SUMAR elaboraron los siguientes materiales :</a:t>
            </a:r>
          </a:p>
          <a:p>
            <a:pPr algn="just"/>
            <a:endParaRPr lang="es-AR" dirty="0" smtClean="0"/>
          </a:p>
          <a:p>
            <a:pPr algn="just"/>
            <a:r>
              <a:rPr lang="es-AR" dirty="0" smtClean="0"/>
              <a:t>-Re edición de la </a:t>
            </a:r>
            <a:r>
              <a:rPr lang="es-AR" b="1" dirty="0" smtClean="0">
                <a:solidFill>
                  <a:schemeClr val="accent1">
                    <a:lumMod val="75000"/>
                  </a:schemeClr>
                </a:solidFill>
              </a:rPr>
              <a:t>Revista Vida </a:t>
            </a:r>
            <a:r>
              <a:rPr lang="es-AR" dirty="0" smtClean="0"/>
              <a:t>(actualmente en última etapa de edición)</a:t>
            </a:r>
          </a:p>
          <a:p>
            <a:pPr algn="just"/>
            <a:r>
              <a:rPr lang="es-AR" dirty="0" smtClean="0"/>
              <a:t>-</a:t>
            </a:r>
            <a:r>
              <a:rPr lang="es-AR" b="1" dirty="0" smtClean="0">
                <a:solidFill>
                  <a:schemeClr val="accent1">
                    <a:lumMod val="75000"/>
                  </a:schemeClr>
                </a:solidFill>
              </a:rPr>
              <a:t>Guía para efectores CUS SUMAR-Adolescencia</a:t>
            </a:r>
            <a:r>
              <a:rPr lang="es-AR" dirty="0" smtClean="0"/>
              <a:t>, en colaboración con el área de Adolescencia de la </a:t>
            </a:r>
            <a:r>
              <a:rPr lang="es-AR" dirty="0" err="1" smtClean="0"/>
              <a:t>DJMeI</a:t>
            </a:r>
            <a:r>
              <a:rPr lang="es-AR" dirty="0" smtClean="0"/>
              <a:t>.</a:t>
            </a:r>
          </a:p>
          <a:p>
            <a:pPr algn="just"/>
            <a:r>
              <a:rPr lang="es-AR" dirty="0" smtClean="0"/>
              <a:t>-</a:t>
            </a:r>
            <a:r>
              <a:rPr lang="es-AR" b="1" dirty="0" smtClean="0">
                <a:solidFill>
                  <a:schemeClr val="accent1">
                    <a:lumMod val="75000"/>
                  </a:schemeClr>
                </a:solidFill>
              </a:rPr>
              <a:t>Tutoriales y presentaciones </a:t>
            </a:r>
            <a:r>
              <a:rPr lang="es-AR" b="1" dirty="0" err="1" smtClean="0">
                <a:solidFill>
                  <a:schemeClr val="accent1">
                    <a:lumMod val="75000"/>
                  </a:schemeClr>
                </a:solidFill>
              </a:rPr>
              <a:t>ppt</a:t>
            </a:r>
            <a:r>
              <a:rPr lang="es-AR" b="1" dirty="0" smtClean="0">
                <a:solidFill>
                  <a:schemeClr val="accent1">
                    <a:lumMod val="75000"/>
                  </a:schemeClr>
                </a:solidFill>
              </a:rPr>
              <a:t> </a:t>
            </a:r>
            <a:r>
              <a:rPr lang="es-AR" dirty="0" smtClean="0"/>
              <a:t>para apoyo del trabajo de los/as efectores y de los/as tutores/as regionales  con los efectores sobre Inscripción, Facturación, </a:t>
            </a:r>
            <a:r>
              <a:rPr lang="es-AR" dirty="0" err="1" smtClean="0"/>
              <a:t>Sigipsa</a:t>
            </a:r>
            <a:r>
              <a:rPr lang="es-AR" dirty="0" smtClean="0"/>
              <a:t>, PPAC, FLAP.</a:t>
            </a:r>
          </a:p>
          <a:p>
            <a:pPr algn="just"/>
            <a:r>
              <a:rPr lang="es-AR" dirty="0" smtClean="0"/>
              <a:t>-</a:t>
            </a:r>
            <a:r>
              <a:rPr lang="es-AR" b="1" dirty="0" smtClean="0">
                <a:solidFill>
                  <a:schemeClr val="accent1">
                    <a:lumMod val="75000"/>
                  </a:schemeClr>
                </a:solidFill>
              </a:rPr>
              <a:t>Actualización del módulo descargas en SIGIPSA</a:t>
            </a:r>
            <a:r>
              <a:rPr lang="es-AR" dirty="0" smtClean="0"/>
              <a:t>. Se encuentran disponibles todos los materiales de las capacitaciones y guías actualizadas en este sistema .</a:t>
            </a:r>
            <a:endParaRPr lang="es-AR"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1096</TotalTime>
  <Words>1906</Words>
  <Application>Microsoft Office PowerPoint</Application>
  <PresentationFormat>Presentación en pantalla (4:3)</PresentationFormat>
  <Paragraphs>160</Paragraphs>
  <Slides>21</Slides>
  <Notes>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21</vt:i4>
      </vt:variant>
    </vt:vector>
  </HeadingPairs>
  <TitlesOfParts>
    <vt:vector size="23" baseType="lpstr">
      <vt:lpstr>Tema de Office</vt:lpstr>
      <vt:lpstr>Imagen de mapa de bits</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vector>
  </TitlesOfParts>
  <Company>Gobierno de Cordoba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Milagros Torres</dc:creator>
  <cp:lastModifiedBy>27288508254</cp:lastModifiedBy>
  <cp:revision>164</cp:revision>
  <dcterms:created xsi:type="dcterms:W3CDTF">2016-12-05T12:02:40Z</dcterms:created>
  <dcterms:modified xsi:type="dcterms:W3CDTF">2017-01-02T13:02:59Z</dcterms:modified>
</cp:coreProperties>
</file>