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08" r:id="rId2"/>
    <p:sldId id="332" r:id="rId3"/>
    <p:sldId id="325" r:id="rId4"/>
    <p:sldId id="334" r:id="rId5"/>
    <p:sldId id="318" r:id="rId6"/>
    <p:sldId id="323" r:id="rId7"/>
    <p:sldId id="326" r:id="rId8"/>
    <p:sldId id="327" r:id="rId9"/>
    <p:sldId id="329" r:id="rId10"/>
    <p:sldId id="324" r:id="rId11"/>
    <p:sldId id="335" r:id="rId12"/>
    <p:sldId id="337" r:id="rId13"/>
    <p:sldId id="333" r:id="rId14"/>
    <p:sldId id="338" r:id="rId15"/>
    <p:sldId id="339" r:id="rId16"/>
    <p:sldId id="340" r:id="rId17"/>
    <p:sldId id="341" r:id="rId18"/>
    <p:sldId id="342" r:id="rId19"/>
    <p:sldId id="343" r:id="rId20"/>
    <p:sldId id="344" r:id="rId21"/>
    <p:sldId id="345" r:id="rId22"/>
    <p:sldId id="346" r:id="rId23"/>
    <p:sldId id="347" r:id="rId24"/>
    <p:sldId id="331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0" autoAdjust="0"/>
    <p:restoredTop sz="94660"/>
  </p:normalViewPr>
  <p:slideViewPr>
    <p:cSldViewPr>
      <p:cViewPr varScale="1">
        <p:scale>
          <a:sx n="64" d="100"/>
          <a:sy n="64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erardo\Downloads\Empleo%20y%20desempleo%20por%20aglomerados%20y%20provincias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Gerardo\Downloads\Pedido%20-%20Evoluci&#243;n%20del%20empleo%20formal%20Sectores%20Seleccionados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Gerardo\Downloads\Pedido%20-%20Evoluci&#243;n%20del%20empleo%20formal%20Sectores%20Seleccionado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IERAL%20GGO\Mercado%20de%20trabajo\Remuneraciones\Masa%20salarial%20(PARA%20ACTUALIZAR%20GGO)\Salarios,%20jubilaciones%20e%20inflaci&#243;n%20v4%20GGO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IERAL%20GGO\Mercado%20de%20trabajo\Remuneraciones\Masa%20salarial%20(PARA%20ACTUALIZAR%20GGO)\Salarios,%20jubilaciones%20e%20inflaci&#243;n%20v4%20GGO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IERAL%20GGO\Mercado%20de%20trabajo\Remuneraciones\Masa%20salarial%20(PARA%20ACTUALIZAR%20GGO)\Salarios,%20jubilaciones%20e%20inflaci&#243;n%20v4%20GGO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G:\IERAL%20GGO\Mercado%20de%20trabajo\Costo%20laboral\COMPARACION%20ARG%20BRASIL%20(para%20actualizar%20GGO)\Comparaci&#243;n%20Argentina%20Brasil%20corregido%20v4%20ULTIMO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G:\tmp%20urgentes\2015-04-21%20PP%20Riesgo%20Laboral\XLS\2013G%20accidentabilidad%20por%20tama&#241;o%20de%20empresa%20en%202013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G:\tmp%20urgentes\2015-04-21%20PP%20Riesgo%20Laboral\XLS\3.2.11%20Indices%201996-2013%20de%20accidentalidad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G:\tmp%20urgentes\2015-04-21%20PP%20Riesgo%20Laboral\XLS\3.2.11%20Indices%201996-2013%20de%20accidentalidad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tmp%20urgentes\2015-04-21%20PP%20Riesgo%20Laboral\XLS\DATOS%20JUICIOS%20CON%20PREDIC%202015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tmp%20urgentes\2015-04-21%20PP%20Riesgo%20Laboral\XLS\3.1.1%20Costo%20ART%20por%20trabajador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tmp%20urgentes\2015-04-21%20PP%20Riesgo%20Laboral\XLS\3.1.1%20Costo%20ART%20por%20trabajador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tmp%20urgentes\2015-04-21%20PP%20Riesgo%20Laboral\XLS\3.2.11%20Indices%201996-2013%20de%20accidentalidad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chart>
    <c:plotArea>
      <c:layout>
        <c:manualLayout>
          <c:layoutTarget val="inner"/>
          <c:xMode val="edge"/>
          <c:yMode val="edge"/>
          <c:x val="0.12536351938974785"/>
          <c:y val="0.15241072138709957"/>
          <c:w val="0.77681617665123059"/>
          <c:h val="0.69317458045017188"/>
        </c:manualLayout>
      </c:layout>
      <c:barChart>
        <c:barDir val="col"/>
        <c:grouping val="clustered"/>
        <c:ser>
          <c:idx val="1"/>
          <c:order val="1"/>
          <c:tx>
            <c:strRef>
              <c:f>Actividad!$DI$29</c:f>
              <c:strCache>
                <c:ptCount val="1"/>
                <c:pt idx="0">
                  <c:v>Tasa de desempleo (%PEA) - Eje der.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</c:spPr>
          <c:dLbls>
            <c:dLbl>
              <c:idx val="1"/>
              <c:layout>
                <c:manualLayout>
                  <c:x val="9.2889471263317533E-4"/>
                  <c:y val="0.16209075060036074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1.6483111429986511E-3"/>
                  <c:y val="0.12133053592335896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4.9448036407169728E-3"/>
                  <c:y val="0.10649607308589654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2.4375376186908126E-3"/>
                  <c:y val="8.8888888888889003E-2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2.4375376186908126E-3"/>
                  <c:y val="8.8888888888889003E-2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0"/>
                  <c:y val="9.6969696969697081E-2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0"/>
                  <c:y val="9.6969696969697081E-2"/>
                </c:manualLayout>
              </c:layout>
              <c:dLblPos val="outEnd"/>
              <c:showVal val="1"/>
            </c:dLbl>
            <c:dLbl>
              <c:idx val="8"/>
              <c:layout>
                <c:manualLayout>
                  <c:x val="0"/>
                  <c:y val="0.12121180307007079"/>
                </c:manualLayout>
              </c:layout>
              <c:dLblPos val="outEnd"/>
              <c:showVal val="1"/>
            </c:dLbl>
            <c:dLbl>
              <c:idx val="9"/>
              <c:layout>
                <c:manualLayout>
                  <c:x val="0"/>
                  <c:y val="9.2929292929293028E-2"/>
                </c:manualLayout>
              </c:layout>
              <c:dLblPos val="outEnd"/>
              <c:showVal val="1"/>
            </c:dLbl>
            <c:dLbl>
              <c:idx val="10"/>
              <c:layout>
                <c:manualLayout>
                  <c:x val="-7.3126128560724261E-3"/>
                  <c:y val="0.18585858585858586"/>
                </c:manualLayout>
              </c:layout>
              <c:dLblPos val="outEnd"/>
              <c:showVal val="1"/>
            </c:dLbl>
            <c:dLbl>
              <c:idx val="11"/>
              <c:layout>
                <c:manualLayout>
                  <c:x val="-2.4375380865326057E-3"/>
                  <c:y val="0.10505050505050513"/>
                </c:manualLayout>
              </c:layout>
              <c:dLblPos val="outEnd"/>
              <c:showVal val="1"/>
            </c:dLbl>
            <c:spPr>
              <a:solidFill>
                <a:schemeClr val="accent5">
                  <a:lumMod val="20000"/>
                  <a:lumOff val="80000"/>
                </a:schemeClr>
              </a:solidFill>
            </c:spPr>
            <c:txPr>
              <a:bodyPr/>
              <a:lstStyle/>
              <a:p>
                <a:pPr>
                  <a:defRPr lang="es-ES"/>
                </a:pPr>
                <a:endParaRPr lang="es-AR"/>
              </a:p>
            </c:txPr>
            <c:dLblPos val="outEnd"/>
            <c:showVal val="1"/>
          </c:dLbls>
          <c:cat>
            <c:strRef>
              <c:f>Actividad!$DG$31:$DG$41</c:f>
              <c:strCache>
                <c:ptCount val="11"/>
                <c:pt idx="0">
                  <c:v>IV-04</c:v>
                </c:pt>
                <c:pt idx="1">
                  <c:v>IV-05</c:v>
                </c:pt>
                <c:pt idx="2">
                  <c:v>IV-06</c:v>
                </c:pt>
                <c:pt idx="3">
                  <c:v>IV-07</c:v>
                </c:pt>
                <c:pt idx="4">
                  <c:v>IV-08</c:v>
                </c:pt>
                <c:pt idx="5">
                  <c:v>IV-09</c:v>
                </c:pt>
                <c:pt idx="6">
                  <c:v>IV-10</c:v>
                </c:pt>
                <c:pt idx="7">
                  <c:v>IV-11</c:v>
                </c:pt>
                <c:pt idx="8">
                  <c:v>IV-12</c:v>
                </c:pt>
                <c:pt idx="9">
                  <c:v>IV-13</c:v>
                </c:pt>
                <c:pt idx="10">
                  <c:v>IV-14</c:v>
                </c:pt>
              </c:strCache>
            </c:strRef>
          </c:cat>
          <c:val>
            <c:numRef>
              <c:f>Actividad!$DI$30:$DI$41</c:f>
              <c:numCache>
                <c:formatCode>0.0%</c:formatCode>
                <c:ptCount val="12"/>
                <c:pt idx="0">
                  <c:v>0.1450000000000001</c:v>
                </c:pt>
                <c:pt idx="1">
                  <c:v>0.12100000000000002</c:v>
                </c:pt>
                <c:pt idx="2">
                  <c:v>0.10099999999999998</c:v>
                </c:pt>
                <c:pt idx="3">
                  <c:v>8.7000000000000022E-2</c:v>
                </c:pt>
                <c:pt idx="4">
                  <c:v>7.5000000000000025E-2</c:v>
                </c:pt>
                <c:pt idx="5">
                  <c:v>7.3000000000000023E-2</c:v>
                </c:pt>
                <c:pt idx="6">
                  <c:v>8.4000000000000061E-2</c:v>
                </c:pt>
                <c:pt idx="7">
                  <c:v>7.3000000000000023E-2</c:v>
                </c:pt>
                <c:pt idx="8">
                  <c:v>6.7448808214158218E-2</c:v>
                </c:pt>
                <c:pt idx="9">
                  <c:v>6.9000000000000047E-2</c:v>
                </c:pt>
                <c:pt idx="10">
                  <c:v>6.4000000000000057E-2</c:v>
                </c:pt>
                <c:pt idx="11">
                  <c:v>6.9000000000000047E-2</c:v>
                </c:pt>
              </c:numCache>
            </c:numRef>
          </c:val>
        </c:ser>
        <c:axId val="36000896"/>
        <c:axId val="36002432"/>
      </c:barChart>
      <c:lineChart>
        <c:grouping val="standard"/>
        <c:ser>
          <c:idx val="0"/>
          <c:order val="0"/>
          <c:tx>
            <c:strRef>
              <c:f>Actividad!$DH$29</c:f>
              <c:strCache>
                <c:ptCount val="1"/>
                <c:pt idx="0">
                  <c:v>Tasa de actividad (% Pob. tot.)</c:v>
                </c:pt>
              </c:strCache>
            </c:strRef>
          </c:tx>
          <c:spPr>
            <a:ln w="47625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4534828484647829E-2"/>
                  <c:y val="4.9494949494949508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9.1089956775311509E-2"/>
                  <c:y val="-3.7225137377898218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6.4275371887629135E-2"/>
                  <c:y val="-6.186876640419949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137674312450078E-2"/>
                  <c:y val="-5.378795832339142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4.8599519210007339E-2"/>
                  <c:y val="-5.6144754632943626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5.5555555555555483E-2"/>
                  <c:y val="-7.4074074074074084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3.0555555555555586E-2"/>
                  <c:y val="-5.0925925925925937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5.4986828657386841E-2"/>
                  <c:y val="4.6043744531933523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6.2868137826464526E-2"/>
                  <c:y val="-4.5454545454545477E-2"/>
                </c:manualLayout>
              </c:layout>
              <c:dLblPos val="r"/>
              <c:showVal val="1"/>
            </c:dLbl>
            <c:dLbl>
              <c:idx val="9"/>
              <c:layout>
                <c:manualLayout>
                  <c:x val="-4.8979352900814267E-2"/>
                  <c:y val="-5.7828362363795405E-2"/>
                </c:manualLayout>
              </c:layout>
              <c:dLblPos val="r"/>
              <c:showVal val="1"/>
            </c:dLbl>
            <c:dLbl>
              <c:idx val="10"/>
              <c:layout>
                <c:manualLayout>
                  <c:x val="-6.2472361778181829E-2"/>
                  <c:y val="4.3434343434343471E-2"/>
                </c:manualLayout>
              </c:layout>
              <c:dLblPos val="r"/>
              <c:showVal val="1"/>
            </c:dLbl>
            <c:dLbl>
              <c:idx val="11"/>
              <c:layout>
                <c:manualLayout>
                  <c:x val="-4.6313223644119522E-2"/>
                  <c:y val="3.6363636363636362E-2"/>
                </c:manualLayout>
              </c:layout>
              <c:showVal val="1"/>
            </c:dLbl>
            <c:spPr>
              <a:solidFill>
                <a:schemeClr val="accent2">
                  <a:lumMod val="20000"/>
                  <a:lumOff val="80000"/>
                </a:schemeClr>
              </a:solidFill>
            </c:spPr>
            <c:txPr>
              <a:bodyPr/>
              <a:lstStyle/>
              <a:p>
                <a:pPr>
                  <a:defRPr lang="es-ES"/>
                </a:pPr>
                <a:endParaRPr lang="es-AR"/>
              </a:p>
            </c:txPr>
            <c:showVal val="1"/>
          </c:dLbls>
          <c:cat>
            <c:strRef>
              <c:f>Actividad!$DG$30:$DG$41</c:f>
              <c:strCache>
                <c:ptCount val="12"/>
                <c:pt idx="0">
                  <c:v>IV-03</c:v>
                </c:pt>
                <c:pt idx="1">
                  <c:v>IV-04</c:v>
                </c:pt>
                <c:pt idx="2">
                  <c:v>IV-05</c:v>
                </c:pt>
                <c:pt idx="3">
                  <c:v>IV-06</c:v>
                </c:pt>
                <c:pt idx="4">
                  <c:v>IV-07</c:v>
                </c:pt>
                <c:pt idx="5">
                  <c:v>IV-08</c:v>
                </c:pt>
                <c:pt idx="6">
                  <c:v>IV-09</c:v>
                </c:pt>
                <c:pt idx="7">
                  <c:v>IV-10</c:v>
                </c:pt>
                <c:pt idx="8">
                  <c:v>IV-11</c:v>
                </c:pt>
                <c:pt idx="9">
                  <c:v>IV-12</c:v>
                </c:pt>
                <c:pt idx="10">
                  <c:v>IV-13</c:v>
                </c:pt>
                <c:pt idx="11">
                  <c:v>IV-14</c:v>
                </c:pt>
              </c:strCache>
            </c:strRef>
          </c:cat>
          <c:val>
            <c:numRef>
              <c:f>Actividad!$DH$30:$DH$41</c:f>
              <c:numCache>
                <c:formatCode>0.0%</c:formatCode>
                <c:ptCount val="12"/>
                <c:pt idx="0">
                  <c:v>0.45700000000000002</c:v>
                </c:pt>
                <c:pt idx="1">
                  <c:v>0.45900000000000002</c:v>
                </c:pt>
                <c:pt idx="2">
                  <c:v>0.45900000000000002</c:v>
                </c:pt>
                <c:pt idx="3">
                  <c:v>0.46100000000000002</c:v>
                </c:pt>
                <c:pt idx="4">
                  <c:v>0.45600000000000002</c:v>
                </c:pt>
                <c:pt idx="5">
                  <c:v>0.46</c:v>
                </c:pt>
                <c:pt idx="6">
                  <c:v>0.46300000000000002</c:v>
                </c:pt>
                <c:pt idx="7">
                  <c:v>0.45800000000000002</c:v>
                </c:pt>
                <c:pt idx="8">
                  <c:v>0.46080732073850394</c:v>
                </c:pt>
                <c:pt idx="9">
                  <c:v>0.46300000000000002</c:v>
                </c:pt>
                <c:pt idx="10">
                  <c:v>0.45600000000000002</c:v>
                </c:pt>
                <c:pt idx="11">
                  <c:v>0.45600000000000002</c:v>
                </c:pt>
              </c:numCache>
            </c:numRef>
          </c:val>
        </c:ser>
        <c:marker val="1"/>
        <c:axId val="63944576"/>
        <c:axId val="63946112"/>
      </c:lineChart>
      <c:catAx>
        <c:axId val="6394457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s-ES"/>
            </a:pPr>
            <a:endParaRPr lang="es-AR"/>
          </a:p>
        </c:txPr>
        <c:crossAx val="63946112"/>
        <c:crosses val="autoZero"/>
        <c:auto val="1"/>
        <c:lblAlgn val="ctr"/>
        <c:lblOffset val="100"/>
      </c:catAx>
      <c:valAx>
        <c:axId val="63946112"/>
        <c:scaling>
          <c:orientation val="minMax"/>
          <c:max val="0.47000000000000008"/>
          <c:min val="0.44000000000000011"/>
        </c:scaling>
        <c:axPos val="l"/>
        <c:numFmt formatCode="0.0%" sourceLinked="1"/>
        <c:tickLblPos val="nextTo"/>
        <c:txPr>
          <a:bodyPr/>
          <a:lstStyle/>
          <a:p>
            <a:pPr>
              <a:defRPr lang="es-ES"/>
            </a:pPr>
            <a:endParaRPr lang="es-AR"/>
          </a:p>
        </c:txPr>
        <c:crossAx val="63944576"/>
        <c:crosses val="autoZero"/>
        <c:crossBetween val="between"/>
      </c:valAx>
      <c:catAx>
        <c:axId val="36000896"/>
        <c:scaling>
          <c:orientation val="minMax"/>
        </c:scaling>
        <c:delete val="1"/>
        <c:axPos val="b"/>
        <c:tickLblPos val="none"/>
        <c:crossAx val="36002432"/>
        <c:crosses val="autoZero"/>
        <c:auto val="1"/>
        <c:lblAlgn val="ctr"/>
        <c:lblOffset val="100"/>
      </c:catAx>
      <c:valAx>
        <c:axId val="36002432"/>
        <c:scaling>
          <c:orientation val="minMax"/>
          <c:min val="0"/>
        </c:scaling>
        <c:axPos val="r"/>
        <c:numFmt formatCode="0.0%" sourceLinked="1"/>
        <c:tickLblPos val="nextTo"/>
        <c:txPr>
          <a:bodyPr/>
          <a:lstStyle/>
          <a:p>
            <a:pPr>
              <a:defRPr lang="es-ES"/>
            </a:pPr>
            <a:endParaRPr lang="es-AR"/>
          </a:p>
        </c:txPr>
        <c:crossAx val="36000896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44759667381613871"/>
          <c:y val="1.9902330390519401E-2"/>
          <c:w val="0.50262515174634248"/>
          <c:h val="0.14168678915135621"/>
        </c:manualLayout>
      </c:layout>
      <c:txPr>
        <a:bodyPr/>
        <a:lstStyle/>
        <a:p>
          <a:pPr>
            <a:defRPr lang="es-ES"/>
          </a:pPr>
          <a:endParaRPr lang="es-AR"/>
        </a:p>
      </c:txPr>
    </c:legend>
    <c:plotVisOnly val="1"/>
    <c:dispBlanksAs val="gap"/>
  </c:chart>
  <c:spPr>
    <a:ln>
      <a:noFill/>
    </a:ln>
  </c:spPr>
  <c:txPr>
    <a:bodyPr/>
    <a:lstStyle/>
    <a:p>
      <a:pPr>
        <a:defRPr sz="1600"/>
      </a:pPr>
      <a:endParaRPr lang="es-A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chart>
    <c:plotArea>
      <c:layout>
        <c:manualLayout>
          <c:layoutTarget val="inner"/>
          <c:xMode val="edge"/>
          <c:yMode val="edge"/>
          <c:x val="0.11112729658792651"/>
          <c:y val="5.1400554097404488E-2"/>
          <c:w val="0.81056782536329297"/>
          <c:h val="0.76109543598716978"/>
        </c:manualLayout>
      </c:layout>
      <c:lineChart>
        <c:grouping val="standard"/>
        <c:ser>
          <c:idx val="4"/>
          <c:order val="0"/>
          <c:tx>
            <c:strRef>
              <c:f>Hoja1!$AD$4</c:f>
              <c:strCache>
                <c:ptCount val="1"/>
                <c:pt idx="0">
                  <c:v>Sector Público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67"/>
              <c:layout/>
              <c:showVal val="1"/>
              <c:showCatName val="1"/>
              <c:separator>
</c:separator>
            </c:dLbl>
            <c:dLbl>
              <c:idx val="81"/>
              <c:showVal val="1"/>
              <c:showCatName val="1"/>
              <c:separator>
</c:separator>
            </c:dLbl>
            <c:delete val="1"/>
          </c:dLbls>
          <c:cat>
            <c:strRef>
              <c:f>Hoja1!$Q$19:$Q$86</c:f>
              <c:strCache>
                <c:ptCount val="68"/>
                <c:pt idx="0">
                  <c:v>I.98</c:v>
                </c:pt>
                <c:pt idx="1">
                  <c:v>II.98</c:v>
                </c:pt>
                <c:pt idx="2">
                  <c:v>III.98</c:v>
                </c:pt>
                <c:pt idx="3">
                  <c:v>IV.98</c:v>
                </c:pt>
                <c:pt idx="4">
                  <c:v>I.99</c:v>
                </c:pt>
                <c:pt idx="5">
                  <c:v>II.99</c:v>
                </c:pt>
                <c:pt idx="6">
                  <c:v>III.99</c:v>
                </c:pt>
                <c:pt idx="7">
                  <c:v>IV.99</c:v>
                </c:pt>
                <c:pt idx="8">
                  <c:v>I.00</c:v>
                </c:pt>
                <c:pt idx="9">
                  <c:v>II.00</c:v>
                </c:pt>
                <c:pt idx="10">
                  <c:v>III.00</c:v>
                </c:pt>
                <c:pt idx="11">
                  <c:v>IV.00</c:v>
                </c:pt>
                <c:pt idx="12">
                  <c:v>I.01</c:v>
                </c:pt>
                <c:pt idx="13">
                  <c:v>II.01</c:v>
                </c:pt>
                <c:pt idx="14">
                  <c:v>III.01</c:v>
                </c:pt>
                <c:pt idx="15">
                  <c:v>IV.01</c:v>
                </c:pt>
                <c:pt idx="16">
                  <c:v>I.02</c:v>
                </c:pt>
                <c:pt idx="17">
                  <c:v>II.02</c:v>
                </c:pt>
                <c:pt idx="18">
                  <c:v>III.02</c:v>
                </c:pt>
                <c:pt idx="19">
                  <c:v>IV.02</c:v>
                </c:pt>
                <c:pt idx="20">
                  <c:v>I.03</c:v>
                </c:pt>
                <c:pt idx="21">
                  <c:v>II.03</c:v>
                </c:pt>
                <c:pt idx="22">
                  <c:v>III.03</c:v>
                </c:pt>
                <c:pt idx="23">
                  <c:v>IV.03</c:v>
                </c:pt>
                <c:pt idx="24">
                  <c:v>I.04</c:v>
                </c:pt>
                <c:pt idx="25">
                  <c:v>II.04</c:v>
                </c:pt>
                <c:pt idx="26">
                  <c:v>III.04</c:v>
                </c:pt>
                <c:pt idx="27">
                  <c:v>IV.04</c:v>
                </c:pt>
                <c:pt idx="28">
                  <c:v>I.05</c:v>
                </c:pt>
                <c:pt idx="29">
                  <c:v>II.05</c:v>
                </c:pt>
                <c:pt idx="30">
                  <c:v>III.05</c:v>
                </c:pt>
                <c:pt idx="31">
                  <c:v>IV.05</c:v>
                </c:pt>
                <c:pt idx="32">
                  <c:v>I.06</c:v>
                </c:pt>
                <c:pt idx="33">
                  <c:v>II.06</c:v>
                </c:pt>
                <c:pt idx="34">
                  <c:v>III.06</c:v>
                </c:pt>
                <c:pt idx="35">
                  <c:v>IV.06</c:v>
                </c:pt>
                <c:pt idx="36">
                  <c:v>I.07</c:v>
                </c:pt>
                <c:pt idx="37">
                  <c:v>II.07</c:v>
                </c:pt>
                <c:pt idx="38">
                  <c:v>III.07</c:v>
                </c:pt>
                <c:pt idx="39">
                  <c:v>IV.07</c:v>
                </c:pt>
                <c:pt idx="40">
                  <c:v>I.08</c:v>
                </c:pt>
                <c:pt idx="41">
                  <c:v>II.08</c:v>
                </c:pt>
                <c:pt idx="42">
                  <c:v>III.08</c:v>
                </c:pt>
                <c:pt idx="43">
                  <c:v>IV.08</c:v>
                </c:pt>
                <c:pt idx="44">
                  <c:v>I.09</c:v>
                </c:pt>
                <c:pt idx="45">
                  <c:v>II.09</c:v>
                </c:pt>
                <c:pt idx="46">
                  <c:v>III.09</c:v>
                </c:pt>
                <c:pt idx="47">
                  <c:v>IV.09</c:v>
                </c:pt>
                <c:pt idx="48">
                  <c:v>I.10</c:v>
                </c:pt>
                <c:pt idx="49">
                  <c:v>II.10</c:v>
                </c:pt>
                <c:pt idx="50">
                  <c:v>III.10</c:v>
                </c:pt>
                <c:pt idx="51">
                  <c:v>IV.10</c:v>
                </c:pt>
                <c:pt idx="52">
                  <c:v>I.11</c:v>
                </c:pt>
                <c:pt idx="53">
                  <c:v>II.11</c:v>
                </c:pt>
                <c:pt idx="54">
                  <c:v>III.11</c:v>
                </c:pt>
                <c:pt idx="55">
                  <c:v>IV.11</c:v>
                </c:pt>
                <c:pt idx="56">
                  <c:v>I.12</c:v>
                </c:pt>
                <c:pt idx="57">
                  <c:v>II.12</c:v>
                </c:pt>
                <c:pt idx="58">
                  <c:v>III.12</c:v>
                </c:pt>
                <c:pt idx="59">
                  <c:v>IV.12</c:v>
                </c:pt>
                <c:pt idx="60">
                  <c:v>I.13</c:v>
                </c:pt>
                <c:pt idx="61">
                  <c:v>II.13</c:v>
                </c:pt>
                <c:pt idx="62">
                  <c:v>III.13</c:v>
                </c:pt>
                <c:pt idx="63">
                  <c:v>IV.13</c:v>
                </c:pt>
                <c:pt idx="64">
                  <c:v>I.14</c:v>
                </c:pt>
                <c:pt idx="65">
                  <c:v>II.14</c:v>
                </c:pt>
                <c:pt idx="66">
                  <c:v>III.14</c:v>
                </c:pt>
                <c:pt idx="67">
                  <c:v>IV.14</c:v>
                </c:pt>
              </c:strCache>
            </c:strRef>
          </c:cat>
          <c:val>
            <c:numRef>
              <c:f>Hoja1!$AD$19:$AD$86</c:f>
              <c:numCache>
                <c:formatCode>_ * #,##0_ ;_ * \-#,##0_ ;_ * "-"??_ ;_ @_ </c:formatCode>
                <c:ptCount val="68"/>
                <c:pt idx="0">
                  <c:v>100</c:v>
                </c:pt>
                <c:pt idx="1">
                  <c:v>104.89553393110488</c:v>
                </c:pt>
                <c:pt idx="2">
                  <c:v>100.49606896625995</c:v>
                </c:pt>
                <c:pt idx="3">
                  <c:v>100.56427202413184</c:v>
                </c:pt>
                <c:pt idx="4">
                  <c:v>100.75218415806073</c:v>
                </c:pt>
                <c:pt idx="5">
                  <c:v>98.45423276252545</c:v>
                </c:pt>
                <c:pt idx="6">
                  <c:v>101.47573808028118</c:v>
                </c:pt>
                <c:pt idx="7">
                  <c:v>100.99678175972248</c:v>
                </c:pt>
                <c:pt idx="8">
                  <c:v>98.890522955226217</c:v>
                </c:pt>
                <c:pt idx="9">
                  <c:v>98.904039667976718</c:v>
                </c:pt>
                <c:pt idx="10">
                  <c:v>99.401129913479366</c:v>
                </c:pt>
                <c:pt idx="11">
                  <c:v>100.53470131257829</c:v>
                </c:pt>
                <c:pt idx="12">
                  <c:v>111.77302786331239</c:v>
                </c:pt>
                <c:pt idx="13">
                  <c:v>108.07147481873196</c:v>
                </c:pt>
                <c:pt idx="14">
                  <c:v>108.60454301358664</c:v>
                </c:pt>
                <c:pt idx="15">
                  <c:v>110.62296615339589</c:v>
                </c:pt>
                <c:pt idx="16">
                  <c:v>104.47265831853244</c:v>
                </c:pt>
                <c:pt idx="17">
                  <c:v>106.82365792762771</c:v>
                </c:pt>
                <c:pt idx="18">
                  <c:v>105.92699934025252</c:v>
                </c:pt>
                <c:pt idx="19">
                  <c:v>106.48446494023953</c:v>
                </c:pt>
                <c:pt idx="20">
                  <c:v>103.00465314067905</c:v>
                </c:pt>
                <c:pt idx="21">
                  <c:v>104.77982631154961</c:v>
                </c:pt>
                <c:pt idx="22">
                  <c:v>102.21988361785674</c:v>
                </c:pt>
                <c:pt idx="23">
                  <c:v>106.34654374394989</c:v>
                </c:pt>
                <c:pt idx="24">
                  <c:v>106.51184223400988</c:v>
                </c:pt>
                <c:pt idx="25">
                  <c:v>108.34709052431678</c:v>
                </c:pt>
                <c:pt idx="26">
                  <c:v>112.21325719774457</c:v>
                </c:pt>
                <c:pt idx="27">
                  <c:v>114.3898857364309</c:v>
                </c:pt>
                <c:pt idx="28">
                  <c:v>114.71649280001068</c:v>
                </c:pt>
                <c:pt idx="29">
                  <c:v>116.52384610466808</c:v>
                </c:pt>
                <c:pt idx="30">
                  <c:v>118.72466420838462</c:v>
                </c:pt>
                <c:pt idx="31">
                  <c:v>122.7172379268128</c:v>
                </c:pt>
                <c:pt idx="32">
                  <c:v>124.86953110767129</c:v>
                </c:pt>
                <c:pt idx="33">
                  <c:v>127.50281420528817</c:v>
                </c:pt>
                <c:pt idx="34">
                  <c:v>130.16583200041447</c:v>
                </c:pt>
                <c:pt idx="35">
                  <c:v>132.67313758553388</c:v>
                </c:pt>
                <c:pt idx="36">
                  <c:v>132.67494130410705</c:v>
                </c:pt>
                <c:pt idx="37">
                  <c:v>135.02888222001971</c:v>
                </c:pt>
                <c:pt idx="38">
                  <c:v>137.29403175540503</c:v>
                </c:pt>
                <c:pt idx="39">
                  <c:v>138.54770181034232</c:v>
                </c:pt>
                <c:pt idx="40">
                  <c:v>138.51713150900719</c:v>
                </c:pt>
                <c:pt idx="41">
                  <c:v>147.4148683424288</c:v>
                </c:pt>
                <c:pt idx="42">
                  <c:v>147.41028709480418</c:v>
                </c:pt>
                <c:pt idx="43">
                  <c:v>148.30700478294483</c:v>
                </c:pt>
                <c:pt idx="44">
                  <c:v>147.82730884830542</c:v>
                </c:pt>
                <c:pt idx="45">
                  <c:v>149.69391198024002</c:v>
                </c:pt>
                <c:pt idx="46">
                  <c:v>156.21109288434113</c:v>
                </c:pt>
                <c:pt idx="47">
                  <c:v>157.73926895462341</c:v>
                </c:pt>
                <c:pt idx="48">
                  <c:v>156.28585922330637</c:v>
                </c:pt>
                <c:pt idx="49">
                  <c:v>157.75140546802356</c:v>
                </c:pt>
                <c:pt idx="50">
                  <c:v>158.83985404479918</c:v>
                </c:pt>
                <c:pt idx="51">
                  <c:v>160.83724411130061</c:v>
                </c:pt>
                <c:pt idx="52">
                  <c:v>162.61953964296578</c:v>
                </c:pt>
                <c:pt idx="53">
                  <c:v>165.12354304127331</c:v>
                </c:pt>
                <c:pt idx="54">
                  <c:v>168.46597477532251</c:v>
                </c:pt>
                <c:pt idx="55">
                  <c:v>170.14094374651052</c:v>
                </c:pt>
                <c:pt idx="56">
                  <c:v>170.94658209497373</c:v>
                </c:pt>
                <c:pt idx="57">
                  <c:v>172.11934837667567</c:v>
                </c:pt>
                <c:pt idx="58">
                  <c:v>172.22475760769862</c:v>
                </c:pt>
                <c:pt idx="59">
                  <c:v>174.5747434133755</c:v>
                </c:pt>
                <c:pt idx="60">
                  <c:v>173.72504380422146</c:v>
                </c:pt>
                <c:pt idx="61">
                  <c:v>174.58893739165947</c:v>
                </c:pt>
                <c:pt idx="62">
                  <c:v>177.91831112518818</c:v>
                </c:pt>
                <c:pt idx="63">
                  <c:v>182.04610093241828</c:v>
                </c:pt>
                <c:pt idx="64">
                  <c:v>177.03374114178735</c:v>
                </c:pt>
                <c:pt idx="65">
                  <c:v>181.72975290213225</c:v>
                </c:pt>
                <c:pt idx="66">
                  <c:v>183.76512135851203</c:v>
                </c:pt>
                <c:pt idx="67">
                  <c:v>185.26388873405702</c:v>
                </c:pt>
              </c:numCache>
            </c:numRef>
          </c:val>
          <c:smooth val="1"/>
        </c:ser>
        <c:ser>
          <c:idx val="0"/>
          <c:order val="1"/>
          <c:tx>
            <c:strRef>
              <c:f>Hoja1!$AE$4</c:f>
              <c:strCache>
                <c:ptCount val="1"/>
                <c:pt idx="0">
                  <c:v>Sector Privado</c:v>
                </c:pt>
              </c:strCache>
            </c:strRef>
          </c:tx>
          <c:spPr>
            <a:ln w="47625">
              <a:solidFill>
                <a:srgbClr val="00B0F0"/>
              </a:solidFill>
            </a:ln>
          </c:spPr>
          <c:marker>
            <c:symbol val="none"/>
          </c:marker>
          <c:dLbls>
            <c:dLbl>
              <c:idx val="67"/>
              <c:layout/>
              <c:spPr>
                <a:solidFill>
                  <a:schemeClr val="accent1">
                    <a:lumMod val="20000"/>
                    <a:lumOff val="80000"/>
                  </a:schemeClr>
                </a:solidFill>
              </c:spPr>
              <c:txPr>
                <a:bodyPr/>
                <a:lstStyle/>
                <a:p>
                  <a:pPr>
                    <a:defRPr lang="es-ES"/>
                  </a:pPr>
                  <a:endParaRPr lang="es-AR"/>
                </a:p>
              </c:txPr>
              <c:showVal val="1"/>
            </c:dLbl>
            <c:dLbl>
              <c:idx val="81"/>
              <c:layout>
                <c:manualLayout>
                  <c:x val="-2.7100271002710075E-3"/>
                  <c:y val="-2.3148148148148147E-2"/>
                </c:manualLayout>
              </c:layout>
              <c:spPr>
                <a:solidFill>
                  <a:schemeClr val="accent1">
                    <a:lumMod val="20000"/>
                    <a:lumOff val="80000"/>
                  </a:schemeClr>
                </a:solidFill>
              </c:spPr>
              <c:txPr>
                <a:bodyPr/>
                <a:lstStyle/>
                <a:p>
                  <a:pPr>
                    <a:defRPr lang="es-ES"/>
                  </a:pPr>
                  <a:endParaRPr lang="es-AR"/>
                </a:p>
              </c:txPr>
              <c:showVal val="1"/>
            </c:dLbl>
            <c:delete val="1"/>
          </c:dLbls>
          <c:cat>
            <c:strRef>
              <c:f>Hoja1!$Q$19:$Q$86</c:f>
              <c:strCache>
                <c:ptCount val="68"/>
                <c:pt idx="0">
                  <c:v>I.98</c:v>
                </c:pt>
                <c:pt idx="1">
                  <c:v>II.98</c:v>
                </c:pt>
                <c:pt idx="2">
                  <c:v>III.98</c:v>
                </c:pt>
                <c:pt idx="3">
                  <c:v>IV.98</c:v>
                </c:pt>
                <c:pt idx="4">
                  <c:v>I.99</c:v>
                </c:pt>
                <c:pt idx="5">
                  <c:v>II.99</c:v>
                </c:pt>
                <c:pt idx="6">
                  <c:v>III.99</c:v>
                </c:pt>
                <c:pt idx="7">
                  <c:v>IV.99</c:v>
                </c:pt>
                <c:pt idx="8">
                  <c:v>I.00</c:v>
                </c:pt>
                <c:pt idx="9">
                  <c:v>II.00</c:v>
                </c:pt>
                <c:pt idx="10">
                  <c:v>III.00</c:v>
                </c:pt>
                <c:pt idx="11">
                  <c:v>IV.00</c:v>
                </c:pt>
                <c:pt idx="12">
                  <c:v>I.01</c:v>
                </c:pt>
                <c:pt idx="13">
                  <c:v>II.01</c:v>
                </c:pt>
                <c:pt idx="14">
                  <c:v>III.01</c:v>
                </c:pt>
                <c:pt idx="15">
                  <c:v>IV.01</c:v>
                </c:pt>
                <c:pt idx="16">
                  <c:v>I.02</c:v>
                </c:pt>
                <c:pt idx="17">
                  <c:v>II.02</c:v>
                </c:pt>
                <c:pt idx="18">
                  <c:v>III.02</c:v>
                </c:pt>
                <c:pt idx="19">
                  <c:v>IV.02</c:v>
                </c:pt>
                <c:pt idx="20">
                  <c:v>I.03</c:v>
                </c:pt>
                <c:pt idx="21">
                  <c:v>II.03</c:v>
                </c:pt>
                <c:pt idx="22">
                  <c:v>III.03</c:v>
                </c:pt>
                <c:pt idx="23">
                  <c:v>IV.03</c:v>
                </c:pt>
                <c:pt idx="24">
                  <c:v>I.04</c:v>
                </c:pt>
                <c:pt idx="25">
                  <c:v>II.04</c:v>
                </c:pt>
                <c:pt idx="26">
                  <c:v>III.04</c:v>
                </c:pt>
                <c:pt idx="27">
                  <c:v>IV.04</c:v>
                </c:pt>
                <c:pt idx="28">
                  <c:v>I.05</c:v>
                </c:pt>
                <c:pt idx="29">
                  <c:v>II.05</c:v>
                </c:pt>
                <c:pt idx="30">
                  <c:v>III.05</c:v>
                </c:pt>
                <c:pt idx="31">
                  <c:v>IV.05</c:v>
                </c:pt>
                <c:pt idx="32">
                  <c:v>I.06</c:v>
                </c:pt>
                <c:pt idx="33">
                  <c:v>II.06</c:v>
                </c:pt>
                <c:pt idx="34">
                  <c:v>III.06</c:v>
                </c:pt>
                <c:pt idx="35">
                  <c:v>IV.06</c:v>
                </c:pt>
                <c:pt idx="36">
                  <c:v>I.07</c:v>
                </c:pt>
                <c:pt idx="37">
                  <c:v>II.07</c:v>
                </c:pt>
                <c:pt idx="38">
                  <c:v>III.07</c:v>
                </c:pt>
                <c:pt idx="39">
                  <c:v>IV.07</c:v>
                </c:pt>
                <c:pt idx="40">
                  <c:v>I.08</c:v>
                </c:pt>
                <c:pt idx="41">
                  <c:v>II.08</c:v>
                </c:pt>
                <c:pt idx="42">
                  <c:v>III.08</c:v>
                </c:pt>
                <c:pt idx="43">
                  <c:v>IV.08</c:v>
                </c:pt>
                <c:pt idx="44">
                  <c:v>I.09</c:v>
                </c:pt>
                <c:pt idx="45">
                  <c:v>II.09</c:v>
                </c:pt>
                <c:pt idx="46">
                  <c:v>III.09</c:v>
                </c:pt>
                <c:pt idx="47">
                  <c:v>IV.09</c:v>
                </c:pt>
                <c:pt idx="48">
                  <c:v>I.10</c:v>
                </c:pt>
                <c:pt idx="49">
                  <c:v>II.10</c:v>
                </c:pt>
                <c:pt idx="50">
                  <c:v>III.10</c:v>
                </c:pt>
                <c:pt idx="51">
                  <c:v>IV.10</c:v>
                </c:pt>
                <c:pt idx="52">
                  <c:v>I.11</c:v>
                </c:pt>
                <c:pt idx="53">
                  <c:v>II.11</c:v>
                </c:pt>
                <c:pt idx="54">
                  <c:v>III.11</c:v>
                </c:pt>
                <c:pt idx="55">
                  <c:v>IV.11</c:v>
                </c:pt>
                <c:pt idx="56">
                  <c:v>I.12</c:v>
                </c:pt>
                <c:pt idx="57">
                  <c:v>II.12</c:v>
                </c:pt>
                <c:pt idx="58">
                  <c:v>III.12</c:v>
                </c:pt>
                <c:pt idx="59">
                  <c:v>IV.12</c:v>
                </c:pt>
                <c:pt idx="60">
                  <c:v>I.13</c:v>
                </c:pt>
                <c:pt idx="61">
                  <c:v>II.13</c:v>
                </c:pt>
                <c:pt idx="62">
                  <c:v>III.13</c:v>
                </c:pt>
                <c:pt idx="63">
                  <c:v>IV.13</c:v>
                </c:pt>
                <c:pt idx="64">
                  <c:v>I.14</c:v>
                </c:pt>
                <c:pt idx="65">
                  <c:v>II.14</c:v>
                </c:pt>
                <c:pt idx="66">
                  <c:v>III.14</c:v>
                </c:pt>
                <c:pt idx="67">
                  <c:v>IV.14</c:v>
                </c:pt>
              </c:strCache>
            </c:strRef>
          </c:cat>
          <c:val>
            <c:numRef>
              <c:f>Hoja1!$AE$19:$AE$86</c:f>
              <c:numCache>
                <c:formatCode>_ * #,##0_ ;_ * \-#,##0_ ;_ * "-"??_ ;_ @_ </c:formatCode>
                <c:ptCount val="68"/>
                <c:pt idx="0">
                  <c:v>100</c:v>
                </c:pt>
                <c:pt idx="1">
                  <c:v>98.251580892104485</c:v>
                </c:pt>
                <c:pt idx="2">
                  <c:v>98.784803677289332</c:v>
                </c:pt>
                <c:pt idx="3">
                  <c:v>98.936619920885747</c:v>
                </c:pt>
                <c:pt idx="4">
                  <c:v>103.71868102293512</c:v>
                </c:pt>
                <c:pt idx="5">
                  <c:v>100.86054987780091</c:v>
                </c:pt>
                <c:pt idx="6">
                  <c:v>99.816543971874836</c:v>
                </c:pt>
                <c:pt idx="7">
                  <c:v>97.716549775228629</c:v>
                </c:pt>
                <c:pt idx="8">
                  <c:v>97.829458732291627</c:v>
                </c:pt>
                <c:pt idx="9">
                  <c:v>95.345495342351185</c:v>
                </c:pt>
                <c:pt idx="10">
                  <c:v>94.349938541409884</c:v>
                </c:pt>
                <c:pt idx="11">
                  <c:v>98.073328170527546</c:v>
                </c:pt>
                <c:pt idx="12">
                  <c:v>103.78977052998079</c:v>
                </c:pt>
                <c:pt idx="13">
                  <c:v>103.01194419630119</c:v>
                </c:pt>
                <c:pt idx="14">
                  <c:v>100.73767255989827</c:v>
                </c:pt>
                <c:pt idx="15">
                  <c:v>97.874163211903735</c:v>
                </c:pt>
                <c:pt idx="16">
                  <c:v>93.933466243242336</c:v>
                </c:pt>
                <c:pt idx="17">
                  <c:v>91.879801895983888</c:v>
                </c:pt>
                <c:pt idx="18">
                  <c:v>90.321357258312503</c:v>
                </c:pt>
                <c:pt idx="19">
                  <c:v>91.34520318624709</c:v>
                </c:pt>
                <c:pt idx="20">
                  <c:v>91.681427033870733</c:v>
                </c:pt>
                <c:pt idx="21">
                  <c:v>93.47344599494977</c:v>
                </c:pt>
                <c:pt idx="22">
                  <c:v>95.003037088994859</c:v>
                </c:pt>
                <c:pt idx="23">
                  <c:v>97.974877229523358</c:v>
                </c:pt>
                <c:pt idx="24">
                  <c:v>101.6063894426634</c:v>
                </c:pt>
                <c:pt idx="25">
                  <c:v>103.65212100248148</c:v>
                </c:pt>
                <c:pt idx="26">
                  <c:v>106.48682762520617</c:v>
                </c:pt>
                <c:pt idx="27">
                  <c:v>109.43340647500879</c:v>
                </c:pt>
                <c:pt idx="28">
                  <c:v>113.01602192344627</c:v>
                </c:pt>
                <c:pt idx="29">
                  <c:v>115.40869839700601</c:v>
                </c:pt>
                <c:pt idx="30">
                  <c:v>117.44182574391843</c:v>
                </c:pt>
                <c:pt idx="31">
                  <c:v>121.34924251969161</c:v>
                </c:pt>
                <c:pt idx="32">
                  <c:v>124.22745165495753</c:v>
                </c:pt>
                <c:pt idx="33">
                  <c:v>125.73725096817952</c:v>
                </c:pt>
                <c:pt idx="34">
                  <c:v>127.31691749067762</c:v>
                </c:pt>
                <c:pt idx="35">
                  <c:v>131.1667997493997</c:v>
                </c:pt>
                <c:pt idx="36">
                  <c:v>134.22029818251627</c:v>
                </c:pt>
                <c:pt idx="37">
                  <c:v>136.2457068658855</c:v>
                </c:pt>
                <c:pt idx="38">
                  <c:v>137.30827653993737</c:v>
                </c:pt>
                <c:pt idx="39">
                  <c:v>140.83212163567444</c:v>
                </c:pt>
                <c:pt idx="40">
                  <c:v>143.012703833339</c:v>
                </c:pt>
                <c:pt idx="41">
                  <c:v>145.01875890313531</c:v>
                </c:pt>
                <c:pt idx="42">
                  <c:v>145.07795813313965</c:v>
                </c:pt>
                <c:pt idx="43">
                  <c:v>146.12220689564273</c:v>
                </c:pt>
                <c:pt idx="44">
                  <c:v>143.23246661295823</c:v>
                </c:pt>
                <c:pt idx="45">
                  <c:v>140.7455467538723</c:v>
                </c:pt>
                <c:pt idx="46">
                  <c:v>140.2374244253806</c:v>
                </c:pt>
                <c:pt idx="47">
                  <c:v>141.99183111158837</c:v>
                </c:pt>
                <c:pt idx="48">
                  <c:v>143.24532324111516</c:v>
                </c:pt>
                <c:pt idx="49">
                  <c:v>143.19273986526144</c:v>
                </c:pt>
                <c:pt idx="50">
                  <c:v>143.78293836659006</c:v>
                </c:pt>
                <c:pt idx="51">
                  <c:v>146.49282931384641</c:v>
                </c:pt>
                <c:pt idx="52">
                  <c:v>148.6664794749048</c:v>
                </c:pt>
                <c:pt idx="53">
                  <c:v>149.0792426497938</c:v>
                </c:pt>
                <c:pt idx="54">
                  <c:v>149.77166744314647</c:v>
                </c:pt>
                <c:pt idx="55">
                  <c:v>151.85807907438465</c:v>
                </c:pt>
                <c:pt idx="56">
                  <c:v>152.11050041559957</c:v>
                </c:pt>
                <c:pt idx="57">
                  <c:v>150.24121584004254</c:v>
                </c:pt>
                <c:pt idx="58">
                  <c:v>149.14911715029859</c:v>
                </c:pt>
                <c:pt idx="59">
                  <c:v>150.8882046445672</c:v>
                </c:pt>
                <c:pt idx="60">
                  <c:v>151.74948816877523</c:v>
                </c:pt>
                <c:pt idx="61">
                  <c:v>150.41449956832597</c:v>
                </c:pt>
                <c:pt idx="62">
                  <c:v>149.95420311159839</c:v>
                </c:pt>
                <c:pt idx="63">
                  <c:v>150.92655597806879</c:v>
                </c:pt>
                <c:pt idx="64">
                  <c:v>150.07963598247554</c:v>
                </c:pt>
                <c:pt idx="65">
                  <c:v>150.41583844378081</c:v>
                </c:pt>
                <c:pt idx="66">
                  <c:v>148.63809467040585</c:v>
                </c:pt>
                <c:pt idx="67">
                  <c:v>149.50520436665056</c:v>
                </c:pt>
              </c:numCache>
            </c:numRef>
          </c:val>
          <c:smooth val="1"/>
        </c:ser>
        <c:marker val="1"/>
        <c:axId val="64234624"/>
        <c:axId val="64236160"/>
      </c:lineChart>
      <c:catAx>
        <c:axId val="64234624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/>
            </a:pPr>
            <a:endParaRPr lang="es-AR"/>
          </a:p>
        </c:txPr>
        <c:crossAx val="64236160"/>
        <c:crosses val="autoZero"/>
        <c:auto val="1"/>
        <c:lblAlgn val="ctr"/>
        <c:lblOffset val="100"/>
        <c:tickLblSkip val="3"/>
      </c:catAx>
      <c:valAx>
        <c:axId val="64236160"/>
        <c:scaling>
          <c:orientation val="minMax"/>
          <c:min val="70"/>
        </c:scaling>
        <c:axPos val="l"/>
        <c:numFmt formatCode="_ * #,##0_ ;_ * \-#,##0_ ;_ * &quot;-&quot;??_ ;_ @_ " sourceLinked="1"/>
        <c:tickLblPos val="nextTo"/>
        <c:txPr>
          <a:bodyPr/>
          <a:lstStyle/>
          <a:p>
            <a:pPr>
              <a:defRPr lang="es-ES"/>
            </a:pPr>
            <a:endParaRPr lang="es-AR"/>
          </a:p>
        </c:txPr>
        <c:crossAx val="642346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1957173502009646"/>
          <c:y val="4.0950211881219584E-2"/>
          <c:w val="0.28061640606910782"/>
          <c:h val="0.15987568841557284"/>
        </c:manualLayout>
      </c:layout>
      <c:txPr>
        <a:bodyPr/>
        <a:lstStyle/>
        <a:p>
          <a:pPr>
            <a:defRPr lang="es-ES"/>
          </a:pPr>
          <a:endParaRPr lang="es-AR"/>
        </a:p>
      </c:txPr>
    </c:legend>
    <c:plotVisOnly val="1"/>
    <c:dispBlanksAs val="gap"/>
  </c:chart>
  <c:spPr>
    <a:ln>
      <a:noFill/>
    </a:ln>
  </c:spPr>
  <c:txPr>
    <a:bodyPr/>
    <a:lstStyle/>
    <a:p>
      <a:pPr>
        <a:defRPr sz="1600"/>
      </a:pPr>
      <a:endParaRPr lang="es-AR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chart>
    <c:plotArea>
      <c:layout>
        <c:manualLayout>
          <c:layoutTarget val="inner"/>
          <c:xMode val="edge"/>
          <c:yMode val="edge"/>
          <c:x val="0.11112729658792651"/>
          <c:y val="5.1400554097404488E-2"/>
          <c:w val="0.80514777116275049"/>
          <c:h val="0.76109543598716944"/>
        </c:manualLayout>
      </c:layout>
      <c:lineChart>
        <c:grouping val="standard"/>
        <c:ser>
          <c:idx val="0"/>
          <c:order val="0"/>
          <c:tx>
            <c:strRef>
              <c:f>Hoja1!$Z$4</c:f>
              <c:strCache>
                <c:ptCount val="1"/>
                <c:pt idx="0">
                  <c:v>Industria</c:v>
                </c:pt>
              </c:strCache>
            </c:strRef>
          </c:tx>
          <c:spPr>
            <a:ln w="47625"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67"/>
              <c:layout>
                <c:manualLayout>
                  <c:x val="-1.0840108401084032E-2"/>
                  <c:y val="3.2407407407407468E-2"/>
                </c:manualLayout>
              </c:layout>
              <c:spPr>
                <a:solidFill>
                  <a:schemeClr val="bg1">
                    <a:lumMod val="75000"/>
                  </a:schemeClr>
                </a:solidFill>
              </c:spPr>
              <c:txPr>
                <a:bodyPr/>
                <a:lstStyle/>
                <a:p>
                  <a:pPr>
                    <a:defRPr lang="es-ES"/>
                  </a:pPr>
                  <a:endParaRPr lang="es-AR"/>
                </a:p>
              </c:txPr>
              <c:showVal val="1"/>
            </c:dLbl>
            <c:dLbl>
              <c:idx val="81"/>
              <c:layout>
                <c:manualLayout>
                  <c:x val="-1.0840108401084037E-2"/>
                  <c:y val="2.7777777777777891E-2"/>
                </c:manualLayout>
              </c:layout>
              <c:spPr>
                <a:solidFill>
                  <a:schemeClr val="bg1">
                    <a:lumMod val="75000"/>
                  </a:schemeClr>
                </a:solidFill>
              </c:spPr>
              <c:txPr>
                <a:bodyPr/>
                <a:lstStyle/>
                <a:p>
                  <a:pPr>
                    <a:defRPr lang="es-ES"/>
                  </a:pPr>
                  <a:endParaRPr lang="es-AR"/>
                </a:p>
              </c:txPr>
              <c:showVal val="1"/>
              <c:separator>
</c:separator>
            </c:dLbl>
            <c:delete val="1"/>
          </c:dLbls>
          <c:cat>
            <c:strRef>
              <c:f>Hoja1!$Q$19:$Q$86</c:f>
              <c:strCache>
                <c:ptCount val="68"/>
                <c:pt idx="0">
                  <c:v>I.98</c:v>
                </c:pt>
                <c:pt idx="1">
                  <c:v>II.98</c:v>
                </c:pt>
                <c:pt idx="2">
                  <c:v>III.98</c:v>
                </c:pt>
                <c:pt idx="3">
                  <c:v>IV.98</c:v>
                </c:pt>
                <c:pt idx="4">
                  <c:v>I.99</c:v>
                </c:pt>
                <c:pt idx="5">
                  <c:v>II.99</c:v>
                </c:pt>
                <c:pt idx="6">
                  <c:v>III.99</c:v>
                </c:pt>
                <c:pt idx="7">
                  <c:v>IV.99</c:v>
                </c:pt>
                <c:pt idx="8">
                  <c:v>I.00</c:v>
                </c:pt>
                <c:pt idx="9">
                  <c:v>II.00</c:v>
                </c:pt>
                <c:pt idx="10">
                  <c:v>III.00</c:v>
                </c:pt>
                <c:pt idx="11">
                  <c:v>IV.00</c:v>
                </c:pt>
                <c:pt idx="12">
                  <c:v>I.01</c:v>
                </c:pt>
                <c:pt idx="13">
                  <c:v>II.01</c:v>
                </c:pt>
                <c:pt idx="14">
                  <c:v>III.01</c:v>
                </c:pt>
                <c:pt idx="15">
                  <c:v>IV.01</c:v>
                </c:pt>
                <c:pt idx="16">
                  <c:v>I.02</c:v>
                </c:pt>
                <c:pt idx="17">
                  <c:v>II.02</c:v>
                </c:pt>
                <c:pt idx="18">
                  <c:v>III.02</c:v>
                </c:pt>
                <c:pt idx="19">
                  <c:v>IV.02</c:v>
                </c:pt>
                <c:pt idx="20">
                  <c:v>I.03</c:v>
                </c:pt>
                <c:pt idx="21">
                  <c:v>II.03</c:v>
                </c:pt>
                <c:pt idx="22">
                  <c:v>III.03</c:v>
                </c:pt>
                <c:pt idx="23">
                  <c:v>IV.03</c:v>
                </c:pt>
                <c:pt idx="24">
                  <c:v>I.04</c:v>
                </c:pt>
                <c:pt idx="25">
                  <c:v>II.04</c:v>
                </c:pt>
                <c:pt idx="26">
                  <c:v>III.04</c:v>
                </c:pt>
                <c:pt idx="27">
                  <c:v>IV.04</c:v>
                </c:pt>
                <c:pt idx="28">
                  <c:v>I.05</c:v>
                </c:pt>
                <c:pt idx="29">
                  <c:v>II.05</c:v>
                </c:pt>
                <c:pt idx="30">
                  <c:v>III.05</c:v>
                </c:pt>
                <c:pt idx="31">
                  <c:v>IV.05</c:v>
                </c:pt>
                <c:pt idx="32">
                  <c:v>I.06</c:v>
                </c:pt>
                <c:pt idx="33">
                  <c:v>II.06</c:v>
                </c:pt>
                <c:pt idx="34">
                  <c:v>III.06</c:v>
                </c:pt>
                <c:pt idx="35">
                  <c:v>IV.06</c:v>
                </c:pt>
                <c:pt idx="36">
                  <c:v>I.07</c:v>
                </c:pt>
                <c:pt idx="37">
                  <c:v>II.07</c:v>
                </c:pt>
                <c:pt idx="38">
                  <c:v>III.07</c:v>
                </c:pt>
                <c:pt idx="39">
                  <c:v>IV.07</c:v>
                </c:pt>
                <c:pt idx="40">
                  <c:v>I.08</c:v>
                </c:pt>
                <c:pt idx="41">
                  <c:v>II.08</c:v>
                </c:pt>
                <c:pt idx="42">
                  <c:v>III.08</c:v>
                </c:pt>
                <c:pt idx="43">
                  <c:v>IV.08</c:v>
                </c:pt>
                <c:pt idx="44">
                  <c:v>I.09</c:v>
                </c:pt>
                <c:pt idx="45">
                  <c:v>II.09</c:v>
                </c:pt>
                <c:pt idx="46">
                  <c:v>III.09</c:v>
                </c:pt>
                <c:pt idx="47">
                  <c:v>IV.09</c:v>
                </c:pt>
                <c:pt idx="48">
                  <c:v>I.10</c:v>
                </c:pt>
                <c:pt idx="49">
                  <c:v>II.10</c:v>
                </c:pt>
                <c:pt idx="50">
                  <c:v>III.10</c:v>
                </c:pt>
                <c:pt idx="51">
                  <c:v>IV.10</c:v>
                </c:pt>
                <c:pt idx="52">
                  <c:v>I.11</c:v>
                </c:pt>
                <c:pt idx="53">
                  <c:v>II.11</c:v>
                </c:pt>
                <c:pt idx="54">
                  <c:v>III.11</c:v>
                </c:pt>
                <c:pt idx="55">
                  <c:v>IV.11</c:v>
                </c:pt>
                <c:pt idx="56">
                  <c:v>I.12</c:v>
                </c:pt>
                <c:pt idx="57">
                  <c:v>II.12</c:v>
                </c:pt>
                <c:pt idx="58">
                  <c:v>III.12</c:v>
                </c:pt>
                <c:pt idx="59">
                  <c:v>IV.12</c:v>
                </c:pt>
                <c:pt idx="60">
                  <c:v>I.13</c:v>
                </c:pt>
                <c:pt idx="61">
                  <c:v>II.13</c:v>
                </c:pt>
                <c:pt idx="62">
                  <c:v>III.13</c:v>
                </c:pt>
                <c:pt idx="63">
                  <c:v>IV.13</c:v>
                </c:pt>
                <c:pt idx="64">
                  <c:v>I.14</c:v>
                </c:pt>
                <c:pt idx="65">
                  <c:v>II.14</c:v>
                </c:pt>
                <c:pt idx="66">
                  <c:v>III.14</c:v>
                </c:pt>
                <c:pt idx="67">
                  <c:v>IV.14</c:v>
                </c:pt>
              </c:strCache>
            </c:strRef>
          </c:cat>
          <c:val>
            <c:numRef>
              <c:f>Hoja1!$Z$19:$Z$86</c:f>
              <c:numCache>
                <c:formatCode>_ * #,##0_ ;_ * \-#,##0_ ;_ * "-"??_ ;_ @_ </c:formatCode>
                <c:ptCount val="68"/>
                <c:pt idx="0">
                  <c:v>100</c:v>
                </c:pt>
                <c:pt idx="1">
                  <c:v>99.100032180005954</c:v>
                </c:pt>
                <c:pt idx="2">
                  <c:v>98.518845683279665</c:v>
                </c:pt>
                <c:pt idx="3">
                  <c:v>97.213763924607179</c:v>
                </c:pt>
                <c:pt idx="4">
                  <c:v>98.388567555668189</c:v>
                </c:pt>
                <c:pt idx="5">
                  <c:v>94.8642100481662</c:v>
                </c:pt>
                <c:pt idx="6">
                  <c:v>92.283636737361718</c:v>
                </c:pt>
                <c:pt idx="7">
                  <c:v>89.776539410540778</c:v>
                </c:pt>
                <c:pt idx="8">
                  <c:v>89.004969123282677</c:v>
                </c:pt>
                <c:pt idx="9">
                  <c:v>86.207415816902454</c:v>
                </c:pt>
                <c:pt idx="10">
                  <c:v>84.845175572679977</c:v>
                </c:pt>
                <c:pt idx="11">
                  <c:v>86.088931005340299</c:v>
                </c:pt>
                <c:pt idx="12">
                  <c:v>95.440113653557077</c:v>
                </c:pt>
                <c:pt idx="13">
                  <c:v>93.526561116725446</c:v>
                </c:pt>
                <c:pt idx="14">
                  <c:v>91.025297817482851</c:v>
                </c:pt>
                <c:pt idx="15">
                  <c:v>87.755427445961786</c:v>
                </c:pt>
                <c:pt idx="16">
                  <c:v>84.195690969138724</c:v>
                </c:pt>
                <c:pt idx="17">
                  <c:v>82.511543636101976</c:v>
                </c:pt>
                <c:pt idx="18">
                  <c:v>81.495041079277627</c:v>
                </c:pt>
                <c:pt idx="19">
                  <c:v>82.167958810554083</c:v>
                </c:pt>
                <c:pt idx="20">
                  <c:v>84.218537147555026</c:v>
                </c:pt>
                <c:pt idx="21">
                  <c:v>85.729998821241779</c:v>
                </c:pt>
                <c:pt idx="22">
                  <c:v>87.431063965396902</c:v>
                </c:pt>
                <c:pt idx="23">
                  <c:v>89.994743498388644</c:v>
                </c:pt>
                <c:pt idx="24">
                  <c:v>93.93033671575084</c:v>
                </c:pt>
                <c:pt idx="25">
                  <c:v>95.778998851244495</c:v>
                </c:pt>
                <c:pt idx="26">
                  <c:v>97.429386433603</c:v>
                </c:pt>
                <c:pt idx="27">
                  <c:v>100.13256187216138</c:v>
                </c:pt>
                <c:pt idx="28">
                  <c:v>102.63010700548254</c:v>
                </c:pt>
                <c:pt idx="29">
                  <c:v>104.10273645754903</c:v>
                </c:pt>
                <c:pt idx="30">
                  <c:v>105.53256408993079</c:v>
                </c:pt>
                <c:pt idx="31">
                  <c:v>108.23539859040079</c:v>
                </c:pt>
                <c:pt idx="32">
                  <c:v>110.59960864719416</c:v>
                </c:pt>
                <c:pt idx="33">
                  <c:v>111.44495532120125</c:v>
                </c:pt>
                <c:pt idx="34">
                  <c:v>112.38540930596901</c:v>
                </c:pt>
                <c:pt idx="35">
                  <c:v>114.63898077176538</c:v>
                </c:pt>
                <c:pt idx="36">
                  <c:v>116.87257577444265</c:v>
                </c:pt>
                <c:pt idx="37">
                  <c:v>117.86597556209095</c:v>
                </c:pt>
                <c:pt idx="38">
                  <c:v>118.3969564392178</c:v>
                </c:pt>
                <c:pt idx="39">
                  <c:v>120.35529604672456</c:v>
                </c:pt>
                <c:pt idx="40">
                  <c:v>122.52124638748411</c:v>
                </c:pt>
                <c:pt idx="41">
                  <c:v>124.03194335800042</c:v>
                </c:pt>
                <c:pt idx="42">
                  <c:v>124.08003422955237</c:v>
                </c:pt>
                <c:pt idx="43">
                  <c:v>123.33375701092579</c:v>
                </c:pt>
                <c:pt idx="44">
                  <c:v>120.92366286908953</c:v>
                </c:pt>
                <c:pt idx="45">
                  <c:v>118.11975175019437</c:v>
                </c:pt>
                <c:pt idx="46">
                  <c:v>117.62100900095038</c:v>
                </c:pt>
                <c:pt idx="47">
                  <c:v>118.49575532430272</c:v>
                </c:pt>
                <c:pt idx="48">
                  <c:v>119.24166135804825</c:v>
                </c:pt>
                <c:pt idx="49">
                  <c:v>119.03896608401072</c:v>
                </c:pt>
                <c:pt idx="50">
                  <c:v>119.18276327588504</c:v>
                </c:pt>
                <c:pt idx="51">
                  <c:v>119.93602631764885</c:v>
                </c:pt>
                <c:pt idx="52">
                  <c:v>121.24794266058096</c:v>
                </c:pt>
                <c:pt idx="53">
                  <c:v>122.02291352124909</c:v>
                </c:pt>
                <c:pt idx="54">
                  <c:v>122.6033818742013</c:v>
                </c:pt>
                <c:pt idx="55">
                  <c:v>123.58812738950594</c:v>
                </c:pt>
                <c:pt idx="56">
                  <c:v>123.39133269379855</c:v>
                </c:pt>
                <c:pt idx="57">
                  <c:v>121.94271616518037</c:v>
                </c:pt>
                <c:pt idx="58">
                  <c:v>121.35409630840434</c:v>
                </c:pt>
                <c:pt idx="59">
                  <c:v>122.16723995945063</c:v>
                </c:pt>
                <c:pt idx="60">
                  <c:v>122.85588131539637</c:v>
                </c:pt>
                <c:pt idx="61">
                  <c:v>121.94424493816413</c:v>
                </c:pt>
                <c:pt idx="62">
                  <c:v>121.5537381049553</c:v>
                </c:pt>
                <c:pt idx="63">
                  <c:v>121.56278272897492</c:v>
                </c:pt>
                <c:pt idx="64">
                  <c:v>120.64408604371036</c:v>
                </c:pt>
                <c:pt idx="65">
                  <c:v>119.63872369588107</c:v>
                </c:pt>
                <c:pt idx="66">
                  <c:v>119.3386201617209</c:v>
                </c:pt>
                <c:pt idx="67">
                  <c:v>118.24736461120747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Hoja1!$AA$4</c:f>
              <c:strCache>
                <c:ptCount val="1"/>
                <c:pt idx="0">
                  <c:v>Construcción</c:v>
                </c:pt>
              </c:strCache>
            </c:strRef>
          </c:tx>
          <c:spPr>
            <a:ln w="47625">
              <a:solidFill>
                <a:srgbClr val="00B0F0"/>
              </a:solidFill>
            </a:ln>
          </c:spPr>
          <c:marker>
            <c:symbol val="none"/>
          </c:marker>
          <c:dLbls>
            <c:dLbl>
              <c:idx val="67"/>
              <c:layout>
                <c:manualLayout>
                  <c:x val="-1.6260162601626021E-2"/>
                  <c:y val="-3.2407407407407468E-2"/>
                </c:manualLayout>
              </c:layout>
              <c:spPr>
                <a:solidFill>
                  <a:schemeClr val="accent1">
                    <a:lumMod val="20000"/>
                    <a:lumOff val="80000"/>
                  </a:schemeClr>
                </a:solidFill>
              </c:spPr>
              <c:txPr>
                <a:bodyPr/>
                <a:lstStyle/>
                <a:p>
                  <a:pPr>
                    <a:defRPr lang="es-ES"/>
                  </a:pPr>
                  <a:endParaRPr lang="es-AR"/>
                </a:p>
              </c:txPr>
              <c:showVal val="1"/>
            </c:dLbl>
            <c:dLbl>
              <c:idx val="81"/>
              <c:layout>
                <c:manualLayout>
                  <c:x val="-8.130081300813009E-3"/>
                  <c:y val="3.7037037037037056E-2"/>
                </c:manualLayout>
              </c:layout>
              <c:spPr>
                <a:solidFill>
                  <a:schemeClr val="accent1">
                    <a:lumMod val="20000"/>
                    <a:lumOff val="80000"/>
                  </a:schemeClr>
                </a:solidFill>
              </c:spPr>
              <c:txPr>
                <a:bodyPr/>
                <a:lstStyle/>
                <a:p>
                  <a:pPr>
                    <a:defRPr lang="es-ES"/>
                  </a:pPr>
                  <a:endParaRPr lang="es-AR"/>
                </a:p>
              </c:txPr>
              <c:showVal val="1"/>
            </c:dLbl>
            <c:delete val="1"/>
          </c:dLbls>
          <c:cat>
            <c:strRef>
              <c:f>Hoja1!$Q$19:$Q$86</c:f>
              <c:strCache>
                <c:ptCount val="68"/>
                <c:pt idx="0">
                  <c:v>I.98</c:v>
                </c:pt>
                <c:pt idx="1">
                  <c:v>II.98</c:v>
                </c:pt>
                <c:pt idx="2">
                  <c:v>III.98</c:v>
                </c:pt>
                <c:pt idx="3">
                  <c:v>IV.98</c:v>
                </c:pt>
                <c:pt idx="4">
                  <c:v>I.99</c:v>
                </c:pt>
                <c:pt idx="5">
                  <c:v>II.99</c:v>
                </c:pt>
                <c:pt idx="6">
                  <c:v>III.99</c:v>
                </c:pt>
                <c:pt idx="7">
                  <c:v>IV.99</c:v>
                </c:pt>
                <c:pt idx="8">
                  <c:v>I.00</c:v>
                </c:pt>
                <c:pt idx="9">
                  <c:v>II.00</c:v>
                </c:pt>
                <c:pt idx="10">
                  <c:v>III.00</c:v>
                </c:pt>
                <c:pt idx="11">
                  <c:v>IV.00</c:v>
                </c:pt>
                <c:pt idx="12">
                  <c:v>I.01</c:v>
                </c:pt>
                <c:pt idx="13">
                  <c:v>II.01</c:v>
                </c:pt>
                <c:pt idx="14">
                  <c:v>III.01</c:v>
                </c:pt>
                <c:pt idx="15">
                  <c:v>IV.01</c:v>
                </c:pt>
                <c:pt idx="16">
                  <c:v>I.02</c:v>
                </c:pt>
                <c:pt idx="17">
                  <c:v>II.02</c:v>
                </c:pt>
                <c:pt idx="18">
                  <c:v>III.02</c:v>
                </c:pt>
                <c:pt idx="19">
                  <c:v>IV.02</c:v>
                </c:pt>
                <c:pt idx="20">
                  <c:v>I.03</c:v>
                </c:pt>
                <c:pt idx="21">
                  <c:v>II.03</c:v>
                </c:pt>
                <c:pt idx="22">
                  <c:v>III.03</c:v>
                </c:pt>
                <c:pt idx="23">
                  <c:v>IV.03</c:v>
                </c:pt>
                <c:pt idx="24">
                  <c:v>I.04</c:v>
                </c:pt>
                <c:pt idx="25">
                  <c:v>II.04</c:v>
                </c:pt>
                <c:pt idx="26">
                  <c:v>III.04</c:v>
                </c:pt>
                <c:pt idx="27">
                  <c:v>IV.04</c:v>
                </c:pt>
                <c:pt idx="28">
                  <c:v>I.05</c:v>
                </c:pt>
                <c:pt idx="29">
                  <c:v>II.05</c:v>
                </c:pt>
                <c:pt idx="30">
                  <c:v>III.05</c:v>
                </c:pt>
                <c:pt idx="31">
                  <c:v>IV.05</c:v>
                </c:pt>
                <c:pt idx="32">
                  <c:v>I.06</c:v>
                </c:pt>
                <c:pt idx="33">
                  <c:v>II.06</c:v>
                </c:pt>
                <c:pt idx="34">
                  <c:v>III.06</c:v>
                </c:pt>
                <c:pt idx="35">
                  <c:v>IV.06</c:v>
                </c:pt>
                <c:pt idx="36">
                  <c:v>I.07</c:v>
                </c:pt>
                <c:pt idx="37">
                  <c:v>II.07</c:v>
                </c:pt>
                <c:pt idx="38">
                  <c:v>III.07</c:v>
                </c:pt>
                <c:pt idx="39">
                  <c:v>IV.07</c:v>
                </c:pt>
                <c:pt idx="40">
                  <c:v>I.08</c:v>
                </c:pt>
                <c:pt idx="41">
                  <c:v>II.08</c:v>
                </c:pt>
                <c:pt idx="42">
                  <c:v>III.08</c:v>
                </c:pt>
                <c:pt idx="43">
                  <c:v>IV.08</c:v>
                </c:pt>
                <c:pt idx="44">
                  <c:v>I.09</c:v>
                </c:pt>
                <c:pt idx="45">
                  <c:v>II.09</c:v>
                </c:pt>
                <c:pt idx="46">
                  <c:v>III.09</c:v>
                </c:pt>
                <c:pt idx="47">
                  <c:v>IV.09</c:v>
                </c:pt>
                <c:pt idx="48">
                  <c:v>I.10</c:v>
                </c:pt>
                <c:pt idx="49">
                  <c:v>II.10</c:v>
                </c:pt>
                <c:pt idx="50">
                  <c:v>III.10</c:v>
                </c:pt>
                <c:pt idx="51">
                  <c:v>IV.10</c:v>
                </c:pt>
                <c:pt idx="52">
                  <c:v>I.11</c:v>
                </c:pt>
                <c:pt idx="53">
                  <c:v>II.11</c:v>
                </c:pt>
                <c:pt idx="54">
                  <c:v>III.11</c:v>
                </c:pt>
                <c:pt idx="55">
                  <c:v>IV.11</c:v>
                </c:pt>
                <c:pt idx="56">
                  <c:v>I.12</c:v>
                </c:pt>
                <c:pt idx="57">
                  <c:v>II.12</c:v>
                </c:pt>
                <c:pt idx="58">
                  <c:v>III.12</c:v>
                </c:pt>
                <c:pt idx="59">
                  <c:v>IV.12</c:v>
                </c:pt>
                <c:pt idx="60">
                  <c:v>I.13</c:v>
                </c:pt>
                <c:pt idx="61">
                  <c:v>II.13</c:v>
                </c:pt>
                <c:pt idx="62">
                  <c:v>III.13</c:v>
                </c:pt>
                <c:pt idx="63">
                  <c:v>IV.13</c:v>
                </c:pt>
                <c:pt idx="64">
                  <c:v>I.14</c:v>
                </c:pt>
                <c:pt idx="65">
                  <c:v>II.14</c:v>
                </c:pt>
                <c:pt idx="66">
                  <c:v>III.14</c:v>
                </c:pt>
                <c:pt idx="67">
                  <c:v>IV.14</c:v>
                </c:pt>
              </c:strCache>
            </c:strRef>
          </c:cat>
          <c:val>
            <c:numRef>
              <c:f>Hoja1!$AA$19:$AA$86</c:f>
              <c:numCache>
                <c:formatCode>_ * #,##0_ ;_ * \-#,##0_ ;_ * "-"??_ ;_ @_ </c:formatCode>
                <c:ptCount val="68"/>
                <c:pt idx="0">
                  <c:v>100</c:v>
                </c:pt>
                <c:pt idx="1">
                  <c:v>99.668755213470845</c:v>
                </c:pt>
                <c:pt idx="2">
                  <c:v>101.84343072884842</c:v>
                </c:pt>
                <c:pt idx="3">
                  <c:v>102.72553522251174</c:v>
                </c:pt>
                <c:pt idx="4">
                  <c:v>95.476351360164855</c:v>
                </c:pt>
                <c:pt idx="5">
                  <c:v>93.0405019568543</c:v>
                </c:pt>
                <c:pt idx="6">
                  <c:v>92.682144457945256</c:v>
                </c:pt>
                <c:pt idx="7">
                  <c:v>90.323589914278543</c:v>
                </c:pt>
                <c:pt idx="8">
                  <c:v>87.176532266488991</c:v>
                </c:pt>
                <c:pt idx="9">
                  <c:v>81.030216068430434</c:v>
                </c:pt>
                <c:pt idx="10">
                  <c:v>79.634546561425452</c:v>
                </c:pt>
                <c:pt idx="11">
                  <c:v>82.047560565935058</c:v>
                </c:pt>
                <c:pt idx="12">
                  <c:v>72.120898808891582</c:v>
                </c:pt>
                <c:pt idx="13">
                  <c:v>69.759837029462219</c:v>
                </c:pt>
                <c:pt idx="14">
                  <c:v>64.133192677348163</c:v>
                </c:pt>
                <c:pt idx="15">
                  <c:v>57.677209543200824</c:v>
                </c:pt>
                <c:pt idx="16">
                  <c:v>44.220559307032552</c:v>
                </c:pt>
                <c:pt idx="17">
                  <c:v>38.268739256455007</c:v>
                </c:pt>
                <c:pt idx="18">
                  <c:v>36.615906353422197</c:v>
                </c:pt>
                <c:pt idx="19">
                  <c:v>39.663136517399963</c:v>
                </c:pt>
                <c:pt idx="20">
                  <c:v>43.716969827026105</c:v>
                </c:pt>
                <c:pt idx="21">
                  <c:v>47.110495356965586</c:v>
                </c:pt>
                <c:pt idx="22">
                  <c:v>51.522540421326255</c:v>
                </c:pt>
                <c:pt idx="23">
                  <c:v>56.405142311490309</c:v>
                </c:pt>
                <c:pt idx="24">
                  <c:v>61.309865419568744</c:v>
                </c:pt>
                <c:pt idx="25">
                  <c:v>64.45709660811319</c:v>
                </c:pt>
                <c:pt idx="26">
                  <c:v>67.748181548072822</c:v>
                </c:pt>
                <c:pt idx="27">
                  <c:v>74.623020574837369</c:v>
                </c:pt>
                <c:pt idx="28">
                  <c:v>80.833229163100867</c:v>
                </c:pt>
                <c:pt idx="29">
                  <c:v>87.240424365269675</c:v>
                </c:pt>
                <c:pt idx="30">
                  <c:v>93.364286828300095</c:v>
                </c:pt>
                <c:pt idx="31">
                  <c:v>100.76250737474167</c:v>
                </c:pt>
                <c:pt idx="32">
                  <c:v>105.07982288660877</c:v>
                </c:pt>
                <c:pt idx="33">
                  <c:v>109.25216300480916</c:v>
                </c:pt>
                <c:pt idx="34">
                  <c:v>110.84035632982668</c:v>
                </c:pt>
                <c:pt idx="35">
                  <c:v>116.6258611294495</c:v>
                </c:pt>
                <c:pt idx="36">
                  <c:v>121.5653017512343</c:v>
                </c:pt>
                <c:pt idx="37">
                  <c:v>127.58053587998133</c:v>
                </c:pt>
                <c:pt idx="38">
                  <c:v>128.64208002246642</c:v>
                </c:pt>
                <c:pt idx="39">
                  <c:v>129.57627558020818</c:v>
                </c:pt>
                <c:pt idx="40">
                  <c:v>127.82860285513597</c:v>
                </c:pt>
                <c:pt idx="41">
                  <c:v>130.15332868447368</c:v>
                </c:pt>
                <c:pt idx="42">
                  <c:v>127.23824397211436</c:v>
                </c:pt>
                <c:pt idx="43">
                  <c:v>125.25580706217241</c:v>
                </c:pt>
                <c:pt idx="44">
                  <c:v>118.51373485558751</c:v>
                </c:pt>
                <c:pt idx="45">
                  <c:v>117.48387669224667</c:v>
                </c:pt>
                <c:pt idx="46">
                  <c:v>116.15135871876166</c:v>
                </c:pt>
                <c:pt idx="47">
                  <c:v>115.4418391557019</c:v>
                </c:pt>
                <c:pt idx="48">
                  <c:v>113.77762915164763</c:v>
                </c:pt>
                <c:pt idx="49">
                  <c:v>114.84073953460015</c:v>
                </c:pt>
                <c:pt idx="50">
                  <c:v>116.29231876070801</c:v>
                </c:pt>
                <c:pt idx="51">
                  <c:v>120.79504188533106</c:v>
                </c:pt>
                <c:pt idx="52">
                  <c:v>123.13360384982873</c:v>
                </c:pt>
                <c:pt idx="53">
                  <c:v>126.96649366008778</c:v>
                </c:pt>
                <c:pt idx="54">
                  <c:v>128.69350785555139</c:v>
                </c:pt>
                <c:pt idx="55">
                  <c:v>131.39505956038573</c:v>
                </c:pt>
                <c:pt idx="56">
                  <c:v>127.81667150450338</c:v>
                </c:pt>
                <c:pt idx="57">
                  <c:v>126.39499522547349</c:v>
                </c:pt>
                <c:pt idx="58">
                  <c:v>123.20637262219007</c:v>
                </c:pt>
                <c:pt idx="59">
                  <c:v>122.38280003289968</c:v>
                </c:pt>
                <c:pt idx="60">
                  <c:v>121.03785624519359</c:v>
                </c:pt>
                <c:pt idx="61">
                  <c:v>122.78818226370358</c:v>
                </c:pt>
                <c:pt idx="62">
                  <c:v>122.85418267979188</c:v>
                </c:pt>
                <c:pt idx="63">
                  <c:v>123.10376633343455</c:v>
                </c:pt>
                <c:pt idx="64">
                  <c:v>118.61032735819646</c:v>
                </c:pt>
                <c:pt idx="65">
                  <c:v>119.18846833232007</c:v>
                </c:pt>
                <c:pt idx="66">
                  <c:v>123.17622353578645</c:v>
                </c:pt>
                <c:pt idx="67">
                  <c:v>121.86379810263925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Hoja1!$AB$4</c:f>
              <c:strCache>
                <c:ptCount val="1"/>
                <c:pt idx="0">
                  <c:v>Comercio</c:v>
                </c:pt>
              </c:strCache>
            </c:strRef>
          </c:tx>
          <c:spPr>
            <a:ln w="47625">
              <a:solidFill>
                <a:srgbClr val="FFC000"/>
              </a:solidFill>
            </a:ln>
          </c:spPr>
          <c:marker>
            <c:symbol val="none"/>
          </c:marker>
          <c:dLbls>
            <c:dLbl>
              <c:idx val="81"/>
              <c:layout>
                <c:manualLayout>
                  <c:x val="-1.0840108401084037E-2"/>
                  <c:y val="-6.0185185185185147E-2"/>
                </c:manualLayout>
              </c:layout>
              <c:showVal val="1"/>
              <c:separator>
</c:separator>
            </c:dLbl>
            <c:delete val="1"/>
          </c:dLbls>
          <c:cat>
            <c:strRef>
              <c:f>Hoja1!$Q$19:$Q$86</c:f>
              <c:strCache>
                <c:ptCount val="68"/>
                <c:pt idx="0">
                  <c:v>I.98</c:v>
                </c:pt>
                <c:pt idx="1">
                  <c:v>II.98</c:v>
                </c:pt>
                <c:pt idx="2">
                  <c:v>III.98</c:v>
                </c:pt>
                <c:pt idx="3">
                  <c:v>IV.98</c:v>
                </c:pt>
                <c:pt idx="4">
                  <c:v>I.99</c:v>
                </c:pt>
                <c:pt idx="5">
                  <c:v>II.99</c:v>
                </c:pt>
                <c:pt idx="6">
                  <c:v>III.99</c:v>
                </c:pt>
                <c:pt idx="7">
                  <c:v>IV.99</c:v>
                </c:pt>
                <c:pt idx="8">
                  <c:v>I.00</c:v>
                </c:pt>
                <c:pt idx="9">
                  <c:v>II.00</c:v>
                </c:pt>
                <c:pt idx="10">
                  <c:v>III.00</c:v>
                </c:pt>
                <c:pt idx="11">
                  <c:v>IV.00</c:v>
                </c:pt>
                <c:pt idx="12">
                  <c:v>I.01</c:v>
                </c:pt>
                <c:pt idx="13">
                  <c:v>II.01</c:v>
                </c:pt>
                <c:pt idx="14">
                  <c:v>III.01</c:v>
                </c:pt>
                <c:pt idx="15">
                  <c:v>IV.01</c:v>
                </c:pt>
                <c:pt idx="16">
                  <c:v>I.02</c:v>
                </c:pt>
                <c:pt idx="17">
                  <c:v>II.02</c:v>
                </c:pt>
                <c:pt idx="18">
                  <c:v>III.02</c:v>
                </c:pt>
                <c:pt idx="19">
                  <c:v>IV.02</c:v>
                </c:pt>
                <c:pt idx="20">
                  <c:v>I.03</c:v>
                </c:pt>
                <c:pt idx="21">
                  <c:v>II.03</c:v>
                </c:pt>
                <c:pt idx="22">
                  <c:v>III.03</c:v>
                </c:pt>
                <c:pt idx="23">
                  <c:v>IV.03</c:v>
                </c:pt>
                <c:pt idx="24">
                  <c:v>I.04</c:v>
                </c:pt>
                <c:pt idx="25">
                  <c:v>II.04</c:v>
                </c:pt>
                <c:pt idx="26">
                  <c:v>III.04</c:v>
                </c:pt>
                <c:pt idx="27">
                  <c:v>IV.04</c:v>
                </c:pt>
                <c:pt idx="28">
                  <c:v>I.05</c:v>
                </c:pt>
                <c:pt idx="29">
                  <c:v>II.05</c:v>
                </c:pt>
                <c:pt idx="30">
                  <c:v>III.05</c:v>
                </c:pt>
                <c:pt idx="31">
                  <c:v>IV.05</c:v>
                </c:pt>
                <c:pt idx="32">
                  <c:v>I.06</c:v>
                </c:pt>
                <c:pt idx="33">
                  <c:v>II.06</c:v>
                </c:pt>
                <c:pt idx="34">
                  <c:v>III.06</c:v>
                </c:pt>
                <c:pt idx="35">
                  <c:v>IV.06</c:v>
                </c:pt>
                <c:pt idx="36">
                  <c:v>I.07</c:v>
                </c:pt>
                <c:pt idx="37">
                  <c:v>II.07</c:v>
                </c:pt>
                <c:pt idx="38">
                  <c:v>III.07</c:v>
                </c:pt>
                <c:pt idx="39">
                  <c:v>IV.07</c:v>
                </c:pt>
                <c:pt idx="40">
                  <c:v>I.08</c:v>
                </c:pt>
                <c:pt idx="41">
                  <c:v>II.08</c:v>
                </c:pt>
                <c:pt idx="42">
                  <c:v>III.08</c:v>
                </c:pt>
                <c:pt idx="43">
                  <c:v>IV.08</c:v>
                </c:pt>
                <c:pt idx="44">
                  <c:v>I.09</c:v>
                </c:pt>
                <c:pt idx="45">
                  <c:v>II.09</c:v>
                </c:pt>
                <c:pt idx="46">
                  <c:v>III.09</c:v>
                </c:pt>
                <c:pt idx="47">
                  <c:v>IV.09</c:v>
                </c:pt>
                <c:pt idx="48">
                  <c:v>I.10</c:v>
                </c:pt>
                <c:pt idx="49">
                  <c:v>II.10</c:v>
                </c:pt>
                <c:pt idx="50">
                  <c:v>III.10</c:v>
                </c:pt>
                <c:pt idx="51">
                  <c:v>IV.10</c:v>
                </c:pt>
                <c:pt idx="52">
                  <c:v>I.11</c:v>
                </c:pt>
                <c:pt idx="53">
                  <c:v>II.11</c:v>
                </c:pt>
                <c:pt idx="54">
                  <c:v>III.11</c:v>
                </c:pt>
                <c:pt idx="55">
                  <c:v>IV.11</c:v>
                </c:pt>
                <c:pt idx="56">
                  <c:v>I.12</c:v>
                </c:pt>
                <c:pt idx="57">
                  <c:v>II.12</c:v>
                </c:pt>
                <c:pt idx="58">
                  <c:v>III.12</c:v>
                </c:pt>
                <c:pt idx="59">
                  <c:v>IV.12</c:v>
                </c:pt>
                <c:pt idx="60">
                  <c:v>I.13</c:v>
                </c:pt>
                <c:pt idx="61">
                  <c:v>II.13</c:v>
                </c:pt>
                <c:pt idx="62">
                  <c:v>III.13</c:v>
                </c:pt>
                <c:pt idx="63">
                  <c:v>IV.13</c:v>
                </c:pt>
                <c:pt idx="64">
                  <c:v>I.14</c:v>
                </c:pt>
                <c:pt idx="65">
                  <c:v>II.14</c:v>
                </c:pt>
                <c:pt idx="66">
                  <c:v>III.14</c:v>
                </c:pt>
                <c:pt idx="67">
                  <c:v>IV.14</c:v>
                </c:pt>
              </c:strCache>
            </c:strRef>
          </c:cat>
          <c:val>
            <c:numRef>
              <c:f>Hoja1!$AB$19:$AB$86</c:f>
              <c:numCache>
                <c:formatCode>_ * #,##0_ ;_ * \-#,##0_ ;_ * "-"??_ ;_ @_ </c:formatCode>
                <c:ptCount val="68"/>
                <c:pt idx="0">
                  <c:v>100</c:v>
                </c:pt>
                <c:pt idx="1">
                  <c:v>98.238857093963858</c:v>
                </c:pt>
                <c:pt idx="2">
                  <c:v>100.03445811212549</c:v>
                </c:pt>
                <c:pt idx="3">
                  <c:v>100.68718964471515</c:v>
                </c:pt>
                <c:pt idx="4">
                  <c:v>103.36276021095171</c:v>
                </c:pt>
                <c:pt idx="5">
                  <c:v>99.718486034206748</c:v>
                </c:pt>
                <c:pt idx="6">
                  <c:v>95.951592077352046</c:v>
                </c:pt>
                <c:pt idx="7">
                  <c:v>92.639117213116918</c:v>
                </c:pt>
                <c:pt idx="8">
                  <c:v>92.497731643835323</c:v>
                </c:pt>
                <c:pt idx="9">
                  <c:v>89.43020785828331</c:v>
                </c:pt>
                <c:pt idx="10">
                  <c:v>88.898475206906326</c:v>
                </c:pt>
                <c:pt idx="11">
                  <c:v>97.831706336427146</c:v>
                </c:pt>
                <c:pt idx="12">
                  <c:v>114.04186045905783</c:v>
                </c:pt>
                <c:pt idx="13">
                  <c:v>112.94427448944946</c:v>
                </c:pt>
                <c:pt idx="14">
                  <c:v>108.75539485291146</c:v>
                </c:pt>
                <c:pt idx="15">
                  <c:v>104.39229331343545</c:v>
                </c:pt>
                <c:pt idx="16">
                  <c:v>100.21064090964641</c:v>
                </c:pt>
                <c:pt idx="17">
                  <c:v>98.412237048838207</c:v>
                </c:pt>
                <c:pt idx="18">
                  <c:v>94.903477352817518</c:v>
                </c:pt>
                <c:pt idx="19">
                  <c:v>95.584276725895222</c:v>
                </c:pt>
                <c:pt idx="20">
                  <c:v>96.905085230924456</c:v>
                </c:pt>
                <c:pt idx="21">
                  <c:v>97.394583573947514</c:v>
                </c:pt>
                <c:pt idx="22">
                  <c:v>100.01735679860249</c:v>
                </c:pt>
                <c:pt idx="23">
                  <c:v>103.62958683057782</c:v>
                </c:pt>
                <c:pt idx="24">
                  <c:v>108.3178140714313</c:v>
                </c:pt>
                <c:pt idx="25">
                  <c:v>109.79315989343574</c:v>
                </c:pt>
                <c:pt idx="26">
                  <c:v>114.41130365529398</c:v>
                </c:pt>
                <c:pt idx="27">
                  <c:v>118.0302471000212</c:v>
                </c:pt>
                <c:pt idx="28">
                  <c:v>121.56723794796471</c:v>
                </c:pt>
                <c:pt idx="29">
                  <c:v>123.36520386049305</c:v>
                </c:pt>
                <c:pt idx="30">
                  <c:v>125.66580268420583</c:v>
                </c:pt>
                <c:pt idx="31">
                  <c:v>129.93979194886478</c:v>
                </c:pt>
                <c:pt idx="32">
                  <c:v>133.37924549000633</c:v>
                </c:pt>
                <c:pt idx="33">
                  <c:v>133.90479447301098</c:v>
                </c:pt>
                <c:pt idx="34">
                  <c:v>136.28735306061654</c:v>
                </c:pt>
                <c:pt idx="35">
                  <c:v>140.81821410962499</c:v>
                </c:pt>
                <c:pt idx="36">
                  <c:v>144.26234316087158</c:v>
                </c:pt>
                <c:pt idx="37">
                  <c:v>145.7558166851278</c:v>
                </c:pt>
                <c:pt idx="38">
                  <c:v>148.00436012450373</c:v>
                </c:pt>
                <c:pt idx="39">
                  <c:v>152.83683745515282</c:v>
                </c:pt>
                <c:pt idx="40">
                  <c:v>156.9690404673434</c:v>
                </c:pt>
                <c:pt idx="41">
                  <c:v>158.67369830595331</c:v>
                </c:pt>
                <c:pt idx="42">
                  <c:v>160.80138506630675</c:v>
                </c:pt>
                <c:pt idx="43">
                  <c:v>162.95495026660655</c:v>
                </c:pt>
                <c:pt idx="44">
                  <c:v>162.2120449003169</c:v>
                </c:pt>
                <c:pt idx="45">
                  <c:v>158.78167051964908</c:v>
                </c:pt>
                <c:pt idx="46">
                  <c:v>158.18677000916378</c:v>
                </c:pt>
                <c:pt idx="47">
                  <c:v>160.81387288391329</c:v>
                </c:pt>
                <c:pt idx="48">
                  <c:v>163.22548507664158</c:v>
                </c:pt>
                <c:pt idx="49">
                  <c:v>162.82747857055017</c:v>
                </c:pt>
                <c:pt idx="50">
                  <c:v>163.94616022638419</c:v>
                </c:pt>
                <c:pt idx="51">
                  <c:v>167.47946784595388</c:v>
                </c:pt>
                <c:pt idx="52">
                  <c:v>170.46893827386879</c:v>
                </c:pt>
                <c:pt idx="53">
                  <c:v>169.21231923820005</c:v>
                </c:pt>
                <c:pt idx="54">
                  <c:v>170.138768441671</c:v>
                </c:pt>
                <c:pt idx="55">
                  <c:v>172.82431823844985</c:v>
                </c:pt>
                <c:pt idx="56">
                  <c:v>173.9734612141055</c:v>
                </c:pt>
                <c:pt idx="57">
                  <c:v>171.4164757305297</c:v>
                </c:pt>
                <c:pt idx="58">
                  <c:v>170.12124860996067</c:v>
                </c:pt>
                <c:pt idx="59">
                  <c:v>172.59452644222566</c:v>
                </c:pt>
                <c:pt idx="60">
                  <c:v>173.98011392457158</c:v>
                </c:pt>
                <c:pt idx="61">
                  <c:v>170.79621707642565</c:v>
                </c:pt>
                <c:pt idx="62">
                  <c:v>170.60061663846983</c:v>
                </c:pt>
                <c:pt idx="63">
                  <c:v>172.15186689613645</c:v>
                </c:pt>
                <c:pt idx="64">
                  <c:v>172.5666311739194</c:v>
                </c:pt>
                <c:pt idx="65">
                  <c:v>169.41279117535774</c:v>
                </c:pt>
                <c:pt idx="66">
                  <c:v>168.79331534746061</c:v>
                </c:pt>
                <c:pt idx="67">
                  <c:v>170.03918933891941</c:v>
                </c:pt>
              </c:numCache>
            </c:numRef>
          </c:val>
          <c:smooth val="1"/>
        </c:ser>
        <c:ser>
          <c:idx val="3"/>
          <c:order val="3"/>
          <c:tx>
            <c:strRef>
              <c:f>Hoja1!$AC$4</c:f>
              <c:strCache>
                <c:ptCount val="1"/>
                <c:pt idx="0">
                  <c:v>Resto de servicios privados</c:v>
                </c:pt>
              </c:strCache>
            </c:strRef>
          </c:tx>
          <c:spPr>
            <a:ln w="47625">
              <a:solidFill>
                <a:srgbClr val="7030A0"/>
              </a:solidFill>
            </a:ln>
          </c:spPr>
          <c:marker>
            <c:symbol val="none"/>
          </c:marker>
          <c:dLbls>
            <c:dLbl>
              <c:idx val="67"/>
              <c:layout>
                <c:manualLayout>
                  <c:x val="5.154656018612311E-4"/>
                  <c:y val="4.6297223805733872E-3"/>
                </c:manualLayout>
              </c:layout>
              <c:spPr>
                <a:solidFill>
                  <a:schemeClr val="accent4">
                    <a:lumMod val="20000"/>
                    <a:lumOff val="80000"/>
                  </a:schemeClr>
                </a:solidFill>
              </c:spPr>
              <c:txPr>
                <a:bodyPr/>
                <a:lstStyle/>
                <a:p>
                  <a:pPr>
                    <a:defRPr lang="es-ES"/>
                  </a:pPr>
                  <a:endParaRPr lang="es-AR"/>
                </a:p>
              </c:txPr>
              <c:showVal val="1"/>
            </c:dLbl>
            <c:dLbl>
              <c:idx val="81"/>
              <c:spPr>
                <a:solidFill>
                  <a:schemeClr val="accent4">
                    <a:lumMod val="20000"/>
                    <a:lumOff val="80000"/>
                  </a:schemeClr>
                </a:solidFill>
              </c:spPr>
              <c:txPr>
                <a:bodyPr/>
                <a:lstStyle/>
                <a:p>
                  <a:pPr>
                    <a:defRPr lang="es-ES"/>
                  </a:pPr>
                  <a:endParaRPr lang="es-AR"/>
                </a:p>
              </c:txPr>
              <c:showVal val="1"/>
            </c:dLbl>
            <c:delete val="1"/>
          </c:dLbls>
          <c:cat>
            <c:strRef>
              <c:f>Hoja1!$Q$19:$Q$86</c:f>
              <c:strCache>
                <c:ptCount val="68"/>
                <c:pt idx="0">
                  <c:v>I.98</c:v>
                </c:pt>
                <c:pt idx="1">
                  <c:v>II.98</c:v>
                </c:pt>
                <c:pt idx="2">
                  <c:v>III.98</c:v>
                </c:pt>
                <c:pt idx="3">
                  <c:v>IV.98</c:v>
                </c:pt>
                <c:pt idx="4">
                  <c:v>I.99</c:v>
                </c:pt>
                <c:pt idx="5">
                  <c:v>II.99</c:v>
                </c:pt>
                <c:pt idx="6">
                  <c:v>III.99</c:v>
                </c:pt>
                <c:pt idx="7">
                  <c:v>IV.99</c:v>
                </c:pt>
                <c:pt idx="8">
                  <c:v>I.00</c:v>
                </c:pt>
                <c:pt idx="9">
                  <c:v>II.00</c:v>
                </c:pt>
                <c:pt idx="10">
                  <c:v>III.00</c:v>
                </c:pt>
                <c:pt idx="11">
                  <c:v>IV.00</c:v>
                </c:pt>
                <c:pt idx="12">
                  <c:v>I.01</c:v>
                </c:pt>
                <c:pt idx="13">
                  <c:v>II.01</c:v>
                </c:pt>
                <c:pt idx="14">
                  <c:v>III.01</c:v>
                </c:pt>
                <c:pt idx="15">
                  <c:v>IV.01</c:v>
                </c:pt>
                <c:pt idx="16">
                  <c:v>I.02</c:v>
                </c:pt>
                <c:pt idx="17">
                  <c:v>II.02</c:v>
                </c:pt>
                <c:pt idx="18">
                  <c:v>III.02</c:v>
                </c:pt>
                <c:pt idx="19">
                  <c:v>IV.02</c:v>
                </c:pt>
                <c:pt idx="20">
                  <c:v>I.03</c:v>
                </c:pt>
                <c:pt idx="21">
                  <c:v>II.03</c:v>
                </c:pt>
                <c:pt idx="22">
                  <c:v>III.03</c:v>
                </c:pt>
                <c:pt idx="23">
                  <c:v>IV.03</c:v>
                </c:pt>
                <c:pt idx="24">
                  <c:v>I.04</c:v>
                </c:pt>
                <c:pt idx="25">
                  <c:v>II.04</c:v>
                </c:pt>
                <c:pt idx="26">
                  <c:v>III.04</c:v>
                </c:pt>
                <c:pt idx="27">
                  <c:v>IV.04</c:v>
                </c:pt>
                <c:pt idx="28">
                  <c:v>I.05</c:v>
                </c:pt>
                <c:pt idx="29">
                  <c:v>II.05</c:v>
                </c:pt>
                <c:pt idx="30">
                  <c:v>III.05</c:v>
                </c:pt>
                <c:pt idx="31">
                  <c:v>IV.05</c:v>
                </c:pt>
                <c:pt idx="32">
                  <c:v>I.06</c:v>
                </c:pt>
                <c:pt idx="33">
                  <c:v>II.06</c:v>
                </c:pt>
                <c:pt idx="34">
                  <c:v>III.06</c:v>
                </c:pt>
                <c:pt idx="35">
                  <c:v>IV.06</c:v>
                </c:pt>
                <c:pt idx="36">
                  <c:v>I.07</c:v>
                </c:pt>
                <c:pt idx="37">
                  <c:v>II.07</c:v>
                </c:pt>
                <c:pt idx="38">
                  <c:v>III.07</c:v>
                </c:pt>
                <c:pt idx="39">
                  <c:v>IV.07</c:v>
                </c:pt>
                <c:pt idx="40">
                  <c:v>I.08</c:v>
                </c:pt>
                <c:pt idx="41">
                  <c:v>II.08</c:v>
                </c:pt>
                <c:pt idx="42">
                  <c:v>III.08</c:v>
                </c:pt>
                <c:pt idx="43">
                  <c:v>IV.08</c:v>
                </c:pt>
                <c:pt idx="44">
                  <c:v>I.09</c:v>
                </c:pt>
                <c:pt idx="45">
                  <c:v>II.09</c:v>
                </c:pt>
                <c:pt idx="46">
                  <c:v>III.09</c:v>
                </c:pt>
                <c:pt idx="47">
                  <c:v>IV.09</c:v>
                </c:pt>
                <c:pt idx="48">
                  <c:v>I.10</c:v>
                </c:pt>
                <c:pt idx="49">
                  <c:v>II.10</c:v>
                </c:pt>
                <c:pt idx="50">
                  <c:v>III.10</c:v>
                </c:pt>
                <c:pt idx="51">
                  <c:v>IV.10</c:v>
                </c:pt>
                <c:pt idx="52">
                  <c:v>I.11</c:v>
                </c:pt>
                <c:pt idx="53">
                  <c:v>II.11</c:v>
                </c:pt>
                <c:pt idx="54">
                  <c:v>III.11</c:v>
                </c:pt>
                <c:pt idx="55">
                  <c:v>IV.11</c:v>
                </c:pt>
                <c:pt idx="56">
                  <c:v>I.12</c:v>
                </c:pt>
                <c:pt idx="57">
                  <c:v>II.12</c:v>
                </c:pt>
                <c:pt idx="58">
                  <c:v>III.12</c:v>
                </c:pt>
                <c:pt idx="59">
                  <c:v>IV.12</c:v>
                </c:pt>
                <c:pt idx="60">
                  <c:v>I.13</c:v>
                </c:pt>
                <c:pt idx="61">
                  <c:v>II.13</c:v>
                </c:pt>
                <c:pt idx="62">
                  <c:v>III.13</c:v>
                </c:pt>
                <c:pt idx="63">
                  <c:v>IV.13</c:v>
                </c:pt>
                <c:pt idx="64">
                  <c:v>I.14</c:v>
                </c:pt>
                <c:pt idx="65">
                  <c:v>II.14</c:v>
                </c:pt>
                <c:pt idx="66">
                  <c:v>III.14</c:v>
                </c:pt>
                <c:pt idx="67">
                  <c:v>IV.14</c:v>
                </c:pt>
              </c:strCache>
            </c:strRef>
          </c:cat>
          <c:val>
            <c:numRef>
              <c:f>Hoja1!$AC$19:$AC$86</c:f>
              <c:numCache>
                <c:formatCode>_ * #,##0_ ;_ * \-#,##0_ ;_ * "-"??_ ;_ @_ </c:formatCode>
                <c:ptCount val="68"/>
                <c:pt idx="0">
                  <c:v>100</c:v>
                </c:pt>
                <c:pt idx="1">
                  <c:v>96.859693366430179</c:v>
                </c:pt>
                <c:pt idx="2">
                  <c:v>98.633531435307603</c:v>
                </c:pt>
                <c:pt idx="3">
                  <c:v>99.148798207810714</c:v>
                </c:pt>
                <c:pt idx="4">
                  <c:v>110.30814196564567</c:v>
                </c:pt>
                <c:pt idx="5">
                  <c:v>108.29367986375127</c:v>
                </c:pt>
                <c:pt idx="6">
                  <c:v>109.3646329594331</c:v>
                </c:pt>
                <c:pt idx="7">
                  <c:v>107.70166559056673</c:v>
                </c:pt>
                <c:pt idx="8">
                  <c:v>108.81100062985053</c:v>
                </c:pt>
                <c:pt idx="9">
                  <c:v>107.10621463236924</c:v>
                </c:pt>
                <c:pt idx="10">
                  <c:v>106.40042962675599</c:v>
                </c:pt>
                <c:pt idx="11">
                  <c:v>110.01798912052168</c:v>
                </c:pt>
                <c:pt idx="12">
                  <c:v>113.49895411911956</c:v>
                </c:pt>
                <c:pt idx="13">
                  <c:v>114.21715279586294</c:v>
                </c:pt>
                <c:pt idx="14">
                  <c:v>113.40582450181373</c:v>
                </c:pt>
                <c:pt idx="15">
                  <c:v>111.27636746857516</c:v>
                </c:pt>
                <c:pt idx="16">
                  <c:v>108.09914215699376</c:v>
                </c:pt>
                <c:pt idx="17">
                  <c:v>105.63630185282429</c:v>
                </c:pt>
                <c:pt idx="18">
                  <c:v>104.54083431400176</c:v>
                </c:pt>
                <c:pt idx="19">
                  <c:v>105.62048881763329</c:v>
                </c:pt>
                <c:pt idx="20">
                  <c:v>103.47422445240464</c:v>
                </c:pt>
                <c:pt idx="21">
                  <c:v>105.87979626685569</c:v>
                </c:pt>
                <c:pt idx="22">
                  <c:v>107.54369617609308</c:v>
                </c:pt>
                <c:pt idx="23">
                  <c:v>110.38993301977645</c:v>
                </c:pt>
                <c:pt idx="24">
                  <c:v>113.04897699732207</c:v>
                </c:pt>
                <c:pt idx="25">
                  <c:v>115.50277365361136</c:v>
                </c:pt>
                <c:pt idx="26">
                  <c:v>118.65344053947035</c:v>
                </c:pt>
                <c:pt idx="27">
                  <c:v>121.26787710218319</c:v>
                </c:pt>
                <c:pt idx="28">
                  <c:v>124.9244779821158</c:v>
                </c:pt>
                <c:pt idx="29">
                  <c:v>127.61875798116918</c:v>
                </c:pt>
                <c:pt idx="30">
                  <c:v>130.05483183146001</c:v>
                </c:pt>
                <c:pt idx="31">
                  <c:v>134.45993739213594</c:v>
                </c:pt>
                <c:pt idx="32">
                  <c:v>136.5985630946125</c:v>
                </c:pt>
                <c:pt idx="33">
                  <c:v>138.38213874580245</c:v>
                </c:pt>
                <c:pt idx="34">
                  <c:v>140.79089104681378</c:v>
                </c:pt>
                <c:pt idx="35">
                  <c:v>145.5160079493034</c:v>
                </c:pt>
                <c:pt idx="36">
                  <c:v>148.3371019787462</c:v>
                </c:pt>
                <c:pt idx="37">
                  <c:v>150.60095312940305</c:v>
                </c:pt>
                <c:pt idx="38">
                  <c:v>152.43615653861661</c:v>
                </c:pt>
                <c:pt idx="39">
                  <c:v>157.0432654481545</c:v>
                </c:pt>
                <c:pt idx="40">
                  <c:v>159.08016149150478</c:v>
                </c:pt>
                <c:pt idx="41">
                  <c:v>161.20623338329307</c:v>
                </c:pt>
                <c:pt idx="42">
                  <c:v>161.86920363344558</c:v>
                </c:pt>
                <c:pt idx="43">
                  <c:v>163.9062199092333</c:v>
                </c:pt>
                <c:pt idx="44">
                  <c:v>160.17192171331243</c:v>
                </c:pt>
                <c:pt idx="45">
                  <c:v>157.76007984527541</c:v>
                </c:pt>
                <c:pt idx="46">
                  <c:v>157.96996986402718</c:v>
                </c:pt>
                <c:pt idx="47">
                  <c:v>160.36667716648901</c:v>
                </c:pt>
                <c:pt idx="48">
                  <c:v>162.21188216862151</c:v>
                </c:pt>
                <c:pt idx="49">
                  <c:v>162.08414176114809</c:v>
                </c:pt>
                <c:pt idx="50">
                  <c:v>163.28318633236967</c:v>
                </c:pt>
                <c:pt idx="51">
                  <c:v>166.18960491632475</c:v>
                </c:pt>
                <c:pt idx="52">
                  <c:v>168.15483409173865</c:v>
                </c:pt>
                <c:pt idx="53">
                  <c:v>168.20126126812053</c:v>
                </c:pt>
                <c:pt idx="54">
                  <c:v>169.59954640061017</c:v>
                </c:pt>
                <c:pt idx="55">
                  <c:v>171.82343514321502</c:v>
                </c:pt>
                <c:pt idx="56">
                  <c:v>172.78317890648384</c:v>
                </c:pt>
                <c:pt idx="57">
                  <c:v>170.7847014898957</c:v>
                </c:pt>
                <c:pt idx="58">
                  <c:v>170.26223677382646</c:v>
                </c:pt>
                <c:pt idx="59">
                  <c:v>172.42401634212587</c:v>
                </c:pt>
                <c:pt idx="60">
                  <c:v>173.11479558483629</c:v>
                </c:pt>
                <c:pt idx="61">
                  <c:v>171.61188114749581</c:v>
                </c:pt>
                <c:pt idx="62">
                  <c:v>171.88479803135519</c:v>
                </c:pt>
                <c:pt idx="63">
                  <c:v>173.34385081919189</c:v>
                </c:pt>
                <c:pt idx="64">
                  <c:v>172.13369259939748</c:v>
                </c:pt>
                <c:pt idx="65">
                  <c:v>170.64914681887601</c:v>
                </c:pt>
                <c:pt idx="66">
                  <c:v>170.25292368780165</c:v>
                </c:pt>
                <c:pt idx="67">
                  <c:v>171.21654281894578</c:v>
                </c:pt>
              </c:numCache>
            </c:numRef>
          </c:val>
          <c:smooth val="1"/>
        </c:ser>
        <c:ser>
          <c:idx val="4"/>
          <c:order val="4"/>
          <c:tx>
            <c:strRef>
              <c:f>Hoja1!$AD$4</c:f>
              <c:strCache>
                <c:ptCount val="1"/>
                <c:pt idx="0">
                  <c:v>Sector Público</c:v>
                </c:pt>
              </c:strCache>
            </c:strRef>
          </c:tx>
          <c:spPr>
            <a:ln w="47625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67"/>
              <c:layout>
                <c:manualLayout>
                  <c:x val="-2.7100271002710066E-3"/>
                  <c:y val="-3.7037037037037056E-2"/>
                </c:manualLayout>
              </c:layout>
              <c:showVal val="1"/>
              <c:showCatName val="1"/>
              <c:separator>
</c:separator>
            </c:dLbl>
            <c:dLbl>
              <c:idx val="81"/>
              <c:showVal val="1"/>
              <c:showCatName val="1"/>
              <c:separator>
</c:separator>
            </c:dLbl>
            <c:delete val="1"/>
          </c:dLbls>
          <c:cat>
            <c:strRef>
              <c:f>Hoja1!$Q$19:$Q$86</c:f>
              <c:strCache>
                <c:ptCount val="68"/>
                <c:pt idx="0">
                  <c:v>I.98</c:v>
                </c:pt>
                <c:pt idx="1">
                  <c:v>II.98</c:v>
                </c:pt>
                <c:pt idx="2">
                  <c:v>III.98</c:v>
                </c:pt>
                <c:pt idx="3">
                  <c:v>IV.98</c:v>
                </c:pt>
                <c:pt idx="4">
                  <c:v>I.99</c:v>
                </c:pt>
                <c:pt idx="5">
                  <c:v>II.99</c:v>
                </c:pt>
                <c:pt idx="6">
                  <c:v>III.99</c:v>
                </c:pt>
                <c:pt idx="7">
                  <c:v>IV.99</c:v>
                </c:pt>
                <c:pt idx="8">
                  <c:v>I.00</c:v>
                </c:pt>
                <c:pt idx="9">
                  <c:v>II.00</c:v>
                </c:pt>
                <c:pt idx="10">
                  <c:v>III.00</c:v>
                </c:pt>
                <c:pt idx="11">
                  <c:v>IV.00</c:v>
                </c:pt>
                <c:pt idx="12">
                  <c:v>I.01</c:v>
                </c:pt>
                <c:pt idx="13">
                  <c:v>II.01</c:v>
                </c:pt>
                <c:pt idx="14">
                  <c:v>III.01</c:v>
                </c:pt>
                <c:pt idx="15">
                  <c:v>IV.01</c:v>
                </c:pt>
                <c:pt idx="16">
                  <c:v>I.02</c:v>
                </c:pt>
                <c:pt idx="17">
                  <c:v>II.02</c:v>
                </c:pt>
                <c:pt idx="18">
                  <c:v>III.02</c:v>
                </c:pt>
                <c:pt idx="19">
                  <c:v>IV.02</c:v>
                </c:pt>
                <c:pt idx="20">
                  <c:v>I.03</c:v>
                </c:pt>
                <c:pt idx="21">
                  <c:v>II.03</c:v>
                </c:pt>
                <c:pt idx="22">
                  <c:v>III.03</c:v>
                </c:pt>
                <c:pt idx="23">
                  <c:v>IV.03</c:v>
                </c:pt>
                <c:pt idx="24">
                  <c:v>I.04</c:v>
                </c:pt>
                <c:pt idx="25">
                  <c:v>II.04</c:v>
                </c:pt>
                <c:pt idx="26">
                  <c:v>III.04</c:v>
                </c:pt>
                <c:pt idx="27">
                  <c:v>IV.04</c:v>
                </c:pt>
                <c:pt idx="28">
                  <c:v>I.05</c:v>
                </c:pt>
                <c:pt idx="29">
                  <c:v>II.05</c:v>
                </c:pt>
                <c:pt idx="30">
                  <c:v>III.05</c:v>
                </c:pt>
                <c:pt idx="31">
                  <c:v>IV.05</c:v>
                </c:pt>
                <c:pt idx="32">
                  <c:v>I.06</c:v>
                </c:pt>
                <c:pt idx="33">
                  <c:v>II.06</c:v>
                </c:pt>
                <c:pt idx="34">
                  <c:v>III.06</c:v>
                </c:pt>
                <c:pt idx="35">
                  <c:v>IV.06</c:v>
                </c:pt>
                <c:pt idx="36">
                  <c:v>I.07</c:v>
                </c:pt>
                <c:pt idx="37">
                  <c:v>II.07</c:v>
                </c:pt>
                <c:pt idx="38">
                  <c:v>III.07</c:v>
                </c:pt>
                <c:pt idx="39">
                  <c:v>IV.07</c:v>
                </c:pt>
                <c:pt idx="40">
                  <c:v>I.08</c:v>
                </c:pt>
                <c:pt idx="41">
                  <c:v>II.08</c:v>
                </c:pt>
                <c:pt idx="42">
                  <c:v>III.08</c:v>
                </c:pt>
                <c:pt idx="43">
                  <c:v>IV.08</c:v>
                </c:pt>
                <c:pt idx="44">
                  <c:v>I.09</c:v>
                </c:pt>
                <c:pt idx="45">
                  <c:v>II.09</c:v>
                </c:pt>
                <c:pt idx="46">
                  <c:v>III.09</c:v>
                </c:pt>
                <c:pt idx="47">
                  <c:v>IV.09</c:v>
                </c:pt>
                <c:pt idx="48">
                  <c:v>I.10</c:v>
                </c:pt>
                <c:pt idx="49">
                  <c:v>II.10</c:v>
                </c:pt>
                <c:pt idx="50">
                  <c:v>III.10</c:v>
                </c:pt>
                <c:pt idx="51">
                  <c:v>IV.10</c:v>
                </c:pt>
                <c:pt idx="52">
                  <c:v>I.11</c:v>
                </c:pt>
                <c:pt idx="53">
                  <c:v>II.11</c:v>
                </c:pt>
                <c:pt idx="54">
                  <c:v>III.11</c:v>
                </c:pt>
                <c:pt idx="55">
                  <c:v>IV.11</c:v>
                </c:pt>
                <c:pt idx="56">
                  <c:v>I.12</c:v>
                </c:pt>
                <c:pt idx="57">
                  <c:v>II.12</c:v>
                </c:pt>
                <c:pt idx="58">
                  <c:v>III.12</c:v>
                </c:pt>
                <c:pt idx="59">
                  <c:v>IV.12</c:v>
                </c:pt>
                <c:pt idx="60">
                  <c:v>I.13</c:v>
                </c:pt>
                <c:pt idx="61">
                  <c:v>II.13</c:v>
                </c:pt>
                <c:pt idx="62">
                  <c:v>III.13</c:v>
                </c:pt>
                <c:pt idx="63">
                  <c:v>IV.13</c:v>
                </c:pt>
                <c:pt idx="64">
                  <c:v>I.14</c:v>
                </c:pt>
                <c:pt idx="65">
                  <c:v>II.14</c:v>
                </c:pt>
                <c:pt idx="66">
                  <c:v>III.14</c:v>
                </c:pt>
                <c:pt idx="67">
                  <c:v>IV.14</c:v>
                </c:pt>
              </c:strCache>
            </c:strRef>
          </c:cat>
          <c:val>
            <c:numRef>
              <c:f>Hoja1!$AD$19:$AD$86</c:f>
              <c:numCache>
                <c:formatCode>_ * #,##0_ ;_ * \-#,##0_ ;_ * "-"??_ ;_ @_ </c:formatCode>
                <c:ptCount val="68"/>
                <c:pt idx="0">
                  <c:v>100</c:v>
                </c:pt>
                <c:pt idx="1">
                  <c:v>104.89553393110488</c:v>
                </c:pt>
                <c:pt idx="2">
                  <c:v>100.49606896625995</c:v>
                </c:pt>
                <c:pt idx="3">
                  <c:v>100.56427202413184</c:v>
                </c:pt>
                <c:pt idx="4">
                  <c:v>100.75218415806073</c:v>
                </c:pt>
                <c:pt idx="5">
                  <c:v>98.45423276252545</c:v>
                </c:pt>
                <c:pt idx="6">
                  <c:v>101.47573808028118</c:v>
                </c:pt>
                <c:pt idx="7">
                  <c:v>100.99678175972248</c:v>
                </c:pt>
                <c:pt idx="8">
                  <c:v>98.890522955226217</c:v>
                </c:pt>
                <c:pt idx="9">
                  <c:v>98.904039667976718</c:v>
                </c:pt>
                <c:pt idx="10">
                  <c:v>99.401129913479366</c:v>
                </c:pt>
                <c:pt idx="11">
                  <c:v>100.53470131257829</c:v>
                </c:pt>
                <c:pt idx="12">
                  <c:v>111.77302786331239</c:v>
                </c:pt>
                <c:pt idx="13">
                  <c:v>108.07147481873196</c:v>
                </c:pt>
                <c:pt idx="14">
                  <c:v>108.60454301358664</c:v>
                </c:pt>
                <c:pt idx="15">
                  <c:v>110.62296615339589</c:v>
                </c:pt>
                <c:pt idx="16">
                  <c:v>104.47265831853244</c:v>
                </c:pt>
                <c:pt idx="17">
                  <c:v>106.82365792762771</c:v>
                </c:pt>
                <c:pt idx="18">
                  <c:v>105.92699934025252</c:v>
                </c:pt>
                <c:pt idx="19">
                  <c:v>106.48446494023953</c:v>
                </c:pt>
                <c:pt idx="20">
                  <c:v>103.00465314067905</c:v>
                </c:pt>
                <c:pt idx="21">
                  <c:v>104.77982631154961</c:v>
                </c:pt>
                <c:pt idx="22">
                  <c:v>102.21988361785674</c:v>
                </c:pt>
                <c:pt idx="23">
                  <c:v>106.34654374394989</c:v>
                </c:pt>
                <c:pt idx="24">
                  <c:v>106.51184223400988</c:v>
                </c:pt>
                <c:pt idx="25">
                  <c:v>108.34709052431678</c:v>
                </c:pt>
                <c:pt idx="26">
                  <c:v>112.21325719774457</c:v>
                </c:pt>
                <c:pt idx="27">
                  <c:v>114.3898857364309</c:v>
                </c:pt>
                <c:pt idx="28">
                  <c:v>114.71649280001068</c:v>
                </c:pt>
                <c:pt idx="29">
                  <c:v>116.52384610466808</c:v>
                </c:pt>
                <c:pt idx="30">
                  <c:v>118.72466420838462</c:v>
                </c:pt>
                <c:pt idx="31">
                  <c:v>122.7172379268128</c:v>
                </c:pt>
                <c:pt idx="32">
                  <c:v>124.86953110767129</c:v>
                </c:pt>
                <c:pt idx="33">
                  <c:v>127.50281420528817</c:v>
                </c:pt>
                <c:pt idx="34">
                  <c:v>130.16583200041447</c:v>
                </c:pt>
                <c:pt idx="35">
                  <c:v>132.67313758553388</c:v>
                </c:pt>
                <c:pt idx="36">
                  <c:v>132.67494130410705</c:v>
                </c:pt>
                <c:pt idx="37">
                  <c:v>135.02888222001971</c:v>
                </c:pt>
                <c:pt idx="38">
                  <c:v>137.29403175540503</c:v>
                </c:pt>
                <c:pt idx="39">
                  <c:v>138.54770181034232</c:v>
                </c:pt>
                <c:pt idx="40">
                  <c:v>138.51713150900719</c:v>
                </c:pt>
                <c:pt idx="41">
                  <c:v>147.4148683424288</c:v>
                </c:pt>
                <c:pt idx="42">
                  <c:v>147.41028709480418</c:v>
                </c:pt>
                <c:pt idx="43">
                  <c:v>148.30700478294483</c:v>
                </c:pt>
                <c:pt idx="44">
                  <c:v>147.82730884830542</c:v>
                </c:pt>
                <c:pt idx="45">
                  <c:v>149.69391198024002</c:v>
                </c:pt>
                <c:pt idx="46">
                  <c:v>156.21109288434113</c:v>
                </c:pt>
                <c:pt idx="47">
                  <c:v>157.73926895462341</c:v>
                </c:pt>
                <c:pt idx="48">
                  <c:v>156.28585922330637</c:v>
                </c:pt>
                <c:pt idx="49">
                  <c:v>157.75140546802356</c:v>
                </c:pt>
                <c:pt idx="50">
                  <c:v>158.83985404479918</c:v>
                </c:pt>
                <c:pt idx="51">
                  <c:v>160.83724411130061</c:v>
                </c:pt>
                <c:pt idx="52">
                  <c:v>162.61953964296578</c:v>
                </c:pt>
                <c:pt idx="53">
                  <c:v>165.12354304127331</c:v>
                </c:pt>
                <c:pt idx="54">
                  <c:v>168.46597477532251</c:v>
                </c:pt>
                <c:pt idx="55">
                  <c:v>170.14094374651052</c:v>
                </c:pt>
                <c:pt idx="56">
                  <c:v>170.94658209497373</c:v>
                </c:pt>
                <c:pt idx="57">
                  <c:v>172.11934837667567</c:v>
                </c:pt>
                <c:pt idx="58">
                  <c:v>172.22475760769862</c:v>
                </c:pt>
                <c:pt idx="59">
                  <c:v>174.5747434133755</c:v>
                </c:pt>
                <c:pt idx="60">
                  <c:v>173.72504380422146</c:v>
                </c:pt>
                <c:pt idx="61">
                  <c:v>174.58893739165947</c:v>
                </c:pt>
                <c:pt idx="62">
                  <c:v>177.91831112518818</c:v>
                </c:pt>
                <c:pt idx="63">
                  <c:v>182.04610093241828</c:v>
                </c:pt>
                <c:pt idx="64">
                  <c:v>177.03374114178735</c:v>
                </c:pt>
                <c:pt idx="65">
                  <c:v>181.72975290213225</c:v>
                </c:pt>
                <c:pt idx="66">
                  <c:v>183.76512135851203</c:v>
                </c:pt>
                <c:pt idx="67">
                  <c:v>185.26388873405702</c:v>
                </c:pt>
              </c:numCache>
            </c:numRef>
          </c:val>
          <c:smooth val="1"/>
        </c:ser>
        <c:marker val="1"/>
        <c:axId val="36280192"/>
        <c:axId val="36281728"/>
      </c:lineChart>
      <c:catAx>
        <c:axId val="36280192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/>
            </a:pPr>
            <a:endParaRPr lang="es-AR"/>
          </a:p>
        </c:txPr>
        <c:crossAx val="36281728"/>
        <c:crosses val="autoZero"/>
        <c:auto val="1"/>
        <c:lblAlgn val="ctr"/>
        <c:lblOffset val="100"/>
        <c:tickLblSkip val="3"/>
      </c:catAx>
      <c:valAx>
        <c:axId val="36281728"/>
        <c:scaling>
          <c:orientation val="minMax"/>
          <c:max val="220"/>
          <c:min val="0"/>
        </c:scaling>
        <c:axPos val="l"/>
        <c:numFmt formatCode="_ * #,##0_ ;_ * \-#,##0_ ;_ * &quot;-&quot;??_ ;_ @_ " sourceLinked="1"/>
        <c:tickLblPos val="nextTo"/>
        <c:txPr>
          <a:bodyPr/>
          <a:lstStyle/>
          <a:p>
            <a:pPr>
              <a:defRPr lang="es-ES"/>
            </a:pPr>
            <a:endParaRPr lang="es-AR"/>
          </a:p>
        </c:txPr>
        <c:crossAx val="362801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1627509975887169"/>
          <c:y val="3.0871974336541281E-2"/>
          <c:w val="0.64752867873068565"/>
          <c:h val="0.19865051424158678"/>
        </c:manualLayout>
      </c:layout>
      <c:txPr>
        <a:bodyPr/>
        <a:lstStyle/>
        <a:p>
          <a:pPr>
            <a:defRPr lang="es-ES"/>
          </a:pPr>
          <a:endParaRPr lang="es-AR"/>
        </a:p>
      </c:txPr>
    </c:legend>
    <c:plotVisOnly val="1"/>
    <c:dispBlanksAs val="gap"/>
  </c:chart>
  <c:spPr>
    <a:ln>
      <a:noFill/>
    </a:ln>
  </c:spPr>
  <c:txPr>
    <a:bodyPr/>
    <a:lstStyle/>
    <a:p>
      <a:pPr>
        <a:defRPr sz="1400"/>
      </a:pPr>
      <a:endParaRPr lang="es-AR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chart>
    <c:plotArea>
      <c:layout>
        <c:manualLayout>
          <c:layoutTarget val="inner"/>
          <c:xMode val="edge"/>
          <c:yMode val="edge"/>
          <c:x val="0.10663616503455017"/>
          <c:y val="5.9926253372342184E-2"/>
          <c:w val="0.87229321071499466"/>
          <c:h val="0.68433706655139714"/>
        </c:manualLayout>
      </c:layout>
      <c:barChart>
        <c:barDir val="col"/>
        <c:grouping val="stacked"/>
        <c:ser>
          <c:idx val="0"/>
          <c:order val="0"/>
          <c:tx>
            <c:strRef>
              <c:f>'Masa salarial, jub y planes'!$B$2:$E$2</c:f>
              <c:strCache>
                <c:ptCount val="1"/>
                <c:pt idx="0">
                  <c:v>Salarios</c:v>
                </c:pt>
              </c:strCache>
            </c:strRef>
          </c:tx>
          <c:spPr>
            <a:ln>
              <a:noFill/>
            </a:ln>
          </c:spPr>
          <c:cat>
            <c:strRef>
              <c:f>'Masa salarial, jub y planes'!$A$24:$A$41</c:f>
              <c:strCache>
                <c:ptCount val="18"/>
                <c:pt idx="0">
                  <c:v>I-06</c:v>
                </c:pt>
                <c:pt idx="1">
                  <c:v>II-06</c:v>
                </c:pt>
                <c:pt idx="2">
                  <c:v>I-07</c:v>
                </c:pt>
                <c:pt idx="3">
                  <c:v>II-07</c:v>
                </c:pt>
                <c:pt idx="4">
                  <c:v>I-08</c:v>
                </c:pt>
                <c:pt idx="5">
                  <c:v>II-08</c:v>
                </c:pt>
                <c:pt idx="6">
                  <c:v>I-09</c:v>
                </c:pt>
                <c:pt idx="7">
                  <c:v>II-09</c:v>
                </c:pt>
                <c:pt idx="8">
                  <c:v>I-10</c:v>
                </c:pt>
                <c:pt idx="9">
                  <c:v>II-10</c:v>
                </c:pt>
                <c:pt idx="10">
                  <c:v>I-11</c:v>
                </c:pt>
                <c:pt idx="11">
                  <c:v>II-11</c:v>
                </c:pt>
                <c:pt idx="12">
                  <c:v>I-12</c:v>
                </c:pt>
                <c:pt idx="13">
                  <c:v>II-12</c:v>
                </c:pt>
                <c:pt idx="14">
                  <c:v>I-13</c:v>
                </c:pt>
                <c:pt idx="15">
                  <c:v>II-13</c:v>
                </c:pt>
                <c:pt idx="16">
                  <c:v>I-14</c:v>
                </c:pt>
                <c:pt idx="17">
                  <c:v>II-14</c:v>
                </c:pt>
              </c:strCache>
            </c:strRef>
          </c:cat>
          <c:val>
            <c:numRef>
              <c:f>'Masa salarial, jub y planes'!$U$24:$U$41</c:f>
              <c:numCache>
                <c:formatCode>_ * #,##0_ ;_ * \-#,##0_ ;_ * "-"??_ ;_ @_ </c:formatCode>
                <c:ptCount val="18"/>
                <c:pt idx="0">
                  <c:v>582984.08542578202</c:v>
                </c:pt>
                <c:pt idx="1">
                  <c:v>622362.82767138642</c:v>
                </c:pt>
                <c:pt idx="2">
                  <c:v>650485.89200369467</c:v>
                </c:pt>
                <c:pt idx="3">
                  <c:v>673673.93039890332</c:v>
                </c:pt>
                <c:pt idx="4">
                  <c:v>657861.14406862669</c:v>
                </c:pt>
                <c:pt idx="5">
                  <c:v>652833.66059606499</c:v>
                </c:pt>
                <c:pt idx="6">
                  <c:v>681483.57099958987</c:v>
                </c:pt>
                <c:pt idx="7">
                  <c:v>688542.8392188499</c:v>
                </c:pt>
                <c:pt idx="8">
                  <c:v>690700.38858282543</c:v>
                </c:pt>
                <c:pt idx="9">
                  <c:v>711344.6225199831</c:v>
                </c:pt>
                <c:pt idx="10">
                  <c:v>735376.92583444039</c:v>
                </c:pt>
                <c:pt idx="11">
                  <c:v>769144.69203096465</c:v>
                </c:pt>
                <c:pt idx="12">
                  <c:v>747711.40672625042</c:v>
                </c:pt>
                <c:pt idx="13">
                  <c:v>760802.256568379</c:v>
                </c:pt>
                <c:pt idx="14">
                  <c:v>744784.27193136339</c:v>
                </c:pt>
                <c:pt idx="15">
                  <c:v>748106.15254603</c:v>
                </c:pt>
                <c:pt idx="16">
                  <c:v>696991.97280359652</c:v>
                </c:pt>
                <c:pt idx="17">
                  <c:v>689711.70384391246</c:v>
                </c:pt>
              </c:numCache>
            </c:numRef>
          </c:val>
        </c:ser>
        <c:ser>
          <c:idx val="1"/>
          <c:order val="1"/>
          <c:tx>
            <c:strRef>
              <c:f>'Masa salarial, jub y planes'!$F$2:$I$2</c:f>
              <c:strCache>
                <c:ptCount val="1"/>
                <c:pt idx="0">
                  <c:v>Jubilaciones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cat>
            <c:strRef>
              <c:f>'Masa salarial, jub y planes'!$A$24:$A$41</c:f>
              <c:strCache>
                <c:ptCount val="18"/>
                <c:pt idx="0">
                  <c:v>I-06</c:v>
                </c:pt>
                <c:pt idx="1">
                  <c:v>II-06</c:v>
                </c:pt>
                <c:pt idx="2">
                  <c:v>I-07</c:v>
                </c:pt>
                <c:pt idx="3">
                  <c:v>II-07</c:v>
                </c:pt>
                <c:pt idx="4">
                  <c:v>I-08</c:v>
                </c:pt>
                <c:pt idx="5">
                  <c:v>II-08</c:v>
                </c:pt>
                <c:pt idx="6">
                  <c:v>I-09</c:v>
                </c:pt>
                <c:pt idx="7">
                  <c:v>II-09</c:v>
                </c:pt>
                <c:pt idx="8">
                  <c:v>I-10</c:v>
                </c:pt>
                <c:pt idx="9">
                  <c:v>II-10</c:v>
                </c:pt>
                <c:pt idx="10">
                  <c:v>I-11</c:v>
                </c:pt>
                <c:pt idx="11">
                  <c:v>II-11</c:v>
                </c:pt>
                <c:pt idx="12">
                  <c:v>I-12</c:v>
                </c:pt>
                <c:pt idx="13">
                  <c:v>II-12</c:v>
                </c:pt>
                <c:pt idx="14">
                  <c:v>I-13</c:v>
                </c:pt>
                <c:pt idx="15">
                  <c:v>II-13</c:v>
                </c:pt>
                <c:pt idx="16">
                  <c:v>I-14</c:v>
                </c:pt>
                <c:pt idx="17">
                  <c:v>II-14</c:v>
                </c:pt>
              </c:strCache>
            </c:strRef>
          </c:cat>
          <c:val>
            <c:numRef>
              <c:f>'Masa salarial, jub y planes'!$Y$24:$Y$41</c:f>
              <c:numCache>
                <c:formatCode>_ * #,##0_ ;_ * \-#,##0_ ;_ * "-"??_ ;_ @_ </c:formatCode>
                <c:ptCount val="18"/>
                <c:pt idx="0">
                  <c:v>76952.565056353065</c:v>
                </c:pt>
                <c:pt idx="1">
                  <c:v>96203.457127902177</c:v>
                </c:pt>
                <c:pt idx="2">
                  <c:v>110520.39565146367</c:v>
                </c:pt>
                <c:pt idx="3">
                  <c:v>121248.50551291106</c:v>
                </c:pt>
                <c:pt idx="4">
                  <c:v>116719.35149220788</c:v>
                </c:pt>
                <c:pt idx="5">
                  <c:v>117138.06191519996</c:v>
                </c:pt>
                <c:pt idx="6">
                  <c:v>123516.09920720676</c:v>
                </c:pt>
                <c:pt idx="7">
                  <c:v>132224.80128179069</c:v>
                </c:pt>
                <c:pt idx="8">
                  <c:v>133036.3953516983</c:v>
                </c:pt>
                <c:pt idx="9">
                  <c:v>129243.05688224522</c:v>
                </c:pt>
                <c:pt idx="10">
                  <c:v>139464.35269070228</c:v>
                </c:pt>
                <c:pt idx="11">
                  <c:v>145433.29066311251</c:v>
                </c:pt>
                <c:pt idx="12">
                  <c:v>156856.37512941915</c:v>
                </c:pt>
                <c:pt idx="13">
                  <c:v>163039.30893542097</c:v>
                </c:pt>
                <c:pt idx="14">
                  <c:v>165909.1477990881</c:v>
                </c:pt>
                <c:pt idx="15">
                  <c:v>164764.73331180171</c:v>
                </c:pt>
                <c:pt idx="16">
                  <c:v>164436.71015693297</c:v>
                </c:pt>
                <c:pt idx="17">
                  <c:v>152588.47517992026</c:v>
                </c:pt>
              </c:numCache>
            </c:numRef>
          </c:val>
        </c:ser>
        <c:ser>
          <c:idx val="2"/>
          <c:order val="2"/>
          <c:tx>
            <c:strRef>
              <c:f>'Masa salarial, jub y planes'!$J$2:$N$2</c:f>
              <c:strCache>
                <c:ptCount val="1"/>
                <c:pt idx="0">
                  <c:v>Planes sociales 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cat>
            <c:strRef>
              <c:f>'Masa salarial, jub y planes'!$A$24:$A$41</c:f>
              <c:strCache>
                <c:ptCount val="18"/>
                <c:pt idx="0">
                  <c:v>I-06</c:v>
                </c:pt>
                <c:pt idx="1">
                  <c:v>II-06</c:v>
                </c:pt>
                <c:pt idx="2">
                  <c:v>I-07</c:v>
                </c:pt>
                <c:pt idx="3">
                  <c:v>II-07</c:v>
                </c:pt>
                <c:pt idx="4">
                  <c:v>I-08</c:v>
                </c:pt>
                <c:pt idx="5">
                  <c:v>II-08</c:v>
                </c:pt>
                <c:pt idx="6">
                  <c:v>I-09</c:v>
                </c:pt>
                <c:pt idx="7">
                  <c:v>II-09</c:v>
                </c:pt>
                <c:pt idx="8">
                  <c:v>I-10</c:v>
                </c:pt>
                <c:pt idx="9">
                  <c:v>II-10</c:v>
                </c:pt>
                <c:pt idx="10">
                  <c:v>I-11</c:v>
                </c:pt>
                <c:pt idx="11">
                  <c:v>II-11</c:v>
                </c:pt>
                <c:pt idx="12">
                  <c:v>I-12</c:v>
                </c:pt>
                <c:pt idx="13">
                  <c:v>II-12</c:v>
                </c:pt>
                <c:pt idx="14">
                  <c:v>I-13</c:v>
                </c:pt>
                <c:pt idx="15">
                  <c:v>II-13</c:v>
                </c:pt>
                <c:pt idx="16">
                  <c:v>I-14</c:v>
                </c:pt>
                <c:pt idx="17">
                  <c:v>II-14</c:v>
                </c:pt>
              </c:strCache>
            </c:strRef>
          </c:cat>
          <c:val>
            <c:numRef>
              <c:f>'Masa salarial, jub y planes'!$AC$24:$AC$41</c:f>
              <c:numCache>
                <c:formatCode>_ * #,##0_ ;_ * \-#,##0_ ;_ * "-"??_ ;_ @_ </c:formatCode>
                <c:ptCount val="18"/>
                <c:pt idx="0">
                  <c:v>51163.002992924208</c:v>
                </c:pt>
                <c:pt idx="1">
                  <c:v>59158.59925319624</c:v>
                </c:pt>
                <c:pt idx="2">
                  <c:v>59049.379603873276</c:v>
                </c:pt>
                <c:pt idx="3">
                  <c:v>58455.32284116865</c:v>
                </c:pt>
                <c:pt idx="4">
                  <c:v>56940.903016616314</c:v>
                </c:pt>
                <c:pt idx="5">
                  <c:v>59731.003284425307</c:v>
                </c:pt>
                <c:pt idx="6">
                  <c:v>61872.084763403604</c:v>
                </c:pt>
                <c:pt idx="7">
                  <c:v>73394.803195048589</c:v>
                </c:pt>
                <c:pt idx="8">
                  <c:v>77814.183189349846</c:v>
                </c:pt>
                <c:pt idx="9">
                  <c:v>89983.806097243069</c:v>
                </c:pt>
                <c:pt idx="10">
                  <c:v>84980.356092138376</c:v>
                </c:pt>
                <c:pt idx="11">
                  <c:v>94743.056073051092</c:v>
                </c:pt>
                <c:pt idx="12">
                  <c:v>92794.141339451002</c:v>
                </c:pt>
                <c:pt idx="13">
                  <c:v>96398.197518794594</c:v>
                </c:pt>
                <c:pt idx="14">
                  <c:v>98426.046687420196</c:v>
                </c:pt>
                <c:pt idx="15">
                  <c:v>100473.74066752117</c:v>
                </c:pt>
                <c:pt idx="16">
                  <c:v>97064.993228428313</c:v>
                </c:pt>
                <c:pt idx="17">
                  <c:v>96037.33840764458</c:v>
                </c:pt>
              </c:numCache>
            </c:numRef>
          </c:val>
        </c:ser>
        <c:overlap val="100"/>
        <c:axId val="36240768"/>
        <c:axId val="36308096"/>
      </c:barChart>
      <c:lineChart>
        <c:grouping val="standard"/>
        <c:ser>
          <c:idx val="3"/>
          <c:order val="3"/>
          <c:spPr>
            <a:ln>
              <a:noFill/>
            </a:ln>
          </c:spPr>
          <c:marker>
            <c:symbol val="none"/>
          </c:marker>
          <c:dLbls>
            <c:dLbl>
              <c:idx val="0"/>
              <c:delete val="1"/>
            </c:dLbl>
            <c:dLbl>
              <c:idx val="1"/>
              <c:layout>
                <c:manualLayout>
                  <c:x val="-5.4432306437985592E-2"/>
                  <c:y val="-6.5748134170198383E-2"/>
                </c:manualLayout>
              </c:layout>
              <c:dLblPos val="r"/>
              <c:showVal val="1"/>
              <c:showCatName val="1"/>
            </c:dLbl>
            <c:dLbl>
              <c:idx val="2"/>
              <c:delete val="1"/>
            </c:dLbl>
            <c:dLbl>
              <c:idx val="3"/>
              <c:layout>
                <c:manualLayout>
                  <c:x val="-4.5652902173794307E-2"/>
                  <c:y val="-5.7529617398923594E-2"/>
                </c:manualLayout>
              </c:layout>
              <c:dLblPos val="r"/>
              <c:showVal val="1"/>
              <c:showCatName val="1"/>
            </c:dLbl>
            <c:dLbl>
              <c:idx val="4"/>
              <c:delete val="1"/>
            </c:dLbl>
            <c:dLbl>
              <c:idx val="5"/>
              <c:layout>
                <c:manualLayout>
                  <c:x val="-4.2141140468117746E-2"/>
                  <c:y val="-6.1638875784560843E-2"/>
                </c:manualLayout>
              </c:layout>
              <c:dLblPos val="r"/>
              <c:showVal val="1"/>
              <c:showCatNam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4.2141140468117746E-2"/>
                  <c:y val="-6.163887578456087E-2"/>
                </c:manualLayout>
              </c:layout>
              <c:dLblPos val="r"/>
              <c:showVal val="1"/>
              <c:showCatName val="1"/>
            </c:dLbl>
            <c:dLbl>
              <c:idx val="8"/>
              <c:delete val="1"/>
            </c:dLbl>
            <c:dLbl>
              <c:idx val="9"/>
              <c:layout>
                <c:manualLayout>
                  <c:x val="-4.5652902173794259E-2"/>
                  <c:y val="-6.5748134170198383E-2"/>
                </c:manualLayout>
              </c:layout>
              <c:dLblPos val="r"/>
              <c:showVal val="1"/>
              <c:showCatName val="1"/>
            </c:dLbl>
            <c:dLbl>
              <c:idx val="10"/>
              <c:delete val="1"/>
            </c:dLbl>
            <c:dLbl>
              <c:idx val="11"/>
              <c:layout>
                <c:manualLayout>
                  <c:x val="-5.2676425585147311E-2"/>
                  <c:y val="-6.9857392555835854E-2"/>
                </c:manualLayout>
              </c:layout>
              <c:dLblPos val="r"/>
              <c:showVal val="1"/>
              <c:showCatName val="1"/>
            </c:dLbl>
            <c:dLbl>
              <c:idx val="12"/>
              <c:delete val="1"/>
            </c:dLbl>
            <c:dLbl>
              <c:idx val="13"/>
              <c:layout>
                <c:manualLayout>
                  <c:x val="-4.9164663879470834E-2"/>
                  <c:y val="-6.5748457733850768E-2"/>
                </c:manualLayout>
              </c:layout>
              <c:dLblPos val="r"/>
              <c:showVal val="1"/>
              <c:showCatName val="1"/>
            </c:dLbl>
            <c:dLbl>
              <c:idx val="14"/>
              <c:delete val="1"/>
            </c:dLbl>
            <c:dLbl>
              <c:idx val="15"/>
              <c:layout>
                <c:manualLayout>
                  <c:x val="-4.9164663879470834E-2"/>
                  <c:y val="-4.5201842242011368E-2"/>
                </c:manualLayout>
              </c:layout>
              <c:dLblPos val="r"/>
              <c:showVal val="1"/>
              <c:showCatName val="1"/>
            </c:dLbl>
            <c:dLbl>
              <c:idx val="16"/>
              <c:delete val="1"/>
            </c:dLbl>
            <c:dLbl>
              <c:idx val="17"/>
              <c:layout>
                <c:manualLayout>
                  <c:x val="-5.7432512304659102E-4"/>
                  <c:y val="-7.891814551434001E-2"/>
                </c:manualLayout>
              </c:layout>
              <c:dLblPos val="r"/>
              <c:showVal val="1"/>
              <c:showCatName val="1"/>
              <c:separator>
</c:separator>
            </c:dLbl>
            <c:numFmt formatCode="#,##0" sourceLinked="0"/>
            <c:txPr>
              <a:bodyPr/>
              <a:lstStyle/>
              <a:p>
                <a:pPr>
                  <a:defRPr lang="es-ES"/>
                </a:pPr>
                <a:endParaRPr lang="es-AR"/>
              </a:p>
            </c:txPr>
            <c:dLblPos val="t"/>
            <c:showVal val="1"/>
            <c:showCatName val="1"/>
            <c:separator>
</c:separator>
          </c:dLbls>
          <c:val>
            <c:numRef>
              <c:f>'Masa salarial, jub y planes'!$AF$24:$AF$41</c:f>
              <c:numCache>
                <c:formatCode>_ * #,##0_ ;_ * \-#,##0_ ;_ * "-"??_ ;_ @_ </c:formatCode>
                <c:ptCount val="18"/>
                <c:pt idx="0">
                  <c:v>711099.65347505931</c:v>
                </c:pt>
                <c:pt idx="1">
                  <c:v>777724.8840524843</c:v>
                </c:pt>
                <c:pt idx="2">
                  <c:v>820055.66725903202</c:v>
                </c:pt>
                <c:pt idx="3">
                  <c:v>853377.75875298295</c:v>
                </c:pt>
                <c:pt idx="4">
                  <c:v>831521.39857745089</c:v>
                </c:pt>
                <c:pt idx="5">
                  <c:v>829702.72579569032</c:v>
                </c:pt>
                <c:pt idx="6">
                  <c:v>866871.75497020048</c:v>
                </c:pt>
                <c:pt idx="7">
                  <c:v>894162.44369568955</c:v>
                </c:pt>
                <c:pt idx="8">
                  <c:v>901550.96712387342</c:v>
                </c:pt>
                <c:pt idx="9">
                  <c:v>930571.48549947189</c:v>
                </c:pt>
                <c:pt idx="10">
                  <c:v>959821.63461728056</c:v>
                </c:pt>
                <c:pt idx="11">
                  <c:v>1009321.0387671292</c:v>
                </c:pt>
                <c:pt idx="12">
                  <c:v>997361.92319511983</c:v>
                </c:pt>
                <c:pt idx="13">
                  <c:v>1020239.7630225954</c:v>
                </c:pt>
                <c:pt idx="14">
                  <c:v>1009119.4664178725</c:v>
                </c:pt>
                <c:pt idx="15">
                  <c:v>1013344.6265253527</c:v>
                </c:pt>
                <c:pt idx="16">
                  <c:v>958493.67618895695</c:v>
                </c:pt>
                <c:pt idx="17">
                  <c:v>938337.51743147708</c:v>
                </c:pt>
              </c:numCache>
            </c:numRef>
          </c:val>
        </c:ser>
        <c:marker val="1"/>
        <c:axId val="36240768"/>
        <c:axId val="36308096"/>
      </c:lineChart>
      <c:catAx>
        <c:axId val="36240768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s-ES"/>
            </a:pPr>
            <a:endParaRPr lang="es-AR"/>
          </a:p>
        </c:txPr>
        <c:crossAx val="36308096"/>
        <c:crosses val="autoZero"/>
        <c:auto val="1"/>
        <c:lblAlgn val="ctr"/>
        <c:lblOffset val="100"/>
        <c:tickLblSkip val="1"/>
      </c:catAx>
      <c:valAx>
        <c:axId val="36308096"/>
        <c:scaling>
          <c:orientation val="minMax"/>
        </c:scaling>
        <c:axPos val="l"/>
        <c:numFmt formatCode="_ * #,##0_ ;_ * \-#,##0_ ;_ * &quot;-&quot;??_ ;_ @_ " sourceLinked="1"/>
        <c:tickLblPos val="nextTo"/>
        <c:txPr>
          <a:bodyPr rot="0" vert="horz"/>
          <a:lstStyle/>
          <a:p>
            <a:pPr>
              <a:defRPr lang="es-ES"/>
            </a:pPr>
            <a:endParaRPr lang="es-AR"/>
          </a:p>
        </c:txPr>
        <c:crossAx val="36240768"/>
        <c:crosses val="autoZero"/>
        <c:crossBetween val="between"/>
      </c:valAx>
    </c:plotArea>
    <c:legend>
      <c:legendPos val="b"/>
      <c:legendEntry>
        <c:idx val="3"/>
        <c:delete val="1"/>
      </c:legendEntry>
      <c:layout/>
      <c:txPr>
        <a:bodyPr/>
        <a:lstStyle/>
        <a:p>
          <a:pPr>
            <a:defRPr lang="es-ES"/>
          </a:pPr>
          <a:endParaRPr lang="es-AR"/>
        </a:p>
      </c:txPr>
    </c:legend>
    <c:plotVisOnly val="1"/>
    <c:dispBlanksAs val="gap"/>
  </c:chart>
  <c:spPr>
    <a:ln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A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chart>
    <c:plotArea>
      <c:layout>
        <c:manualLayout>
          <c:layoutTarget val="inner"/>
          <c:xMode val="edge"/>
          <c:yMode val="edge"/>
          <c:x val="0.10568092849026699"/>
          <c:y val="4.2535006684408586E-2"/>
          <c:w val="0.87096774193548387"/>
          <c:h val="0.76388888888888984"/>
        </c:manualLayout>
      </c:layout>
      <c:barChart>
        <c:barDir val="col"/>
        <c:grouping val="stacked"/>
        <c:ser>
          <c:idx val="0"/>
          <c:order val="0"/>
          <c:tx>
            <c:strRef>
              <c:f>'Masa salarial, jub y planes'!$AA$107</c:f>
              <c:strCache>
                <c:ptCount val="1"/>
                <c:pt idx="0">
                  <c:v>Salarial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'Masa salarial, jub y planes'!$V$110:$V$125</c:f>
              <c:strCache>
                <c:ptCount val="16"/>
                <c:pt idx="0">
                  <c:v>I-07</c:v>
                </c:pt>
                <c:pt idx="1">
                  <c:v>II-07</c:v>
                </c:pt>
                <c:pt idx="2">
                  <c:v>I-08</c:v>
                </c:pt>
                <c:pt idx="3">
                  <c:v>II-08</c:v>
                </c:pt>
                <c:pt idx="4">
                  <c:v>I-09</c:v>
                </c:pt>
                <c:pt idx="5">
                  <c:v>II-09</c:v>
                </c:pt>
                <c:pt idx="6">
                  <c:v>I-10</c:v>
                </c:pt>
                <c:pt idx="7">
                  <c:v>II-10</c:v>
                </c:pt>
                <c:pt idx="8">
                  <c:v>I-11</c:v>
                </c:pt>
                <c:pt idx="9">
                  <c:v>II-11</c:v>
                </c:pt>
                <c:pt idx="10">
                  <c:v>I-12</c:v>
                </c:pt>
                <c:pt idx="11">
                  <c:v>II-12</c:v>
                </c:pt>
                <c:pt idx="12">
                  <c:v>I-13</c:v>
                </c:pt>
                <c:pt idx="13">
                  <c:v>II-13</c:v>
                </c:pt>
                <c:pt idx="14">
                  <c:v>I-14</c:v>
                </c:pt>
                <c:pt idx="15">
                  <c:v>II-14</c:v>
                </c:pt>
              </c:strCache>
            </c:strRef>
          </c:cat>
          <c:val>
            <c:numRef>
              <c:f>'Masa salarial, jub y planes'!$AA$110:$AA$125</c:f>
              <c:numCache>
                <c:formatCode>0.0%</c:formatCode>
                <c:ptCount val="16"/>
                <c:pt idx="0">
                  <c:v>0.11578670544430519</c:v>
                </c:pt>
                <c:pt idx="1">
                  <c:v>8.2445641748080126E-2</c:v>
                </c:pt>
                <c:pt idx="2">
                  <c:v>1.1338066137320798E-2</c:v>
                </c:pt>
                <c:pt idx="3">
                  <c:v>-3.0935247546981879E-2</c:v>
                </c:pt>
                <c:pt idx="4">
                  <c:v>3.5907922430055389E-2</c:v>
                </c:pt>
                <c:pt idx="5">
                  <c:v>5.4698739936573336E-2</c:v>
                </c:pt>
                <c:pt idx="6">
                  <c:v>1.3524636506960121E-2</c:v>
                </c:pt>
                <c:pt idx="7">
                  <c:v>3.3115998021273435E-2</c:v>
                </c:pt>
                <c:pt idx="8">
                  <c:v>6.4682947903477894E-2</c:v>
                </c:pt>
                <c:pt idx="9">
                  <c:v>8.1254665714940083E-2</c:v>
                </c:pt>
                <c:pt idx="10">
                  <c:v>1.6773005051544002E-2</c:v>
                </c:pt>
                <c:pt idx="11">
                  <c:v>-1.0846379815164581E-2</c:v>
                </c:pt>
                <c:pt idx="12">
                  <c:v>-3.9147922160264227E-3</c:v>
                </c:pt>
                <c:pt idx="13">
                  <c:v>-1.668778439172304E-2</c:v>
                </c:pt>
                <c:pt idx="14">
                  <c:v>-6.4169318457588997E-2</c:v>
                </c:pt>
                <c:pt idx="15">
                  <c:v>-7.80563674063951E-2</c:v>
                </c:pt>
              </c:numCache>
            </c:numRef>
          </c:val>
        </c:ser>
        <c:ser>
          <c:idx val="1"/>
          <c:order val="1"/>
          <c:tx>
            <c:strRef>
              <c:f>'Masa salarial, jub y planes'!$AB$107</c:f>
              <c:strCache>
                <c:ptCount val="1"/>
                <c:pt idx="0">
                  <c:v>Previsional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cat>
            <c:strRef>
              <c:f>'Masa salarial, jub y planes'!$V$110:$V$125</c:f>
              <c:strCache>
                <c:ptCount val="16"/>
                <c:pt idx="0">
                  <c:v>I-07</c:v>
                </c:pt>
                <c:pt idx="1">
                  <c:v>II-07</c:v>
                </c:pt>
                <c:pt idx="2">
                  <c:v>I-08</c:v>
                </c:pt>
                <c:pt idx="3">
                  <c:v>II-08</c:v>
                </c:pt>
                <c:pt idx="4">
                  <c:v>I-09</c:v>
                </c:pt>
                <c:pt idx="5">
                  <c:v>II-09</c:v>
                </c:pt>
                <c:pt idx="6">
                  <c:v>I-10</c:v>
                </c:pt>
                <c:pt idx="7">
                  <c:v>II-10</c:v>
                </c:pt>
                <c:pt idx="8">
                  <c:v>I-11</c:v>
                </c:pt>
                <c:pt idx="9">
                  <c:v>II-11</c:v>
                </c:pt>
                <c:pt idx="10">
                  <c:v>I-12</c:v>
                </c:pt>
                <c:pt idx="11">
                  <c:v>II-12</c:v>
                </c:pt>
                <c:pt idx="12">
                  <c:v>I-13</c:v>
                </c:pt>
                <c:pt idx="13">
                  <c:v>II-13</c:v>
                </c:pt>
                <c:pt idx="14">
                  <c:v>I-14</c:v>
                </c:pt>
                <c:pt idx="15">
                  <c:v>II-14</c:v>
                </c:pt>
              </c:strCache>
            </c:strRef>
          </c:cat>
          <c:val>
            <c:numRef>
              <c:f>'Masa salarial, jub y planes'!$AB$110:$AB$125</c:f>
              <c:numCache>
                <c:formatCode>0.0%</c:formatCode>
                <c:ptCount val="16"/>
                <c:pt idx="0">
                  <c:v>0.43621457673995151</c:v>
                </c:pt>
                <c:pt idx="1">
                  <c:v>0.2603341827072963</c:v>
                </c:pt>
                <c:pt idx="2">
                  <c:v>5.6088795232810663E-2</c:v>
                </c:pt>
                <c:pt idx="3">
                  <c:v>-3.3900983606543041E-2</c:v>
                </c:pt>
                <c:pt idx="4">
                  <c:v>5.8231541112124363E-2</c:v>
                </c:pt>
                <c:pt idx="5">
                  <c:v>0.1287945106818702</c:v>
                </c:pt>
                <c:pt idx="6">
                  <c:v>7.7077370525768574E-2</c:v>
                </c:pt>
                <c:pt idx="7">
                  <c:v>-2.255056820384994E-2</c:v>
                </c:pt>
                <c:pt idx="8">
                  <c:v>4.8317284319159319E-2</c:v>
                </c:pt>
                <c:pt idx="9">
                  <c:v>0.12526965990612784</c:v>
                </c:pt>
                <c:pt idx="10">
                  <c:v>0.12470586284717405</c:v>
                </c:pt>
                <c:pt idx="11">
                  <c:v>0.12105906558280272</c:v>
                </c:pt>
                <c:pt idx="12">
                  <c:v>5.7713769441628836E-2</c:v>
                </c:pt>
                <c:pt idx="13">
                  <c:v>1.0582873465589072E-2</c:v>
                </c:pt>
                <c:pt idx="14">
                  <c:v>-8.8749635670372171E-3</c:v>
                </c:pt>
                <c:pt idx="15">
                  <c:v>-7.3900876037829299E-2</c:v>
                </c:pt>
              </c:numCache>
            </c:numRef>
          </c:val>
        </c:ser>
        <c:ser>
          <c:idx val="3"/>
          <c:order val="3"/>
          <c:tx>
            <c:strRef>
              <c:f>'Masa salarial, jub y planes'!$AC$107</c:f>
              <c:strCache>
                <c:ptCount val="1"/>
                <c:pt idx="0">
                  <c:v>Planes sociales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'Masa salarial, jub y planes'!$V$110:$V$125</c:f>
              <c:strCache>
                <c:ptCount val="16"/>
                <c:pt idx="0">
                  <c:v>I-07</c:v>
                </c:pt>
                <c:pt idx="1">
                  <c:v>II-07</c:v>
                </c:pt>
                <c:pt idx="2">
                  <c:v>I-08</c:v>
                </c:pt>
                <c:pt idx="3">
                  <c:v>II-08</c:v>
                </c:pt>
                <c:pt idx="4">
                  <c:v>I-09</c:v>
                </c:pt>
                <c:pt idx="5">
                  <c:v>II-09</c:v>
                </c:pt>
                <c:pt idx="6">
                  <c:v>I-10</c:v>
                </c:pt>
                <c:pt idx="7">
                  <c:v>II-10</c:v>
                </c:pt>
                <c:pt idx="8">
                  <c:v>I-11</c:v>
                </c:pt>
                <c:pt idx="9">
                  <c:v>II-11</c:v>
                </c:pt>
                <c:pt idx="10">
                  <c:v>I-12</c:v>
                </c:pt>
                <c:pt idx="11">
                  <c:v>II-12</c:v>
                </c:pt>
                <c:pt idx="12">
                  <c:v>I-13</c:v>
                </c:pt>
                <c:pt idx="13">
                  <c:v>II-13</c:v>
                </c:pt>
                <c:pt idx="14">
                  <c:v>I-14</c:v>
                </c:pt>
                <c:pt idx="15">
                  <c:v>II-14</c:v>
                </c:pt>
              </c:strCache>
            </c:strRef>
          </c:cat>
          <c:val>
            <c:numRef>
              <c:f>'Masa salarial, jub y planes'!$AC$110:$AC$125</c:f>
              <c:numCache>
                <c:formatCode>0.0%</c:formatCode>
                <c:ptCount val="16"/>
                <c:pt idx="0">
                  <c:v>0.15414217597899321</c:v>
                </c:pt>
                <c:pt idx="1">
                  <c:v>-1.1887982827612173E-2</c:v>
                </c:pt>
                <c:pt idx="2">
                  <c:v>-3.5707006600263616E-2</c:v>
                </c:pt>
                <c:pt idx="3">
                  <c:v>2.1823169922829101E-2</c:v>
                </c:pt>
                <c:pt idx="4">
                  <c:v>8.6601748225669864E-2</c:v>
                </c:pt>
                <c:pt idx="5">
                  <c:v>0.22875557347596209</c:v>
                </c:pt>
                <c:pt idx="6">
                  <c:v>0.25766221530934696</c:v>
                </c:pt>
                <c:pt idx="7">
                  <c:v>0.22602421670249323</c:v>
                </c:pt>
                <c:pt idx="8">
                  <c:v>9.2093402630091026E-2</c:v>
                </c:pt>
                <c:pt idx="9">
                  <c:v>5.2890071916550006E-2</c:v>
                </c:pt>
                <c:pt idx="10">
                  <c:v>9.1948134917683153E-2</c:v>
                </c:pt>
                <c:pt idx="11">
                  <c:v>1.7469791606334002E-2</c:v>
                </c:pt>
                <c:pt idx="12">
                  <c:v>6.0692466859164913E-2</c:v>
                </c:pt>
                <c:pt idx="13">
                  <c:v>4.227820907057929E-2</c:v>
                </c:pt>
                <c:pt idx="14">
                  <c:v>-1.3828183746060558E-2</c:v>
                </c:pt>
                <c:pt idx="15">
                  <c:v>-4.4154843150083889E-2</c:v>
                </c:pt>
              </c:numCache>
            </c:numRef>
          </c:val>
        </c:ser>
        <c:overlap val="100"/>
        <c:axId val="36369152"/>
        <c:axId val="36370688"/>
      </c:barChart>
      <c:lineChart>
        <c:grouping val="standard"/>
        <c:ser>
          <c:idx val="2"/>
          <c:order val="2"/>
          <c:tx>
            <c:strRef>
              <c:f>'Masa salarial, jub y planes'!$AD$107</c:f>
              <c:strCache>
                <c:ptCount val="1"/>
                <c:pt idx="0">
                  <c:v>Masa salarial ampliada</c:v>
                </c:pt>
              </c:strCache>
            </c:strRef>
          </c:tx>
          <c:spPr>
            <a:ln w="38100">
              <a:solidFill>
                <a:srgbClr val="7030A0"/>
              </a:solidFill>
            </a:ln>
          </c:spPr>
          <c:marker>
            <c:symbol val="diamond"/>
            <c:size val="7"/>
            <c:spPr>
              <a:solidFill>
                <a:srgbClr val="7030A0"/>
              </a:solidFill>
              <a:ln>
                <a:solidFill>
                  <a:srgbClr val="7030A0"/>
                </a:solidFill>
              </a:ln>
            </c:spPr>
          </c:marker>
          <c:dLbls>
            <c:dLbl>
              <c:idx val="2"/>
              <c:layout>
                <c:manualLayout>
                  <c:x val="-4.0316659416625551E-2"/>
                  <c:y val="-4.4343772955984427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4.210673729591044E-2"/>
                  <c:y val="-3.944441879024424E-2"/>
                </c:manualLayout>
              </c:layout>
              <c:dLblPos val="r"/>
              <c:showVal val="1"/>
            </c:dLbl>
            <c:dLbl>
              <c:idx val="13"/>
              <c:layout>
                <c:manualLayout>
                  <c:x val="-4.1770199482427946E-2"/>
                  <c:y val="3.7316710411198606E-2"/>
                </c:manualLayout>
              </c:layout>
              <c:dLblPos val="r"/>
              <c:showVal val="1"/>
            </c:dLbl>
            <c:dLbl>
              <c:idx val="14"/>
              <c:layout>
                <c:manualLayout>
                  <c:x val="-4.5505847533434146E-2"/>
                  <c:y val="6.3533683289588833E-2"/>
                </c:manualLayout>
              </c:layout>
              <c:dLblPos val="r"/>
              <c:showVal val="1"/>
            </c:dLbl>
            <c:dLbl>
              <c:idx val="15"/>
              <c:layout>
                <c:manualLayout>
                  <c:x val="-1.1605982632255133E-2"/>
                  <c:y val="0.11105657626130069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lang="es-ES" sz="1600" b="1" i="0" u="none" strike="noStrike" baseline="0">
                    <a:solidFill>
                      <a:srgbClr val="7030A0"/>
                    </a:solidFill>
                    <a:latin typeface="Calibri"/>
                    <a:ea typeface="Calibri"/>
                    <a:cs typeface="Calibri"/>
                  </a:defRPr>
                </a:pPr>
                <a:endParaRPr lang="es-AR"/>
              </a:p>
            </c:txPr>
            <c:dLblPos val="t"/>
            <c:showVal val="1"/>
          </c:dLbls>
          <c:cat>
            <c:strRef>
              <c:f>'Masa salarial, jub y planes'!$V$110:$V$125</c:f>
              <c:strCache>
                <c:ptCount val="16"/>
                <c:pt idx="0">
                  <c:v>I-07</c:v>
                </c:pt>
                <c:pt idx="1">
                  <c:v>II-07</c:v>
                </c:pt>
                <c:pt idx="2">
                  <c:v>I-08</c:v>
                </c:pt>
                <c:pt idx="3">
                  <c:v>II-08</c:v>
                </c:pt>
                <c:pt idx="4">
                  <c:v>I-09</c:v>
                </c:pt>
                <c:pt idx="5">
                  <c:v>II-09</c:v>
                </c:pt>
                <c:pt idx="6">
                  <c:v>I-10</c:v>
                </c:pt>
                <c:pt idx="7">
                  <c:v>II-10</c:v>
                </c:pt>
                <c:pt idx="8">
                  <c:v>I-11</c:v>
                </c:pt>
                <c:pt idx="9">
                  <c:v>II-11</c:v>
                </c:pt>
                <c:pt idx="10">
                  <c:v>I-12</c:v>
                </c:pt>
                <c:pt idx="11">
                  <c:v>II-12</c:v>
                </c:pt>
                <c:pt idx="12">
                  <c:v>I-13</c:v>
                </c:pt>
                <c:pt idx="13">
                  <c:v>II-13</c:v>
                </c:pt>
                <c:pt idx="14">
                  <c:v>I-14</c:v>
                </c:pt>
                <c:pt idx="15">
                  <c:v>II-14</c:v>
                </c:pt>
              </c:strCache>
            </c:strRef>
          </c:cat>
          <c:val>
            <c:numRef>
              <c:f>'Masa salarial, jub y planes'!$AD$110:$AD$125</c:f>
              <c:numCache>
                <c:formatCode>0.0%</c:formatCode>
                <c:ptCount val="16"/>
                <c:pt idx="0">
                  <c:v>0.1532218631404435</c:v>
                </c:pt>
                <c:pt idx="1">
                  <c:v>9.727459703525819E-2</c:v>
                </c:pt>
                <c:pt idx="2">
                  <c:v>1.3981649997911306E-2</c:v>
                </c:pt>
                <c:pt idx="3">
                  <c:v>-2.7742734931231673E-2</c:v>
                </c:pt>
                <c:pt idx="4">
                  <c:v>4.2512864315009488E-2</c:v>
                </c:pt>
                <c:pt idx="5">
                  <c:v>7.7690136353574024E-2</c:v>
                </c:pt>
                <c:pt idx="6">
                  <c:v>4.0005008762644859E-2</c:v>
                </c:pt>
                <c:pt idx="7">
                  <c:v>4.0718598796544402E-2</c:v>
                </c:pt>
                <c:pt idx="8">
                  <c:v>6.4633802877836655E-2</c:v>
                </c:pt>
                <c:pt idx="9">
                  <c:v>8.4624936928288874E-2</c:v>
                </c:pt>
                <c:pt idx="10">
                  <c:v>3.911173412215075E-2</c:v>
                </c:pt>
                <c:pt idx="11">
                  <c:v>1.0817890280780515E-2</c:v>
                </c:pt>
                <c:pt idx="12">
                  <c:v>1.1788642567269966E-2</c:v>
                </c:pt>
                <c:pt idx="13">
                  <c:v>-6.758349112775737E-3</c:v>
                </c:pt>
                <c:pt idx="14">
                  <c:v>-5.0168282263569397E-2</c:v>
                </c:pt>
                <c:pt idx="15">
                  <c:v>-7.4019348532065279E-2</c:v>
                </c:pt>
              </c:numCache>
            </c:numRef>
          </c:val>
        </c:ser>
        <c:marker val="1"/>
        <c:axId val="36369152"/>
        <c:axId val="36370688"/>
      </c:lineChart>
      <c:catAx>
        <c:axId val="36369152"/>
        <c:scaling>
          <c:orientation val="minMax"/>
        </c:scaling>
        <c:axPos val="b"/>
        <c:numFmt formatCode="General" sourceLinked="1"/>
        <c:tickLblPos val="low"/>
        <c:txPr>
          <a:bodyPr rot="0" vert="horz"/>
          <a:lstStyle/>
          <a:p>
            <a:pPr>
              <a:defRPr lang="es-ES"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AR"/>
          </a:p>
        </c:txPr>
        <c:crossAx val="36370688"/>
        <c:crosses val="autoZero"/>
        <c:auto val="1"/>
        <c:lblAlgn val="ctr"/>
        <c:lblOffset val="100"/>
        <c:tickLblSkip val="1"/>
      </c:catAx>
      <c:valAx>
        <c:axId val="36370688"/>
        <c:scaling>
          <c:orientation val="minMax"/>
        </c:scaling>
        <c:axPos val="l"/>
        <c:numFmt formatCode="0%" sourceLinked="0"/>
        <c:tickLblPos val="nextTo"/>
        <c:txPr>
          <a:bodyPr rot="0" vert="horz"/>
          <a:lstStyle/>
          <a:p>
            <a:pPr>
              <a:defRPr lang="es-ES"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AR"/>
          </a:p>
        </c:txPr>
        <c:crossAx val="36369152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lang="es-ES" sz="14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AR"/>
        </a:p>
      </c:txPr>
    </c:legend>
    <c:plotVisOnly val="1"/>
    <c:dispBlanksAs val="gap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AR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chart>
    <c:plotArea>
      <c:layout>
        <c:manualLayout>
          <c:layoutTarget val="inner"/>
          <c:xMode val="edge"/>
          <c:yMode val="edge"/>
          <c:x val="9.1565591892223561E-2"/>
          <c:y val="3.0621676118194781E-2"/>
          <c:w val="0.86630036630036633"/>
          <c:h val="0.72569444444444586"/>
        </c:manualLayout>
      </c:layout>
      <c:barChart>
        <c:barDir val="col"/>
        <c:grouping val="stacked"/>
        <c:ser>
          <c:idx val="0"/>
          <c:order val="0"/>
          <c:tx>
            <c:strRef>
              <c:f>'Masa salarial, jub y planes'!$AK$3</c:f>
              <c:strCache>
                <c:ptCount val="1"/>
                <c:pt idx="0">
                  <c:v>Empleo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</c:spPr>
          <c:cat>
            <c:strRef>
              <c:f>'Masa salarial, jub y planes'!$A$26:$A$41</c:f>
              <c:strCache>
                <c:ptCount val="16"/>
                <c:pt idx="0">
                  <c:v>I-07</c:v>
                </c:pt>
                <c:pt idx="1">
                  <c:v>II-07</c:v>
                </c:pt>
                <c:pt idx="2">
                  <c:v>I-08</c:v>
                </c:pt>
                <c:pt idx="3">
                  <c:v>II-08</c:v>
                </c:pt>
                <c:pt idx="4">
                  <c:v>I-09</c:v>
                </c:pt>
                <c:pt idx="5">
                  <c:v>II-09</c:v>
                </c:pt>
                <c:pt idx="6">
                  <c:v>I-10</c:v>
                </c:pt>
                <c:pt idx="7">
                  <c:v>II-10</c:v>
                </c:pt>
                <c:pt idx="8">
                  <c:v>I-11</c:v>
                </c:pt>
                <c:pt idx="9">
                  <c:v>II-11</c:v>
                </c:pt>
                <c:pt idx="10">
                  <c:v>I-12</c:v>
                </c:pt>
                <c:pt idx="11">
                  <c:v>II-12</c:v>
                </c:pt>
                <c:pt idx="12">
                  <c:v>I-13</c:v>
                </c:pt>
                <c:pt idx="13">
                  <c:v>II-13</c:v>
                </c:pt>
                <c:pt idx="14">
                  <c:v>I-14</c:v>
                </c:pt>
                <c:pt idx="15">
                  <c:v>II-14</c:v>
                </c:pt>
              </c:strCache>
            </c:strRef>
          </c:cat>
          <c:val>
            <c:numRef>
              <c:f>'Masa salarial, jub y planes'!$AK$26:$AK$41</c:f>
              <c:numCache>
                <c:formatCode>0%</c:formatCode>
                <c:ptCount val="16"/>
                <c:pt idx="0">
                  <c:v>2.4981618616905649E-2</c:v>
                </c:pt>
                <c:pt idx="1">
                  <c:v>9.2431638351428997E-3</c:v>
                </c:pt>
                <c:pt idx="2">
                  <c:v>5.2732057598066139E-3</c:v>
                </c:pt>
                <c:pt idx="3">
                  <c:v>1.5315321652273681E-2</c:v>
                </c:pt>
                <c:pt idx="4">
                  <c:v>1.8241326626222257E-2</c:v>
                </c:pt>
                <c:pt idx="5">
                  <c:v>4.5199213730451361E-3</c:v>
                </c:pt>
                <c:pt idx="6">
                  <c:v>-2.6663865984994967E-3</c:v>
                </c:pt>
                <c:pt idx="7">
                  <c:v>6.7995500161470712E-3</c:v>
                </c:pt>
                <c:pt idx="8">
                  <c:v>1.9885319397123364E-2</c:v>
                </c:pt>
                <c:pt idx="9">
                  <c:v>2.5513386825908091E-2</c:v>
                </c:pt>
                <c:pt idx="10">
                  <c:v>-2.127937734477729E-3</c:v>
                </c:pt>
                <c:pt idx="11">
                  <c:v>9.7489989914876229E-3</c:v>
                </c:pt>
                <c:pt idx="12">
                  <c:v>8.8940115787732414E-3</c:v>
                </c:pt>
                <c:pt idx="13">
                  <c:v>-3.6627387853140933E-3</c:v>
                </c:pt>
                <c:pt idx="14">
                  <c:v>-1.5318666975184676E-2</c:v>
                </c:pt>
                <c:pt idx="15">
                  <c:v>-2.639604836198528E-2</c:v>
                </c:pt>
              </c:numCache>
            </c:numRef>
          </c:val>
        </c:ser>
        <c:ser>
          <c:idx val="1"/>
          <c:order val="1"/>
          <c:tx>
            <c:strRef>
              <c:f>'Masa salarial, jub y planes'!$AL$3</c:f>
              <c:strCache>
                <c:ptCount val="1"/>
                <c:pt idx="0">
                  <c:v>Salarios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cat>
            <c:strRef>
              <c:f>'Masa salarial, jub y planes'!$A$26:$A$41</c:f>
              <c:strCache>
                <c:ptCount val="16"/>
                <c:pt idx="0">
                  <c:v>I-07</c:v>
                </c:pt>
                <c:pt idx="1">
                  <c:v>II-07</c:v>
                </c:pt>
                <c:pt idx="2">
                  <c:v>I-08</c:v>
                </c:pt>
                <c:pt idx="3">
                  <c:v>II-08</c:v>
                </c:pt>
                <c:pt idx="4">
                  <c:v>I-09</c:v>
                </c:pt>
                <c:pt idx="5">
                  <c:v>II-09</c:v>
                </c:pt>
                <c:pt idx="6">
                  <c:v>I-10</c:v>
                </c:pt>
                <c:pt idx="7">
                  <c:v>II-10</c:v>
                </c:pt>
                <c:pt idx="8">
                  <c:v>I-11</c:v>
                </c:pt>
                <c:pt idx="9">
                  <c:v>II-11</c:v>
                </c:pt>
                <c:pt idx="10">
                  <c:v>I-12</c:v>
                </c:pt>
                <c:pt idx="11">
                  <c:v>II-12</c:v>
                </c:pt>
                <c:pt idx="12">
                  <c:v>I-13</c:v>
                </c:pt>
                <c:pt idx="13">
                  <c:v>II-13</c:v>
                </c:pt>
                <c:pt idx="14">
                  <c:v>I-14</c:v>
                </c:pt>
                <c:pt idx="15">
                  <c:v>II-14</c:v>
                </c:pt>
              </c:strCache>
            </c:strRef>
          </c:cat>
          <c:val>
            <c:numRef>
              <c:f>'Masa salarial, jub y planes'!$AL$26:$AL$41</c:f>
              <c:numCache>
                <c:formatCode>0%</c:formatCode>
                <c:ptCount val="16"/>
                <c:pt idx="0">
                  <c:v>8.8591917335971507E-2</c:v>
                </c:pt>
                <c:pt idx="1">
                  <c:v>7.2532052270501982E-2</c:v>
                </c:pt>
                <c:pt idx="2">
                  <c:v>6.0330468799578724E-3</c:v>
                </c:pt>
                <c:pt idx="3">
                  <c:v>-4.5552911704306358E-2</c:v>
                </c:pt>
                <c:pt idx="4">
                  <c:v>1.7350106838001089E-2</c:v>
                </c:pt>
                <c:pt idx="5">
                  <c:v>4.9953034774004493E-2</c:v>
                </c:pt>
                <c:pt idx="6">
                  <c:v>1.6234310052218651E-2</c:v>
                </c:pt>
                <c:pt idx="7">
                  <c:v>2.6138716494961155E-2</c:v>
                </c:pt>
                <c:pt idx="8">
                  <c:v>4.3924182115725886E-2</c:v>
                </c:pt>
                <c:pt idx="9">
                  <c:v>5.4354511218579309E-2</c:v>
                </c:pt>
                <c:pt idx="10">
                  <c:v>1.8941248583621121E-2</c:v>
                </c:pt>
                <c:pt idx="11">
                  <c:v>-2.039653302674483E-2</c:v>
                </c:pt>
                <c:pt idx="12">
                  <c:v>-1.2695886433854331E-2</c:v>
                </c:pt>
                <c:pt idx="13">
                  <c:v>-1.3072928328033421E-2</c:v>
                </c:pt>
                <c:pt idx="14">
                  <c:v>-4.961062004937293E-2</c:v>
                </c:pt>
                <c:pt idx="15">
                  <c:v>-5.3060917591280655E-2</c:v>
                </c:pt>
              </c:numCache>
            </c:numRef>
          </c:val>
        </c:ser>
        <c:overlap val="100"/>
        <c:axId val="36565376"/>
        <c:axId val="36566912"/>
      </c:barChart>
      <c:lineChart>
        <c:grouping val="standard"/>
        <c:ser>
          <c:idx val="2"/>
          <c:order val="2"/>
          <c:tx>
            <c:strRef>
              <c:f>'Masa salarial, jub y planes'!$AM$3</c:f>
              <c:strCache>
                <c:ptCount val="1"/>
                <c:pt idx="0">
                  <c:v>Masa salarial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2"/>
              <c:layout>
                <c:manualLayout>
                  <c:x val="-3.1579381073318896E-2"/>
                  <c:y val="-5.5429724046543116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7.7640097752625412E-2"/>
                  <c:y val="-5.9588183925531578E-3"/>
                </c:manualLayout>
              </c:layout>
              <c:dLblPos val="r"/>
              <c:showVal val="1"/>
            </c:dLbl>
            <c:dLbl>
              <c:idx val="10"/>
              <c:layout>
                <c:manualLayout>
                  <c:x val="-1.9341048639213317E-2"/>
                  <c:y val="-5.9927079105996733E-2"/>
                </c:manualLayout>
              </c:layout>
              <c:dLblPos val="r"/>
              <c:showVal val="1"/>
            </c:dLbl>
            <c:dLbl>
              <c:idx val="11"/>
              <c:layout>
                <c:manualLayout>
                  <c:x val="-6.0504936882889708E-2"/>
                  <c:y val="6.5602216389617968E-2"/>
                </c:manualLayout>
              </c:layout>
              <c:dLblPos val="r"/>
              <c:showVal val="1"/>
            </c:dLbl>
            <c:dLbl>
              <c:idx val="12"/>
              <c:layout>
                <c:manualLayout>
                  <c:x val="-4.8682953092401823E-2"/>
                  <c:y val="-4.5244604841061534E-2"/>
                </c:manualLayout>
              </c:layout>
              <c:dLblPos val="r"/>
              <c:showVal val="1"/>
            </c:dLbl>
            <c:dLbl>
              <c:idx val="13"/>
              <c:layout>
                <c:manualLayout>
                  <c:x val="-5.5330199109726669E-2"/>
                  <c:y val="5.6342957130358723E-2"/>
                </c:manualLayout>
              </c:layout>
              <c:dLblPos val="r"/>
              <c:showVal val="1"/>
            </c:dLbl>
            <c:dLbl>
              <c:idx val="14"/>
              <c:layout>
                <c:manualLayout>
                  <c:x val="-5.570322940401691E-2"/>
                  <c:y val="3.8618037328667351E-2"/>
                </c:manualLayout>
              </c:layout>
              <c:dLblPos val="r"/>
              <c:showVal val="1"/>
            </c:dLbl>
            <c:dLbl>
              <c:idx val="15"/>
              <c:layout>
                <c:manualLayout>
                  <c:x val="-1.2393066251333964E-2"/>
                  <c:y val="4.8405876348789727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lang="es-ES" sz="16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AR"/>
              </a:p>
            </c:txPr>
            <c:dLblPos val="t"/>
            <c:showVal val="1"/>
          </c:dLbls>
          <c:val>
            <c:numRef>
              <c:f>'Masa salarial, jub y planes'!$AM$26:$AM$41</c:f>
              <c:numCache>
                <c:formatCode>0.0%</c:formatCode>
                <c:ptCount val="16"/>
                <c:pt idx="0">
                  <c:v>0.11357353595287711</c:v>
                </c:pt>
                <c:pt idx="1">
                  <c:v>8.1775216105644852E-2</c:v>
                </c:pt>
                <c:pt idx="2">
                  <c:v>1.1306252639764485E-2</c:v>
                </c:pt>
                <c:pt idx="3">
                  <c:v>-3.023759005203264E-2</c:v>
                </c:pt>
                <c:pt idx="4">
                  <c:v>3.559143346422336E-2</c:v>
                </c:pt>
                <c:pt idx="5">
                  <c:v>5.4472956147049688E-2</c:v>
                </c:pt>
                <c:pt idx="6">
                  <c:v>1.356792345371916E-2</c:v>
                </c:pt>
                <c:pt idx="7">
                  <c:v>3.2938266511108212E-2</c:v>
                </c:pt>
                <c:pt idx="8">
                  <c:v>6.3809501512849282E-2</c:v>
                </c:pt>
                <c:pt idx="9">
                  <c:v>7.986789804448742E-2</c:v>
                </c:pt>
                <c:pt idx="10">
                  <c:v>1.6813310849143399E-2</c:v>
                </c:pt>
                <c:pt idx="11">
                  <c:v>-1.0647534035257217E-2</c:v>
                </c:pt>
                <c:pt idx="12">
                  <c:v>-3.8018748550811021E-3</c:v>
                </c:pt>
                <c:pt idx="13">
                  <c:v>-1.6735667113347511E-2</c:v>
                </c:pt>
                <c:pt idx="14">
                  <c:v>-6.492928702455758E-2</c:v>
                </c:pt>
                <c:pt idx="15">
                  <c:v>-7.9456965953265957E-2</c:v>
                </c:pt>
              </c:numCache>
            </c:numRef>
          </c:val>
        </c:ser>
        <c:marker val="1"/>
        <c:axId val="36565376"/>
        <c:axId val="36566912"/>
      </c:lineChart>
      <c:catAx>
        <c:axId val="36565376"/>
        <c:scaling>
          <c:orientation val="minMax"/>
        </c:scaling>
        <c:axPos val="b"/>
        <c:numFmt formatCode="General" sourceLinked="1"/>
        <c:tickLblPos val="low"/>
        <c:txPr>
          <a:bodyPr rot="0" vert="horz"/>
          <a:lstStyle/>
          <a:p>
            <a:pPr>
              <a:defRPr lang="es-ES"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AR"/>
          </a:p>
        </c:txPr>
        <c:crossAx val="36566912"/>
        <c:crosses val="autoZero"/>
        <c:auto val="1"/>
        <c:lblAlgn val="ctr"/>
        <c:lblOffset val="100"/>
      </c:catAx>
      <c:valAx>
        <c:axId val="36566912"/>
        <c:scaling>
          <c:orientation val="minMax"/>
        </c:scaling>
        <c:axPos val="l"/>
        <c:numFmt formatCode="0%" sourceLinked="1"/>
        <c:tickLblPos val="nextTo"/>
        <c:txPr>
          <a:bodyPr rot="0" vert="horz"/>
          <a:lstStyle/>
          <a:p>
            <a:pPr>
              <a:defRPr lang="es-ES"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AR"/>
          </a:p>
        </c:txPr>
        <c:crossAx val="36565376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lang="es-ES" sz="1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AR"/>
        </a:p>
      </c:txPr>
    </c:legend>
    <c:plotVisOnly val="1"/>
    <c:dispBlanksAs val="gap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AR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chart>
    <c:autoTitleDeleted val="1"/>
    <c:plotArea>
      <c:layout>
        <c:manualLayout>
          <c:layoutTarget val="inner"/>
          <c:xMode val="edge"/>
          <c:yMode val="edge"/>
          <c:x val="5.6205149716995216E-2"/>
          <c:y val="1.7495690729688908E-2"/>
          <c:w val="0.89983191612702185"/>
          <c:h val="0.82953400222015305"/>
        </c:manualLayout>
      </c:layout>
      <c:lineChart>
        <c:grouping val="standard"/>
        <c:ser>
          <c:idx val="0"/>
          <c:order val="0"/>
          <c:tx>
            <c:strRef>
              <c:f>Brecha!$Z$4</c:f>
              <c:strCache>
                <c:ptCount val="1"/>
                <c:pt idx="0">
                  <c:v>Brecha_IND_ARG/BRA</c:v>
                </c:pt>
              </c:strCache>
            </c:strRef>
          </c:tx>
          <c:spPr>
            <a:ln w="41275">
              <a:solidFill>
                <a:srgbClr val="FF0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9.7205346294047309E-3"/>
                  <c:y val="4.0658605377820886E-2"/>
                </c:manualLayout>
              </c:layout>
              <c:dLblPos val="r"/>
              <c:showVal val="1"/>
              <c:showCatName val="1"/>
              <c:separator>
</c:separator>
            </c:dLbl>
            <c:dLbl>
              <c:idx val="23"/>
              <c:layout>
                <c:manualLayout>
                  <c:x val="-2.430133657351178E-2"/>
                  <c:y val="5.9139789640466824E-2"/>
                </c:manualLayout>
              </c:layout>
              <c:dLblPos val="r"/>
              <c:showVal val="1"/>
              <c:showCatName val="1"/>
              <c:separator>
</c:separator>
            </c:dLbl>
            <c:dLbl>
              <c:idx val="33"/>
              <c:layout>
                <c:manualLayout>
                  <c:x val="-3.5641960307817092E-2"/>
                  <c:y val="-4.4354842230350057E-2"/>
                </c:manualLayout>
              </c:layout>
              <c:dLblPos val="r"/>
              <c:showVal val="1"/>
              <c:showCatName val="1"/>
              <c:separator>
</c:separator>
            </c:dLbl>
            <c:dLbl>
              <c:idx val="43"/>
              <c:layout>
                <c:manualLayout>
                  <c:x val="-4.4489598447385113E-2"/>
                  <c:y val="0.10703795993071077"/>
                </c:manualLayout>
              </c:layout>
              <c:dLblPos val="r"/>
              <c:showVal val="1"/>
              <c:showCatName val="1"/>
              <c:separator>
</c:separator>
            </c:dLbl>
            <c:dLbl>
              <c:idx val="48"/>
              <c:layout>
                <c:manualLayout>
                  <c:x val="-1.1200386855083741E-2"/>
                  <c:y val="3.341960815071239E-2"/>
                </c:manualLayout>
              </c:layout>
              <c:dLblPos val="r"/>
              <c:showVal val="1"/>
              <c:showCatName val="1"/>
              <c:separator>
</c:separator>
            </c:dLbl>
            <c:dLbl>
              <c:idx val="57"/>
              <c:layout>
                <c:manualLayout>
                  <c:x val="-4.0502227622519434E-2"/>
                  <c:y val="-5.1747606977680313E-2"/>
                </c:manualLayout>
              </c:layout>
              <c:dLblPos val="r"/>
              <c:showVal val="1"/>
              <c:showCatName val="1"/>
              <c:separator>
</c:separator>
            </c:dLbl>
            <c:dLbl>
              <c:idx val="64"/>
              <c:layout>
                <c:manualLayout>
                  <c:x val="-4.8602673147023689E-3"/>
                  <c:y val="3.6962368525291805E-2"/>
                </c:manualLayout>
              </c:layout>
              <c:dLblPos val="r"/>
              <c:showVal val="1"/>
              <c:showCatName val="1"/>
              <c:separator>
</c:separator>
            </c:dLbl>
            <c:dLbl>
              <c:idx val="143"/>
              <c:layout>
                <c:manualLayout>
                  <c:x val="-3.2401782098015669E-2"/>
                  <c:y val="-4.8051079082879297E-2"/>
                </c:manualLayout>
              </c:layout>
              <c:dLblPos val="r"/>
              <c:showVal val="1"/>
              <c:showCatName val="1"/>
              <c:separator>
</c:separator>
            </c:dLbl>
            <c:dLbl>
              <c:idx val="191"/>
              <c:layout>
                <c:manualLayout>
                  <c:x val="-4.536249493722265E-2"/>
                  <c:y val="-6.2864264871919123E-2"/>
                </c:manualLayout>
              </c:layout>
              <c:dLblPos val="r"/>
              <c:showVal val="1"/>
              <c:showCatName val="1"/>
              <c:separator>
</c:separator>
            </c:dLbl>
            <c:dLbl>
              <c:idx val="199"/>
              <c:layout>
                <c:manualLayout>
                  <c:x val="-3.4041654585239611E-2"/>
                  <c:y val="-6.0368604997998329E-2"/>
                </c:manualLayout>
              </c:layout>
              <c:dLblPos val="r"/>
              <c:showVal val="1"/>
              <c:showCatName val="1"/>
              <c:separator>
</c:separator>
            </c:dLbl>
            <c:dLbl>
              <c:idx val="203"/>
              <c:layout>
                <c:manualLayout>
                  <c:x val="-5.7354131733949924E-2"/>
                  <c:y val="7.6233601868167314E-2"/>
                </c:manualLayout>
              </c:layout>
              <c:dLblPos val="r"/>
              <c:showVal val="1"/>
              <c:showCatName val="1"/>
              <c:separator>
</c:separator>
            </c:dLbl>
            <c:dLbl>
              <c:idx val="206"/>
              <c:layout>
                <c:manualLayout>
                  <c:x val="-4.5790038359564814E-2"/>
                  <c:y val="6.9734806759322504E-2"/>
                </c:manualLayout>
              </c:layout>
              <c:showVal val="1"/>
              <c:showCatName val="1"/>
              <c:separator>
</c:separator>
            </c:dLbl>
            <c:dLbl>
              <c:idx val="217"/>
              <c:layout>
                <c:manualLayout>
                  <c:x val="0"/>
                  <c:y val="-6.9734806759322504E-2"/>
                </c:manualLayout>
              </c:layout>
              <c:showVal val="1"/>
              <c:showCatName val="1"/>
              <c:separator>
</c:separator>
            </c:dLbl>
            <c:delete val="1"/>
          </c:dLbls>
          <c:cat>
            <c:numRef>
              <c:f>'Serie Base_2009_BRA'!$C$9:$C$226</c:f>
              <c:numCache>
                <c:formatCode>mmm\-yy</c:formatCode>
                <c:ptCount val="218"/>
                <c:pt idx="0">
                  <c:v>35431</c:v>
                </c:pt>
                <c:pt idx="1">
                  <c:v>35462</c:v>
                </c:pt>
                <c:pt idx="2">
                  <c:v>35490</c:v>
                </c:pt>
                <c:pt idx="3">
                  <c:v>35521</c:v>
                </c:pt>
                <c:pt idx="4">
                  <c:v>35551</c:v>
                </c:pt>
                <c:pt idx="5">
                  <c:v>35582</c:v>
                </c:pt>
                <c:pt idx="6">
                  <c:v>35612</c:v>
                </c:pt>
                <c:pt idx="7">
                  <c:v>35643</c:v>
                </c:pt>
                <c:pt idx="8">
                  <c:v>35674</c:v>
                </c:pt>
                <c:pt idx="9">
                  <c:v>35704</c:v>
                </c:pt>
                <c:pt idx="10">
                  <c:v>35735</c:v>
                </c:pt>
                <c:pt idx="11">
                  <c:v>35765</c:v>
                </c:pt>
                <c:pt idx="12">
                  <c:v>35796</c:v>
                </c:pt>
                <c:pt idx="13">
                  <c:v>35827</c:v>
                </c:pt>
                <c:pt idx="14">
                  <c:v>35855</c:v>
                </c:pt>
                <c:pt idx="15">
                  <c:v>35886</c:v>
                </c:pt>
                <c:pt idx="16">
                  <c:v>35916</c:v>
                </c:pt>
                <c:pt idx="17">
                  <c:v>35947</c:v>
                </c:pt>
                <c:pt idx="18">
                  <c:v>35977</c:v>
                </c:pt>
                <c:pt idx="19">
                  <c:v>36008</c:v>
                </c:pt>
                <c:pt idx="20">
                  <c:v>36039</c:v>
                </c:pt>
                <c:pt idx="21">
                  <c:v>36069</c:v>
                </c:pt>
                <c:pt idx="22">
                  <c:v>36100</c:v>
                </c:pt>
                <c:pt idx="23">
                  <c:v>36130</c:v>
                </c:pt>
                <c:pt idx="24">
                  <c:v>36161</c:v>
                </c:pt>
                <c:pt idx="25">
                  <c:v>36192</c:v>
                </c:pt>
                <c:pt idx="26">
                  <c:v>36220</c:v>
                </c:pt>
                <c:pt idx="27">
                  <c:v>36251</c:v>
                </c:pt>
                <c:pt idx="28">
                  <c:v>36281</c:v>
                </c:pt>
                <c:pt idx="29">
                  <c:v>36312</c:v>
                </c:pt>
                <c:pt idx="30">
                  <c:v>36342</c:v>
                </c:pt>
                <c:pt idx="31">
                  <c:v>36373</c:v>
                </c:pt>
                <c:pt idx="32">
                  <c:v>36404</c:v>
                </c:pt>
                <c:pt idx="33">
                  <c:v>36434</c:v>
                </c:pt>
                <c:pt idx="34">
                  <c:v>36465</c:v>
                </c:pt>
                <c:pt idx="35">
                  <c:v>36495</c:v>
                </c:pt>
                <c:pt idx="36">
                  <c:v>36526</c:v>
                </c:pt>
                <c:pt idx="37">
                  <c:v>36557</c:v>
                </c:pt>
                <c:pt idx="38">
                  <c:v>36586</c:v>
                </c:pt>
                <c:pt idx="39">
                  <c:v>36617</c:v>
                </c:pt>
                <c:pt idx="40">
                  <c:v>36647</c:v>
                </c:pt>
                <c:pt idx="41">
                  <c:v>36678</c:v>
                </c:pt>
                <c:pt idx="42">
                  <c:v>36708</c:v>
                </c:pt>
                <c:pt idx="43">
                  <c:v>36739</c:v>
                </c:pt>
                <c:pt idx="44">
                  <c:v>36770</c:v>
                </c:pt>
                <c:pt idx="45">
                  <c:v>36800</c:v>
                </c:pt>
                <c:pt idx="46">
                  <c:v>36831</c:v>
                </c:pt>
                <c:pt idx="47">
                  <c:v>36861</c:v>
                </c:pt>
                <c:pt idx="48">
                  <c:v>36892</c:v>
                </c:pt>
                <c:pt idx="49">
                  <c:v>36923</c:v>
                </c:pt>
                <c:pt idx="50">
                  <c:v>36951</c:v>
                </c:pt>
                <c:pt idx="51">
                  <c:v>36982</c:v>
                </c:pt>
                <c:pt idx="52">
                  <c:v>37012</c:v>
                </c:pt>
                <c:pt idx="53">
                  <c:v>37043</c:v>
                </c:pt>
                <c:pt idx="54">
                  <c:v>37073</c:v>
                </c:pt>
                <c:pt idx="55">
                  <c:v>37104</c:v>
                </c:pt>
                <c:pt idx="56">
                  <c:v>37135</c:v>
                </c:pt>
                <c:pt idx="57">
                  <c:v>37165</c:v>
                </c:pt>
                <c:pt idx="58">
                  <c:v>37196</c:v>
                </c:pt>
                <c:pt idx="59">
                  <c:v>37226</c:v>
                </c:pt>
                <c:pt idx="60">
                  <c:v>37257</c:v>
                </c:pt>
                <c:pt idx="61">
                  <c:v>37288</c:v>
                </c:pt>
                <c:pt idx="62">
                  <c:v>37316</c:v>
                </c:pt>
                <c:pt idx="63">
                  <c:v>37347</c:v>
                </c:pt>
                <c:pt idx="64">
                  <c:v>37377</c:v>
                </c:pt>
                <c:pt idx="65">
                  <c:v>37408</c:v>
                </c:pt>
                <c:pt idx="66">
                  <c:v>37438</c:v>
                </c:pt>
                <c:pt idx="67">
                  <c:v>37469</c:v>
                </c:pt>
                <c:pt idx="68">
                  <c:v>37500</c:v>
                </c:pt>
                <c:pt idx="69">
                  <c:v>37530</c:v>
                </c:pt>
                <c:pt idx="70">
                  <c:v>37561</c:v>
                </c:pt>
                <c:pt idx="71">
                  <c:v>37591</c:v>
                </c:pt>
                <c:pt idx="72">
                  <c:v>37622</c:v>
                </c:pt>
                <c:pt idx="73">
                  <c:v>37653</c:v>
                </c:pt>
                <c:pt idx="74">
                  <c:v>37681</c:v>
                </c:pt>
                <c:pt idx="75">
                  <c:v>37712</c:v>
                </c:pt>
                <c:pt idx="76">
                  <c:v>37742</c:v>
                </c:pt>
                <c:pt idx="77">
                  <c:v>37773</c:v>
                </c:pt>
                <c:pt idx="78">
                  <c:v>37803</c:v>
                </c:pt>
                <c:pt idx="79">
                  <c:v>37834</c:v>
                </c:pt>
                <c:pt idx="80">
                  <c:v>37865</c:v>
                </c:pt>
                <c:pt idx="81">
                  <c:v>37895</c:v>
                </c:pt>
                <c:pt idx="82">
                  <c:v>37926</c:v>
                </c:pt>
                <c:pt idx="83">
                  <c:v>37956</c:v>
                </c:pt>
                <c:pt idx="84">
                  <c:v>37987</c:v>
                </c:pt>
                <c:pt idx="85">
                  <c:v>38018</c:v>
                </c:pt>
                <c:pt idx="86">
                  <c:v>38047</c:v>
                </c:pt>
                <c:pt idx="87">
                  <c:v>38078</c:v>
                </c:pt>
                <c:pt idx="88">
                  <c:v>38108</c:v>
                </c:pt>
                <c:pt idx="89">
                  <c:v>38139</c:v>
                </c:pt>
                <c:pt idx="90">
                  <c:v>38169</c:v>
                </c:pt>
                <c:pt idx="91">
                  <c:v>38200</c:v>
                </c:pt>
                <c:pt idx="92">
                  <c:v>38231</c:v>
                </c:pt>
                <c:pt idx="93">
                  <c:v>38261</c:v>
                </c:pt>
                <c:pt idx="94">
                  <c:v>38292</c:v>
                </c:pt>
                <c:pt idx="95">
                  <c:v>38322</c:v>
                </c:pt>
                <c:pt idx="96">
                  <c:v>38353</c:v>
                </c:pt>
                <c:pt idx="97">
                  <c:v>38384</c:v>
                </c:pt>
                <c:pt idx="98">
                  <c:v>38412</c:v>
                </c:pt>
                <c:pt idx="99">
                  <c:v>38443</c:v>
                </c:pt>
                <c:pt idx="100">
                  <c:v>38473</c:v>
                </c:pt>
                <c:pt idx="101">
                  <c:v>38504</c:v>
                </c:pt>
                <c:pt idx="102">
                  <c:v>38534</c:v>
                </c:pt>
                <c:pt idx="103">
                  <c:v>38565</c:v>
                </c:pt>
                <c:pt idx="104">
                  <c:v>38596</c:v>
                </c:pt>
                <c:pt idx="105">
                  <c:v>38626</c:v>
                </c:pt>
                <c:pt idx="106">
                  <c:v>38657</c:v>
                </c:pt>
                <c:pt idx="107">
                  <c:v>38687</c:v>
                </c:pt>
                <c:pt idx="108">
                  <c:v>38718</c:v>
                </c:pt>
                <c:pt idx="109">
                  <c:v>38749</c:v>
                </c:pt>
                <c:pt idx="110">
                  <c:v>38777</c:v>
                </c:pt>
                <c:pt idx="111">
                  <c:v>38808</c:v>
                </c:pt>
                <c:pt idx="112">
                  <c:v>38838</c:v>
                </c:pt>
                <c:pt idx="113">
                  <c:v>38869</c:v>
                </c:pt>
                <c:pt idx="114">
                  <c:v>38899</c:v>
                </c:pt>
                <c:pt idx="115">
                  <c:v>38930</c:v>
                </c:pt>
                <c:pt idx="116">
                  <c:v>38961</c:v>
                </c:pt>
                <c:pt idx="117">
                  <c:v>38991</c:v>
                </c:pt>
                <c:pt idx="118">
                  <c:v>39022</c:v>
                </c:pt>
                <c:pt idx="119">
                  <c:v>39052</c:v>
                </c:pt>
                <c:pt idx="120">
                  <c:v>39083</c:v>
                </c:pt>
                <c:pt idx="121">
                  <c:v>39114</c:v>
                </c:pt>
                <c:pt idx="122">
                  <c:v>39142</c:v>
                </c:pt>
                <c:pt idx="123">
                  <c:v>39173</c:v>
                </c:pt>
                <c:pt idx="124">
                  <c:v>39203</c:v>
                </c:pt>
                <c:pt idx="125">
                  <c:v>39234</c:v>
                </c:pt>
                <c:pt idx="126">
                  <c:v>39264</c:v>
                </c:pt>
                <c:pt idx="127">
                  <c:v>39295</c:v>
                </c:pt>
                <c:pt idx="128">
                  <c:v>39326</c:v>
                </c:pt>
                <c:pt idx="129">
                  <c:v>39356</c:v>
                </c:pt>
                <c:pt idx="130">
                  <c:v>39387</c:v>
                </c:pt>
                <c:pt idx="131">
                  <c:v>39417</c:v>
                </c:pt>
                <c:pt idx="132">
                  <c:v>39448</c:v>
                </c:pt>
                <c:pt idx="133">
                  <c:v>39479</c:v>
                </c:pt>
                <c:pt idx="134">
                  <c:v>39508</c:v>
                </c:pt>
                <c:pt idx="135">
                  <c:v>39539</c:v>
                </c:pt>
                <c:pt idx="136">
                  <c:v>39569</c:v>
                </c:pt>
                <c:pt idx="137">
                  <c:v>39600</c:v>
                </c:pt>
                <c:pt idx="138">
                  <c:v>39630</c:v>
                </c:pt>
                <c:pt idx="139">
                  <c:v>39661</c:v>
                </c:pt>
                <c:pt idx="140">
                  <c:v>39692</c:v>
                </c:pt>
                <c:pt idx="141">
                  <c:v>39722</c:v>
                </c:pt>
                <c:pt idx="142">
                  <c:v>39753</c:v>
                </c:pt>
                <c:pt idx="143">
                  <c:v>39783</c:v>
                </c:pt>
                <c:pt idx="144">
                  <c:v>39814</c:v>
                </c:pt>
                <c:pt idx="145">
                  <c:v>39845</c:v>
                </c:pt>
                <c:pt idx="146">
                  <c:v>39873</c:v>
                </c:pt>
                <c:pt idx="147">
                  <c:v>39904</c:v>
                </c:pt>
                <c:pt idx="148">
                  <c:v>39934</c:v>
                </c:pt>
                <c:pt idx="149">
                  <c:v>39965</c:v>
                </c:pt>
                <c:pt idx="150">
                  <c:v>39995</c:v>
                </c:pt>
                <c:pt idx="151">
                  <c:v>40026</c:v>
                </c:pt>
                <c:pt idx="152">
                  <c:v>40057</c:v>
                </c:pt>
                <c:pt idx="153">
                  <c:v>40087</c:v>
                </c:pt>
                <c:pt idx="154">
                  <c:v>40118</c:v>
                </c:pt>
                <c:pt idx="155">
                  <c:v>40148</c:v>
                </c:pt>
                <c:pt idx="156">
                  <c:v>40179</c:v>
                </c:pt>
                <c:pt idx="157">
                  <c:v>40210</c:v>
                </c:pt>
                <c:pt idx="158">
                  <c:v>40238</c:v>
                </c:pt>
                <c:pt idx="159">
                  <c:v>40269</c:v>
                </c:pt>
                <c:pt idx="160">
                  <c:v>40299</c:v>
                </c:pt>
                <c:pt idx="161">
                  <c:v>40330</c:v>
                </c:pt>
                <c:pt idx="162">
                  <c:v>40360</c:v>
                </c:pt>
                <c:pt idx="163">
                  <c:v>40391</c:v>
                </c:pt>
                <c:pt idx="164">
                  <c:v>40422</c:v>
                </c:pt>
                <c:pt idx="165">
                  <c:v>40452</c:v>
                </c:pt>
                <c:pt idx="166">
                  <c:v>40483</c:v>
                </c:pt>
                <c:pt idx="167">
                  <c:v>40513</c:v>
                </c:pt>
                <c:pt idx="168">
                  <c:v>40544</c:v>
                </c:pt>
                <c:pt idx="169">
                  <c:v>40575</c:v>
                </c:pt>
                <c:pt idx="170">
                  <c:v>40603</c:v>
                </c:pt>
                <c:pt idx="171">
                  <c:v>40634</c:v>
                </c:pt>
                <c:pt idx="172">
                  <c:v>40664</c:v>
                </c:pt>
                <c:pt idx="173">
                  <c:v>40695</c:v>
                </c:pt>
                <c:pt idx="174">
                  <c:v>40725</c:v>
                </c:pt>
                <c:pt idx="175">
                  <c:v>40756</c:v>
                </c:pt>
                <c:pt idx="176">
                  <c:v>40787</c:v>
                </c:pt>
                <c:pt idx="177">
                  <c:v>40817</c:v>
                </c:pt>
                <c:pt idx="178">
                  <c:v>40848</c:v>
                </c:pt>
                <c:pt idx="179">
                  <c:v>40878</c:v>
                </c:pt>
                <c:pt idx="180">
                  <c:v>40909</c:v>
                </c:pt>
                <c:pt idx="181">
                  <c:v>40940</c:v>
                </c:pt>
                <c:pt idx="182">
                  <c:v>40969</c:v>
                </c:pt>
                <c:pt idx="183">
                  <c:v>41000</c:v>
                </c:pt>
                <c:pt idx="184">
                  <c:v>41030</c:v>
                </c:pt>
                <c:pt idx="185">
                  <c:v>41061</c:v>
                </c:pt>
                <c:pt idx="186">
                  <c:v>41091</c:v>
                </c:pt>
                <c:pt idx="187">
                  <c:v>41122</c:v>
                </c:pt>
                <c:pt idx="188">
                  <c:v>41153</c:v>
                </c:pt>
                <c:pt idx="189">
                  <c:v>41183</c:v>
                </c:pt>
                <c:pt idx="190">
                  <c:v>41214</c:v>
                </c:pt>
                <c:pt idx="191">
                  <c:v>41244</c:v>
                </c:pt>
                <c:pt idx="192">
                  <c:v>41275</c:v>
                </c:pt>
                <c:pt idx="193">
                  <c:v>41306</c:v>
                </c:pt>
                <c:pt idx="194">
                  <c:v>41334</c:v>
                </c:pt>
                <c:pt idx="195">
                  <c:v>41365</c:v>
                </c:pt>
                <c:pt idx="196">
                  <c:v>41395</c:v>
                </c:pt>
                <c:pt idx="197">
                  <c:v>41426</c:v>
                </c:pt>
                <c:pt idx="198">
                  <c:v>41456</c:v>
                </c:pt>
                <c:pt idx="199">
                  <c:v>41487</c:v>
                </c:pt>
                <c:pt idx="200">
                  <c:v>41518</c:v>
                </c:pt>
                <c:pt idx="201">
                  <c:v>41548</c:v>
                </c:pt>
                <c:pt idx="202">
                  <c:v>41579</c:v>
                </c:pt>
                <c:pt idx="203">
                  <c:v>41609</c:v>
                </c:pt>
                <c:pt idx="204">
                  <c:v>41640</c:v>
                </c:pt>
                <c:pt idx="205">
                  <c:v>41671</c:v>
                </c:pt>
                <c:pt idx="206">
                  <c:v>41699</c:v>
                </c:pt>
                <c:pt idx="207">
                  <c:v>41730</c:v>
                </c:pt>
                <c:pt idx="208">
                  <c:v>41760</c:v>
                </c:pt>
                <c:pt idx="209">
                  <c:v>41791</c:v>
                </c:pt>
                <c:pt idx="210">
                  <c:v>41821</c:v>
                </c:pt>
                <c:pt idx="211">
                  <c:v>41852</c:v>
                </c:pt>
                <c:pt idx="212">
                  <c:v>41883</c:v>
                </c:pt>
                <c:pt idx="213">
                  <c:v>41913</c:v>
                </c:pt>
                <c:pt idx="214">
                  <c:v>41944</c:v>
                </c:pt>
                <c:pt idx="215">
                  <c:v>41974</c:v>
                </c:pt>
                <c:pt idx="216">
                  <c:v>42005</c:v>
                </c:pt>
                <c:pt idx="217">
                  <c:v>42036</c:v>
                </c:pt>
              </c:numCache>
            </c:numRef>
          </c:cat>
          <c:val>
            <c:numRef>
              <c:f>Brecha!$Z$9:$Z$226</c:f>
              <c:numCache>
                <c:formatCode>0.00</c:formatCode>
                <c:ptCount val="218"/>
                <c:pt idx="0">
                  <c:v>0.29690108808180282</c:v>
                </c:pt>
                <c:pt idx="1">
                  <c:v>0.305720161646168</c:v>
                </c:pt>
                <c:pt idx="2">
                  <c:v>0.31575200467395131</c:v>
                </c:pt>
                <c:pt idx="3">
                  <c:v>0.32168696975419597</c:v>
                </c:pt>
                <c:pt idx="4">
                  <c:v>0.3320219199008505</c:v>
                </c:pt>
                <c:pt idx="5">
                  <c:v>0.34079101431001424</c:v>
                </c:pt>
                <c:pt idx="6">
                  <c:v>0.34928239124274041</c:v>
                </c:pt>
                <c:pt idx="7">
                  <c:v>0.35575840183767254</c:v>
                </c:pt>
                <c:pt idx="8">
                  <c:v>0.3603852345740739</c:v>
                </c:pt>
                <c:pt idx="9">
                  <c:v>0.36583693596851807</c:v>
                </c:pt>
                <c:pt idx="10">
                  <c:v>0.36925056848198956</c:v>
                </c:pt>
                <c:pt idx="11">
                  <c:v>0.3711245597245374</c:v>
                </c:pt>
                <c:pt idx="12">
                  <c:v>0.37152882421363925</c:v>
                </c:pt>
                <c:pt idx="13">
                  <c:v>0.38343599709180975</c:v>
                </c:pt>
                <c:pt idx="14">
                  <c:v>0.39540714898377288</c:v>
                </c:pt>
                <c:pt idx="15">
                  <c:v>0.40846962444485946</c:v>
                </c:pt>
                <c:pt idx="16">
                  <c:v>0.4203342786118579</c:v>
                </c:pt>
                <c:pt idx="17">
                  <c:v>0.4327855584099648</c:v>
                </c:pt>
                <c:pt idx="18">
                  <c:v>0.44492862292077195</c:v>
                </c:pt>
                <c:pt idx="19">
                  <c:v>0.45650845572114884</c:v>
                </c:pt>
                <c:pt idx="20">
                  <c:v>0.46704890299137691</c:v>
                </c:pt>
                <c:pt idx="21">
                  <c:v>0.47438195032285629</c:v>
                </c:pt>
                <c:pt idx="22">
                  <c:v>0.4771809253026022</c:v>
                </c:pt>
                <c:pt idx="23">
                  <c:v>0.48849948245629449</c:v>
                </c:pt>
                <c:pt idx="24">
                  <c:v>0.84772621418115546</c:v>
                </c:pt>
                <c:pt idx="25">
                  <c:v>1.3456952400581792</c:v>
                </c:pt>
                <c:pt idx="26">
                  <c:v>1.3191226698436362</c:v>
                </c:pt>
                <c:pt idx="27">
                  <c:v>1.0689306549118944</c:v>
                </c:pt>
                <c:pt idx="28">
                  <c:v>1.0444000201767849</c:v>
                </c:pt>
                <c:pt idx="29">
                  <c:v>1.1342877253798607</c:v>
                </c:pt>
                <c:pt idx="30">
                  <c:v>1.1653630376570412</c:v>
                </c:pt>
                <c:pt idx="31">
                  <c:v>1.2682759411234041</c:v>
                </c:pt>
                <c:pt idx="32">
                  <c:v>1.2950961194954536</c:v>
                </c:pt>
                <c:pt idx="33">
                  <c:v>1.3849955386891253</c:v>
                </c:pt>
                <c:pt idx="34">
                  <c:v>1.3391649862845356</c:v>
                </c:pt>
                <c:pt idx="35">
                  <c:v>1.233786533512109</c:v>
                </c:pt>
                <c:pt idx="36">
                  <c:v>1.1790045414831241</c:v>
                </c:pt>
                <c:pt idx="37">
                  <c:v>1.1194031657180021</c:v>
                </c:pt>
                <c:pt idx="38">
                  <c:v>1.0574382676282066</c:v>
                </c:pt>
                <c:pt idx="39">
                  <c:v>1.075928975342233</c:v>
                </c:pt>
                <c:pt idx="40">
                  <c:v>1.1182408735433094</c:v>
                </c:pt>
                <c:pt idx="41">
                  <c:v>1.0747485795951297</c:v>
                </c:pt>
                <c:pt idx="42">
                  <c:v>1.0397981781247618</c:v>
                </c:pt>
                <c:pt idx="43">
                  <c:v>1.0326319139108242</c:v>
                </c:pt>
                <c:pt idx="44">
                  <c:v>1.0468943309946397</c:v>
                </c:pt>
                <c:pt idx="45">
                  <c:v>1.0695176644192181</c:v>
                </c:pt>
                <c:pt idx="46">
                  <c:v>1.1455475283117269</c:v>
                </c:pt>
                <c:pt idx="47">
                  <c:v>1.1574191223813117</c:v>
                </c:pt>
                <c:pt idx="48">
                  <c:v>1.1463893993309191</c:v>
                </c:pt>
                <c:pt idx="49">
                  <c:v>1.1881651480901141</c:v>
                </c:pt>
                <c:pt idx="50">
                  <c:v>1.2565362164736298</c:v>
                </c:pt>
                <c:pt idx="51">
                  <c:v>1.3581967087658549</c:v>
                </c:pt>
                <c:pt idx="52">
                  <c:v>1.4535095240931857</c:v>
                </c:pt>
                <c:pt idx="53">
                  <c:v>1.477437907761566</c:v>
                </c:pt>
                <c:pt idx="54">
                  <c:v>1.5301465367197435</c:v>
                </c:pt>
                <c:pt idx="55">
                  <c:v>1.5384157943006209</c:v>
                </c:pt>
                <c:pt idx="56">
                  <c:v>1.6669776568940731</c:v>
                </c:pt>
                <c:pt idx="57">
                  <c:v>1.7660659708359041</c:v>
                </c:pt>
                <c:pt idx="58">
                  <c:v>1.4943872600194896</c:v>
                </c:pt>
                <c:pt idx="59">
                  <c:v>1.2040551976030427</c:v>
                </c:pt>
                <c:pt idx="60">
                  <c:v>0.57925424231638845</c:v>
                </c:pt>
                <c:pt idx="61">
                  <c:v>0.17729422101075953</c:v>
                </c:pt>
                <c:pt idx="62">
                  <c:v>-6.6554895128280944E-2</c:v>
                </c:pt>
                <c:pt idx="63">
                  <c:v>-0.21121394098042912</c:v>
                </c:pt>
                <c:pt idx="64">
                  <c:v>-0.25607514015689603</c:v>
                </c:pt>
                <c:pt idx="65">
                  <c:v>-0.23997931689015889</c:v>
                </c:pt>
                <c:pt idx="66">
                  <c:v>-0.15361230423266153</c:v>
                </c:pt>
                <c:pt idx="67">
                  <c:v>-0.10248110227967502</c:v>
                </c:pt>
                <c:pt idx="68">
                  <c:v>-4.2485035675547497E-2</c:v>
                </c:pt>
                <c:pt idx="69">
                  <c:v>0.11078844049321412</c:v>
                </c:pt>
                <c:pt idx="70">
                  <c:v>7.820542346035414E-2</c:v>
                </c:pt>
                <c:pt idx="71">
                  <c:v>8.3081747545869528E-2</c:v>
                </c:pt>
                <c:pt idx="72">
                  <c:v>0.13227373660382957</c:v>
                </c:pt>
                <c:pt idx="73">
                  <c:v>0.23235034299484547</c:v>
                </c:pt>
                <c:pt idx="74">
                  <c:v>0.21711864000965342</c:v>
                </c:pt>
                <c:pt idx="75">
                  <c:v>0.17330754025541073</c:v>
                </c:pt>
                <c:pt idx="76">
                  <c:v>0.14324593208833603</c:v>
                </c:pt>
                <c:pt idx="77">
                  <c:v>0.12355188085984455</c:v>
                </c:pt>
                <c:pt idx="78">
                  <c:v>0.13869898375298501</c:v>
                </c:pt>
                <c:pt idx="79">
                  <c:v>0.16160704676852383</c:v>
                </c:pt>
                <c:pt idx="80">
                  <c:v>0.15456505274025042</c:v>
                </c:pt>
                <c:pt idx="81">
                  <c:v>0.19755336774157511</c:v>
                </c:pt>
                <c:pt idx="82">
                  <c:v>0.22142130706834778</c:v>
                </c:pt>
                <c:pt idx="83">
                  <c:v>0.18081967927779424</c:v>
                </c:pt>
                <c:pt idx="84">
                  <c:v>0.22293639335090878</c:v>
                </c:pt>
                <c:pt idx="85">
                  <c:v>0.23578161560721014</c:v>
                </c:pt>
                <c:pt idx="86">
                  <c:v>0.23308281059397395</c:v>
                </c:pt>
                <c:pt idx="87">
                  <c:v>0.26714151330506941</c:v>
                </c:pt>
                <c:pt idx="88">
                  <c:v>0.32073992597686141</c:v>
                </c:pt>
                <c:pt idx="89">
                  <c:v>0.3026714191392299</c:v>
                </c:pt>
                <c:pt idx="90">
                  <c:v>0.26504986552351034</c:v>
                </c:pt>
                <c:pt idx="91">
                  <c:v>0.2231146576676693</c:v>
                </c:pt>
                <c:pt idx="92">
                  <c:v>0.17955092273356166</c:v>
                </c:pt>
                <c:pt idx="93">
                  <c:v>0.19446940258546852</c:v>
                </c:pt>
                <c:pt idx="94">
                  <c:v>0.17348410742198644</c:v>
                </c:pt>
                <c:pt idx="95">
                  <c:v>0.1171379015020704</c:v>
                </c:pt>
                <c:pt idx="96">
                  <c:v>0.14890689361797949</c:v>
                </c:pt>
                <c:pt idx="97">
                  <c:v>0.13940746417892275</c:v>
                </c:pt>
                <c:pt idx="98">
                  <c:v>0.19494068360135391</c:v>
                </c:pt>
                <c:pt idx="99">
                  <c:v>0.17248913236856234</c:v>
                </c:pt>
                <c:pt idx="100">
                  <c:v>0.14216196221069533</c:v>
                </c:pt>
                <c:pt idx="101">
                  <c:v>0.13452748544034854</c:v>
                </c:pt>
                <c:pt idx="102">
                  <c:v>0.14065509070261673</c:v>
                </c:pt>
                <c:pt idx="103">
                  <c:v>0.14726003749127442</c:v>
                </c:pt>
                <c:pt idx="104">
                  <c:v>0.12278537080472574</c:v>
                </c:pt>
                <c:pt idx="105">
                  <c:v>0.12573754075964019</c:v>
                </c:pt>
                <c:pt idx="106">
                  <c:v>0.10885337740063944</c:v>
                </c:pt>
                <c:pt idx="107">
                  <c:v>0.11487722000782118</c:v>
                </c:pt>
                <c:pt idx="108">
                  <c:v>0.13893450519932554</c:v>
                </c:pt>
                <c:pt idx="109">
                  <c:v>8.9024650007674955E-2</c:v>
                </c:pt>
                <c:pt idx="110">
                  <c:v>8.4984681875806448E-2</c:v>
                </c:pt>
                <c:pt idx="111">
                  <c:v>8.6379516073832749E-2</c:v>
                </c:pt>
                <c:pt idx="112">
                  <c:v>0.14471989088812576</c:v>
                </c:pt>
                <c:pt idx="113">
                  <c:v>0.18768848947748529</c:v>
                </c:pt>
                <c:pt idx="114">
                  <c:v>0.1842369879772725</c:v>
                </c:pt>
                <c:pt idx="115">
                  <c:v>0.16728357381510911</c:v>
                </c:pt>
                <c:pt idx="116">
                  <c:v>0.16252854358360438</c:v>
                </c:pt>
                <c:pt idx="117">
                  <c:v>0.17393566816281394</c:v>
                </c:pt>
                <c:pt idx="118">
                  <c:v>0.19720650391357217</c:v>
                </c:pt>
                <c:pt idx="119">
                  <c:v>0.18429877117437654</c:v>
                </c:pt>
                <c:pt idx="120">
                  <c:v>0.20946223224158494</c:v>
                </c:pt>
                <c:pt idx="121">
                  <c:v>0.19610240131528861</c:v>
                </c:pt>
                <c:pt idx="122">
                  <c:v>0.2032104986535857</c:v>
                </c:pt>
                <c:pt idx="123">
                  <c:v>0.19556510841186991</c:v>
                </c:pt>
                <c:pt idx="124">
                  <c:v>0.18920492001187594</c:v>
                </c:pt>
                <c:pt idx="125">
                  <c:v>0.16302676780165867</c:v>
                </c:pt>
                <c:pt idx="126">
                  <c:v>0.13550103848331774</c:v>
                </c:pt>
                <c:pt idx="127">
                  <c:v>0.17991454454451924</c:v>
                </c:pt>
                <c:pt idx="128">
                  <c:v>0.14804188630007881</c:v>
                </c:pt>
                <c:pt idx="129">
                  <c:v>0.11298732204243936</c:v>
                </c:pt>
                <c:pt idx="130">
                  <c:v>0.11028129020428626</c:v>
                </c:pt>
                <c:pt idx="131">
                  <c:v>0.10380275387558729</c:v>
                </c:pt>
                <c:pt idx="132">
                  <c:v>0.13329012790097527</c:v>
                </c:pt>
                <c:pt idx="133">
                  <c:v>0.11199576432105172</c:v>
                </c:pt>
                <c:pt idx="134">
                  <c:v>0.10581226969787938</c:v>
                </c:pt>
                <c:pt idx="135">
                  <c:v>0.10448009432062765</c:v>
                </c:pt>
                <c:pt idx="136">
                  <c:v>0.11221897703287451</c:v>
                </c:pt>
                <c:pt idx="137">
                  <c:v>0.12866144232245441</c:v>
                </c:pt>
                <c:pt idx="138">
                  <c:v>0.1333403817074417</c:v>
                </c:pt>
                <c:pt idx="139">
                  <c:v>0.14263243309795731</c:v>
                </c:pt>
                <c:pt idx="140">
                  <c:v>0.25287068125417678</c:v>
                </c:pt>
                <c:pt idx="141">
                  <c:v>0.47285049840223037</c:v>
                </c:pt>
                <c:pt idx="142">
                  <c:v>0.48880295164802612</c:v>
                </c:pt>
                <c:pt idx="143">
                  <c:v>0.49321069121421668</c:v>
                </c:pt>
                <c:pt idx="144">
                  <c:v>0.455362755804815</c:v>
                </c:pt>
                <c:pt idx="145">
                  <c:v>0.44967215792389642</c:v>
                </c:pt>
                <c:pt idx="146">
                  <c:v>0.39569227717387312</c:v>
                </c:pt>
                <c:pt idx="147">
                  <c:v>0.32692828895304776</c:v>
                </c:pt>
                <c:pt idx="148">
                  <c:v>0.24772581019428941</c:v>
                </c:pt>
                <c:pt idx="149">
                  <c:v>0.17408738927489417</c:v>
                </c:pt>
                <c:pt idx="150">
                  <c:v>0.16240961346627394</c:v>
                </c:pt>
                <c:pt idx="151">
                  <c:v>0.12590887721242244</c:v>
                </c:pt>
                <c:pt idx="152">
                  <c:v>0.13221028168917945</c:v>
                </c:pt>
                <c:pt idx="153">
                  <c:v>0.13343866416468853</c:v>
                </c:pt>
                <c:pt idx="154">
                  <c:v>0.14968526968013721</c:v>
                </c:pt>
                <c:pt idx="155">
                  <c:v>0.16218513346181193</c:v>
                </c:pt>
                <c:pt idx="156">
                  <c:v>0.23124140465790127</c:v>
                </c:pt>
                <c:pt idx="157">
                  <c:v>0.28461573463655454</c:v>
                </c:pt>
                <c:pt idx="158">
                  <c:v>0.26009065207550924</c:v>
                </c:pt>
                <c:pt idx="159">
                  <c:v>0.26273976094200746</c:v>
                </c:pt>
                <c:pt idx="160">
                  <c:v>0.32348756777749527</c:v>
                </c:pt>
                <c:pt idx="161">
                  <c:v>0.32381765411407143</c:v>
                </c:pt>
                <c:pt idx="162">
                  <c:v>0.3195887792559946</c:v>
                </c:pt>
                <c:pt idx="163">
                  <c:v>0.32223477911205861</c:v>
                </c:pt>
                <c:pt idx="164">
                  <c:v>0.2942931896756073</c:v>
                </c:pt>
                <c:pt idx="165">
                  <c:v>0.30352383029812002</c:v>
                </c:pt>
                <c:pt idx="166">
                  <c:v>0.33255917440887717</c:v>
                </c:pt>
                <c:pt idx="167">
                  <c:v>0.30065803456503093</c:v>
                </c:pt>
                <c:pt idx="168">
                  <c:v>0.33390354469299882</c:v>
                </c:pt>
                <c:pt idx="169">
                  <c:v>0.33695904494230638</c:v>
                </c:pt>
                <c:pt idx="170">
                  <c:v>0.33734159169732614</c:v>
                </c:pt>
                <c:pt idx="171">
                  <c:v>0.29242089228105894</c:v>
                </c:pt>
                <c:pt idx="172">
                  <c:v>0.33782469851531538</c:v>
                </c:pt>
                <c:pt idx="173">
                  <c:v>0.32274153877266482</c:v>
                </c:pt>
                <c:pt idx="174">
                  <c:v>0.31698310029658588</c:v>
                </c:pt>
                <c:pt idx="175">
                  <c:v>0.33756914792124465</c:v>
                </c:pt>
                <c:pt idx="176">
                  <c:v>0.45917174738770616</c:v>
                </c:pt>
                <c:pt idx="177">
                  <c:v>0.51143711869888564</c:v>
                </c:pt>
                <c:pt idx="178">
                  <c:v>0.53762916864935861</c:v>
                </c:pt>
                <c:pt idx="179">
                  <c:v>0.55709964087514463</c:v>
                </c:pt>
                <c:pt idx="180">
                  <c:v>0.56654256883673737</c:v>
                </c:pt>
                <c:pt idx="181">
                  <c:v>0.50491315902111955</c:v>
                </c:pt>
                <c:pt idx="182">
                  <c:v>0.57242414614162618</c:v>
                </c:pt>
                <c:pt idx="183">
                  <c:v>0.62674803309203575</c:v>
                </c:pt>
                <c:pt idx="184">
                  <c:v>0.75650442481066948</c:v>
                </c:pt>
                <c:pt idx="185">
                  <c:v>0.8049591905717346</c:v>
                </c:pt>
                <c:pt idx="186">
                  <c:v>0.79277383309648253</c:v>
                </c:pt>
                <c:pt idx="187">
                  <c:v>0.78783815014251768</c:v>
                </c:pt>
                <c:pt idx="188">
                  <c:v>0.77282824889673163</c:v>
                </c:pt>
                <c:pt idx="189">
                  <c:v>0.79859497318172967</c:v>
                </c:pt>
                <c:pt idx="190">
                  <c:v>0.81744675904491659</c:v>
                </c:pt>
                <c:pt idx="191">
                  <c:v>0.77791165817764063</c:v>
                </c:pt>
                <c:pt idx="192">
                  <c:v>0.74954124679081691</c:v>
                </c:pt>
                <c:pt idx="193">
                  <c:v>0.70217040392814623</c:v>
                </c:pt>
                <c:pt idx="194">
                  <c:v>0.69600715229054466</c:v>
                </c:pt>
                <c:pt idx="195">
                  <c:v>0.72336586438580563</c:v>
                </c:pt>
                <c:pt idx="196">
                  <c:v>0.76080117617383825</c:v>
                </c:pt>
                <c:pt idx="197">
                  <c:v>0.85485558987695343</c:v>
                </c:pt>
                <c:pt idx="198">
                  <c:v>0.92988349345820165</c:v>
                </c:pt>
                <c:pt idx="199">
                  <c:v>0.98769159420693131</c:v>
                </c:pt>
                <c:pt idx="200">
                  <c:v>0.89285768267819021</c:v>
                </c:pt>
                <c:pt idx="201">
                  <c:v>0.85473786002090002</c:v>
                </c:pt>
                <c:pt idx="202">
                  <c:v>0.90748644937135259</c:v>
                </c:pt>
                <c:pt idx="203">
                  <c:v>0.82399932737179826</c:v>
                </c:pt>
                <c:pt idx="204">
                  <c:v>0.68410914055724659</c:v>
                </c:pt>
                <c:pt idx="205">
                  <c:v>0.5403121199280192</c:v>
                </c:pt>
                <c:pt idx="206">
                  <c:v>0.49131113545853156</c:v>
                </c:pt>
                <c:pt idx="207">
                  <c:v>0.49014757638601458</c:v>
                </c:pt>
                <c:pt idx="208">
                  <c:v>0.50466966575333316</c:v>
                </c:pt>
                <c:pt idx="209">
                  <c:v>0.51447219521859022</c:v>
                </c:pt>
                <c:pt idx="210">
                  <c:v>0.55018051510735</c:v>
                </c:pt>
                <c:pt idx="211">
                  <c:v>0.58163876372519996</c:v>
                </c:pt>
                <c:pt idx="212">
                  <c:v>0.62461504233420195</c:v>
                </c:pt>
                <c:pt idx="213">
                  <c:v>0.73654506076413795</c:v>
                </c:pt>
                <c:pt idx="214">
                  <c:v>0.83498509844877722</c:v>
                </c:pt>
                <c:pt idx="215">
                  <c:v>0.89412424660483525</c:v>
                </c:pt>
                <c:pt idx="216">
                  <c:v>0.92451976500619959</c:v>
                </c:pt>
                <c:pt idx="217">
                  <c:v>1.0690945423813938</c:v>
                </c:pt>
              </c:numCache>
            </c:numRef>
          </c:val>
        </c:ser>
        <c:marker val="1"/>
        <c:axId val="36602240"/>
        <c:axId val="36603776"/>
      </c:lineChart>
      <c:dateAx>
        <c:axId val="36602240"/>
        <c:scaling>
          <c:orientation val="minMax"/>
          <c:max val="42036"/>
        </c:scaling>
        <c:axPos val="b"/>
        <c:numFmt formatCode="mmm\-yy" sourceLinked="0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lang="es-ES"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AR"/>
          </a:p>
        </c:txPr>
        <c:crossAx val="36603776"/>
        <c:crosses val="autoZero"/>
        <c:auto val="1"/>
        <c:lblOffset val="100"/>
        <c:baseTimeUnit val="months"/>
        <c:majorUnit val="4"/>
        <c:majorTimeUnit val="months"/>
        <c:minorUnit val="3"/>
        <c:minorTimeUnit val="months"/>
      </c:dateAx>
      <c:valAx>
        <c:axId val="36603776"/>
        <c:scaling>
          <c:orientation val="minMax"/>
        </c:scaling>
        <c:axPos val="l"/>
        <c:numFmt formatCode="0%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s-ES"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AR"/>
          </a:p>
        </c:txPr>
        <c:crossAx val="366022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9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AR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style val="6"/>
  <c:chart>
    <c:plotArea>
      <c:layout/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7.9013432144511564E-3"/>
                  <c:y val="-0.11378074988216419"/>
                </c:manualLayout>
              </c:layout>
              <c:showVal val="1"/>
              <c:showCatName val="1"/>
            </c:dLbl>
            <c:dLbl>
              <c:idx val="1"/>
              <c:layout>
                <c:manualLayout>
                  <c:x val="1.4114867994441855E-2"/>
                  <c:y val="0.12559070033837738"/>
                </c:manualLayout>
              </c:layout>
              <c:showVal val="1"/>
              <c:showCatName val="1"/>
            </c:dLbl>
            <c:showVal val="1"/>
            <c:showCatName val="1"/>
            <c:showLeaderLines val="1"/>
          </c:dLbls>
          <c:cat>
            <c:strRef>
              <c:f>Tamaño!$F$33:$F$34</c:f>
              <c:strCache>
                <c:ptCount val="2"/>
                <c:pt idx="0">
                  <c:v>MiPyMEs</c:v>
                </c:pt>
                <c:pt idx="1">
                  <c:v>Grandes</c:v>
                </c:pt>
              </c:strCache>
            </c:strRef>
          </c:cat>
          <c:val>
            <c:numRef>
              <c:f>Tamaño!$G$33:$G$34</c:f>
              <c:numCache>
                <c:formatCode>0%</c:formatCode>
                <c:ptCount val="2"/>
                <c:pt idx="0">
                  <c:v>0.37630744372433877</c:v>
                </c:pt>
                <c:pt idx="1">
                  <c:v>0.623692556275662</c:v>
                </c:pt>
              </c:numCache>
            </c:numRef>
          </c:val>
        </c:ser>
        <c:firstSliceAng val="0"/>
      </c:pieChart>
    </c:plotArea>
    <c:plotVisOnly val="1"/>
  </c:chart>
  <c:spPr>
    <a:ln>
      <a:noFill/>
    </a:ln>
  </c:spPr>
  <c:txPr>
    <a:bodyPr/>
    <a:lstStyle/>
    <a:p>
      <a:pPr>
        <a:defRPr sz="1300" b="1"/>
      </a:pPr>
      <a:endParaRPr lang="es-AR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chart>
    <c:autoTitleDeleted val="1"/>
    <c:plotArea>
      <c:layout>
        <c:manualLayout>
          <c:layoutTarget val="inner"/>
          <c:xMode val="edge"/>
          <c:yMode val="edge"/>
          <c:x val="0.18284951881014874"/>
          <c:y val="0.12883677532574864"/>
          <c:w val="0.76159492563429565"/>
          <c:h val="0.68582746893822688"/>
        </c:manualLayout>
      </c:layout>
      <c:lineChart>
        <c:grouping val="standard"/>
        <c:ser>
          <c:idx val="0"/>
          <c:order val="0"/>
          <c:tx>
            <c:strRef>
              <c:f>'3.2.1'!$F$3</c:f>
              <c:strCache>
                <c:ptCount val="1"/>
                <c:pt idx="0">
                  <c:v>Trabajadores expuestos (promedio)</c:v>
                </c:pt>
              </c:strCache>
            </c:strRef>
          </c:tx>
          <c:spPr>
            <a:ln w="38100">
              <a:solidFill>
                <a:schemeClr val="accent5">
                  <a:lumMod val="50000"/>
                </a:schemeClr>
              </a:solidFill>
            </a:ln>
          </c:spPr>
          <c:marker>
            <c:symbol val="circle"/>
            <c:size val="5"/>
          </c:marker>
          <c:cat>
            <c:strRef>
              <c:f>'3.2.1'!$A$5:$A$22</c:f>
              <c:strCache>
                <c:ptCount val="18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</c:strCache>
            </c:strRef>
          </c:cat>
          <c:val>
            <c:numRef>
              <c:f>'3.2.1'!$F$5:$F$22</c:f>
              <c:numCache>
                <c:formatCode>#,##0</c:formatCode>
                <c:ptCount val="18"/>
                <c:pt idx="0">
                  <c:v>3627366</c:v>
                </c:pt>
                <c:pt idx="1">
                  <c:v>4363136</c:v>
                </c:pt>
                <c:pt idx="2">
                  <c:v>4937634</c:v>
                </c:pt>
                <c:pt idx="3">
                  <c:v>4988637</c:v>
                </c:pt>
                <c:pt idx="4">
                  <c:v>4921580.25</c:v>
                </c:pt>
                <c:pt idx="5">
                  <c:v>4918744</c:v>
                </c:pt>
                <c:pt idx="6">
                  <c:v>4472058.5</c:v>
                </c:pt>
                <c:pt idx="7">
                  <c:v>4716556</c:v>
                </c:pt>
                <c:pt idx="8">
                  <c:v>5355265</c:v>
                </c:pt>
                <c:pt idx="9">
                  <c:v>6000749</c:v>
                </c:pt>
                <c:pt idx="10">
                  <c:v>6674654</c:v>
                </c:pt>
                <c:pt idx="11">
                  <c:v>7248484</c:v>
                </c:pt>
                <c:pt idx="12">
                  <c:v>7742004</c:v>
                </c:pt>
                <c:pt idx="13">
                  <c:v>7848698</c:v>
                </c:pt>
                <c:pt idx="14">
                  <c:v>7966922</c:v>
                </c:pt>
                <c:pt idx="15">
                  <c:v>8311693.75</c:v>
                </c:pt>
                <c:pt idx="16">
                  <c:v>8660093.8333333321</c:v>
                </c:pt>
                <c:pt idx="17">
                  <c:v>8770932</c:v>
                </c:pt>
              </c:numCache>
            </c:numRef>
          </c:val>
        </c:ser>
        <c:marker val="1"/>
        <c:axId val="36773248"/>
        <c:axId val="36791424"/>
      </c:lineChart>
      <c:catAx>
        <c:axId val="36773248"/>
        <c:scaling>
          <c:orientation val="minMax"/>
        </c:scaling>
        <c:axPos val="b"/>
        <c:numFmt formatCode="@" sourceLinked="1"/>
        <c:tickLblPos val="nextTo"/>
        <c:txPr>
          <a:bodyPr rot="-5400000" vert="horz"/>
          <a:lstStyle/>
          <a:p>
            <a:pPr>
              <a:defRPr/>
            </a:pPr>
            <a:endParaRPr lang="es-AR"/>
          </a:p>
        </c:txPr>
        <c:crossAx val="36791424"/>
        <c:crosses val="autoZero"/>
        <c:auto val="1"/>
        <c:lblAlgn val="ctr"/>
        <c:lblOffset val="100"/>
      </c:catAx>
      <c:valAx>
        <c:axId val="36791424"/>
        <c:scaling>
          <c:orientation val="minMax"/>
        </c:scaling>
        <c:axPos val="l"/>
        <c:majorGridlines/>
        <c:numFmt formatCode="#,##0" sourceLinked="1"/>
        <c:tickLblPos val="nextTo"/>
        <c:txPr>
          <a:bodyPr rot="0" vert="horz"/>
          <a:lstStyle/>
          <a:p>
            <a:pPr>
              <a:defRPr/>
            </a:pPr>
            <a:endParaRPr lang="es-AR"/>
          </a:p>
        </c:txPr>
        <c:crossAx val="36773248"/>
        <c:crosses val="autoZero"/>
        <c:crossBetween val="between"/>
      </c:valAx>
    </c:plotArea>
    <c:plotVisOnly val="1"/>
    <c:dispBlanksAs val="gap"/>
  </c:chart>
  <c:spPr>
    <a:ln>
      <a:noFill/>
    </a:ln>
  </c:spPr>
  <c:txPr>
    <a:bodyPr/>
    <a:lstStyle/>
    <a:p>
      <a:pPr>
        <a:defRPr sz="1200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AR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chart>
    <c:autoTitleDeleted val="1"/>
    <c:plotArea>
      <c:layout/>
      <c:lineChart>
        <c:grouping val="standard"/>
        <c:ser>
          <c:idx val="0"/>
          <c:order val="0"/>
          <c:tx>
            <c:strRef>
              <c:f>'3.2.1'!$E$3</c:f>
              <c:strCache>
                <c:ptCount val="1"/>
                <c:pt idx="0">
                  <c:v>Índices de incidencia en Fallecidos
(por millón)</c:v>
                </c:pt>
              </c:strCache>
            </c:strRef>
          </c:tx>
          <c:spPr>
            <a:ln>
              <a:solidFill>
                <a:schemeClr val="accent4">
                  <a:lumMod val="75000"/>
                </a:schemeClr>
              </a:solidFill>
            </a:ln>
          </c:spPr>
          <c:marker>
            <c:spPr>
              <a:solidFill>
                <a:schemeClr val="accent4">
                  <a:lumMod val="50000"/>
                </a:schemeClr>
              </a:solidFill>
            </c:spPr>
          </c:marker>
          <c:dLbls>
            <c:dLbl>
              <c:idx val="0"/>
              <c:layout/>
              <c:showVal val="1"/>
            </c:dLbl>
            <c:dLbl>
              <c:idx val="4"/>
              <c:layout/>
              <c:showVal val="1"/>
            </c:dLbl>
            <c:dLbl>
              <c:idx val="17"/>
              <c:layout>
                <c:manualLayout>
                  <c:x val="-2.4352949794188804E-3"/>
                  <c:y val="8.0291479235128138E-2"/>
                </c:manualLayout>
              </c:layout>
              <c:showVal val="1"/>
            </c:dLbl>
            <c:delete val="1"/>
            <c:numFmt formatCode="#,##0" sourceLinked="0"/>
          </c:dLbls>
          <c:cat>
            <c:strRef>
              <c:f>'3.2.1'!$A$5:$A$22</c:f>
              <c:strCache>
                <c:ptCount val="18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</c:strCache>
            </c:strRef>
          </c:cat>
          <c:val>
            <c:numRef>
              <c:f>'3.2.1'!$E$5:$E$22</c:f>
              <c:numCache>
                <c:formatCode>#,##0.0</c:formatCode>
                <c:ptCount val="18"/>
                <c:pt idx="0">
                  <c:v>233.2</c:v>
                </c:pt>
                <c:pt idx="1">
                  <c:v>220.9</c:v>
                </c:pt>
                <c:pt idx="2">
                  <c:v>223.4</c:v>
                </c:pt>
                <c:pt idx="3">
                  <c:v>204.7</c:v>
                </c:pt>
                <c:pt idx="4">
                  <c:v>185.9</c:v>
                </c:pt>
                <c:pt idx="5">
                  <c:v>159</c:v>
                </c:pt>
                <c:pt idx="6">
                  <c:v>152.1</c:v>
                </c:pt>
                <c:pt idx="7">
                  <c:v>152.19999999999999</c:v>
                </c:pt>
                <c:pt idx="8">
                  <c:v>150.13263817108324</c:v>
                </c:pt>
                <c:pt idx="9">
                  <c:v>142.80000000000001</c:v>
                </c:pt>
                <c:pt idx="10">
                  <c:v>149.1</c:v>
                </c:pt>
                <c:pt idx="11">
                  <c:v>140.71908810627878</c:v>
                </c:pt>
                <c:pt idx="12">
                  <c:v>122.96557312699341</c:v>
                </c:pt>
                <c:pt idx="13">
                  <c:v>105.75002600749808</c:v>
                </c:pt>
                <c:pt idx="14">
                  <c:v>109.32703997855126</c:v>
                </c:pt>
                <c:pt idx="15">
                  <c:v>113.45461326700118</c:v>
                </c:pt>
                <c:pt idx="16" formatCode="#,##0.00">
                  <c:v>112.70085737908575</c:v>
                </c:pt>
                <c:pt idx="17" formatCode="#,##0.00">
                  <c:v>95.54286819234261</c:v>
                </c:pt>
              </c:numCache>
            </c:numRef>
          </c:val>
        </c:ser>
        <c:marker val="1"/>
        <c:axId val="36922112"/>
        <c:axId val="36923648"/>
      </c:lineChart>
      <c:catAx>
        <c:axId val="36922112"/>
        <c:scaling>
          <c:orientation val="minMax"/>
        </c:scaling>
        <c:axPos val="b"/>
        <c:numFmt formatCode="@" sourceLinked="1"/>
        <c:tickLblPos val="nextTo"/>
        <c:txPr>
          <a:bodyPr rot="-5400000" vert="horz"/>
          <a:lstStyle/>
          <a:p>
            <a:pPr>
              <a:defRPr/>
            </a:pPr>
            <a:endParaRPr lang="es-AR"/>
          </a:p>
        </c:txPr>
        <c:crossAx val="36923648"/>
        <c:crosses val="autoZero"/>
        <c:auto val="1"/>
        <c:lblAlgn val="ctr"/>
        <c:lblOffset val="100"/>
      </c:catAx>
      <c:valAx>
        <c:axId val="3692364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/>
            </a:pPr>
            <a:endParaRPr lang="es-AR"/>
          </a:p>
        </c:txPr>
        <c:crossAx val="36922112"/>
        <c:crosses val="autoZero"/>
        <c:crossBetween val="between"/>
      </c:valAx>
    </c:plotArea>
    <c:plotVisOnly val="1"/>
    <c:dispBlanksAs val="gap"/>
  </c:chart>
  <c:spPr>
    <a:ln>
      <a:noFill/>
    </a:ln>
  </c:spPr>
  <c:txPr>
    <a:bodyPr/>
    <a:lstStyle/>
    <a:p>
      <a:pPr>
        <a:defRPr sz="1400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AR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chart>
    <c:plotArea>
      <c:layout>
        <c:manualLayout>
          <c:layoutTarget val="inner"/>
          <c:xMode val="edge"/>
          <c:yMode val="edge"/>
          <c:x val="4.3443821019378574E-3"/>
          <c:y val="4.3355050161876969E-3"/>
          <c:w val="0.99565561597880414"/>
          <c:h val="0.89543485142246659"/>
        </c:manualLayout>
      </c:layout>
      <c:barChart>
        <c:barDir val="col"/>
        <c:grouping val="stacked"/>
        <c:ser>
          <c:idx val="1"/>
          <c:order val="0"/>
          <c:spPr>
            <a:solidFill>
              <a:srgbClr val="FFCC00"/>
            </a:solidFill>
          </c:spPr>
          <c:dLbls>
            <c:dLbl>
              <c:idx val="12"/>
              <c:layout>
                <c:manualLayout>
                  <c:x val="-7.2575857495852363E-7"/>
                  <c:y val="-0.14766352238481587"/>
                </c:manualLayout>
              </c:layout>
              <c:dLblPos val="ctr"/>
              <c:showVal val="1"/>
            </c:dLbl>
            <c:numFmt formatCode="#,##0" sourceLinked="0"/>
            <c:txPr>
              <a:bodyPr/>
              <a:lstStyle/>
              <a:p>
                <a:pPr algn="ctr">
                  <a:defRPr/>
                </a:pPr>
                <a:endParaRPr lang="es-AR"/>
              </a:p>
            </c:txPr>
            <c:showVal val="1"/>
          </c:dLbls>
          <c:cat>
            <c:numRef>
              <c:f>Hoja2!$C$4:$J$4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Hoja2!$C$5:$J$5</c:f>
              <c:numCache>
                <c:formatCode>General</c:formatCode>
                <c:ptCount val="8"/>
              </c:numCache>
            </c:numRef>
          </c:val>
        </c:ser>
        <c:ser>
          <c:idx val="0"/>
          <c:order val="1"/>
          <c:spPr>
            <a:solidFill>
              <a:srgbClr val="C00000"/>
            </a:solidFill>
            <a:ln w="25964">
              <a:noFill/>
            </a:ln>
          </c:spPr>
          <c:dLbls>
            <c:dLbl>
              <c:idx val="0"/>
              <c:layout>
                <c:manualLayout>
                  <c:x val="5.3529018955590117E-3"/>
                  <c:y val="-0.10350669940202577"/>
                </c:manualLayout>
              </c:layout>
              <c:dLblPos val="ctr"/>
              <c:showVal val="1"/>
            </c:dLbl>
            <c:dLbl>
              <c:idx val="1"/>
              <c:layout>
                <c:manualLayout>
                  <c:x val="-8.7403892316603076E-4"/>
                  <c:y val="-0.12755432291680627"/>
                </c:manualLayout>
              </c:layout>
              <c:dLblPos val="ctr"/>
              <c:showVal val="1"/>
            </c:dLbl>
            <c:dLbl>
              <c:idx val="2"/>
              <c:layout>
                <c:manualLayout>
                  <c:x val="1.2480907964470889E-3"/>
                  <c:y val="-0.20425336310249756"/>
                </c:manualLayout>
              </c:layout>
              <c:dLblPos val="ctr"/>
              <c:showVal val="1"/>
            </c:dLbl>
            <c:dLbl>
              <c:idx val="3"/>
              <c:layout>
                <c:manualLayout>
                  <c:x val="-3.755908724586342E-3"/>
                  <c:y val="-0.25323076283929208"/>
                </c:manualLayout>
              </c:layout>
              <c:dLblPos val="ctr"/>
              <c:showVal val="1"/>
            </c:dLbl>
            <c:dLbl>
              <c:idx val="4"/>
              <c:layout>
                <c:manualLayout>
                  <c:x val="9.7595069797366715E-5"/>
                  <c:y val="-0.27252588496701941"/>
                </c:manualLayout>
              </c:layout>
              <c:dLblPos val="ctr"/>
              <c:showVal val="1"/>
            </c:dLbl>
            <c:dLbl>
              <c:idx val="5"/>
              <c:layout>
                <c:manualLayout>
                  <c:x val="-3.8709582972513137E-3"/>
                  <c:y val="-0.28055370912882338"/>
                </c:manualLayout>
              </c:layout>
              <c:dLblPos val="ctr"/>
              <c:showVal val="1"/>
            </c:dLbl>
            <c:dLbl>
              <c:idx val="6"/>
              <c:layout>
                <c:manualLayout>
                  <c:x val="1.0202438450355461E-2"/>
                  <c:y val="-0.33971992237860327"/>
                </c:manualLayout>
              </c:layout>
              <c:dLblPos val="ctr"/>
              <c:showVal val="1"/>
            </c:dLbl>
            <c:dLbl>
              <c:idx val="7"/>
              <c:layout>
                <c:manualLayout>
                  <c:x val="-9.975342230249195E-4"/>
                  <c:y val="-0.36369316765524989"/>
                </c:manualLayout>
              </c:layout>
              <c:dLblPos val="ctr"/>
              <c:showVal val="1"/>
            </c:dLbl>
            <c:dLbl>
              <c:idx val="8"/>
              <c:layout>
                <c:manualLayout>
                  <c:x val="7.6386910399092657E-5"/>
                  <c:y val="-0.25986650781440623"/>
                </c:manualLayout>
              </c:layout>
              <c:dLblPos val="ctr"/>
              <c:showVal val="1"/>
            </c:dLbl>
            <c:dLbl>
              <c:idx val="9"/>
              <c:layout>
                <c:manualLayout>
                  <c:x val="-3.5397050909109812E-3"/>
                  <c:y val="-0.29599585072549239"/>
                </c:manualLayout>
              </c:layout>
              <c:dLblPos val="ctr"/>
              <c:showVal val="1"/>
            </c:dLbl>
            <c:dLbl>
              <c:idx val="10"/>
              <c:layout>
                <c:manualLayout>
                  <c:x val="3.4869253278834665E-4"/>
                  <c:y val="-0.33757650415978613"/>
                </c:manualLayout>
              </c:layout>
              <c:dLblPos val="ctr"/>
              <c:showVal val="1"/>
            </c:dLbl>
            <c:dLbl>
              <c:idx val="11"/>
              <c:layout>
                <c:manualLayout>
                  <c:x val="0"/>
                  <c:y val="-0.38169885577716567"/>
                </c:manualLayout>
              </c:layout>
              <c:dLblPos val="ctr"/>
              <c:showVal val="1"/>
            </c:dLbl>
            <c:dLbl>
              <c:idx val="12"/>
              <c:layout>
                <c:manualLayout>
                  <c:x val="0"/>
                  <c:y val="-0.41049916276844106"/>
                </c:manualLayout>
              </c:layout>
              <c:tx>
                <c:rich>
                  <a:bodyPr/>
                  <a:lstStyle/>
                  <a:p>
                    <a:r>
                      <a:rPr lang="es-AR"/>
                      <a:t>111.135</a:t>
                    </a:r>
                  </a:p>
                </c:rich>
              </c:tx>
              <c:dLblPos val="ctr"/>
            </c:dLbl>
            <c:numFmt formatCode="#,##0" sourceLinked="0"/>
            <c:spPr>
              <a:noFill/>
              <a:ln w="25964">
                <a:noFill/>
              </a:ln>
            </c:spPr>
            <c:dLblPos val="inEnd"/>
            <c:showVal val="1"/>
          </c:dLbls>
          <c:cat>
            <c:numRef>
              <c:f>Hoja2!$C$4:$J$4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Hoja2!$C$6:$J$6</c:f>
              <c:numCache>
                <c:formatCode>General</c:formatCode>
                <c:ptCount val="8"/>
                <c:pt idx="0">
                  <c:v>17232</c:v>
                </c:pt>
                <c:pt idx="1">
                  <c:v>27170</c:v>
                </c:pt>
                <c:pt idx="2">
                  <c:v>41538</c:v>
                </c:pt>
                <c:pt idx="3">
                  <c:v>54335</c:v>
                </c:pt>
                <c:pt idx="4">
                  <c:v>57634</c:v>
                </c:pt>
                <c:pt idx="5">
                  <c:v>64123</c:v>
                </c:pt>
                <c:pt idx="6">
                  <c:v>78518</c:v>
                </c:pt>
                <c:pt idx="7">
                  <c:v>87803</c:v>
                </c:pt>
              </c:numCache>
            </c:numRef>
          </c:val>
        </c:ser>
        <c:gapWidth val="50"/>
        <c:overlap val="100"/>
        <c:axId val="36940800"/>
        <c:axId val="36856576"/>
      </c:barChart>
      <c:catAx>
        <c:axId val="36940800"/>
        <c:scaling>
          <c:orientation val="minMax"/>
        </c:scaling>
        <c:axPos val="b"/>
        <c:numFmt formatCode="General" sourceLinked="1"/>
        <c:tickLblPos val="nextTo"/>
        <c:spPr>
          <a:ln w="10495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s-AR"/>
          </a:p>
        </c:txPr>
        <c:crossAx val="36856576"/>
        <c:crosses val="autoZero"/>
        <c:auto val="1"/>
        <c:lblAlgn val="ctr"/>
        <c:lblOffset val="100"/>
      </c:catAx>
      <c:valAx>
        <c:axId val="36856576"/>
        <c:scaling>
          <c:orientation val="minMax"/>
          <c:max val="120000"/>
        </c:scaling>
        <c:delete val="1"/>
        <c:axPos val="l"/>
        <c:numFmt formatCode="General" sourceLinked="1"/>
        <c:tickLblPos val="none"/>
        <c:crossAx val="36940800"/>
        <c:crosses val="autoZero"/>
        <c:crossBetween val="between"/>
        <c:majorUnit val="2000"/>
      </c:valAx>
      <c:spPr>
        <a:noFill/>
        <a:ln w="25964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300" b="1" i="0" u="none" strike="noStrike" baseline="0">
          <a:solidFill>
            <a:srgbClr val="000000"/>
          </a:solidFill>
          <a:latin typeface="+mn-lt"/>
          <a:ea typeface="Times New Roman"/>
          <a:cs typeface="Times New Roman"/>
        </a:defRPr>
      </a:pPr>
      <a:endParaRPr lang="es-AR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chart>
    <c:autoTitleDeleted val="1"/>
    <c:plotArea>
      <c:layout>
        <c:manualLayout>
          <c:layoutTarget val="inner"/>
          <c:xMode val="edge"/>
          <c:yMode val="edge"/>
          <c:x val="0.11615906174069233"/>
          <c:y val="0.14810333271302317"/>
          <c:w val="0.85811012420044752"/>
          <c:h val="0.60900484665435994"/>
        </c:manualLayout>
      </c:layout>
      <c:barChart>
        <c:barDir val="col"/>
        <c:grouping val="clustered"/>
        <c:ser>
          <c:idx val="0"/>
          <c:order val="0"/>
          <c:tx>
            <c:strRef>
              <c:f>gráficos!$H$5</c:f>
              <c:strCache>
                <c:ptCount val="1"/>
                <c:pt idx="0">
                  <c:v>Cuota de ART en promedio - $ por trabajador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</c:spPr>
          <c:dLbls>
            <c:txPr>
              <a:bodyPr rot="-5400000" vert="horz"/>
              <a:lstStyle/>
              <a:p>
                <a:pPr>
                  <a:defRPr/>
                </a:pPr>
                <a:endParaRPr lang="es-AR"/>
              </a:p>
            </c:txPr>
            <c:showVal val="1"/>
          </c:dLbls>
          <c:cat>
            <c:numRef>
              <c:f>gráficos!$F$9:$F$24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gráficos!$H$9:$H$24</c:f>
              <c:numCache>
                <c:formatCode>0.0</c:formatCode>
                <c:ptCount val="16"/>
                <c:pt idx="0">
                  <c:v>11.568655899553484</c:v>
                </c:pt>
                <c:pt idx="1">
                  <c:v>14.685327131879999</c:v>
                </c:pt>
                <c:pt idx="2">
                  <c:v>14.834740613853979</c:v>
                </c:pt>
                <c:pt idx="3">
                  <c:v>17.05338025679972</c:v>
                </c:pt>
                <c:pt idx="4">
                  <c:v>21.240943478128738</c:v>
                </c:pt>
                <c:pt idx="5">
                  <c:v>26.559452874127157</c:v>
                </c:pt>
                <c:pt idx="6">
                  <c:v>36.14017718791245</c:v>
                </c:pt>
                <c:pt idx="7">
                  <c:v>43.466381662427494</c:v>
                </c:pt>
                <c:pt idx="8">
                  <c:v>55.008889473269107</c:v>
                </c:pt>
                <c:pt idx="9">
                  <c:v>66.295420162339212</c:v>
                </c:pt>
                <c:pt idx="10">
                  <c:v>99.039151496481765</c:v>
                </c:pt>
                <c:pt idx="11">
                  <c:v>134.36170005504974</c:v>
                </c:pt>
                <c:pt idx="12">
                  <c:v>176.29958683850643</c:v>
                </c:pt>
                <c:pt idx="13">
                  <c:v>249.11037312474036</c:v>
                </c:pt>
                <c:pt idx="14">
                  <c:v>331.93218258968955</c:v>
                </c:pt>
                <c:pt idx="15">
                  <c:v>453.37775968301412</c:v>
                </c:pt>
              </c:numCache>
            </c:numRef>
          </c:val>
        </c:ser>
        <c:axId val="37032320"/>
        <c:axId val="37033856"/>
      </c:barChart>
      <c:catAx>
        <c:axId val="37032320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/>
            </a:pPr>
            <a:endParaRPr lang="es-AR"/>
          </a:p>
        </c:txPr>
        <c:crossAx val="37033856"/>
        <c:crosses val="autoZero"/>
        <c:auto val="1"/>
        <c:lblAlgn val="ctr"/>
        <c:lblOffset val="100"/>
      </c:catAx>
      <c:valAx>
        <c:axId val="37033856"/>
        <c:scaling>
          <c:orientation val="minMax"/>
        </c:scaling>
        <c:axPos val="l"/>
        <c:numFmt formatCode="0.0" sourceLinked="1"/>
        <c:tickLblPos val="nextTo"/>
        <c:crossAx val="37032320"/>
        <c:crosses val="autoZero"/>
        <c:crossBetween val="between"/>
      </c:valAx>
    </c:plotArea>
    <c:plotVisOnly val="1"/>
    <c:dispBlanksAs val="gap"/>
  </c:chart>
  <c:spPr>
    <a:ln>
      <a:noFill/>
    </a:ln>
  </c:spPr>
  <c:txPr>
    <a:bodyPr/>
    <a:lstStyle/>
    <a:p>
      <a:pPr>
        <a:defRPr sz="1200" b="1"/>
      </a:pPr>
      <a:endParaRPr lang="es-AR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chart>
    <c:autoTitleDeleted val="1"/>
    <c:plotArea>
      <c:layout>
        <c:manualLayout>
          <c:layoutTarget val="inner"/>
          <c:xMode val="edge"/>
          <c:yMode val="edge"/>
          <c:x val="0.11262836593240926"/>
          <c:y val="0.15428222513852441"/>
          <c:w val="0.86058338929398259"/>
          <c:h val="0.63065580344123706"/>
        </c:manualLayout>
      </c:layout>
      <c:barChart>
        <c:barDir val="col"/>
        <c:grouping val="clustered"/>
        <c:ser>
          <c:idx val="0"/>
          <c:order val="0"/>
          <c:tx>
            <c:strRef>
              <c:f>gráficos!$G$5</c:f>
              <c:strCache>
                <c:ptCount val="1"/>
                <c:pt idx="0">
                  <c:v>Cuota de ART en promedio - % del salario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Lbls>
            <c:numFmt formatCode="0.0%" sourceLinked="0"/>
            <c:txPr>
              <a:bodyPr rot="-5400000" vert="horz"/>
              <a:lstStyle/>
              <a:p>
                <a:pPr>
                  <a:defRPr/>
                </a:pPr>
                <a:endParaRPr lang="es-AR"/>
              </a:p>
            </c:txPr>
            <c:showVal val="1"/>
          </c:dLbls>
          <c:cat>
            <c:numRef>
              <c:f>gráficos!$F$6:$F$24</c:f>
              <c:numCache>
                <c:formatCode>General</c:formatCode>
                <c:ptCount val="19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</c:numCache>
            </c:numRef>
          </c:cat>
          <c:val>
            <c:numRef>
              <c:f>gráficos!$G$6:$G$24</c:f>
              <c:numCache>
                <c:formatCode>0%</c:formatCode>
                <c:ptCount val="19"/>
                <c:pt idx="0">
                  <c:v>1.4350085176306019E-2</c:v>
                </c:pt>
                <c:pt idx="1">
                  <c:v>1.4165695480278868E-2</c:v>
                </c:pt>
                <c:pt idx="2">
                  <c:v>1.4649859642460719E-2</c:v>
                </c:pt>
                <c:pt idx="3">
                  <c:v>1.4315722839048198E-2</c:v>
                </c:pt>
                <c:pt idx="4">
                  <c:v>1.8488421878134681E-2</c:v>
                </c:pt>
                <c:pt idx="5">
                  <c:v>1.8180344743454823E-2</c:v>
                </c:pt>
                <c:pt idx="6">
                  <c:v>1.9822016480613238E-2</c:v>
                </c:pt>
                <c:pt idx="7">
                  <c:v>2.1116692341759277E-2</c:v>
                </c:pt>
                <c:pt idx="8">
                  <c:v>2.3355225258241571E-2</c:v>
                </c:pt>
                <c:pt idx="9">
                  <c:v>2.5990240837274092E-2</c:v>
                </c:pt>
                <c:pt idx="10">
                  <c:v>2.5926199076831628E-2</c:v>
                </c:pt>
                <c:pt idx="11">
                  <c:v>2.6084138698468842E-2</c:v>
                </c:pt>
                <c:pt idx="12">
                  <c:v>2.3283451131885402E-2</c:v>
                </c:pt>
                <c:pt idx="13">
                  <c:v>2.9093641143969146E-2</c:v>
                </c:pt>
                <c:pt idx="14">
                  <c:v>2.9739924509951436E-2</c:v>
                </c:pt>
                <c:pt idx="15">
                  <c:v>2.89078074165867E-2</c:v>
                </c:pt>
                <c:pt idx="16">
                  <c:v>3.1382003958676595E-2</c:v>
                </c:pt>
                <c:pt idx="17">
                  <c:v>3.2019831547090455E-2</c:v>
                </c:pt>
                <c:pt idx="18">
                  <c:v>3.2688604495426578E-2</c:v>
                </c:pt>
              </c:numCache>
            </c:numRef>
          </c:val>
        </c:ser>
        <c:axId val="37065856"/>
        <c:axId val="37067392"/>
      </c:barChart>
      <c:catAx>
        <c:axId val="37065856"/>
        <c:scaling>
          <c:orientation val="minMax"/>
        </c:scaling>
        <c:axPos val="b"/>
        <c:numFmt formatCode="General" sourceLinked="1"/>
        <c:tickLblPos val="nextTo"/>
        <c:crossAx val="37067392"/>
        <c:crosses val="autoZero"/>
        <c:auto val="1"/>
        <c:lblAlgn val="ctr"/>
        <c:lblOffset val="100"/>
      </c:catAx>
      <c:valAx>
        <c:axId val="37067392"/>
        <c:scaling>
          <c:orientation val="minMax"/>
        </c:scaling>
        <c:axPos val="l"/>
        <c:numFmt formatCode="0.0%" sourceLinked="0"/>
        <c:tickLblPos val="nextTo"/>
        <c:crossAx val="37065856"/>
        <c:crosses val="autoZero"/>
        <c:crossBetween val="between"/>
      </c:valAx>
    </c:plotArea>
    <c:plotVisOnly val="1"/>
    <c:dispBlanksAs val="gap"/>
  </c:chart>
  <c:spPr>
    <a:ln>
      <a:noFill/>
    </a:ln>
  </c:spPr>
  <c:txPr>
    <a:bodyPr/>
    <a:lstStyle/>
    <a:p>
      <a:pPr>
        <a:defRPr sz="1200" b="1"/>
      </a:pPr>
      <a:endParaRPr lang="es-AR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chart>
    <c:autoTitleDeleted val="1"/>
    <c:plotArea>
      <c:layout/>
      <c:lineChart>
        <c:grouping val="standard"/>
        <c:ser>
          <c:idx val="0"/>
          <c:order val="0"/>
          <c:tx>
            <c:strRef>
              <c:f>'3.2.1'!$D$3</c:f>
              <c:strCache>
                <c:ptCount val="1"/>
                <c:pt idx="0">
                  <c:v>Duración Media de las Bajas
(en días)</c:v>
                </c:pt>
              </c:strCache>
            </c:strRef>
          </c:tx>
          <c:spPr>
            <a:ln>
              <a:solidFill>
                <a:schemeClr val="accent2">
                  <a:lumMod val="75000"/>
                </a:schemeClr>
              </a:solidFill>
            </a:ln>
          </c:spPr>
          <c:marker>
            <c:spPr>
              <a:solidFill>
                <a:schemeClr val="accent2">
                  <a:lumMod val="75000"/>
                </a:schemeClr>
              </a:solidFill>
            </c:spPr>
          </c:marker>
          <c:dLbls>
            <c:dLbl>
              <c:idx val="1"/>
              <c:layout>
                <c:manualLayout>
                  <c:x val="-5.1529429999298049E-2"/>
                  <c:y val="4.977742937932194E-2"/>
                </c:manualLayout>
              </c:layout>
              <c:showVal val="1"/>
            </c:dLbl>
            <c:dLbl>
              <c:idx val="15"/>
              <c:layout>
                <c:manualLayout>
                  <c:x val="-5.1529429999298071E-3"/>
                  <c:y val="7.4666144068982906E-2"/>
                </c:manualLayout>
              </c:layout>
              <c:showVal val="1"/>
            </c:dLbl>
            <c:delete val="1"/>
          </c:dLbls>
          <c:cat>
            <c:strRef>
              <c:f>'3.2.1'!$A$7:$A$22</c:f>
              <c:strCache>
                <c:ptCount val="16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</c:strCache>
            </c:strRef>
          </c:cat>
          <c:val>
            <c:numRef>
              <c:f>'3.2.1'!$D$7:$D$22</c:f>
              <c:numCache>
                <c:formatCode>#,##0.0</c:formatCode>
                <c:ptCount val="16"/>
                <c:pt idx="0">
                  <c:v>21.5</c:v>
                </c:pt>
                <c:pt idx="1">
                  <c:v>20.3</c:v>
                </c:pt>
                <c:pt idx="2">
                  <c:v>20.384482758620688</c:v>
                </c:pt>
                <c:pt idx="3">
                  <c:v>20.5</c:v>
                </c:pt>
                <c:pt idx="4">
                  <c:v>22.876064646236635</c:v>
                </c:pt>
                <c:pt idx="5">
                  <c:v>22.6</c:v>
                </c:pt>
                <c:pt idx="6">
                  <c:v>23.9</c:v>
                </c:pt>
                <c:pt idx="7">
                  <c:v>24.6</c:v>
                </c:pt>
                <c:pt idx="8">
                  <c:v>27.4</c:v>
                </c:pt>
                <c:pt idx="9">
                  <c:v>29.8</c:v>
                </c:pt>
                <c:pt idx="10">
                  <c:v>30.5</c:v>
                </c:pt>
                <c:pt idx="11">
                  <c:v>30.4</c:v>
                </c:pt>
                <c:pt idx="12">
                  <c:v>31.1660096077152</c:v>
                </c:pt>
                <c:pt idx="13">
                  <c:v>33.621909746548319</c:v>
                </c:pt>
                <c:pt idx="14">
                  <c:v>35.742714439446544</c:v>
                </c:pt>
                <c:pt idx="15">
                  <c:v>37.286625202527468</c:v>
                </c:pt>
              </c:numCache>
            </c:numRef>
          </c:val>
        </c:ser>
        <c:marker val="1"/>
        <c:axId val="36997376"/>
        <c:axId val="36999168"/>
      </c:lineChart>
      <c:catAx>
        <c:axId val="36997376"/>
        <c:scaling>
          <c:orientation val="minMax"/>
        </c:scaling>
        <c:axPos val="b"/>
        <c:numFmt formatCode="@" sourceLinked="1"/>
        <c:tickLblPos val="nextTo"/>
        <c:txPr>
          <a:bodyPr rot="-5400000" vert="horz"/>
          <a:lstStyle/>
          <a:p>
            <a:pPr>
              <a:defRPr/>
            </a:pPr>
            <a:endParaRPr lang="es-AR"/>
          </a:p>
        </c:txPr>
        <c:crossAx val="36999168"/>
        <c:crosses val="autoZero"/>
        <c:auto val="1"/>
        <c:lblAlgn val="ctr"/>
        <c:lblOffset val="100"/>
      </c:catAx>
      <c:valAx>
        <c:axId val="36999168"/>
        <c:scaling>
          <c:orientation val="minMax"/>
        </c:scaling>
        <c:axPos val="l"/>
        <c:majorGridlines/>
        <c:numFmt formatCode="#,##0" sourceLinked="0"/>
        <c:tickLblPos val="nextTo"/>
        <c:txPr>
          <a:bodyPr rot="0" vert="horz"/>
          <a:lstStyle/>
          <a:p>
            <a:pPr>
              <a:defRPr/>
            </a:pPr>
            <a:endParaRPr lang="es-AR"/>
          </a:p>
        </c:txPr>
        <c:crossAx val="3699737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400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AR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BB9B08-A552-4401-893C-1399EC63487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BF6DD9DF-EED1-4B33-9160-DD777A12C395}">
      <dgm:prSet phldrT="[Texto]" custT="1"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pPr algn="ctr"/>
          <a:r>
            <a:rPr lang="es-ES" sz="2000" b="1" dirty="0" smtClean="0">
              <a:solidFill>
                <a:schemeClr val="tx1"/>
              </a:solidFill>
            </a:rPr>
            <a:t>Gestión Preventiva</a:t>
          </a:r>
          <a:endParaRPr lang="es-AR" sz="2000" b="1" dirty="0">
            <a:solidFill>
              <a:schemeClr val="tx1"/>
            </a:solidFill>
          </a:endParaRPr>
        </a:p>
      </dgm:t>
    </dgm:pt>
    <dgm:pt modelId="{F976C521-1B86-4EA7-AC96-09E15A6E7B5F}" type="parTrans" cxnId="{A99FA1BB-3518-4DFD-B55F-D5D3490B5500}">
      <dgm:prSet/>
      <dgm:spPr/>
      <dgm:t>
        <a:bodyPr/>
        <a:lstStyle/>
        <a:p>
          <a:pPr algn="ctr"/>
          <a:endParaRPr lang="es-AR" b="1"/>
        </a:p>
      </dgm:t>
    </dgm:pt>
    <dgm:pt modelId="{0857CAC7-75D8-4A76-8377-E208D4535D6A}" type="sibTrans" cxnId="{A99FA1BB-3518-4DFD-B55F-D5D3490B5500}">
      <dgm:prSet/>
      <dgm:spPr/>
      <dgm:t>
        <a:bodyPr/>
        <a:lstStyle/>
        <a:p>
          <a:pPr algn="ctr"/>
          <a:endParaRPr lang="es-AR" b="1"/>
        </a:p>
      </dgm:t>
    </dgm:pt>
    <dgm:pt modelId="{2DE1B027-7E68-480B-8A04-6C2EAD177507}">
      <dgm:prSet phldrT="[Texto]"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pPr algn="ctr"/>
          <a:r>
            <a:rPr lang="es-ES" b="1" dirty="0" smtClean="0">
              <a:solidFill>
                <a:schemeClr val="tx1"/>
              </a:solidFill>
            </a:rPr>
            <a:t>Planificación Preventiva</a:t>
          </a:r>
          <a:endParaRPr lang="es-AR" b="1" dirty="0">
            <a:solidFill>
              <a:schemeClr val="tx1"/>
            </a:solidFill>
          </a:endParaRPr>
        </a:p>
      </dgm:t>
    </dgm:pt>
    <dgm:pt modelId="{200E3306-BC11-4861-86A0-369886B0F7D7}" type="parTrans" cxnId="{821A24CC-6A04-4802-BD82-23FA6C3931DE}">
      <dgm:prSet/>
      <dgm:spPr/>
      <dgm:t>
        <a:bodyPr/>
        <a:lstStyle/>
        <a:p>
          <a:pPr algn="ctr"/>
          <a:endParaRPr lang="es-AR" b="1"/>
        </a:p>
      </dgm:t>
    </dgm:pt>
    <dgm:pt modelId="{DAA606CD-9E55-4256-B9A6-A44B6ECA6E64}" type="sibTrans" cxnId="{821A24CC-6A04-4802-BD82-23FA6C3931DE}">
      <dgm:prSet/>
      <dgm:spPr/>
      <dgm:t>
        <a:bodyPr/>
        <a:lstStyle/>
        <a:p>
          <a:pPr algn="ctr"/>
          <a:endParaRPr lang="es-AR" b="1"/>
        </a:p>
      </dgm:t>
    </dgm:pt>
    <dgm:pt modelId="{025463F6-654D-491B-9A67-E5E1B8BF4C6C}">
      <dgm:prSet phldrT="[Texto]"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pPr algn="ctr"/>
          <a:r>
            <a:rPr lang="es-ES" b="1" dirty="0" smtClean="0">
              <a:solidFill>
                <a:schemeClr val="tx1"/>
              </a:solidFill>
            </a:rPr>
            <a:t>Evaluación de Riesgos</a:t>
          </a:r>
          <a:endParaRPr lang="es-AR" b="1" dirty="0">
            <a:solidFill>
              <a:schemeClr val="tx1"/>
            </a:solidFill>
          </a:endParaRPr>
        </a:p>
      </dgm:t>
    </dgm:pt>
    <dgm:pt modelId="{1367218E-15FE-468F-89F3-C20F9074715B}" type="parTrans" cxnId="{67404A8F-88DF-49CA-9994-AF77E88DE083}">
      <dgm:prSet/>
      <dgm:spPr/>
      <dgm:t>
        <a:bodyPr/>
        <a:lstStyle/>
        <a:p>
          <a:pPr algn="ctr"/>
          <a:endParaRPr lang="es-AR" b="1"/>
        </a:p>
      </dgm:t>
    </dgm:pt>
    <dgm:pt modelId="{2C7CB5E1-DAA9-407B-BC6A-47240C48EE43}" type="sibTrans" cxnId="{67404A8F-88DF-49CA-9994-AF77E88DE083}">
      <dgm:prSet/>
      <dgm:spPr/>
      <dgm:t>
        <a:bodyPr/>
        <a:lstStyle/>
        <a:p>
          <a:pPr algn="ctr"/>
          <a:endParaRPr lang="es-AR" b="1"/>
        </a:p>
      </dgm:t>
    </dgm:pt>
    <dgm:pt modelId="{4341C843-189C-42AD-98D4-3D8DD536578D}">
      <dgm:prSet phldrT="[Texto]"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pPr algn="ctr"/>
          <a:r>
            <a:rPr lang="es-ES" b="1" dirty="0" smtClean="0">
              <a:solidFill>
                <a:schemeClr val="tx1"/>
              </a:solidFill>
            </a:rPr>
            <a:t>Procedimiento de actuación</a:t>
          </a:r>
          <a:endParaRPr lang="es-AR" b="1" dirty="0">
            <a:solidFill>
              <a:schemeClr val="tx1"/>
            </a:solidFill>
          </a:endParaRPr>
        </a:p>
      </dgm:t>
    </dgm:pt>
    <dgm:pt modelId="{6A662F31-21CF-449D-93DF-A2F6F6664897}" type="parTrans" cxnId="{25E0FF17-932B-4998-A4A9-0F493F29A8AF}">
      <dgm:prSet/>
      <dgm:spPr/>
      <dgm:t>
        <a:bodyPr/>
        <a:lstStyle/>
        <a:p>
          <a:pPr algn="ctr"/>
          <a:endParaRPr lang="es-AR" b="1"/>
        </a:p>
      </dgm:t>
    </dgm:pt>
    <dgm:pt modelId="{49DD1243-9E72-4F83-BE22-DA1F57CC5167}" type="sibTrans" cxnId="{25E0FF17-932B-4998-A4A9-0F493F29A8AF}">
      <dgm:prSet/>
      <dgm:spPr/>
      <dgm:t>
        <a:bodyPr/>
        <a:lstStyle/>
        <a:p>
          <a:pPr algn="ctr"/>
          <a:endParaRPr lang="es-AR" b="1"/>
        </a:p>
      </dgm:t>
    </dgm:pt>
    <dgm:pt modelId="{5143149C-C5F8-4195-B3F9-8E31D0F707A2}">
      <dgm:prSet phldrT="[Texto]"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pPr algn="ctr"/>
          <a:r>
            <a:rPr lang="es-ES" b="1" dirty="0" smtClean="0">
              <a:solidFill>
                <a:schemeClr val="tx1"/>
              </a:solidFill>
            </a:rPr>
            <a:t>Organización preventiva</a:t>
          </a:r>
          <a:endParaRPr lang="es-AR" b="1" dirty="0">
            <a:solidFill>
              <a:schemeClr val="tx1"/>
            </a:solidFill>
          </a:endParaRPr>
        </a:p>
      </dgm:t>
    </dgm:pt>
    <dgm:pt modelId="{B6431D1B-3AC0-4D56-81B8-E4034A0643B4}" type="parTrans" cxnId="{3C7CA0B8-DE2C-4975-BC2B-2BE90743D482}">
      <dgm:prSet/>
      <dgm:spPr/>
      <dgm:t>
        <a:bodyPr/>
        <a:lstStyle/>
        <a:p>
          <a:pPr algn="ctr"/>
          <a:endParaRPr lang="es-AR" b="1"/>
        </a:p>
      </dgm:t>
    </dgm:pt>
    <dgm:pt modelId="{E875201C-78A6-4895-A2D7-3733B8474623}" type="sibTrans" cxnId="{3C7CA0B8-DE2C-4975-BC2B-2BE90743D482}">
      <dgm:prSet/>
      <dgm:spPr/>
      <dgm:t>
        <a:bodyPr/>
        <a:lstStyle/>
        <a:p>
          <a:pPr algn="ctr"/>
          <a:endParaRPr lang="es-AR" b="1"/>
        </a:p>
      </dgm:t>
    </dgm:pt>
    <dgm:pt modelId="{70823247-52D4-4735-9C12-89243D0BFC6E}">
      <dgm:prSet phldrT="[Texto]"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pPr algn="ctr"/>
          <a:r>
            <a:rPr lang="es-ES" b="1" dirty="0" smtClean="0">
              <a:solidFill>
                <a:schemeClr val="tx1"/>
              </a:solidFill>
            </a:rPr>
            <a:t>Compromiso de la dirección</a:t>
          </a:r>
          <a:endParaRPr lang="es-AR" b="1" dirty="0">
            <a:solidFill>
              <a:schemeClr val="tx1"/>
            </a:solidFill>
          </a:endParaRPr>
        </a:p>
      </dgm:t>
    </dgm:pt>
    <dgm:pt modelId="{CC69EE71-EA7D-4714-B8AC-98C55540227A}" type="parTrans" cxnId="{D0ACDE5B-2641-483A-BB34-981F023315B7}">
      <dgm:prSet/>
      <dgm:spPr/>
      <dgm:t>
        <a:bodyPr/>
        <a:lstStyle/>
        <a:p>
          <a:pPr algn="ctr"/>
          <a:endParaRPr lang="es-AR" b="1"/>
        </a:p>
      </dgm:t>
    </dgm:pt>
    <dgm:pt modelId="{8FCEA996-1554-43A2-92C8-2C8F0894FAB2}" type="sibTrans" cxnId="{D0ACDE5B-2641-483A-BB34-981F023315B7}">
      <dgm:prSet/>
      <dgm:spPr/>
      <dgm:t>
        <a:bodyPr/>
        <a:lstStyle/>
        <a:p>
          <a:pPr algn="ctr"/>
          <a:endParaRPr lang="es-AR" b="1"/>
        </a:p>
      </dgm:t>
    </dgm:pt>
    <dgm:pt modelId="{366814AE-1783-4FD6-8DE5-EB63FAA249D0}" type="pres">
      <dgm:prSet presAssocID="{78BB9B08-A552-4401-893C-1399EC63487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E50826E2-DBA5-4A6C-A06B-C0AF91B29C39}" type="pres">
      <dgm:prSet presAssocID="{BF6DD9DF-EED1-4B33-9160-DD777A12C395}" presName="root1" presStyleCnt="0"/>
      <dgm:spPr/>
    </dgm:pt>
    <dgm:pt modelId="{6E3B7FD6-1E04-4170-A24D-12126F65226D}" type="pres">
      <dgm:prSet presAssocID="{BF6DD9DF-EED1-4B33-9160-DD777A12C395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2F776801-0455-47D9-B2BA-29FAE8B0D6D7}" type="pres">
      <dgm:prSet presAssocID="{BF6DD9DF-EED1-4B33-9160-DD777A12C395}" presName="level2hierChild" presStyleCnt="0"/>
      <dgm:spPr/>
    </dgm:pt>
    <dgm:pt modelId="{249203AD-025D-4D72-87F2-0CB42CDCEC73}" type="pres">
      <dgm:prSet presAssocID="{200E3306-BC11-4861-86A0-369886B0F7D7}" presName="conn2-1" presStyleLbl="parChTrans1D2" presStyleIdx="0" presStyleCnt="5"/>
      <dgm:spPr/>
      <dgm:t>
        <a:bodyPr/>
        <a:lstStyle/>
        <a:p>
          <a:endParaRPr lang="es-AR"/>
        </a:p>
      </dgm:t>
    </dgm:pt>
    <dgm:pt modelId="{E2078B69-79F8-4858-B20A-7580A133B95F}" type="pres">
      <dgm:prSet presAssocID="{200E3306-BC11-4861-86A0-369886B0F7D7}" presName="connTx" presStyleLbl="parChTrans1D2" presStyleIdx="0" presStyleCnt="5"/>
      <dgm:spPr/>
      <dgm:t>
        <a:bodyPr/>
        <a:lstStyle/>
        <a:p>
          <a:endParaRPr lang="es-AR"/>
        </a:p>
      </dgm:t>
    </dgm:pt>
    <dgm:pt modelId="{7418C6CB-A531-476A-9925-95F40787B625}" type="pres">
      <dgm:prSet presAssocID="{2DE1B027-7E68-480B-8A04-6C2EAD177507}" presName="root2" presStyleCnt="0"/>
      <dgm:spPr/>
    </dgm:pt>
    <dgm:pt modelId="{DA0018F3-F418-4568-B262-912032F4D870}" type="pres">
      <dgm:prSet presAssocID="{2DE1B027-7E68-480B-8A04-6C2EAD177507}" presName="LevelTwoTextNode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CC8C6EC8-2588-4F9E-9D2D-9651FF476C52}" type="pres">
      <dgm:prSet presAssocID="{2DE1B027-7E68-480B-8A04-6C2EAD177507}" presName="level3hierChild" presStyleCnt="0"/>
      <dgm:spPr/>
    </dgm:pt>
    <dgm:pt modelId="{C49C7AD4-6BAD-48A3-BD44-EB5C6B6CC8D3}" type="pres">
      <dgm:prSet presAssocID="{1367218E-15FE-468F-89F3-C20F9074715B}" presName="conn2-1" presStyleLbl="parChTrans1D2" presStyleIdx="1" presStyleCnt="5"/>
      <dgm:spPr/>
      <dgm:t>
        <a:bodyPr/>
        <a:lstStyle/>
        <a:p>
          <a:endParaRPr lang="es-AR"/>
        </a:p>
      </dgm:t>
    </dgm:pt>
    <dgm:pt modelId="{D4BB2561-DA48-49D8-8EBB-BA3A6D5FEC30}" type="pres">
      <dgm:prSet presAssocID="{1367218E-15FE-468F-89F3-C20F9074715B}" presName="connTx" presStyleLbl="parChTrans1D2" presStyleIdx="1" presStyleCnt="5"/>
      <dgm:spPr/>
      <dgm:t>
        <a:bodyPr/>
        <a:lstStyle/>
        <a:p>
          <a:endParaRPr lang="es-AR"/>
        </a:p>
      </dgm:t>
    </dgm:pt>
    <dgm:pt modelId="{85B702EC-8090-42DD-BA3D-63D597C67A8C}" type="pres">
      <dgm:prSet presAssocID="{025463F6-654D-491B-9A67-E5E1B8BF4C6C}" presName="root2" presStyleCnt="0"/>
      <dgm:spPr/>
    </dgm:pt>
    <dgm:pt modelId="{EBD1C1CB-0517-4E01-A2A7-60BA655B7AC2}" type="pres">
      <dgm:prSet presAssocID="{025463F6-654D-491B-9A67-E5E1B8BF4C6C}" presName="LevelTwoTextNode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CC7309DB-10A2-484F-8E3A-3142CDD10271}" type="pres">
      <dgm:prSet presAssocID="{025463F6-654D-491B-9A67-E5E1B8BF4C6C}" presName="level3hierChild" presStyleCnt="0"/>
      <dgm:spPr/>
    </dgm:pt>
    <dgm:pt modelId="{B4199C3B-D2A4-4354-962C-D4BF73F240AF}" type="pres">
      <dgm:prSet presAssocID="{6A662F31-21CF-449D-93DF-A2F6F6664897}" presName="conn2-1" presStyleLbl="parChTrans1D2" presStyleIdx="2" presStyleCnt="5"/>
      <dgm:spPr/>
      <dgm:t>
        <a:bodyPr/>
        <a:lstStyle/>
        <a:p>
          <a:endParaRPr lang="es-AR"/>
        </a:p>
      </dgm:t>
    </dgm:pt>
    <dgm:pt modelId="{1A496F1B-C56E-42D0-942F-3C618F2D69A6}" type="pres">
      <dgm:prSet presAssocID="{6A662F31-21CF-449D-93DF-A2F6F6664897}" presName="connTx" presStyleLbl="parChTrans1D2" presStyleIdx="2" presStyleCnt="5"/>
      <dgm:spPr/>
      <dgm:t>
        <a:bodyPr/>
        <a:lstStyle/>
        <a:p>
          <a:endParaRPr lang="es-AR"/>
        </a:p>
      </dgm:t>
    </dgm:pt>
    <dgm:pt modelId="{8FE2023F-9306-4B4A-94A5-67EF7B2BC01E}" type="pres">
      <dgm:prSet presAssocID="{4341C843-189C-42AD-98D4-3D8DD536578D}" presName="root2" presStyleCnt="0"/>
      <dgm:spPr/>
    </dgm:pt>
    <dgm:pt modelId="{F450CBCC-E560-45F7-ABC5-4C97C5EF27C7}" type="pres">
      <dgm:prSet presAssocID="{4341C843-189C-42AD-98D4-3D8DD536578D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8E0E1A77-A38D-4FA3-8AA3-8B4E0862C1B5}" type="pres">
      <dgm:prSet presAssocID="{4341C843-189C-42AD-98D4-3D8DD536578D}" presName="level3hierChild" presStyleCnt="0"/>
      <dgm:spPr/>
    </dgm:pt>
    <dgm:pt modelId="{08B2AE7F-8CFC-47BA-BFA5-3BBD8C3E9C27}" type="pres">
      <dgm:prSet presAssocID="{B6431D1B-3AC0-4D56-81B8-E4034A0643B4}" presName="conn2-1" presStyleLbl="parChTrans1D2" presStyleIdx="3" presStyleCnt="5"/>
      <dgm:spPr/>
      <dgm:t>
        <a:bodyPr/>
        <a:lstStyle/>
        <a:p>
          <a:endParaRPr lang="es-AR"/>
        </a:p>
      </dgm:t>
    </dgm:pt>
    <dgm:pt modelId="{76331B6B-47D7-4A81-8698-B12A5AC1205C}" type="pres">
      <dgm:prSet presAssocID="{B6431D1B-3AC0-4D56-81B8-E4034A0643B4}" presName="connTx" presStyleLbl="parChTrans1D2" presStyleIdx="3" presStyleCnt="5"/>
      <dgm:spPr/>
      <dgm:t>
        <a:bodyPr/>
        <a:lstStyle/>
        <a:p>
          <a:endParaRPr lang="es-AR"/>
        </a:p>
      </dgm:t>
    </dgm:pt>
    <dgm:pt modelId="{2281F5C4-7DA3-41EC-BF2C-B6206BFBEF6E}" type="pres">
      <dgm:prSet presAssocID="{5143149C-C5F8-4195-B3F9-8E31D0F707A2}" presName="root2" presStyleCnt="0"/>
      <dgm:spPr/>
    </dgm:pt>
    <dgm:pt modelId="{7356780B-EB25-4956-908A-77428A360D3D}" type="pres">
      <dgm:prSet presAssocID="{5143149C-C5F8-4195-B3F9-8E31D0F707A2}" presName="LevelTwoTextNode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C4FEBA13-7F74-4761-AD93-385EDC96CD66}" type="pres">
      <dgm:prSet presAssocID="{5143149C-C5F8-4195-B3F9-8E31D0F707A2}" presName="level3hierChild" presStyleCnt="0"/>
      <dgm:spPr/>
    </dgm:pt>
    <dgm:pt modelId="{D98B044B-9E1D-413F-91E0-D551FF632705}" type="pres">
      <dgm:prSet presAssocID="{CC69EE71-EA7D-4714-B8AC-98C55540227A}" presName="conn2-1" presStyleLbl="parChTrans1D2" presStyleIdx="4" presStyleCnt="5"/>
      <dgm:spPr/>
      <dgm:t>
        <a:bodyPr/>
        <a:lstStyle/>
        <a:p>
          <a:endParaRPr lang="es-AR"/>
        </a:p>
      </dgm:t>
    </dgm:pt>
    <dgm:pt modelId="{04C03C67-AB9E-467E-912B-AB95A2EC28A1}" type="pres">
      <dgm:prSet presAssocID="{CC69EE71-EA7D-4714-B8AC-98C55540227A}" presName="connTx" presStyleLbl="parChTrans1D2" presStyleIdx="4" presStyleCnt="5"/>
      <dgm:spPr/>
      <dgm:t>
        <a:bodyPr/>
        <a:lstStyle/>
        <a:p>
          <a:endParaRPr lang="es-AR"/>
        </a:p>
      </dgm:t>
    </dgm:pt>
    <dgm:pt modelId="{0F229F59-0A0A-40FA-AA5C-8FC34ED8B36B}" type="pres">
      <dgm:prSet presAssocID="{70823247-52D4-4735-9C12-89243D0BFC6E}" presName="root2" presStyleCnt="0"/>
      <dgm:spPr/>
    </dgm:pt>
    <dgm:pt modelId="{F5BF85DC-104C-4655-876A-AF6AA585D669}" type="pres">
      <dgm:prSet presAssocID="{70823247-52D4-4735-9C12-89243D0BFC6E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76F5F620-8FB8-4393-9BAD-AD57AE35C814}" type="pres">
      <dgm:prSet presAssocID="{70823247-52D4-4735-9C12-89243D0BFC6E}" presName="level3hierChild" presStyleCnt="0"/>
      <dgm:spPr/>
    </dgm:pt>
  </dgm:ptLst>
  <dgm:cxnLst>
    <dgm:cxn modelId="{629DFE16-6989-4EAB-977B-2A3F16E90C59}" type="presOf" srcId="{2DE1B027-7E68-480B-8A04-6C2EAD177507}" destId="{DA0018F3-F418-4568-B262-912032F4D870}" srcOrd="0" destOrd="0" presId="urn:microsoft.com/office/officeart/2005/8/layout/hierarchy2"/>
    <dgm:cxn modelId="{821A24CC-6A04-4802-BD82-23FA6C3931DE}" srcId="{BF6DD9DF-EED1-4B33-9160-DD777A12C395}" destId="{2DE1B027-7E68-480B-8A04-6C2EAD177507}" srcOrd="0" destOrd="0" parTransId="{200E3306-BC11-4861-86A0-369886B0F7D7}" sibTransId="{DAA606CD-9E55-4256-B9A6-A44B6ECA6E64}"/>
    <dgm:cxn modelId="{BF4BFDD6-0CBE-4FCA-9EFE-88B2CF91F0D1}" type="presOf" srcId="{1367218E-15FE-468F-89F3-C20F9074715B}" destId="{C49C7AD4-6BAD-48A3-BD44-EB5C6B6CC8D3}" srcOrd="0" destOrd="0" presId="urn:microsoft.com/office/officeart/2005/8/layout/hierarchy2"/>
    <dgm:cxn modelId="{BA99F1A9-2C22-4EA3-9EEA-83A544A7836B}" type="presOf" srcId="{78BB9B08-A552-4401-893C-1399EC634876}" destId="{366814AE-1783-4FD6-8DE5-EB63FAA249D0}" srcOrd="0" destOrd="0" presId="urn:microsoft.com/office/officeart/2005/8/layout/hierarchy2"/>
    <dgm:cxn modelId="{D0ACDE5B-2641-483A-BB34-981F023315B7}" srcId="{BF6DD9DF-EED1-4B33-9160-DD777A12C395}" destId="{70823247-52D4-4735-9C12-89243D0BFC6E}" srcOrd="4" destOrd="0" parTransId="{CC69EE71-EA7D-4714-B8AC-98C55540227A}" sibTransId="{8FCEA996-1554-43A2-92C8-2C8F0894FAB2}"/>
    <dgm:cxn modelId="{C3BDBC1F-5ECB-4D4C-9C6C-5FFB9A96D051}" type="presOf" srcId="{CC69EE71-EA7D-4714-B8AC-98C55540227A}" destId="{04C03C67-AB9E-467E-912B-AB95A2EC28A1}" srcOrd="1" destOrd="0" presId="urn:microsoft.com/office/officeart/2005/8/layout/hierarchy2"/>
    <dgm:cxn modelId="{53594F3C-0B43-4198-BA85-C15922E7B1C8}" type="presOf" srcId="{6A662F31-21CF-449D-93DF-A2F6F6664897}" destId="{1A496F1B-C56E-42D0-942F-3C618F2D69A6}" srcOrd="1" destOrd="0" presId="urn:microsoft.com/office/officeart/2005/8/layout/hierarchy2"/>
    <dgm:cxn modelId="{25E0FF17-932B-4998-A4A9-0F493F29A8AF}" srcId="{BF6DD9DF-EED1-4B33-9160-DD777A12C395}" destId="{4341C843-189C-42AD-98D4-3D8DD536578D}" srcOrd="2" destOrd="0" parTransId="{6A662F31-21CF-449D-93DF-A2F6F6664897}" sibTransId="{49DD1243-9E72-4F83-BE22-DA1F57CC5167}"/>
    <dgm:cxn modelId="{F5A6296C-BFDC-424B-A76C-94737D8532CA}" type="presOf" srcId="{4341C843-189C-42AD-98D4-3D8DD536578D}" destId="{F450CBCC-E560-45F7-ABC5-4C97C5EF27C7}" srcOrd="0" destOrd="0" presId="urn:microsoft.com/office/officeart/2005/8/layout/hierarchy2"/>
    <dgm:cxn modelId="{67404A8F-88DF-49CA-9994-AF77E88DE083}" srcId="{BF6DD9DF-EED1-4B33-9160-DD777A12C395}" destId="{025463F6-654D-491B-9A67-E5E1B8BF4C6C}" srcOrd="1" destOrd="0" parTransId="{1367218E-15FE-468F-89F3-C20F9074715B}" sibTransId="{2C7CB5E1-DAA9-407B-BC6A-47240C48EE43}"/>
    <dgm:cxn modelId="{9FD68BFB-1F3C-4384-9362-25F88DE14F96}" type="presOf" srcId="{1367218E-15FE-468F-89F3-C20F9074715B}" destId="{D4BB2561-DA48-49D8-8EBB-BA3A6D5FEC30}" srcOrd="1" destOrd="0" presId="urn:microsoft.com/office/officeart/2005/8/layout/hierarchy2"/>
    <dgm:cxn modelId="{D1DE782F-1FFA-4EF9-8320-DB99D75E0E9D}" type="presOf" srcId="{CC69EE71-EA7D-4714-B8AC-98C55540227A}" destId="{D98B044B-9E1D-413F-91E0-D551FF632705}" srcOrd="0" destOrd="0" presId="urn:microsoft.com/office/officeart/2005/8/layout/hierarchy2"/>
    <dgm:cxn modelId="{3EEEDE3B-583D-45F4-A2A8-54747A17A81D}" type="presOf" srcId="{B6431D1B-3AC0-4D56-81B8-E4034A0643B4}" destId="{08B2AE7F-8CFC-47BA-BFA5-3BBD8C3E9C27}" srcOrd="0" destOrd="0" presId="urn:microsoft.com/office/officeart/2005/8/layout/hierarchy2"/>
    <dgm:cxn modelId="{8A5F34EF-4379-4433-8F26-B1792FC88F9B}" type="presOf" srcId="{6A662F31-21CF-449D-93DF-A2F6F6664897}" destId="{B4199C3B-D2A4-4354-962C-D4BF73F240AF}" srcOrd="0" destOrd="0" presId="urn:microsoft.com/office/officeart/2005/8/layout/hierarchy2"/>
    <dgm:cxn modelId="{648777A0-FEE8-47EE-A95B-7D45516673BB}" type="presOf" srcId="{200E3306-BC11-4861-86A0-369886B0F7D7}" destId="{E2078B69-79F8-4858-B20A-7580A133B95F}" srcOrd="1" destOrd="0" presId="urn:microsoft.com/office/officeart/2005/8/layout/hierarchy2"/>
    <dgm:cxn modelId="{3C7CA0B8-DE2C-4975-BC2B-2BE90743D482}" srcId="{BF6DD9DF-EED1-4B33-9160-DD777A12C395}" destId="{5143149C-C5F8-4195-B3F9-8E31D0F707A2}" srcOrd="3" destOrd="0" parTransId="{B6431D1B-3AC0-4D56-81B8-E4034A0643B4}" sibTransId="{E875201C-78A6-4895-A2D7-3733B8474623}"/>
    <dgm:cxn modelId="{09475B0E-E2B4-456A-BA4B-BB43851A7D72}" type="presOf" srcId="{025463F6-654D-491B-9A67-E5E1B8BF4C6C}" destId="{EBD1C1CB-0517-4E01-A2A7-60BA655B7AC2}" srcOrd="0" destOrd="0" presId="urn:microsoft.com/office/officeart/2005/8/layout/hierarchy2"/>
    <dgm:cxn modelId="{95AD84A5-F63A-4877-8230-E25AF119BCBF}" type="presOf" srcId="{70823247-52D4-4735-9C12-89243D0BFC6E}" destId="{F5BF85DC-104C-4655-876A-AF6AA585D669}" srcOrd="0" destOrd="0" presId="urn:microsoft.com/office/officeart/2005/8/layout/hierarchy2"/>
    <dgm:cxn modelId="{DD64E2BB-90E1-4FAD-8E9F-AEBF2317AD41}" type="presOf" srcId="{5143149C-C5F8-4195-B3F9-8E31D0F707A2}" destId="{7356780B-EB25-4956-908A-77428A360D3D}" srcOrd="0" destOrd="0" presId="urn:microsoft.com/office/officeart/2005/8/layout/hierarchy2"/>
    <dgm:cxn modelId="{A6D3C27D-2E32-4F4C-ACB0-92FB5E95CC90}" type="presOf" srcId="{200E3306-BC11-4861-86A0-369886B0F7D7}" destId="{249203AD-025D-4D72-87F2-0CB42CDCEC73}" srcOrd="0" destOrd="0" presId="urn:microsoft.com/office/officeart/2005/8/layout/hierarchy2"/>
    <dgm:cxn modelId="{48A4145B-086D-4D0D-A3B4-BD979F3B2238}" type="presOf" srcId="{B6431D1B-3AC0-4D56-81B8-E4034A0643B4}" destId="{76331B6B-47D7-4A81-8698-B12A5AC1205C}" srcOrd="1" destOrd="0" presId="urn:microsoft.com/office/officeart/2005/8/layout/hierarchy2"/>
    <dgm:cxn modelId="{493E6F9B-72B4-408E-A81F-794F2EE0B1B1}" type="presOf" srcId="{BF6DD9DF-EED1-4B33-9160-DD777A12C395}" destId="{6E3B7FD6-1E04-4170-A24D-12126F65226D}" srcOrd="0" destOrd="0" presId="urn:microsoft.com/office/officeart/2005/8/layout/hierarchy2"/>
    <dgm:cxn modelId="{A99FA1BB-3518-4DFD-B55F-D5D3490B5500}" srcId="{78BB9B08-A552-4401-893C-1399EC634876}" destId="{BF6DD9DF-EED1-4B33-9160-DD777A12C395}" srcOrd="0" destOrd="0" parTransId="{F976C521-1B86-4EA7-AC96-09E15A6E7B5F}" sibTransId="{0857CAC7-75D8-4A76-8377-E208D4535D6A}"/>
    <dgm:cxn modelId="{DD3DB790-0095-4349-97AF-0C7B291D01CB}" type="presParOf" srcId="{366814AE-1783-4FD6-8DE5-EB63FAA249D0}" destId="{E50826E2-DBA5-4A6C-A06B-C0AF91B29C39}" srcOrd="0" destOrd="0" presId="urn:microsoft.com/office/officeart/2005/8/layout/hierarchy2"/>
    <dgm:cxn modelId="{844DD5D9-4C3D-4C2F-9801-CDD9F18C84F3}" type="presParOf" srcId="{E50826E2-DBA5-4A6C-A06B-C0AF91B29C39}" destId="{6E3B7FD6-1E04-4170-A24D-12126F65226D}" srcOrd="0" destOrd="0" presId="urn:microsoft.com/office/officeart/2005/8/layout/hierarchy2"/>
    <dgm:cxn modelId="{16C01D1F-CB87-43BF-BB90-EC16FCD2BE9F}" type="presParOf" srcId="{E50826E2-DBA5-4A6C-A06B-C0AF91B29C39}" destId="{2F776801-0455-47D9-B2BA-29FAE8B0D6D7}" srcOrd="1" destOrd="0" presId="urn:microsoft.com/office/officeart/2005/8/layout/hierarchy2"/>
    <dgm:cxn modelId="{3977DE4D-B95B-49CF-A8AB-CEBD8E1DDFCB}" type="presParOf" srcId="{2F776801-0455-47D9-B2BA-29FAE8B0D6D7}" destId="{249203AD-025D-4D72-87F2-0CB42CDCEC73}" srcOrd="0" destOrd="0" presId="urn:microsoft.com/office/officeart/2005/8/layout/hierarchy2"/>
    <dgm:cxn modelId="{4D7FFB27-14C4-4EB5-BE41-DC35DAD3E194}" type="presParOf" srcId="{249203AD-025D-4D72-87F2-0CB42CDCEC73}" destId="{E2078B69-79F8-4858-B20A-7580A133B95F}" srcOrd="0" destOrd="0" presId="urn:microsoft.com/office/officeart/2005/8/layout/hierarchy2"/>
    <dgm:cxn modelId="{8954107F-271B-4A50-8731-34521EF7E3E3}" type="presParOf" srcId="{2F776801-0455-47D9-B2BA-29FAE8B0D6D7}" destId="{7418C6CB-A531-476A-9925-95F40787B625}" srcOrd="1" destOrd="0" presId="urn:microsoft.com/office/officeart/2005/8/layout/hierarchy2"/>
    <dgm:cxn modelId="{55E73A15-E67D-4857-BD0F-F886CD24D634}" type="presParOf" srcId="{7418C6CB-A531-476A-9925-95F40787B625}" destId="{DA0018F3-F418-4568-B262-912032F4D870}" srcOrd="0" destOrd="0" presId="urn:microsoft.com/office/officeart/2005/8/layout/hierarchy2"/>
    <dgm:cxn modelId="{EE2D04CF-19DE-4776-B6D6-A15B55BBCEC4}" type="presParOf" srcId="{7418C6CB-A531-476A-9925-95F40787B625}" destId="{CC8C6EC8-2588-4F9E-9D2D-9651FF476C52}" srcOrd="1" destOrd="0" presId="urn:microsoft.com/office/officeart/2005/8/layout/hierarchy2"/>
    <dgm:cxn modelId="{B372DC55-DA4B-4ADB-A44A-89616B4B92E4}" type="presParOf" srcId="{2F776801-0455-47D9-B2BA-29FAE8B0D6D7}" destId="{C49C7AD4-6BAD-48A3-BD44-EB5C6B6CC8D3}" srcOrd="2" destOrd="0" presId="urn:microsoft.com/office/officeart/2005/8/layout/hierarchy2"/>
    <dgm:cxn modelId="{4E148DEE-F648-46A8-8C0D-210FC1038E3D}" type="presParOf" srcId="{C49C7AD4-6BAD-48A3-BD44-EB5C6B6CC8D3}" destId="{D4BB2561-DA48-49D8-8EBB-BA3A6D5FEC30}" srcOrd="0" destOrd="0" presId="urn:microsoft.com/office/officeart/2005/8/layout/hierarchy2"/>
    <dgm:cxn modelId="{EACF4EBA-61BE-4FA4-934D-28F483C65C2A}" type="presParOf" srcId="{2F776801-0455-47D9-B2BA-29FAE8B0D6D7}" destId="{85B702EC-8090-42DD-BA3D-63D597C67A8C}" srcOrd="3" destOrd="0" presId="urn:microsoft.com/office/officeart/2005/8/layout/hierarchy2"/>
    <dgm:cxn modelId="{590E002A-7F6A-4D31-A5FA-53FD0CBB378D}" type="presParOf" srcId="{85B702EC-8090-42DD-BA3D-63D597C67A8C}" destId="{EBD1C1CB-0517-4E01-A2A7-60BA655B7AC2}" srcOrd="0" destOrd="0" presId="urn:microsoft.com/office/officeart/2005/8/layout/hierarchy2"/>
    <dgm:cxn modelId="{5D41FF0F-079C-451A-8633-B63BC85DC04C}" type="presParOf" srcId="{85B702EC-8090-42DD-BA3D-63D597C67A8C}" destId="{CC7309DB-10A2-484F-8E3A-3142CDD10271}" srcOrd="1" destOrd="0" presId="urn:microsoft.com/office/officeart/2005/8/layout/hierarchy2"/>
    <dgm:cxn modelId="{9BD84ABD-A7D8-446B-BEF7-ACCBFCF62579}" type="presParOf" srcId="{2F776801-0455-47D9-B2BA-29FAE8B0D6D7}" destId="{B4199C3B-D2A4-4354-962C-D4BF73F240AF}" srcOrd="4" destOrd="0" presId="urn:microsoft.com/office/officeart/2005/8/layout/hierarchy2"/>
    <dgm:cxn modelId="{E2C95FE1-0687-4985-AFB7-9DA23E9D1E4E}" type="presParOf" srcId="{B4199C3B-D2A4-4354-962C-D4BF73F240AF}" destId="{1A496F1B-C56E-42D0-942F-3C618F2D69A6}" srcOrd="0" destOrd="0" presId="urn:microsoft.com/office/officeart/2005/8/layout/hierarchy2"/>
    <dgm:cxn modelId="{AF6B7E97-C137-4FDA-8EFB-3895002C7165}" type="presParOf" srcId="{2F776801-0455-47D9-B2BA-29FAE8B0D6D7}" destId="{8FE2023F-9306-4B4A-94A5-67EF7B2BC01E}" srcOrd="5" destOrd="0" presId="urn:microsoft.com/office/officeart/2005/8/layout/hierarchy2"/>
    <dgm:cxn modelId="{E4D325E3-063D-4F1D-A353-BE98BA26B057}" type="presParOf" srcId="{8FE2023F-9306-4B4A-94A5-67EF7B2BC01E}" destId="{F450CBCC-E560-45F7-ABC5-4C97C5EF27C7}" srcOrd="0" destOrd="0" presId="urn:microsoft.com/office/officeart/2005/8/layout/hierarchy2"/>
    <dgm:cxn modelId="{0017E065-D58D-4A58-8DF7-F22F1D93EE9A}" type="presParOf" srcId="{8FE2023F-9306-4B4A-94A5-67EF7B2BC01E}" destId="{8E0E1A77-A38D-4FA3-8AA3-8B4E0862C1B5}" srcOrd="1" destOrd="0" presId="urn:microsoft.com/office/officeart/2005/8/layout/hierarchy2"/>
    <dgm:cxn modelId="{C82FF65C-4F9C-468B-A3B6-AE388AE5B7D6}" type="presParOf" srcId="{2F776801-0455-47D9-B2BA-29FAE8B0D6D7}" destId="{08B2AE7F-8CFC-47BA-BFA5-3BBD8C3E9C27}" srcOrd="6" destOrd="0" presId="urn:microsoft.com/office/officeart/2005/8/layout/hierarchy2"/>
    <dgm:cxn modelId="{951D811C-F9ED-43BB-892D-CC4CEC4D379F}" type="presParOf" srcId="{08B2AE7F-8CFC-47BA-BFA5-3BBD8C3E9C27}" destId="{76331B6B-47D7-4A81-8698-B12A5AC1205C}" srcOrd="0" destOrd="0" presId="urn:microsoft.com/office/officeart/2005/8/layout/hierarchy2"/>
    <dgm:cxn modelId="{8B2C9DDD-96C8-4F15-91D9-F1948914382A}" type="presParOf" srcId="{2F776801-0455-47D9-B2BA-29FAE8B0D6D7}" destId="{2281F5C4-7DA3-41EC-BF2C-B6206BFBEF6E}" srcOrd="7" destOrd="0" presId="urn:microsoft.com/office/officeart/2005/8/layout/hierarchy2"/>
    <dgm:cxn modelId="{3063193A-D0CE-40F2-89C1-70EC2612F0AF}" type="presParOf" srcId="{2281F5C4-7DA3-41EC-BF2C-B6206BFBEF6E}" destId="{7356780B-EB25-4956-908A-77428A360D3D}" srcOrd="0" destOrd="0" presId="urn:microsoft.com/office/officeart/2005/8/layout/hierarchy2"/>
    <dgm:cxn modelId="{A5D868AC-18F1-4E77-9E5D-E17D7F1AEBCD}" type="presParOf" srcId="{2281F5C4-7DA3-41EC-BF2C-B6206BFBEF6E}" destId="{C4FEBA13-7F74-4761-AD93-385EDC96CD66}" srcOrd="1" destOrd="0" presId="urn:microsoft.com/office/officeart/2005/8/layout/hierarchy2"/>
    <dgm:cxn modelId="{B6729B49-B3E8-478F-B3C7-CF745A75E8FF}" type="presParOf" srcId="{2F776801-0455-47D9-B2BA-29FAE8B0D6D7}" destId="{D98B044B-9E1D-413F-91E0-D551FF632705}" srcOrd="8" destOrd="0" presId="urn:microsoft.com/office/officeart/2005/8/layout/hierarchy2"/>
    <dgm:cxn modelId="{5507B982-6E6D-478F-AAB2-DF52C9C90A2F}" type="presParOf" srcId="{D98B044B-9E1D-413F-91E0-D551FF632705}" destId="{04C03C67-AB9E-467E-912B-AB95A2EC28A1}" srcOrd="0" destOrd="0" presId="urn:microsoft.com/office/officeart/2005/8/layout/hierarchy2"/>
    <dgm:cxn modelId="{A72A8A9A-8B02-41D2-9DC6-68983E4163B9}" type="presParOf" srcId="{2F776801-0455-47D9-B2BA-29FAE8B0D6D7}" destId="{0F229F59-0A0A-40FA-AA5C-8FC34ED8B36B}" srcOrd="9" destOrd="0" presId="urn:microsoft.com/office/officeart/2005/8/layout/hierarchy2"/>
    <dgm:cxn modelId="{AC424D03-BDDA-4A91-B0E6-471D79205329}" type="presParOf" srcId="{0F229F59-0A0A-40FA-AA5C-8FC34ED8B36B}" destId="{F5BF85DC-104C-4655-876A-AF6AA585D669}" srcOrd="0" destOrd="0" presId="urn:microsoft.com/office/officeart/2005/8/layout/hierarchy2"/>
    <dgm:cxn modelId="{48A9E898-FE21-4143-AE6E-BDE3D05ED363}" type="presParOf" srcId="{0F229F59-0A0A-40FA-AA5C-8FC34ED8B36B}" destId="{76F5F620-8FB8-4393-9BAD-AD57AE35C81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E3B7FD6-1E04-4170-A24D-12126F65226D}">
      <dsp:nvSpPr>
        <dsp:cNvPr id="0" name=""/>
        <dsp:cNvSpPr/>
      </dsp:nvSpPr>
      <dsp:spPr>
        <a:xfrm>
          <a:off x="812535" y="1995415"/>
          <a:ext cx="1733906" cy="86695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tx1"/>
              </a:solidFill>
            </a:rPr>
            <a:t>Gestión Preventiva</a:t>
          </a:r>
          <a:endParaRPr lang="es-AR" sz="2000" b="1" kern="1200" dirty="0">
            <a:solidFill>
              <a:schemeClr val="tx1"/>
            </a:solidFill>
          </a:endParaRPr>
        </a:p>
      </dsp:txBody>
      <dsp:txXfrm>
        <a:off x="812535" y="1995415"/>
        <a:ext cx="1733906" cy="866953"/>
      </dsp:txXfrm>
    </dsp:sp>
    <dsp:sp modelId="{249203AD-025D-4D72-87F2-0CB42CDCEC73}">
      <dsp:nvSpPr>
        <dsp:cNvPr id="0" name=""/>
        <dsp:cNvSpPr/>
      </dsp:nvSpPr>
      <dsp:spPr>
        <a:xfrm rot="17350740">
          <a:off x="1837638" y="1415833"/>
          <a:ext cx="211116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111168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700" b="1" kern="1200"/>
        </a:p>
      </dsp:txBody>
      <dsp:txXfrm rot="17350740">
        <a:off x="2840443" y="1379116"/>
        <a:ext cx="105558" cy="105558"/>
      </dsp:txXfrm>
    </dsp:sp>
    <dsp:sp modelId="{DA0018F3-F418-4568-B262-912032F4D870}">
      <dsp:nvSpPr>
        <dsp:cNvPr id="0" name=""/>
        <dsp:cNvSpPr/>
      </dsp:nvSpPr>
      <dsp:spPr>
        <a:xfrm>
          <a:off x="3240004" y="1423"/>
          <a:ext cx="1733906" cy="86695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b="1" kern="1200" dirty="0" smtClean="0">
              <a:solidFill>
                <a:schemeClr val="tx1"/>
              </a:solidFill>
            </a:rPr>
            <a:t>Planificación Preventiva</a:t>
          </a:r>
          <a:endParaRPr lang="es-AR" sz="2100" b="1" kern="1200" dirty="0">
            <a:solidFill>
              <a:schemeClr val="tx1"/>
            </a:solidFill>
          </a:endParaRPr>
        </a:p>
      </dsp:txBody>
      <dsp:txXfrm>
        <a:off x="3240004" y="1423"/>
        <a:ext cx="1733906" cy="866953"/>
      </dsp:txXfrm>
    </dsp:sp>
    <dsp:sp modelId="{C49C7AD4-6BAD-48A3-BD44-EB5C6B6CC8D3}">
      <dsp:nvSpPr>
        <dsp:cNvPr id="0" name=""/>
        <dsp:cNvSpPr/>
      </dsp:nvSpPr>
      <dsp:spPr>
        <a:xfrm rot="18289469">
          <a:off x="2285968" y="1914331"/>
          <a:ext cx="121450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14508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500" b="1" kern="1200"/>
        </a:p>
      </dsp:txBody>
      <dsp:txXfrm rot="18289469">
        <a:off x="2862860" y="1900031"/>
        <a:ext cx="60725" cy="60725"/>
      </dsp:txXfrm>
    </dsp:sp>
    <dsp:sp modelId="{EBD1C1CB-0517-4E01-A2A7-60BA655B7AC2}">
      <dsp:nvSpPr>
        <dsp:cNvPr id="0" name=""/>
        <dsp:cNvSpPr/>
      </dsp:nvSpPr>
      <dsp:spPr>
        <a:xfrm>
          <a:off x="3240004" y="998419"/>
          <a:ext cx="1733906" cy="86695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b="1" kern="1200" dirty="0" smtClean="0">
              <a:solidFill>
                <a:schemeClr val="tx1"/>
              </a:solidFill>
            </a:rPr>
            <a:t>Evaluación de Riesgos</a:t>
          </a:r>
          <a:endParaRPr lang="es-AR" sz="2100" b="1" kern="1200" dirty="0">
            <a:solidFill>
              <a:schemeClr val="tx1"/>
            </a:solidFill>
          </a:endParaRPr>
        </a:p>
      </dsp:txBody>
      <dsp:txXfrm>
        <a:off x="3240004" y="998419"/>
        <a:ext cx="1733906" cy="866953"/>
      </dsp:txXfrm>
    </dsp:sp>
    <dsp:sp modelId="{B4199C3B-D2A4-4354-962C-D4BF73F240AF}">
      <dsp:nvSpPr>
        <dsp:cNvPr id="0" name=""/>
        <dsp:cNvSpPr/>
      </dsp:nvSpPr>
      <dsp:spPr>
        <a:xfrm>
          <a:off x="2546441" y="2412829"/>
          <a:ext cx="693562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93562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500" b="1" kern="1200"/>
        </a:p>
      </dsp:txBody>
      <dsp:txXfrm>
        <a:off x="2875883" y="2411552"/>
        <a:ext cx="34678" cy="34678"/>
      </dsp:txXfrm>
    </dsp:sp>
    <dsp:sp modelId="{F450CBCC-E560-45F7-ABC5-4C97C5EF27C7}">
      <dsp:nvSpPr>
        <dsp:cNvPr id="0" name=""/>
        <dsp:cNvSpPr/>
      </dsp:nvSpPr>
      <dsp:spPr>
        <a:xfrm>
          <a:off x="3240004" y="1995415"/>
          <a:ext cx="1733906" cy="86695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b="1" kern="1200" dirty="0" smtClean="0">
              <a:solidFill>
                <a:schemeClr val="tx1"/>
              </a:solidFill>
            </a:rPr>
            <a:t>Procedimiento de actuación</a:t>
          </a:r>
          <a:endParaRPr lang="es-AR" sz="2100" b="1" kern="1200" dirty="0">
            <a:solidFill>
              <a:schemeClr val="tx1"/>
            </a:solidFill>
          </a:endParaRPr>
        </a:p>
      </dsp:txBody>
      <dsp:txXfrm>
        <a:off x="3240004" y="1995415"/>
        <a:ext cx="1733906" cy="866953"/>
      </dsp:txXfrm>
    </dsp:sp>
    <dsp:sp modelId="{08B2AE7F-8CFC-47BA-BFA5-3BBD8C3E9C27}">
      <dsp:nvSpPr>
        <dsp:cNvPr id="0" name=""/>
        <dsp:cNvSpPr/>
      </dsp:nvSpPr>
      <dsp:spPr>
        <a:xfrm rot="3310531">
          <a:off x="2285968" y="2911328"/>
          <a:ext cx="121450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14508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500" b="1" kern="1200"/>
        </a:p>
      </dsp:txBody>
      <dsp:txXfrm rot="3310531">
        <a:off x="2862860" y="2897027"/>
        <a:ext cx="60725" cy="60725"/>
      </dsp:txXfrm>
    </dsp:sp>
    <dsp:sp modelId="{7356780B-EB25-4956-908A-77428A360D3D}">
      <dsp:nvSpPr>
        <dsp:cNvPr id="0" name=""/>
        <dsp:cNvSpPr/>
      </dsp:nvSpPr>
      <dsp:spPr>
        <a:xfrm>
          <a:off x="3240004" y="2992411"/>
          <a:ext cx="1733906" cy="86695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b="1" kern="1200" dirty="0" smtClean="0">
              <a:solidFill>
                <a:schemeClr val="tx1"/>
              </a:solidFill>
            </a:rPr>
            <a:t>Organización preventiva</a:t>
          </a:r>
          <a:endParaRPr lang="es-AR" sz="2100" b="1" kern="1200" dirty="0">
            <a:solidFill>
              <a:schemeClr val="tx1"/>
            </a:solidFill>
          </a:endParaRPr>
        </a:p>
      </dsp:txBody>
      <dsp:txXfrm>
        <a:off x="3240004" y="2992411"/>
        <a:ext cx="1733906" cy="866953"/>
      </dsp:txXfrm>
    </dsp:sp>
    <dsp:sp modelId="{D98B044B-9E1D-413F-91E0-D551FF632705}">
      <dsp:nvSpPr>
        <dsp:cNvPr id="0" name=""/>
        <dsp:cNvSpPr/>
      </dsp:nvSpPr>
      <dsp:spPr>
        <a:xfrm rot="4249260">
          <a:off x="1837638" y="3409826"/>
          <a:ext cx="211116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111168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700" b="1" kern="1200"/>
        </a:p>
      </dsp:txBody>
      <dsp:txXfrm rot="4249260">
        <a:off x="2840443" y="3373108"/>
        <a:ext cx="105558" cy="105558"/>
      </dsp:txXfrm>
    </dsp:sp>
    <dsp:sp modelId="{F5BF85DC-104C-4655-876A-AF6AA585D669}">
      <dsp:nvSpPr>
        <dsp:cNvPr id="0" name=""/>
        <dsp:cNvSpPr/>
      </dsp:nvSpPr>
      <dsp:spPr>
        <a:xfrm>
          <a:off x="3240004" y="3989407"/>
          <a:ext cx="1733906" cy="86695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b="1" kern="1200" dirty="0" smtClean="0">
              <a:solidFill>
                <a:schemeClr val="tx1"/>
              </a:solidFill>
            </a:rPr>
            <a:t>Compromiso de la dirección</a:t>
          </a:r>
          <a:endParaRPr lang="es-AR" sz="2100" b="1" kern="1200" dirty="0">
            <a:solidFill>
              <a:schemeClr val="tx1"/>
            </a:solidFill>
          </a:endParaRPr>
        </a:p>
      </dsp:txBody>
      <dsp:txXfrm>
        <a:off x="3240004" y="3989407"/>
        <a:ext cx="1733906" cy="8669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0.04673</cdr:x>
      <cdr:y>0.61429</cdr:y>
    </cdr:from>
    <cdr:to>
      <cdr:x>0.11215</cdr:x>
      <cdr:y>0.68571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360040" y="3096344"/>
          <a:ext cx="504056" cy="36004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20000"/>
            <a:lumOff val="80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1600"/>
            <a:t>100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0.02033</cdr:x>
      <cdr:y>0.42709</cdr:y>
    </cdr:from>
    <cdr:to>
      <cdr:x>0.10163</cdr:x>
      <cdr:y>0.49653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95261" y="1171581"/>
          <a:ext cx="380996" cy="190488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20000"/>
            <a:lumOff val="80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1600"/>
            <a:t>100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D7EDA1-F098-41D3-AFD3-E5DD2C97C9CA}" type="datetimeFigureOut">
              <a:rPr lang="es-ES" smtClean="0"/>
              <a:pPr/>
              <a:t>23/04/2015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01C272-DCCE-437C-81D5-343C2145BD7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281785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118325-E3CD-4247-89D2-0DC933C4E620}" type="datetimeFigureOut">
              <a:rPr lang="es-AR" smtClean="0"/>
              <a:pPr/>
              <a:t>23/04/2015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4E625B-DB29-43CE-A5CA-B1518C6CEA7A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2664119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113A-DDCD-4AB2-8343-A8E727F71D79}" type="datetimeFigureOut">
              <a:rPr lang="es-ES" smtClean="0"/>
              <a:pPr/>
              <a:t>23/04/2015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F6DD-F8FA-4359-BDF1-207E28868C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113A-DDCD-4AB2-8343-A8E727F71D79}" type="datetimeFigureOut">
              <a:rPr lang="es-ES" smtClean="0"/>
              <a:pPr/>
              <a:t>23/04/2015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F6DD-F8FA-4359-BDF1-207E28868C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113A-DDCD-4AB2-8343-A8E727F71D79}" type="datetimeFigureOut">
              <a:rPr lang="es-ES" smtClean="0"/>
              <a:pPr/>
              <a:t>23/04/2015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F6DD-F8FA-4359-BDF1-207E28868C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113A-DDCD-4AB2-8343-A8E727F71D79}" type="datetimeFigureOut">
              <a:rPr lang="es-ES" smtClean="0"/>
              <a:pPr/>
              <a:t>23/04/2015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F6DD-F8FA-4359-BDF1-207E28868C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113A-DDCD-4AB2-8343-A8E727F71D79}" type="datetimeFigureOut">
              <a:rPr lang="es-ES" smtClean="0"/>
              <a:pPr/>
              <a:t>23/04/2015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F6DD-F8FA-4359-BDF1-207E28868C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113A-DDCD-4AB2-8343-A8E727F71D79}" type="datetimeFigureOut">
              <a:rPr lang="es-ES" smtClean="0"/>
              <a:pPr/>
              <a:t>23/04/2015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F6DD-F8FA-4359-BDF1-207E28868C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113A-DDCD-4AB2-8343-A8E727F71D79}" type="datetimeFigureOut">
              <a:rPr lang="es-ES" smtClean="0"/>
              <a:pPr/>
              <a:t>23/04/2015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F6DD-F8FA-4359-BDF1-207E28868C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113A-DDCD-4AB2-8343-A8E727F71D79}" type="datetimeFigureOut">
              <a:rPr lang="es-ES" smtClean="0"/>
              <a:pPr/>
              <a:t>23/04/2015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F6DD-F8FA-4359-BDF1-207E28868C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113A-DDCD-4AB2-8343-A8E727F71D79}" type="datetimeFigureOut">
              <a:rPr lang="es-ES" smtClean="0"/>
              <a:pPr/>
              <a:t>23/04/2015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F6DD-F8FA-4359-BDF1-207E28868C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113A-DDCD-4AB2-8343-A8E727F71D79}" type="datetimeFigureOut">
              <a:rPr lang="es-ES" smtClean="0"/>
              <a:pPr/>
              <a:t>23/04/2015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F6DD-F8FA-4359-BDF1-207E28868C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113A-DDCD-4AB2-8343-A8E727F71D79}" type="datetimeFigureOut">
              <a:rPr lang="es-ES" smtClean="0"/>
              <a:pPr/>
              <a:t>23/04/2015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F6DD-F8FA-4359-BDF1-207E28868C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E113A-DDCD-4AB2-8343-A8E727F71D79}" type="datetimeFigureOut">
              <a:rPr lang="es-ES" smtClean="0"/>
              <a:pPr/>
              <a:t>23/04/2015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8F6DD-F8FA-4359-BDF1-207E28868C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492896"/>
            <a:ext cx="9144000" cy="1200329"/>
          </a:xfrm>
          <a:solidFill>
            <a:schemeClr val="accent1">
              <a:lumMod val="50000"/>
            </a:schemeClr>
          </a:solidFill>
          <a:ln w="15875" algn="ctr"/>
        </p:spPr>
        <p:txBody>
          <a:bodyPr rtlCol="0"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s-AR" sz="3600" b="1" dirty="0" smtClean="0">
                <a:solidFill>
                  <a:schemeClr val="bg1"/>
                </a:solidFill>
              </a:rPr>
              <a:t>Mercado laboral en últimos años.</a:t>
            </a:r>
            <a:br>
              <a:rPr lang="es-AR" sz="3600" b="1" dirty="0" smtClean="0">
                <a:solidFill>
                  <a:schemeClr val="bg1"/>
                </a:solidFill>
              </a:rPr>
            </a:br>
            <a:r>
              <a:rPr lang="es-AR" sz="3600" b="1" dirty="0" smtClean="0">
                <a:solidFill>
                  <a:schemeClr val="bg1"/>
                </a:solidFill>
              </a:rPr>
              <a:t>Prevención: Costo o Inversión</a:t>
            </a:r>
            <a:endParaRPr lang="es-ES" sz="3600" b="1" dirty="0" smtClean="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571500" y="5500688"/>
            <a:ext cx="7924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s-AR" sz="2400" b="1">
              <a:latin typeface="Calibri" pitchFamily="34" charset="0"/>
            </a:endParaRP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300038" y="4022725"/>
            <a:ext cx="850106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ES" sz="2800" b="1" dirty="0">
                <a:latin typeface="Calibri" pitchFamily="34" charset="0"/>
              </a:rPr>
              <a:t>Marcelo </a:t>
            </a:r>
            <a:r>
              <a:rPr lang="es-ES" sz="2800" b="1" dirty="0" err="1" smtClean="0">
                <a:latin typeface="Calibri" pitchFamily="34" charset="0"/>
              </a:rPr>
              <a:t>Capello</a:t>
            </a:r>
            <a:endParaRPr lang="es-ES" sz="2400" b="1" dirty="0" smtClean="0"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ES" sz="2800" b="1" dirty="0" smtClean="0">
                <a:latin typeface="Calibri" pitchFamily="34" charset="0"/>
              </a:rPr>
              <a:t>Marcos </a:t>
            </a:r>
            <a:r>
              <a:rPr lang="es-ES" sz="2800" b="1" dirty="0">
                <a:latin typeface="Calibri" pitchFamily="34" charset="0"/>
              </a:rPr>
              <a:t>Cohen </a:t>
            </a:r>
            <a:r>
              <a:rPr lang="es-ES" sz="2800" b="1" dirty="0" err="1">
                <a:latin typeface="Calibri" pitchFamily="34" charset="0"/>
              </a:rPr>
              <a:t>Arazi</a:t>
            </a:r>
            <a:endParaRPr lang="es-ES" sz="2800" b="1" dirty="0"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ES" dirty="0" smtClean="0">
                <a:latin typeface="Calibri" pitchFamily="34" charset="0"/>
              </a:rPr>
              <a:t>IERAL </a:t>
            </a:r>
            <a:r>
              <a:rPr lang="es-ES" dirty="0">
                <a:latin typeface="Calibri" pitchFamily="34" charset="0"/>
              </a:rPr>
              <a:t>de Fundación Mediterránea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s-ES" dirty="0"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s-ES" b="1" dirty="0" smtClean="0"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s-ES" b="1" dirty="0" smtClean="0"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s-ES" b="1" dirty="0"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s-ES" b="1" dirty="0"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ES" b="1" dirty="0" smtClean="0">
                <a:latin typeface="Calibri" pitchFamily="34" charset="0"/>
              </a:rPr>
              <a:t>Córdoba, 23 </a:t>
            </a:r>
            <a:r>
              <a:rPr lang="es-ES" b="1" dirty="0">
                <a:latin typeface="Calibri" pitchFamily="34" charset="0"/>
              </a:rPr>
              <a:t>de </a:t>
            </a:r>
            <a:r>
              <a:rPr lang="es-ES" b="1" dirty="0" smtClean="0">
                <a:latin typeface="Calibri" pitchFamily="34" charset="0"/>
              </a:rPr>
              <a:t>Abril de 2015</a:t>
            </a:r>
            <a:endParaRPr lang="es-ES" b="1" dirty="0">
              <a:latin typeface="Calibri" pitchFamily="34" charset="0"/>
            </a:endParaRPr>
          </a:p>
        </p:txBody>
      </p:sp>
      <p:pic>
        <p:nvPicPr>
          <p:cNvPr id="2055" name="4 Imagen" descr="iera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428604"/>
            <a:ext cx="2576318" cy="81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9" descr="logo1nuev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195262"/>
            <a:ext cx="2000236" cy="1129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69895"/>
            <a:ext cx="9144000" cy="646331"/>
          </a:xfrm>
          <a:solidFill>
            <a:schemeClr val="accent2">
              <a:lumMod val="75000"/>
            </a:schemeClr>
          </a:solidFill>
          <a:ln w="15875" algn="ctr"/>
        </p:spPr>
        <p:txBody>
          <a:bodyPr rtlCol="0"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s-AR" sz="3600" b="1" dirty="0" smtClean="0">
                <a:solidFill>
                  <a:schemeClr val="bg1"/>
                </a:solidFill>
              </a:rPr>
              <a:t>Mercado laboral en últimos años</a:t>
            </a:r>
            <a:endParaRPr lang="es-ES" sz="3600" b="1" dirty="0" smtClean="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571500" y="5500688"/>
            <a:ext cx="7924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s-AR" sz="2400" b="1">
              <a:latin typeface="Calibri" pitchFamily="34" charset="0"/>
            </a:endParaRPr>
          </a:p>
        </p:txBody>
      </p:sp>
      <p:pic>
        <p:nvPicPr>
          <p:cNvPr id="2055" name="4 Imagen" descr="iera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428604"/>
            <a:ext cx="2576318" cy="81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9" descr="logo1nuev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195262"/>
            <a:ext cx="2000236" cy="1129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8966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1187624" y="6361583"/>
            <a:ext cx="6429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i="1" dirty="0" smtClean="0"/>
              <a:t>Fuente: IERAL de Fundación Mediterránea sobre la base de EPH-INDEC.</a:t>
            </a:r>
            <a:endParaRPr lang="es-AR" sz="1400" i="1" dirty="0"/>
          </a:p>
        </p:txBody>
      </p:sp>
      <p:sp>
        <p:nvSpPr>
          <p:cNvPr id="8" name="7 Rectángulo"/>
          <p:cNvSpPr/>
          <p:nvPr/>
        </p:nvSpPr>
        <p:spPr>
          <a:xfrm>
            <a:off x="0" y="-27384"/>
            <a:ext cx="9144000" cy="98072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3600" b="1" dirty="0" smtClean="0"/>
              <a:t>Desempleo primero bajó luego se estancó. En últimos años bajó la tasa de actividad. </a:t>
            </a:r>
            <a:endParaRPr lang="es-ES" sz="3600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51520" y="980728"/>
            <a:ext cx="87129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 smtClean="0"/>
              <a:t>Evolución de la tasa de actividad y desempleo </a:t>
            </a:r>
          </a:p>
          <a:p>
            <a:pPr algn="ctr"/>
            <a:r>
              <a:rPr lang="es-ES" dirty="0" smtClean="0"/>
              <a:t>Cuarto trimestre de cada año – Periodo 2003-2014</a:t>
            </a:r>
            <a:endParaRPr lang="es-AR" dirty="0" smtClean="0"/>
          </a:p>
        </p:txBody>
      </p:sp>
      <p:graphicFrame>
        <p:nvGraphicFramePr>
          <p:cNvPr id="6" name="6 Gráfico"/>
          <p:cNvGraphicFramePr>
            <a:graphicFrameLocks/>
          </p:cNvGraphicFramePr>
          <p:nvPr/>
        </p:nvGraphicFramePr>
        <p:xfrm>
          <a:off x="755576" y="1772816"/>
          <a:ext cx="770485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6 Rectángulo redondeado"/>
          <p:cNvSpPr/>
          <p:nvPr/>
        </p:nvSpPr>
        <p:spPr>
          <a:xfrm>
            <a:off x="1619672" y="4941168"/>
            <a:ext cx="4000528" cy="71438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 smtClean="0">
                <a:solidFill>
                  <a:schemeClr val="tx1"/>
                </a:solidFill>
              </a:rPr>
              <a:t>Desde 2006, 800 mil personas se retiraron del mercado laboral. Desempleo más “realista”: 11%</a:t>
            </a:r>
            <a:endParaRPr lang="es-AR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626" y="1618456"/>
            <a:ext cx="7124700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571472" y="642918"/>
            <a:ext cx="78581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 smtClean="0"/>
              <a:t>Tasa de participación laboral y tasa de desempleo</a:t>
            </a:r>
          </a:p>
          <a:p>
            <a:pPr algn="ctr"/>
            <a:r>
              <a:rPr lang="es-AR" b="1" dirty="0" smtClean="0"/>
              <a:t>Argentina, Perú, Uruguay, Chile, Brasil y Colombia</a:t>
            </a:r>
          </a:p>
          <a:p>
            <a:pPr algn="ctr"/>
            <a:r>
              <a:rPr lang="es-AR" dirty="0" smtClean="0"/>
              <a:t>3er. Trimestre de 2014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0" y="6550223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i="1" dirty="0" smtClean="0"/>
              <a:t>Fuente: IERAL de Fundación Mediterránea sobre la base de Institutos de Estadística Oficial de cada país (III </a:t>
            </a:r>
            <a:r>
              <a:rPr lang="es-AR" sz="1200" i="1" dirty="0" err="1" smtClean="0"/>
              <a:t>Trim</a:t>
            </a:r>
            <a:r>
              <a:rPr lang="es-AR" sz="1200" i="1" dirty="0" smtClean="0"/>
              <a:t>. 2014) </a:t>
            </a:r>
            <a:endParaRPr lang="es-AR" sz="1200" i="1" dirty="0"/>
          </a:p>
        </p:txBody>
      </p:sp>
      <p:sp>
        <p:nvSpPr>
          <p:cNvPr id="7" name="6 Rectángulo"/>
          <p:cNvSpPr/>
          <p:nvPr/>
        </p:nvSpPr>
        <p:spPr>
          <a:xfrm>
            <a:off x="0" y="-44306"/>
            <a:ext cx="9144000" cy="64633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s-ES" sz="3600" b="1" dirty="0"/>
              <a:t>Desempleo en Latinoamérica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127078" y="5742200"/>
            <a:ext cx="8879539" cy="7920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 smtClean="0">
                <a:solidFill>
                  <a:schemeClr val="tx1"/>
                </a:solidFill>
              </a:rPr>
              <a:t>Argentina: </a:t>
            </a:r>
            <a:r>
              <a:rPr lang="es-ES" dirty="0">
                <a:solidFill>
                  <a:schemeClr val="tx1"/>
                </a:solidFill>
              </a:rPr>
              <a:t>Con </a:t>
            </a:r>
            <a:r>
              <a:rPr lang="es-ES" dirty="0" smtClean="0">
                <a:solidFill>
                  <a:schemeClr val="tx1"/>
                </a:solidFill>
              </a:rPr>
              <a:t>tasa de actividad del año 2006 (46,3%), la tasa de desempleo sería ahora de cerca del 11%.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6146" name="Picture 2" descr="http://www.pergaminovirtual.com.ar/docs/imagenes/bandera-argentina-imag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4357694"/>
            <a:ext cx="556361" cy="35719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148" name="AutoShape 4" descr="data:image/jpeg;base64,/9j/4AAQSkZJRgABAQAAAQABAAD/2wCEAAkGBxQPEBAQEBAVDxUPERYQEBQQFRQQEBAVFBUXFhQVFBQYHiggGBoxGxUVITEiJSkrLy4uFyAzODUsNykyLisBCgoKDg0OGxAQGzckHyQtLCwsMiw0LCwvLCwsLCwsLCwvLCwsLCwsLCwsLCwsLCwsLCwsLCwsLCwsLCwsLCwsLP/AABEIAMIBBAMBEQACEQEDEQH/xAAbAAEAAgMBAQAAAAAAAAAAAAAABQYBAwQCB//EAD8QAAIBAgMDCwIEAwYHAAAAAAECAAMRBAUhEjFBBhMiMlFSYXFykbGBoQcjQsEUgvAzQ2KSotEWJHODk8LD/8QAHAEBAAIDAQEBAAAAAAAAAAAAAAEFAgQGAwcI/8QANREAAgEDAgQEBQIGAgMAAAAAAAECAwQRIVEFEjGBBhMiMzJBYXGRobEHFCNC0eEW8BUkwf/aAAwDAQACEQMRAD8AWlC1lnLsxaRyogWjlQFo5UBaOVAWjlQFo5UBaOVAWjlQFo5UBaOVAWjlQFo5UBaOVAWjlQFo5UBaOVAWjlQFo5UBaOVAWjlQFo5UBaOVAWjlQFo5UBaOVAWjlQFo5UBaOVAWjlQFo5UBaTyoldSYyUfltbvn4E37T4O5Z2ft9yIM0WVj6iQQIAgCAIAgCAIAgCAIAgCAIAgCAIAgCAIAgCAIAgCAIAgCAIAgCSSupL5N1G9Z+BN209vuWdl7fciDNJlW+okAQBAEAQBAEAQBAEAQBAEASQAOHboJjJqKyyUnJ4XUEcOzQ8JKaayg4tPDEECAIAgCAIAgCAIAgCAIAgCAJJK6kvk3Ub1n4E3bT2+5Z2Xt9yIM0mVb6iQBAEAQBAEAQBAEAQBAEASQdOX4B8Q2zTW9usToq+o/tvmtcXVOgsyZtW9pUrv0rQuOU5GmH6X9o/eI3ekcPmcvecSqV9Fojo7azp0Fpq9z1m2S08Rr1H4Oo1PqH6os+I1Ld66rYm4s6ddYfXcpuYZe+HbZqLv6rDVW8j+2+dRbXVO4jmLObubOpQevQ5ZsmqJAEAQBAEAQBAEAQBAEAQBJJRL5L1G9Z+BN21+DuWdl7fciDNJlW+okAQBAEAQBAEAQBAEAQBDaSySll4RP5RybapZ616a7wu528+6Pv5SlvOLRhmNLVlzacLb9VX8Frw9BaahUUIo3AbpzdSrOo8zeS9jFRWEbJ5kiAea1JXUq6hlO8HUGZ06kqb5ovDMZRUlhlUzbk0yXeh013lDq6+nvDw3+c6Sz4vGfoq6Pcpbvhf8AdS/BXpd5T6FI4uLwxBAgCAIAgCAIAgCAIAgCSSupL5MOg3rPwJu2nt9yys/b7kRNJlY+okAQBAEAQBAEAQBAEA6MFgnrts012jxJ0VfFjwmvXuqdCOZs2be1qV3iK7lxyjIkoWY/mVO8dy+kcPPf5TmLvidSs8R0R0VtY06K3ZKysN0QBBIgCCBAIzNskTEXbqP3wN/qHH5llZ8RqUXh6xNS4sqdZarUpuYYB8O2zUW1+qw1VvI/tvnUULulXjmBztxZzovD6HNNg1BAEAQBAEAQBAEAQBJJRL5KOg3rPwJu2nt9yzsn/T7kQZpMq31EgCAIAgCAIAgCAIbwskxTk8JE7lPJxqtnq3ppvtuqN79Uff5lPecVhTXJDV/oXFpwty9VX8Ftw2HWkoRFCgcB8ntPiZzVatOrLM3kvIU4wWI6I2TyMzhzfOKOEUNXqinfqjVnf0oNT7Sy4dwm7v58lCDf7L7sxlUjDVspeY/iSbkYbDi3B67a/wDjTh/NPoVh/DiTSd1Vx9I6/qakrvX0ohK/LnGturLT/wCnSp2/1hj9501HwFwiHxRcvuzydzUfzNVLlpjlN/4na8GpUbfZJ6z8DcHksKnj7Mj+YqbkrgvxHrqRz1GnWHahai9v9QJ+glHffw4tZL/16ji9nqekbuXzLfkfK/DYshFc0qh3U61lYnsU3Kt5A303TguK+E+I8PzKceaO8dTbhWhPoyfnNNHoa69FailHUMp3gi4mdKrOlLmg8MxlCMliSyiqZtybZLvQvUXeU3uvl3h9/OdJZcVjUxGro9yku+Fteul+Cvy6KaUXHqJJiJAEAQBAEAQBAEkldSXyXqN6z8Cbtr8Hcs7P2+5EGaTKt9RIAgCAIAgCAIBvweEes2xTXaPHgFHaTwE8q1xTox5pvBsULadZ4ii35TkCULO/5jjW56qn/CO3xP2nMXnFKlb0x0idHa2FOhr1ZMSpN0QSU/lhyzGGJoYaz1ho7HpJQ8Lfqfw3DjfdO+8L+D53+Li59NP5bv8A0atW4UdEfMsRXaq7VKjtUdtWZzdj9ezw3CfZrWyo2tNU6MVFLYr223lmubQEAQBAEiUVJYZC0LhyU5bPhytLFM1WluVz0qtEfLr4bxwvunznxL4Jp3EXXslifzj8n9jao3LTxM+n0qququjBlcBlZTdWB1BB4ifHKtKVKbhNYa0LBNNZR6nmCKzfIkr3Yfl1O8Bo3qHHz3/Es7PiVSho9Ymnc2VOutVqU/HYF6DbNRbdhGqt6TxnUW9zTrxzB9jnrm0qUHiSOae5qCAIAgCAIAgCSSupL5L1G9Z+BN209vuWdn7fciDNJlY+okECAIAgCAIC6k1lHJ561nqXppw77eQO4eJlTe8Up0vTDVlxZ8MlP1VdEW7C4VKS7FNQo8OPiTvJ85zNavUqy5psvoQjBYibp4mQgFW5d8ozg6QpUjatXB2Tv5pNxfz4Dxuf02naeDvDv/k7jzKq/pw1f1ex4V6vIsHyf78ddSSd5M+706cacVGKwlovsVomYEAQBAEAQBGCMFw/D/lIaFRcLVP5VVrUif7qox3elj7Eg8SZ828b+Go16bvbePrj8SXzW/3Nq3rYfKz6jPjRYCAa8RQWopR1DKd4P9aHxnpSqzpS5ovDMZwU1hrJU835NtTu9G9ROK/3i+XeH38986Wy4rGouWpoyju+FuOZU/wQMuU0yncWuogxEAQBAEASSV1JfJeo3rPwJu2nt9yzsvb7kQZpMq31EgCAIAgG7C4Z6rBKalmPZuA7SeAnlWrQpR5pvB70LedaWIot2Ucn0o2epao41/wIfAcT4n7Tmbzis6vphpE6G14fCjq9WTUqCwEAQDzVqhFZ2NlRSzE8ABcn2E9aNJ1akYR6t4D0WT4ZnGZNi69TEPoah6IP6EGiJ9Bb63PGfpLgfDIcOsoW8V01f1bKmpJyllnHLcwEEZPTIQociysxVTwJXZLAHtG0vuJ5qrFycE9UNcZPM9AZUXIUAkncBqT5ATGU4x+J4GpL4XktjKoumDrfzrzQN91jU2bzTqcTtIdZr9/2yZcrZ1DkVi7MzU0QISG2q1JtgrYsG2GNrXHvNOfHrNdG/wAEYZ7fkRiV3mkOsb7bFTskK1mC2PSYDQ7zaef/ACG0W/4JwzTU5G4qzWRKmzfaCOLqBvJBsQNd+6SuO2c1iTePqiMPqfUeTz1zhqQxaGnWVdmoCVbbtcLUupINwAdDvvPhniOyp2t9JUnmEtY/Z/ItKMm4rJIyhPUQBGSckTm+RJXuy/l1O8Bo3qH77/OWlnxOpR9MtYmjc2VOt9HuU/HYJ6DbNRdk8DvVvFTxnT0LqnXWYM524talB4kjnnuawgCAIAkkrqS+TDoN6z8Cb1r8Hcs7P2+5EGaLKt9RIAgCSSll4JfKMgevZnvTTfcjpP6Qdw8T95VXnFKdH0x1Za2vDJVMTqaIuGDwiUV2KahRx7WPaTvJnMV7mpWlzTeS/p04044ijfPAzEAQBAKz+IuN5rAOoNjiHWh9DdnH+RGH1nX+CLFXPFYOS0h6vx0/U8LmXLTZ8kn38rBAMgXIAFyxsANSSdwA4mYykoptg+g5fk2OxWCo4Gqq4WntbSl9o4mpskkg0RboAMos5XUKb6gTlK95a29y60Hzyfy+XTc9FnGDrwXJDC0gXNM11ULeti2CYcbakBubVl0D71Yk2BOl1J0qvGry4fLT0+wwtiQXlNgsFSrU0rUzcg0hgqa3TQbS7SKqsLgm537RBkQ4Zf3DzNPX5yMspdWQGI/EGnzQpLhXqbNU1lapUFIqx2iCFUNaxa4sdCBN2n4ak1/Un+DDmWMEZV5c1SLJhqCja2unz1QltLknnBcnZW/babkPDduvik3+DHm+WDx/x5ib35vDm17ApUZVBIYgKahAFwDbdoOwTP8A47a7v/vYnmOjD8usQxf/AJXDuNh2qhVrIrINurU5wLUsV6VQ6jie208K3ArOn1m1n7EqX0LJya5btmGJFKpRWkeZYhkYkOUZbDZI00ZzvnFeN+BRt7WFxGWcPH5Nu3q5lgts+WG4IAgCAa8Th1qqUqKHB4H5HYfGetKtOlLmg8GMoRmsS1RUs25ONSu1G9RO7vqL9P1Dy1+Z0tpxWFRqNTR/uUV1wxx9VLVbEFLjPzKdpp4EAQQJJKJjJR0G9Z+BN21+DuWVn7fch5pFY+okA2Yei1R1RF2mbcBx4mYVKkacXKXRHtRpSqy5Y9S25TycWlZqtqjjUD+7XyHE+JnM3vFZ1PTT0R0Npw+FHWWrJ2U7eSyEggQBAEAQChfivV6OETvNVf8Ayqg/+hn0/wDhtQTr1p7RS/L/ANGndvRI+dkz6/lGiyxZDySq4rpN+SgG0b2NZl06S0t+zqOkR+oWDSkvuN0bfMafql+iJSLbh0wuWptlhhdpf1Ba+LrhrpUVSNQN7B1shummjA85zX/EpaZx+iMkvn0IutysasuIfC06NLmaSEvigjVnCllUUqQGwGs7k79ONt1hT4LSoSiq+ZOWmnRfcZZTcdj6tdtqtVeqeG2xIXwUbgPATp6NrSorFOKRg8t5bOae5IgGZGUDEkEvye5Q1cAappAHnkFNwxNtnXVQDba10JBtr2zQvbCN1y8zxgmMuU3ciaxGY4UkklncMTvbapve/wBTeUXjKhF8GqrHwpY/OD1t36z7JPz8yzEgCAIAgCCUyIzfIEr3ZPy6m+46r+ofuNfOWtpxOpSeJ6xNC5sKdX1JYZT8bg3oNsVFKneOKsO1TxnT0LinWjzQZz1xbVKMvUu5onsawkkrqS+TdRvWfgTdtPg7lnZe33IgzSZWPqJBBkGxBBsRqCNCD2gyGk1hmUZyg8xepZMo5S2smI1G4VBvHrA3+Y9uMob3hCfro9di9tOKKXpq/ktCOGAZSGBFwQbgjwM56cJQeJLBcJp9DMxJEAQBAEAo/wCJeX1MQ2BWijVHZqtMKouSWFMjyFkOp0E+m/w7u4UZ1+d4WF+j/wBmndLOMGjJ+TFHC0xXr1KbVFdgWdhzOHNPaBLLv6wsGIvfZAUX2p1d7xaveS8q30T26s08HBnnLckkYQbBuSa7DpEnauaaEWXR2uxFyWY7KljN6w8Ppf1Ljrt/kcxT6tQuzO7F2Y3ZmJZmPaWOpM6WnTjTjyxWEQzxaZYAhvC1B7q0mQ7LqUI3hgVIuLjQ+ExhUjNc0XlA8g21HDUXAYfUHQ+UTWYtEE1yozeli3pGhh1w60qQpkBQGbZJ2dxtbZ2dLaEnfoZXcOs6tupKpLOXnrkzlLJCSy5knj5mAmQJvkUhbMcIB32Y+GzSdv2nLeM6ihwetn54X6ntb+4j7NPz0WggCAIAgCAcOZ5tTw46Rux6qL1j59g8T95vWthVrvTpua9xdU6KzJ9im5pmj4k9PRQbqg6q8L+Jtx+J1NpZU7aOI9TnLq9nX0eiOGbZpCSSupL5KOg3rPwJu2nt9yzs/b7kRNJlW+okAQBAO7K81qYc9E7SnejdU9tu6fH3vNO6sadwvV13N60vqlB46oueWZpTxAuhsw6yNoy/7jxE5a6satCWGtNzo6FxTrLMXqds0j3EAQBAOTNc1/gqTYrYNQUh0lWwLBtBqdw2ipJ7Ad86XwrLmv1Rzjn0PKvpDJ8j5Q53icxdatcnYL7NFB0KCHQWBOhaxF2JvrwGg+62lrb2iai/Ull7lY5ORy5xktbBsi4imaZqIHW9iNQCRccQTY+M2bS9pXSbpvo8CUeUj5tmIhg6mWlzAIL89zpDL/d83s6EG19q9/eazdZ1nFpcmP1B216bVS2Ix71VNegauGfZDc+y2RAbblsLX04TVjUjBeVapPD9S2JwyIlmgIehB34HFOnOYfaKJiGSnXFgHsj8Nq2yb7926xNpo3FKE0q8dXHLWzMkzp5UYChh64TC1/4lOaR9sAbO4KSGDG92BO4WLAazy4ddVatNussPOF8iGkuhL/hhg9vGVKvChRI/mqmy/wClak43+It4oWMKHzlLPZGzaRzJs+pT4sWAgCAIBh3CgsxCgaknQDzMyjCUniKIbS6lYzflNe6YfyNQ/wDop+T7cZ0NnwdL11fwVF1xRRzGnq9ytOxYkklidSSbkntJl7GCisIop1JTbcnkxMjAQBJJXUmMl6jes/Am9a/B3LOz9vuQ5miysfUSCBAEAQD1TcqQykqQbgg2IPgZjOEZx5ZLQzhUlB5i8FoyjlKDZMR0TwqDqn1Dh5jTynO3vCGvVS/BfWnE4zfLU0ZZAb675RNNPDLcSAIBqxeGWtTqUnF1qoyOO0MCD8zYtbiVvWjVh1i012IaysHxepSqU6oy/E1jTp0cR0rjaRCdOe2eIKkNbsM/RVjdUbu1V5RjmUo/r80VM04y5TRnGMevWLVKxxBS9NKpABqIrvsnyuWt2DThLCyowp0/THlzq1szBvJxTcyBGQe6KbTKt7bTBb2LWubXsNT5DWedWflwcsZxqCX5VZQ2CrJQbECvs0kIsWYU7gbQFxYLtBrAX0AvrK/hdyriEp8vK8/kykmiFloYnulVKMrqbMjB1I3gqbg+4mE4qcXF/PRg7c8puKxarWTEPWVazvTO0NpxcqdBZgbi1tLcNw1bCUJUsQi0k2tSWjRhMe9Fay022RXpmlV0B2kO8a7vOete3hVcZS/teURlo+qfh/lP8Ng1ZhZ8Seee+8Ai1NT2dGxtwLGfBfGPFVf8Qag/TD0r/wC/qWlCHLAsk5M9hAEA4M0zenhx0jtNwRet5nujz+l5vWlhUuHpotzXuLqnQXqepTcyzSpiD0zZR1UXRB/ufE/adRa2NO3Xp67nOXV9UrvHRHFNw0hAEAQBJBL5MOg3rPwJu2nt9yzsvb7kRNJlY+okAQBAEAQBBJJZTnT4fQdNOKHh6Tw+JX3nD6dxr0e5YWvEJ0vTLVFyy/MErrtU2vbrKdGXzH77py9zaVLeXLNdzo6VaFWKcGdU1T0EApf4icnDXT+KorepRW1RVFzVpjW4HFhr5gnfYT6D4I8Rqyq/ytZ+iT0+j/wa1zR5lzLqUTD5sHNH+KT+Ip0KDUKSqeb2QQdk7S77E39vC31yVq0pfy8sOTTb66Fenjqb2chcBVxGHQ0FVqaCkVptiRTYl9tlN77Tbz2nTU3wjBOVaFGfreHr0X2Gfma8MlTDNTxZwu1RZn5sVkL0SNVAYn1C1zrbS8mpKncL+X8z1LGWhh55saEXf+t3xLFR0w9SBfd4aDwG+w7N595Kil0QMSQTee5vSxFDCU6WHWg1BStVgoU1CbNdQpsoLtVJFuzXhKqxs61GrOVSWU+n/fwZya+RCS1R59CzchuTv8ZW5yov5FE3e+6q41FPxG4nwsOM4bxn4ijYUHb0n/Unpp/at/8ABtW9LneX0Prhnwttt5ZYmJAPNSoFBZiFA1JOgHmZnCEpvliiHJJZZWM25TE3TD6DjUI1PoU7vM+3GdDZ8HS9Vb8FNdcUx6aX5K2zEkkkknUk6knxMvYR5VhFJOcpPmk9TEkwEAQBAEASQS+S/wBm3rPwJu2vwdyzsvb7kRNJlY+okAQBAEAQBAEA90azU2DoxVhuI/rUeEwqU41IuM1k9aVadJ80GWzKOUi1LJWtTbcG3I3n3T9vHhObveESp+ulqtvmdDa8ShV9MtGT8pWsaFkJGRg+f8seRBYtiMGty1zVojS54vS8e1ePDXQ/UPCnjRUUrW+en9stvozSq2+XmJScfUpnmlpLUTYphawqttfnXPOFF/St+E+oWac06jakm9Gtvuaclrg34vPK1XDUsI7bVKgdqmDcsD0/1E6iz2tuAVbW4qVhSp15Vo9WS5PGCNm5JtLQg6syw6UqrJTqiuq2tUUbKtdQTYeBJH0njbVZ1Ic048r2IfU5ZsEiRkgsXJfknUxxDtelQ41P1VPCkDv9W4eJ0nG+JPF9DhsHSovmq7bfc2KNu5avofWMDg0oU0pUlCIgsqj9ydSeJJ1JM+G3d3VuqzrVXmTLGMVFYRvmsSR2a5zTw4sem9rhF3+BY/pH9WMsLTh9S41Wi3Na4u6dBZl12KfmWZ1MQbudAbqg6q/7nxM6i1saVCOEtTnbm9qV3rojim0aQgCAIAgCAIAkkrqS+TDoN6z8Cbtp8Hcs7P2+5ETSZWPqJBAgCAIAgCAIAgCCSXyjPnoWVvzKfZ+pPSf2P2lXecLhW1jpIs7TiUqfpqaouGDxiVl26bbQ48CD2EcDOYr206MsTR0NOrCpHmi8m+eBmQufclsPjbtUQpUtYVaVlqeG1pZx6gfC06HhHia/4Y8UpZj84vVP/HY8p0oz6lIzL8PMTTuaDpiF4C/M1PKzdH67U+j8P/iLZ1cK5g4Pdao1J2sl0IOvycxadbCVv5UNT7pcTpafirhVT4a676fueToz2NdLI8UxsMJX+tGoo9yBPSfiThkVl14/nP7GPkz2JTA8hsZVI2qa0B21nW/0VNo+9pTXvjzhdBNU25v6LT8s9I21R/Qt2ScgKFGzVycU44MNmiP+3c7X8xI8JwPGPHV9dp06P9OP06vubdO1jDrqW8C2g0toLbhOHlJyeX1Ng81agQFmIUDUljYD6zKnTlUlyxWSG0lllXzblMTdMP0RxqEdI+kcPM6+W+dDZcIUfXW67FNdcVxmNL8lcY3JJNydSTqSe0njLyKUVhFHKUpPMnkxJMRAEAQBAEAQBAEkldSXybqN6z8Cbtp7fcs7P2+5EGaTKt9RIAgCAIAgCAIAgCAIBuwmKei4emxUj2I7COInlWowrR5ZrJ70bipSeYMt2UcoErWSpam+4dx/SeB8D95zN5wqdH1Q1j+qOitL+FfR6MmpUG+IAgCAIAgnBG5tnNPD6HpvwRTqOwsf0iWFpw6pcPPRbmpc3lOgtdXsU7McyqYg3qHQG6qNFXyHE+JnUW1nSt1iK7nPXV7UrdXock2zSEgCAIAgCAIAgCAIAkkrqS2TdRvWfgTetPb7lnZ+33ImaLKt9RIAgCAIAgCAIAgCAIAgCMEr6E5lHKJqVkq3qJuB/Wn1/UPP34SovOEwq+qnoy5tOJyiuWpqi3YbELVUOjBlO4j4PYfCczVoTpPE1gvIzjNZi8myeRkIB4rVVRSzkKBvJNgJnCnKo+WKyyHJJZZVs35SlrpQ6I4udHPpHDz3+U6Oy4TGOJ1dXsUt3xTTlpfkrpN9d99T2mXcUorCKSUnJ5YkmIgCAIAgCAIAgCAIAgCSSupL5MOg3rPwJu2nt9yzs/b7kQZpMq31EgCAIAgCAIAgCAIAgCAIAgHRgca9Btum1u8N6sOxhx+Zr3NvCvHlkjZt7upQeYvTYuWU54mIsp/Lfuk6N6Tx8t/zOXu+G1KHqWsTo7W9p119dj1mudU8Pcdd+CKd3qP6fmRacOqV9Xoibq9p0FrqynZhmNTENeo2g6qjRV8h+51nUW1pSoRxBHO3F5UrvXpsck2TUEAQBAEAQBAEAQBAEAQBAEkldSXyY9BvWfgTdtPb7lnZe33IgzSZVvqJAEAQBAEAQBAEAQBAEAQBAEAQ9VglNp5QJ+8jlWMCTcnl9RJIEAQBAEAQBAEAQBAEAQBAEASSV1JfJuo3rPwJu2nt9yzsvb7kRNJlW+okAQBAEAQBAEAQBAEAQBAEAQBAEAQBAEAQBAEAQBAEAQBAEAQBAEkldSXyU/lt6z8Cbtp7fcs7L2+5EGaTKxiQQIAgCAIAgCAIAvAEAQBAF4AgCAIAgCALwBAEAQBAEAQBAEAQBAF4AkkomMl/s29Z+BN209vuWdnpT7meYXuL7CejhHY9PLhsOYXur7CHTjsPLhsOYXuL7COSOxHlw2MGgvdX2EckdifLhsZ5he4vsI5I7E+XDYGgvcX2Eckdg6cNjAoL3V9hHJHYjy4bHrmF7i+wjy47Dy4bGBQXuL7CPLjsPLhsOYXuL7CPLjsPLhsYWgvcX2EjkjsPLhsZ5he4vsJPJHYeXDYCgvcX2EjkjsR5cNgKC9xfYSfLjsT5cNhzC9xfYR5cdh5cNgKC9xfYR5cdifLhsOYXuL7COSOxHlw2MigvcX2EckdifLhseRQXur7COSOxHlw2M8wvcX2EeXHYeXDYwKC91fYRyR2Cpw2M8wvcX2EeXHYeXDYCgvcX2Eckdh5cNkZ5he4vsI8uOw8uGx55he4vsI5I7Dy4bDmF7i+wjy47Dy4bGTQW3UX2Eckdh5cNgKC9xfYR5cdh5cNgaC9xfYQ6cdh5cNjHML3F9hHJHYeXDY9cwtuovsI5I7Dy4bHk0F7i+wjkjsSqcNkTGTUV5s9FeseA7BM4xSWh7wiktE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6154" name="Picture 10" descr="http://upload.wikimedia.org/wikipedia/commons/thumb/0/05/Flag_of_Brazil.svg/300px-Flag_of_Brazil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2657469"/>
            <a:ext cx="571504" cy="40005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156" name="AutoShape 12" descr="data:image/png;base64,iVBORw0KGgoAAAANSUhEUgAAARMAAAC3CAMAAAAGjUrGAAAAkFBMVEXULhL///8ANa3SHQDqqaMAK6vZLgB1hcgANbGGMnBygscAMawAM6wAKaoAJ6oAGqcALqsAIqkAGKciRLFnecMAEqastdxQZrzg5PKMmdDb3/AIOK4AE6bCyeX19/vT1+yWodQAAqUfQ7GnX4EqSrOdp9ZZbr8VPa+6wuJDXLk4VLaAjctrfMXIzeeEkc3p7PY2oJCBAAACvklEQVR4nO3Z23KaUBSAYaGltoKcFBMJHusxanz/tytq0MElspOpF+79f7eyMsM/WQjYsB/GaVrPqUETgSYSTSSaSDSRaCLRRKKJRBOJJhJNJJpINJFoItFEoolEE4kmEk0kmkg0kb7WJPRocn2W/eUXopjRJEg/HJqUeL41CmhSPsmNZfnqy2NEk2BnWU315TGhiRflx+/Ul8eEJk7rMBApL48JTaLBYaClvDwGNPGC48AgosnlFLeniUB1eQxoclody+qGNCnEnxMr1eXRv0nYLUZixeXRv0m0KkYWisujX5PQKZucR1bZ1UeuIU3CbbNV0j+PDLvlTzbr21G0a+J2XlX/RK9tyP+J7SZjpT8wfKl6AtKvSX5VXQ/r50ftynt9HZvYYbSrG/9Iqr+YtWxie8nm7vB+du/+Tc8mtu139tWzq/junYquTWw361WNdmtuaLVtYnvB4uZg+lbxFWxAk/zc3JGcmycVd69mNLHdyeB6bKvwWlbrJnYmLrRz3/Am7rsY2yeGN/Hncm5WeznRu4lcHaXl0bmJO7sxt8+MbuJfHpBHl6fC+uXRuUl8fpMynjjnW5Vx7fJo3MSdfh46XEf5U2Hxvu01NrhJsTqD6PjEF71/7s+0bnk0bhKnxwObxZuSMDi9we/XLY++Tdzl4bB951LAy46/kqZ1y6Nvk/bhAtLLSoviLw+X3bea3770bRLkq7O4/t3cTfJb237NywJtm3i2NQpvvIYOXqy05tlY2ybOeHz7NbTTTjuGvmfzllVfL140NbSJfee8jb3Gfh9NaEITmtCEJgJNJJpINJFoItFEoolEE4kmEk0kmkg0kWgi0USiiUQTiSYSTSSaSI3fD9N+2iZ/Hufvz+fU+PVAP55TAwAAAAAAAAAAAAAAAAAAAAAAAAAAAAAAAAAAAAAAAAAAAAAA4D/5ByTepOk/YO1J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6158" name="Picture 14" descr="http://www.banderas-mundo.es/data/flags/ultra/c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3500438"/>
            <a:ext cx="617228" cy="41156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160" name="AutoShape 16" descr="http://upload.wikimedia.org/wikipedia/commons/c/cf/Flag_of_Peru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6162" name="AutoShape 18" descr="http://upload.wikimedia.org/wikipedia/commons/c/cf/Flag_of_Peru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6164" name="Picture 20" descr="Flag of Peru.sv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00258" y="1985954"/>
            <a:ext cx="571504" cy="37947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166" name="Picture 22" descr="Flag of Uruguay.sv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2571744"/>
            <a:ext cx="571504" cy="37947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168" name="Picture 24" descr="http://e-marc.net/2013/wp-content/uploads/2013/05/colombia-flag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72278" y="2728906"/>
            <a:ext cx="535332" cy="35719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18" name="17 Conector recto"/>
          <p:cNvCxnSpPr/>
          <p:nvPr/>
        </p:nvCxnSpPr>
        <p:spPr>
          <a:xfrm rot="5400000">
            <a:off x="4929190" y="3071810"/>
            <a:ext cx="2428892" cy="0"/>
          </a:xfrm>
          <a:prstGeom prst="line">
            <a:avLst/>
          </a:prstGeom>
          <a:ln w="28575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1900222" y="4586298"/>
            <a:ext cx="3929090" cy="0"/>
          </a:xfrm>
          <a:prstGeom prst="line">
            <a:avLst/>
          </a:prstGeom>
          <a:ln w="28575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23728" y="2443159"/>
            <a:ext cx="7334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03018" y="2963044"/>
            <a:ext cx="6762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92080" y="3068960"/>
            <a:ext cx="6667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932040" y="3933056"/>
            <a:ext cx="63817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645746" y="3140968"/>
            <a:ext cx="5905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718398" y="4725144"/>
            <a:ext cx="10858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 descr="http://www.pergaminovirtual.com.ar/docs/imagenes/bandera-argentina-imag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12876" y="3933056"/>
            <a:ext cx="556361" cy="35719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9" name="28 CuadroTexto"/>
          <p:cNvSpPr txBox="1"/>
          <p:nvPr/>
        </p:nvSpPr>
        <p:spPr>
          <a:xfrm>
            <a:off x="7631832" y="4293096"/>
            <a:ext cx="151216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700" dirty="0" smtClean="0"/>
              <a:t>46,3% 10,7% </a:t>
            </a:r>
            <a:endParaRPr lang="es-AR" sz="1700" dirty="0"/>
          </a:p>
        </p:txBody>
      </p:sp>
      <p:sp>
        <p:nvSpPr>
          <p:cNvPr id="30" name="29 CuadroTexto"/>
          <p:cNvSpPr txBox="1"/>
          <p:nvPr/>
        </p:nvSpPr>
        <p:spPr>
          <a:xfrm>
            <a:off x="8572916" y="4054477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err="1" smtClean="0"/>
              <a:t>Sup</a:t>
            </a:r>
            <a:r>
              <a:rPr lang="es-ES" sz="1400" b="1" dirty="0" smtClean="0"/>
              <a:t>.</a:t>
            </a:r>
            <a:endParaRPr lang="es-AR" sz="1400" b="1" dirty="0"/>
          </a:p>
        </p:txBody>
      </p:sp>
      <p:cxnSp>
        <p:nvCxnSpPr>
          <p:cNvPr id="32" name="31 Conector recto"/>
          <p:cNvCxnSpPr/>
          <p:nvPr/>
        </p:nvCxnSpPr>
        <p:spPr>
          <a:xfrm>
            <a:off x="1804164" y="4146230"/>
            <a:ext cx="6336704" cy="0"/>
          </a:xfrm>
          <a:prstGeom prst="line">
            <a:avLst/>
          </a:prstGeom>
          <a:ln w="28575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>
            <a:off x="8469376" y="1797526"/>
            <a:ext cx="0" cy="2088232"/>
          </a:xfrm>
          <a:prstGeom prst="line">
            <a:avLst/>
          </a:prstGeom>
          <a:ln w="28575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5525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1187624" y="6361583"/>
            <a:ext cx="6429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i="1" dirty="0" smtClean="0"/>
              <a:t>Fuente: IERAL de Fundación Mediterránea sobre la base de EPH-INDEC.</a:t>
            </a:r>
            <a:endParaRPr lang="es-AR" sz="1400" i="1" dirty="0"/>
          </a:p>
        </p:txBody>
      </p:sp>
      <p:sp>
        <p:nvSpPr>
          <p:cNvPr id="8" name="7 Rectángulo"/>
          <p:cNvSpPr/>
          <p:nvPr/>
        </p:nvSpPr>
        <p:spPr>
          <a:xfrm>
            <a:off x="0" y="0"/>
            <a:ext cx="9144000" cy="64293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3600" b="1" dirty="0" smtClean="0"/>
              <a:t>Empleo Privado no sube desde 2008</a:t>
            </a:r>
            <a:endParaRPr lang="es-ES" sz="3600" b="1" dirty="0"/>
          </a:p>
        </p:txBody>
      </p:sp>
      <p:graphicFrame>
        <p:nvGraphicFramePr>
          <p:cNvPr id="10" name="5 Gráfico"/>
          <p:cNvGraphicFramePr/>
          <p:nvPr/>
        </p:nvGraphicFramePr>
        <p:xfrm>
          <a:off x="755576" y="1628800"/>
          <a:ext cx="770485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11 CuadroTexto"/>
          <p:cNvSpPr txBox="1"/>
          <p:nvPr/>
        </p:nvSpPr>
        <p:spPr>
          <a:xfrm>
            <a:off x="431032" y="642918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 smtClean="0"/>
              <a:t>Evolución del empleo público y privado registrado</a:t>
            </a:r>
          </a:p>
          <a:p>
            <a:pPr algn="ctr"/>
            <a:r>
              <a:rPr lang="es-AR" sz="2400" b="1" dirty="0" smtClean="0"/>
              <a:t>(proporción de la población total)</a:t>
            </a:r>
          </a:p>
          <a:p>
            <a:pPr algn="ctr"/>
            <a:r>
              <a:rPr lang="es-AR" dirty="0" smtClean="0"/>
              <a:t>Índice base Primer Trimestre de 1998 = 100 (1998-2014)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1187624" y="6361583"/>
            <a:ext cx="6429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i="1" dirty="0" smtClean="0"/>
              <a:t>Fuente: IERAL de Fundación Mediterránea sobre la base de EPH-INDEC.</a:t>
            </a:r>
            <a:endParaRPr lang="es-AR" sz="1400" i="1" dirty="0"/>
          </a:p>
        </p:txBody>
      </p:sp>
      <p:sp>
        <p:nvSpPr>
          <p:cNvPr id="8" name="7 Rectángulo"/>
          <p:cNvSpPr/>
          <p:nvPr/>
        </p:nvSpPr>
        <p:spPr>
          <a:xfrm>
            <a:off x="13498" y="1770"/>
            <a:ext cx="9144000" cy="79208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3600" b="1" dirty="0" smtClean="0"/>
              <a:t>Empleo Industrial, el que menos creció</a:t>
            </a:r>
            <a:endParaRPr lang="es-ES" sz="3600" b="1" dirty="0"/>
          </a:p>
        </p:txBody>
      </p:sp>
      <p:graphicFrame>
        <p:nvGraphicFramePr>
          <p:cNvPr id="6" name="3 Gráfico"/>
          <p:cNvGraphicFramePr/>
          <p:nvPr/>
        </p:nvGraphicFramePr>
        <p:xfrm>
          <a:off x="827584" y="2132856"/>
          <a:ext cx="7344816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714348" y="857232"/>
            <a:ext cx="77867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 smtClean="0"/>
              <a:t>Evolución del empleo público y privado registrado (proporción de la población total). Sectores seleccionados </a:t>
            </a:r>
          </a:p>
          <a:p>
            <a:pPr algn="ctr"/>
            <a:r>
              <a:rPr lang="es-AR" dirty="0" smtClean="0"/>
              <a:t>Índice base Primer Trimestre de 1998 = 100 (1998-2014)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85786" y="785794"/>
            <a:ext cx="78581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 smtClean="0"/>
              <a:t>Evolución de la masa salarial ampliada (real) según componente – Valores Semestrales </a:t>
            </a:r>
          </a:p>
          <a:p>
            <a:pPr algn="ctr"/>
            <a:r>
              <a:rPr lang="es-AR" dirty="0" smtClean="0"/>
              <a:t>Millones de $ - A precios del segundo semestre de 2014 </a:t>
            </a:r>
            <a:endParaRPr lang="es-AR" dirty="0"/>
          </a:p>
        </p:txBody>
      </p:sp>
      <p:sp>
        <p:nvSpPr>
          <p:cNvPr id="6" name="5 CuadroTexto"/>
          <p:cNvSpPr txBox="1"/>
          <p:nvPr/>
        </p:nvSpPr>
        <p:spPr>
          <a:xfrm>
            <a:off x="0" y="6119336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*Valor estimado</a:t>
            </a:r>
          </a:p>
          <a:p>
            <a:r>
              <a:rPr lang="es-AR" sz="1400" i="1" dirty="0" smtClean="0"/>
              <a:t>Fuente: IERAL de Fundación Mediterránea sobre la base de EPH-INDEC, Declaraciones al SIPA - INDEC, MECON, IPC San Luis e IPC Inflación Verdadera. </a:t>
            </a:r>
            <a:endParaRPr lang="es-AR" sz="1400" i="1" dirty="0"/>
          </a:p>
        </p:txBody>
      </p:sp>
      <p:sp>
        <p:nvSpPr>
          <p:cNvPr id="7" name="6 Rectángulo"/>
          <p:cNvSpPr/>
          <p:nvPr/>
        </p:nvSpPr>
        <p:spPr>
          <a:xfrm>
            <a:off x="0" y="0"/>
            <a:ext cx="9144000" cy="64293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4000" b="1" dirty="0" smtClean="0"/>
              <a:t>Masa salarial ampliada creció hasta 2011</a:t>
            </a:r>
            <a:endParaRPr lang="es-ES" sz="4000" b="1" dirty="0"/>
          </a:p>
        </p:txBody>
      </p:sp>
      <p:graphicFrame>
        <p:nvGraphicFramePr>
          <p:cNvPr id="9" name="2 Gráfico"/>
          <p:cNvGraphicFramePr>
            <a:graphicFrameLocks/>
          </p:cNvGraphicFramePr>
          <p:nvPr/>
        </p:nvGraphicFramePr>
        <p:xfrm>
          <a:off x="323528" y="1916832"/>
          <a:ext cx="8496944" cy="3993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857224" y="815442"/>
            <a:ext cx="7858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 smtClean="0"/>
              <a:t>Variación interanual de la masa salarial ampliada según componente (en %)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0" y="614672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i="1" dirty="0" smtClean="0"/>
              <a:t>Fuente: IERAL de Fundación Mediterránea sobre la base de EPH-INDEC, Declaraciones al SIPA - INDEC, MECON, IPC San Luis e IPC Inflación Verdadera. </a:t>
            </a:r>
            <a:endParaRPr lang="es-AR" sz="1400" i="1" dirty="0"/>
          </a:p>
        </p:txBody>
      </p:sp>
      <p:sp>
        <p:nvSpPr>
          <p:cNvPr id="7" name="6 Rectángulo"/>
          <p:cNvSpPr/>
          <p:nvPr/>
        </p:nvSpPr>
        <p:spPr>
          <a:xfrm>
            <a:off x="0" y="0"/>
            <a:ext cx="9144000" cy="64293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4000" b="1" dirty="0" smtClean="0"/>
              <a:t>Masa salarial ampliada: Caída 2014</a:t>
            </a:r>
            <a:endParaRPr lang="es-ES" sz="4000" b="1" dirty="0"/>
          </a:p>
        </p:txBody>
      </p:sp>
      <p:graphicFrame>
        <p:nvGraphicFramePr>
          <p:cNvPr id="9" name="5 Gráfico"/>
          <p:cNvGraphicFramePr>
            <a:graphicFrameLocks/>
          </p:cNvGraphicFramePr>
          <p:nvPr/>
        </p:nvGraphicFramePr>
        <p:xfrm>
          <a:off x="251520" y="1268760"/>
          <a:ext cx="842493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611560" y="1093386"/>
            <a:ext cx="7858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Variación interanual de la masa salarial ampliada – </a:t>
            </a:r>
            <a:r>
              <a:rPr lang="es-AR" b="1" u="sng" dirty="0" smtClean="0"/>
              <a:t>Sólo componente laboral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0" y="614672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i="1" dirty="0" smtClean="0"/>
              <a:t>Fuente: IERAL de Fundación Mediterránea sobre la base de EPH-INDEC, Declaraciones al SIPA - INDEC, MECON, IPC San Luis e IPC Inflación Verdadera. </a:t>
            </a:r>
            <a:endParaRPr lang="es-AR" sz="1400" i="1" dirty="0"/>
          </a:p>
        </p:txBody>
      </p:sp>
      <p:sp>
        <p:nvSpPr>
          <p:cNvPr id="7" name="6 Rectángulo"/>
          <p:cNvSpPr/>
          <p:nvPr/>
        </p:nvSpPr>
        <p:spPr>
          <a:xfrm>
            <a:off x="0" y="-27384"/>
            <a:ext cx="9144000" cy="936104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4000" b="1" dirty="0" smtClean="0"/>
              <a:t>Por caída de puestos y del salario real</a:t>
            </a:r>
            <a:endParaRPr lang="es-ES" sz="4000" b="1" dirty="0"/>
          </a:p>
        </p:txBody>
      </p:sp>
      <p:graphicFrame>
        <p:nvGraphicFramePr>
          <p:cNvPr id="8" name="5 Gráfico"/>
          <p:cNvGraphicFramePr>
            <a:graphicFrameLocks/>
          </p:cNvGraphicFramePr>
          <p:nvPr/>
        </p:nvGraphicFramePr>
        <p:xfrm>
          <a:off x="539552" y="1484784"/>
          <a:ext cx="7992887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11"/>
          <p:cNvGraphicFramePr>
            <a:graphicFrameLocks/>
          </p:cNvGraphicFramePr>
          <p:nvPr/>
        </p:nvGraphicFramePr>
        <p:xfrm>
          <a:off x="214282" y="1928802"/>
          <a:ext cx="8643998" cy="375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755576" y="1013827"/>
            <a:ext cx="77884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/>
              <a:t>Evolución de la brecha salarial en dólares entre los salarios industriales formales de Argentina y Brasil (1997-2015)</a:t>
            </a:r>
            <a:endParaRPr lang="es-AR" sz="2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0" y="6581001"/>
            <a:ext cx="6929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/>
              <a:t>Fuente: IERAL de Fundación Mediterránea sobre la base de Encuesta Industrial Mensual (INDEC) e IBGE.</a:t>
            </a:r>
            <a:endParaRPr lang="es-AR" sz="1200" dirty="0"/>
          </a:p>
        </p:txBody>
      </p:sp>
      <p:cxnSp>
        <p:nvCxnSpPr>
          <p:cNvPr id="5" name="4 Conector recto"/>
          <p:cNvCxnSpPr/>
          <p:nvPr/>
        </p:nvCxnSpPr>
        <p:spPr>
          <a:xfrm flipH="1">
            <a:off x="714348" y="3140968"/>
            <a:ext cx="7818092" cy="0"/>
          </a:xfrm>
          <a:prstGeom prst="line">
            <a:avLst/>
          </a:prstGeom>
          <a:ln w="28575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Rectángulo"/>
          <p:cNvSpPr/>
          <p:nvPr/>
        </p:nvSpPr>
        <p:spPr>
          <a:xfrm>
            <a:off x="0" y="-27384"/>
            <a:ext cx="9144000" cy="98982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s-ES" sz="3600" b="1" dirty="0" smtClean="0"/>
              <a:t>Salarios en Argentina muy arriba de Brasil</a:t>
            </a:r>
            <a:endParaRPr lang="es-E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Chart bld="series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285720" y="1071546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Evolución del empleo asalariado formal (1991-2014)</a:t>
            </a:r>
          </a:p>
          <a:p>
            <a:pPr algn="ctr"/>
            <a:r>
              <a:rPr lang="es-ES" sz="2200" dirty="0" smtClean="0"/>
              <a:t>Tasa de crecimiento interanual promedio según periodo</a:t>
            </a:r>
            <a:endParaRPr lang="es-AR" sz="2200" dirty="0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143116"/>
            <a:ext cx="7501565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93708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s-ES" sz="3600" b="1" dirty="0"/>
              <a:t>Empleo “transable” preanuncia inviabilidad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428596" y="6072206"/>
            <a:ext cx="8424937" cy="5000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b="1" dirty="0" smtClean="0">
                <a:solidFill>
                  <a:schemeClr val="tx1"/>
                </a:solidFill>
              </a:rPr>
              <a:t>«Regla» para el futuro:</a:t>
            </a:r>
            <a:r>
              <a:rPr lang="es-ES" dirty="0" smtClean="0">
                <a:solidFill>
                  <a:schemeClr val="tx1"/>
                </a:solidFill>
              </a:rPr>
              <a:t> Cuando se deteriora la creación de empleo en el sector privado productor de bienes transables, mejor ir pensando en modificar la política económica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523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857620" y="764704"/>
            <a:ext cx="4572032" cy="78581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00" b="1" dirty="0" smtClean="0"/>
              <a:t>Generan DIVISAS</a:t>
            </a:r>
            <a:endParaRPr lang="es-ES" sz="2200" b="1" dirty="0"/>
          </a:p>
        </p:txBody>
      </p:sp>
      <p:sp>
        <p:nvSpPr>
          <p:cNvPr id="6" name="5 Rectángulo"/>
          <p:cNvSpPr/>
          <p:nvPr/>
        </p:nvSpPr>
        <p:spPr>
          <a:xfrm>
            <a:off x="0" y="2428868"/>
            <a:ext cx="1428760" cy="335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00" b="1" dirty="0" smtClean="0"/>
              <a:t>Generan mucho EMPLEO</a:t>
            </a:r>
          </a:p>
        </p:txBody>
      </p:sp>
      <p:sp>
        <p:nvSpPr>
          <p:cNvPr id="7" name="6 Elipse"/>
          <p:cNvSpPr/>
          <p:nvPr/>
        </p:nvSpPr>
        <p:spPr>
          <a:xfrm>
            <a:off x="3714744" y="1357298"/>
            <a:ext cx="1785950" cy="107157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00" b="1" dirty="0" smtClean="0"/>
              <a:t>SI</a:t>
            </a:r>
            <a:endParaRPr lang="es-ES" sz="2600" b="1" dirty="0"/>
          </a:p>
        </p:txBody>
      </p:sp>
      <p:sp>
        <p:nvSpPr>
          <p:cNvPr id="8" name="7 Elipse"/>
          <p:cNvSpPr/>
          <p:nvPr/>
        </p:nvSpPr>
        <p:spPr>
          <a:xfrm>
            <a:off x="1500166" y="2928934"/>
            <a:ext cx="1785950" cy="107157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00" b="1" dirty="0" smtClean="0"/>
              <a:t>SI</a:t>
            </a:r>
            <a:endParaRPr lang="es-ES" sz="2600" b="1" dirty="0"/>
          </a:p>
        </p:txBody>
      </p:sp>
      <p:sp>
        <p:nvSpPr>
          <p:cNvPr id="9" name="8 Elipse"/>
          <p:cNvSpPr/>
          <p:nvPr/>
        </p:nvSpPr>
        <p:spPr>
          <a:xfrm>
            <a:off x="1484723" y="4586991"/>
            <a:ext cx="1785950" cy="10715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00" b="1" dirty="0" smtClean="0"/>
              <a:t>NO</a:t>
            </a:r>
            <a:endParaRPr lang="es-ES" sz="2600" b="1" dirty="0"/>
          </a:p>
        </p:txBody>
      </p:sp>
      <p:sp>
        <p:nvSpPr>
          <p:cNvPr id="10" name="9 Elipse"/>
          <p:cNvSpPr/>
          <p:nvPr/>
        </p:nvSpPr>
        <p:spPr>
          <a:xfrm>
            <a:off x="6858016" y="1357298"/>
            <a:ext cx="1785950" cy="10715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00" b="1" dirty="0" smtClean="0"/>
              <a:t>NO</a:t>
            </a:r>
            <a:endParaRPr lang="es-ES" sz="2600" b="1" dirty="0"/>
          </a:p>
        </p:txBody>
      </p:sp>
      <p:sp>
        <p:nvSpPr>
          <p:cNvPr id="11" name="10 Rectángulo"/>
          <p:cNvSpPr/>
          <p:nvPr/>
        </p:nvSpPr>
        <p:spPr>
          <a:xfrm>
            <a:off x="3357554" y="2577444"/>
            <a:ext cx="2786082" cy="15716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1"/>
                </a:solidFill>
              </a:rPr>
              <a:t> Alimentos procesados</a:t>
            </a:r>
          </a:p>
          <a:p>
            <a:pPr algn="ctr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1"/>
                </a:solidFill>
              </a:rPr>
              <a:t> Otra Industria Expo</a:t>
            </a:r>
          </a:p>
          <a:p>
            <a:pPr algn="ctr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1"/>
                </a:solidFill>
              </a:rPr>
              <a:t> Turismo Internacional</a:t>
            </a:r>
          </a:p>
          <a:p>
            <a:pPr algn="ctr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1"/>
                </a:solidFill>
              </a:rPr>
              <a:t> Algunos servicios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6156176" y="2577444"/>
            <a:ext cx="2786082" cy="15716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1"/>
                </a:solidFill>
              </a:rPr>
              <a:t> Construcción</a:t>
            </a:r>
          </a:p>
          <a:p>
            <a:pPr algn="ctr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1"/>
                </a:solidFill>
              </a:rPr>
              <a:t> Transporte</a:t>
            </a:r>
          </a:p>
          <a:p>
            <a:pPr algn="ctr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1"/>
                </a:solidFill>
              </a:rPr>
              <a:t> Comercio</a:t>
            </a:r>
          </a:p>
          <a:p>
            <a:pPr algn="ctr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1"/>
                </a:solidFill>
              </a:rPr>
              <a:t> Servicios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3347864" y="4161620"/>
            <a:ext cx="2786082" cy="15716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1"/>
                </a:solidFill>
              </a:rPr>
              <a:t>  Agro</a:t>
            </a:r>
          </a:p>
          <a:p>
            <a:pPr algn="ctr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1"/>
                </a:solidFill>
              </a:rPr>
              <a:t> Minería</a:t>
            </a:r>
          </a:p>
          <a:p>
            <a:pPr algn="ctr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1"/>
                </a:solidFill>
              </a:rPr>
              <a:t>  Petróleo /Gas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6156176" y="4161620"/>
            <a:ext cx="2786082" cy="15716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s-ES" b="1" dirty="0" smtClean="0">
                <a:solidFill>
                  <a:schemeClr val="tx1"/>
                </a:solidFill>
              </a:rPr>
              <a:t>  Otros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1"/>
            <a:ext cx="9144000" cy="71435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s-ES" sz="3600" b="1" dirty="0" smtClean="0"/>
              <a:t>Equilibrar Divisas con Empleo</a:t>
            </a:r>
            <a:endParaRPr lang="es-ES" sz="3600" b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0" y="6072206"/>
            <a:ext cx="914400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CLAVE: Atraer capitales fugados </a:t>
            </a:r>
            <a:r>
              <a:rPr lang="es-AR" dirty="0" smtClean="0"/>
              <a:t>(+U$S 200 MM) </a:t>
            </a:r>
            <a:r>
              <a:rPr lang="es-AR" b="1" dirty="0" smtClean="0"/>
              <a:t>e Inversiones externas directas </a:t>
            </a:r>
            <a:r>
              <a:rPr lang="es-AR" dirty="0" smtClean="0"/>
              <a:t>(1,9% del PIB en Argentina 2013, versus 3,2% en LA), especialmente x infraestructura y sector transable.</a:t>
            </a:r>
            <a:endParaRPr lang="es-AR" dirty="0"/>
          </a:p>
        </p:txBody>
      </p:sp>
    </p:spTree>
    <p:extLst>
      <p:ext uri="{BB962C8B-B14F-4D97-AF65-F5344CB8AC3E}">
        <p14:creationId xmlns="" xmlns:p14="http://schemas.microsoft.com/office/powerpoint/2010/main" val="133407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69895"/>
            <a:ext cx="9144000" cy="646331"/>
          </a:xfrm>
          <a:solidFill>
            <a:schemeClr val="accent2">
              <a:lumMod val="75000"/>
            </a:schemeClr>
          </a:solidFill>
          <a:ln w="15875" algn="ctr"/>
        </p:spPr>
        <p:txBody>
          <a:bodyPr rtlCol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AR" sz="3600" b="1" dirty="0">
                <a:solidFill>
                  <a:schemeClr val="bg1"/>
                </a:solidFill>
              </a:rPr>
              <a:t>Prevención: Costo o </a:t>
            </a:r>
            <a:r>
              <a:rPr lang="es-AR" sz="3600" b="1" dirty="0" smtClean="0">
                <a:solidFill>
                  <a:schemeClr val="bg1"/>
                </a:solidFill>
              </a:rPr>
              <a:t>Inversión</a:t>
            </a:r>
            <a:endParaRPr lang="es-ES" sz="3600" b="1" dirty="0" smtClean="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571500" y="5500688"/>
            <a:ext cx="7924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s-AR" sz="2400" b="1">
              <a:latin typeface="Calibri" pitchFamily="34" charset="0"/>
            </a:endParaRPr>
          </a:p>
        </p:txBody>
      </p:sp>
      <p:pic>
        <p:nvPicPr>
          <p:cNvPr id="2055" name="4 Imagen" descr="iera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428604"/>
            <a:ext cx="2576318" cy="81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9" descr="logo1nuev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195262"/>
            <a:ext cx="2000236" cy="1129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91442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428596" y="1071546"/>
            <a:ext cx="8286808" cy="557214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Font typeface="Wingdings" pitchFamily="2" charset="2"/>
              <a:buChar char="Ø"/>
            </a:pPr>
            <a:r>
              <a:rPr lang="es-ES" sz="2200" dirty="0" smtClean="0">
                <a:solidFill>
                  <a:schemeClr val="tx1"/>
                </a:solidFill>
              </a:rPr>
              <a:t> Además de los perjuicios para la calidad de vida, existen diferentes costos económicos para las empresas, que afectan el balance económico</a:t>
            </a:r>
          </a:p>
          <a:p>
            <a:pPr lvl="0"/>
            <a:endParaRPr lang="es-ES" sz="220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es-ES" sz="2200" dirty="0" smtClean="0">
                <a:solidFill>
                  <a:schemeClr val="tx1"/>
                </a:solidFill>
              </a:rPr>
              <a:t> Algunos costos pueden ser  </a:t>
            </a:r>
            <a:r>
              <a:rPr lang="es-ES" sz="2200" b="1" dirty="0" smtClean="0">
                <a:solidFill>
                  <a:schemeClr val="tx1"/>
                </a:solidFill>
              </a:rPr>
              <a:t>poco visibles</a:t>
            </a:r>
            <a:r>
              <a:rPr lang="es-ES" sz="2200" dirty="0" smtClean="0">
                <a:solidFill>
                  <a:schemeClr val="tx1"/>
                </a:solidFill>
              </a:rPr>
              <a:t>: </a:t>
            </a:r>
          </a:p>
          <a:p>
            <a:pPr lvl="1">
              <a:buFont typeface="Courier New" pitchFamily="49" charset="0"/>
              <a:buChar char="o"/>
            </a:pPr>
            <a:r>
              <a:rPr lang="es-ES" sz="2200" dirty="0" smtClean="0">
                <a:solidFill>
                  <a:schemeClr val="tx1"/>
                </a:solidFill>
              </a:rPr>
              <a:t> Costos salariales del </a:t>
            </a:r>
            <a:r>
              <a:rPr lang="es-ES" sz="2200" b="1" dirty="0" smtClean="0">
                <a:solidFill>
                  <a:schemeClr val="tx1"/>
                </a:solidFill>
              </a:rPr>
              <a:t>trabajo no realizado </a:t>
            </a:r>
            <a:r>
              <a:rPr lang="es-ES" sz="2200" dirty="0" smtClean="0">
                <a:solidFill>
                  <a:schemeClr val="tx1"/>
                </a:solidFill>
              </a:rPr>
              <a:t>(del afectado y de los compañeros de trabajo, menor productividad)</a:t>
            </a:r>
          </a:p>
          <a:p>
            <a:pPr lvl="1">
              <a:buFont typeface="Courier New" pitchFamily="49" charset="0"/>
              <a:buChar char="o"/>
            </a:pPr>
            <a:r>
              <a:rPr lang="es-ES" sz="2200" dirty="0" smtClean="0">
                <a:solidFill>
                  <a:schemeClr val="tx1"/>
                </a:solidFill>
              </a:rPr>
              <a:t> Costos de </a:t>
            </a:r>
            <a:r>
              <a:rPr lang="es-ES" sz="2200" b="1" dirty="0" smtClean="0">
                <a:solidFill>
                  <a:schemeClr val="tx1"/>
                </a:solidFill>
              </a:rPr>
              <a:t>contratación de sustituto </a:t>
            </a:r>
            <a:r>
              <a:rPr lang="es-ES" sz="2200" dirty="0" smtClean="0">
                <a:solidFill>
                  <a:schemeClr val="tx1"/>
                </a:solidFill>
              </a:rPr>
              <a:t>(salarial y no salarial, tiempos de improductividad, menor productividad, entrenamiento, etc.)</a:t>
            </a:r>
          </a:p>
          <a:p>
            <a:pPr lvl="1">
              <a:buFont typeface="Courier New" pitchFamily="49" charset="0"/>
              <a:buChar char="o"/>
            </a:pPr>
            <a:r>
              <a:rPr lang="es-ES" sz="2200" dirty="0" smtClean="0">
                <a:solidFill>
                  <a:schemeClr val="tx1"/>
                </a:solidFill>
              </a:rPr>
              <a:t> Costos por </a:t>
            </a:r>
            <a:r>
              <a:rPr lang="es-ES" sz="2200" b="1" dirty="0" smtClean="0">
                <a:solidFill>
                  <a:schemeClr val="tx1"/>
                </a:solidFill>
              </a:rPr>
              <a:t>daños en materiales y equipos</a:t>
            </a:r>
          </a:p>
          <a:p>
            <a:pPr lvl="1">
              <a:buFont typeface="Courier New" pitchFamily="49" charset="0"/>
              <a:buChar char="o"/>
            </a:pPr>
            <a:r>
              <a:rPr lang="es-ES" sz="2200" dirty="0" smtClean="0">
                <a:solidFill>
                  <a:schemeClr val="tx1"/>
                </a:solidFill>
              </a:rPr>
              <a:t> </a:t>
            </a:r>
            <a:r>
              <a:rPr lang="es-ES" sz="2200" b="1" dirty="0" smtClean="0">
                <a:solidFill>
                  <a:schemeClr val="tx1"/>
                </a:solidFill>
              </a:rPr>
              <a:t>Pérdida de clientes </a:t>
            </a:r>
            <a:r>
              <a:rPr lang="es-ES" sz="2200" dirty="0" smtClean="0">
                <a:solidFill>
                  <a:schemeClr val="tx1"/>
                </a:solidFill>
              </a:rPr>
              <a:t>por daño a la imagen de la firma</a:t>
            </a:r>
          </a:p>
          <a:p>
            <a:pPr lvl="1">
              <a:buFont typeface="Courier New" pitchFamily="49" charset="0"/>
              <a:buChar char="o"/>
            </a:pPr>
            <a:r>
              <a:rPr lang="es-ES" sz="2200" dirty="0" smtClean="0">
                <a:solidFill>
                  <a:schemeClr val="tx1"/>
                </a:solidFill>
              </a:rPr>
              <a:t> Costos de </a:t>
            </a:r>
            <a:r>
              <a:rPr lang="es-ES" sz="2200" b="1" dirty="0" smtClean="0">
                <a:solidFill>
                  <a:schemeClr val="tx1"/>
                </a:solidFill>
              </a:rPr>
              <a:t>indemnización  o prestaciones </a:t>
            </a:r>
            <a:r>
              <a:rPr lang="es-ES" sz="2200" dirty="0" smtClean="0">
                <a:solidFill>
                  <a:schemeClr val="tx1"/>
                </a:solidFill>
              </a:rPr>
              <a:t>complementarias (si los hubiera)</a:t>
            </a:r>
          </a:p>
          <a:p>
            <a:pPr lvl="1">
              <a:buFont typeface="Courier New" pitchFamily="49" charset="0"/>
              <a:buChar char="o"/>
            </a:pPr>
            <a:r>
              <a:rPr lang="es-ES" sz="2200" dirty="0" smtClean="0">
                <a:solidFill>
                  <a:schemeClr val="tx1"/>
                </a:solidFill>
              </a:rPr>
              <a:t> Costo de </a:t>
            </a:r>
            <a:r>
              <a:rPr lang="es-ES" sz="2200" b="1" dirty="0" smtClean="0">
                <a:solidFill>
                  <a:schemeClr val="tx1"/>
                </a:solidFill>
              </a:rPr>
              <a:t>judicialización</a:t>
            </a:r>
            <a:r>
              <a:rPr lang="es-ES" sz="2200" dirty="0" smtClean="0">
                <a:solidFill>
                  <a:schemeClr val="tx1"/>
                </a:solidFill>
              </a:rPr>
              <a:t> vía demanda civil o penal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285720" y="6596390"/>
            <a:ext cx="835824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i="1" dirty="0" smtClean="0">
                <a:solidFill>
                  <a:prstClr val="black"/>
                </a:solidFill>
              </a:rPr>
              <a:t>Fuente: IERAL sobre la base de UART y literatura especializada diversa</a:t>
            </a:r>
            <a:endParaRPr lang="es-AR" dirty="0"/>
          </a:p>
        </p:txBody>
      </p:sp>
      <p:sp>
        <p:nvSpPr>
          <p:cNvPr id="15" name="14 Rectángulo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3600" b="1" dirty="0" smtClean="0"/>
              <a:t>Fundamentos económico de la prevención de accidentes y enfermedades laborales</a:t>
            </a:r>
            <a:endParaRPr lang="es-E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 redondeado"/>
          <p:cNvSpPr/>
          <p:nvPr/>
        </p:nvSpPr>
        <p:spPr>
          <a:xfrm>
            <a:off x="1357290" y="714356"/>
            <a:ext cx="2143140" cy="57150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MiPyMEs</a:t>
            </a:r>
            <a:endParaRPr lang="es-AR" b="1" dirty="0">
              <a:solidFill>
                <a:schemeClr val="tx1"/>
              </a:solidFill>
            </a:endParaRPr>
          </a:p>
        </p:txBody>
      </p:sp>
      <p:pic>
        <p:nvPicPr>
          <p:cNvPr id="4" name="3 Imagen" descr="fabrica-224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1357298"/>
            <a:ext cx="1143008" cy="1613116"/>
          </a:xfrm>
          <a:prstGeom prst="rect">
            <a:avLst/>
          </a:prstGeom>
        </p:spPr>
      </p:pic>
      <p:sp>
        <p:nvSpPr>
          <p:cNvPr id="6" name="5 Rectángulo redondeado"/>
          <p:cNvSpPr/>
          <p:nvPr/>
        </p:nvSpPr>
        <p:spPr>
          <a:xfrm>
            <a:off x="5500694" y="714356"/>
            <a:ext cx="2143140" cy="5715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Grandes Empresas</a:t>
            </a:r>
            <a:endParaRPr lang="es-AR" b="1" dirty="0">
              <a:solidFill>
                <a:schemeClr val="tx1"/>
              </a:solidFill>
            </a:endParaRPr>
          </a:p>
        </p:txBody>
      </p:sp>
      <p:grpSp>
        <p:nvGrpSpPr>
          <p:cNvPr id="2" name="11 Grupo"/>
          <p:cNvGrpSpPr/>
          <p:nvPr/>
        </p:nvGrpSpPr>
        <p:grpSpPr>
          <a:xfrm>
            <a:off x="4929190" y="1357298"/>
            <a:ext cx="3429024" cy="1857364"/>
            <a:chOff x="5643570" y="4714884"/>
            <a:chExt cx="3214710" cy="1613116"/>
          </a:xfrm>
        </p:grpSpPr>
        <p:pic>
          <p:nvPicPr>
            <p:cNvPr id="9" name="8 Imagen" descr="fabrica-22475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43570" y="4714884"/>
              <a:ext cx="1143008" cy="1613116"/>
            </a:xfrm>
            <a:prstGeom prst="rect">
              <a:avLst/>
            </a:prstGeom>
          </p:spPr>
        </p:pic>
        <p:pic>
          <p:nvPicPr>
            <p:cNvPr id="10" name="9 Imagen" descr="fabrica-22475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15140" y="4714884"/>
              <a:ext cx="1143008" cy="1613116"/>
            </a:xfrm>
            <a:prstGeom prst="rect">
              <a:avLst/>
            </a:prstGeom>
          </p:spPr>
        </p:pic>
        <p:pic>
          <p:nvPicPr>
            <p:cNvPr id="11" name="10 Imagen" descr="fabrica-22475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15272" y="4714884"/>
              <a:ext cx="1143008" cy="1613116"/>
            </a:xfrm>
            <a:prstGeom prst="rect">
              <a:avLst/>
            </a:prstGeom>
          </p:spPr>
        </p:pic>
      </p:grpSp>
      <p:sp>
        <p:nvSpPr>
          <p:cNvPr id="16" name="15 Rectángulo"/>
          <p:cNvSpPr/>
          <p:nvPr/>
        </p:nvSpPr>
        <p:spPr>
          <a:xfrm>
            <a:off x="285720" y="6596390"/>
            <a:ext cx="835824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i="1" dirty="0" smtClean="0">
                <a:solidFill>
                  <a:prstClr val="black"/>
                </a:solidFill>
              </a:rPr>
              <a:t>Fuente: IERAL sobre la base de UART y literatura especializada variada.</a:t>
            </a:r>
            <a:endParaRPr lang="es-AR" dirty="0"/>
          </a:p>
        </p:txBody>
      </p:sp>
      <p:sp>
        <p:nvSpPr>
          <p:cNvPr id="15" name="14 Rectángulo"/>
          <p:cNvSpPr/>
          <p:nvPr/>
        </p:nvSpPr>
        <p:spPr>
          <a:xfrm>
            <a:off x="0" y="0"/>
            <a:ext cx="9144000" cy="50004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3000" b="1" dirty="0" smtClean="0"/>
              <a:t>Condicionantes particulares según tamaño de la firma</a:t>
            </a:r>
            <a:endParaRPr lang="es-ES" sz="3000" b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285720" y="3000372"/>
            <a:ext cx="857256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900" b="1" dirty="0" smtClean="0"/>
              <a:t>PyMEs enfrentan: </a:t>
            </a:r>
          </a:p>
          <a:p>
            <a:pPr lvl="0">
              <a:buFont typeface="Wingdings" pitchFamily="2" charset="2"/>
              <a:buChar char="Ø"/>
            </a:pPr>
            <a:r>
              <a:rPr lang="es-ES" sz="1900" b="1" dirty="0" smtClean="0"/>
              <a:t> Mayores costos y dificultades para el reemplazo del personal.</a:t>
            </a:r>
          </a:p>
          <a:p>
            <a:pPr lvl="0">
              <a:buFont typeface="Wingdings" pitchFamily="2" charset="2"/>
              <a:buChar char="Ø"/>
            </a:pPr>
            <a:r>
              <a:rPr lang="es-ES" sz="1900" b="1" dirty="0" smtClean="0"/>
              <a:t> Pérdida de continuidad en el trabajo, incide en mayor medida cuanto menor es el tamaño de la firma.</a:t>
            </a:r>
          </a:p>
          <a:p>
            <a:pPr lvl="0">
              <a:buFont typeface="Wingdings" pitchFamily="2" charset="2"/>
              <a:buChar char="Ø"/>
            </a:pPr>
            <a:r>
              <a:rPr lang="es-ES" sz="1900" b="1" dirty="0" smtClean="0"/>
              <a:t> Deterioro del clima laboral, especialmente si no existe política de prevención.</a:t>
            </a:r>
          </a:p>
          <a:p>
            <a:pPr lvl="0">
              <a:buFont typeface="Wingdings" pitchFamily="2" charset="2"/>
              <a:buChar char="Ø"/>
            </a:pPr>
            <a:r>
              <a:rPr lang="es-ES" sz="1900" b="1" dirty="0" smtClean="0"/>
              <a:t> Daños o pérdidas en materias primas, productos y equipos con mayor incidencia.</a:t>
            </a:r>
          </a:p>
          <a:p>
            <a:pPr lvl="0">
              <a:buFont typeface="Wingdings" pitchFamily="2" charset="2"/>
              <a:buChar char="Ø"/>
            </a:pPr>
            <a:r>
              <a:rPr lang="es-ES" sz="1900" b="1" dirty="0" smtClean="0"/>
              <a:t> Costos de un accidente pueden complicar financieramente a la firma y condicionar su futuro.</a:t>
            </a:r>
          </a:p>
          <a:p>
            <a:pPr lvl="0">
              <a:buFont typeface="Wingdings" pitchFamily="2" charset="2"/>
              <a:buChar char="Ø"/>
            </a:pPr>
            <a:r>
              <a:rPr lang="es-ES" sz="1900" b="1" dirty="0" smtClean="0"/>
              <a:t> En general cuentan con menores recursos en materia de prevención, </a:t>
            </a:r>
            <a:r>
              <a:rPr lang="es-ES" sz="1900" b="1" dirty="0" smtClean="0"/>
              <a:t>y no </a:t>
            </a:r>
            <a:r>
              <a:rPr lang="es-ES" sz="1900" b="1" dirty="0" smtClean="0"/>
              <a:t>tienen políticas explícitas para tratar accidentes.</a:t>
            </a:r>
            <a:endParaRPr lang="es-AR" sz="1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785794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3600" b="1" dirty="0" smtClean="0"/>
              <a:t>Elementos de una política de prevención</a:t>
            </a:r>
            <a:endParaRPr lang="es-ES" sz="36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500034" y="6310662"/>
            <a:ext cx="81439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 smtClean="0"/>
              <a:t>Fuente:  IERAL sobre la base de  Centro Nacional  de Condiciones de Trabajo de España, UART y literatura especializada variada.</a:t>
            </a:r>
          </a:p>
        </p:txBody>
      </p:sp>
      <p:graphicFrame>
        <p:nvGraphicFramePr>
          <p:cNvPr id="10" name="9 Diagrama"/>
          <p:cNvGraphicFramePr/>
          <p:nvPr/>
        </p:nvGraphicFramePr>
        <p:xfrm>
          <a:off x="1857356" y="1214422"/>
          <a:ext cx="5786446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500034" y="6310662"/>
            <a:ext cx="81439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 smtClean="0"/>
              <a:t>Fuente:  IERAL sobre la base de  Centro Nacional  de Condiciones de Trabajo de España y literatura especializada variada.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0" y="0"/>
            <a:ext cx="9144000" cy="64293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3600" b="1" dirty="0" smtClean="0"/>
              <a:t>Beneficios de una política de prevención</a:t>
            </a:r>
            <a:endParaRPr lang="es-ES" sz="36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5500694" y="1643050"/>
            <a:ext cx="3214710" cy="19389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/>
              <a:t>Se estima que los </a:t>
            </a:r>
            <a:r>
              <a:rPr lang="es-ES" sz="2000" b="1" u="sng" dirty="0" smtClean="0"/>
              <a:t>gastos de prevención equivalen a alrededor del 10% de los gastos eventuales incurridos ante accidentes</a:t>
            </a:r>
            <a:r>
              <a:rPr lang="es-ES" sz="2000" b="1" dirty="0" smtClean="0"/>
              <a:t> evitables con dicha prevención.</a:t>
            </a:r>
            <a:endParaRPr lang="es-AR" sz="2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5500694" y="3699221"/>
            <a:ext cx="3214710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/>
              <a:t>Prevención debe entenderse como una Inversión y no un Costo</a:t>
            </a:r>
            <a:endParaRPr lang="es-AR" sz="2000" b="1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214282" y="1142984"/>
            <a:ext cx="4929190" cy="450059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s-ES" sz="2000" b="1" dirty="0" smtClean="0">
                <a:solidFill>
                  <a:schemeClr val="tx1"/>
                </a:solidFill>
              </a:rPr>
              <a:t> Mayor Productividad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s-ES" sz="2000" b="1" dirty="0" smtClean="0">
                <a:solidFill>
                  <a:schemeClr val="tx1"/>
                </a:solidFill>
              </a:rPr>
              <a:t> Mayor continuidad del negocio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s-ES" sz="2000" b="1" dirty="0" smtClean="0">
                <a:solidFill>
                  <a:schemeClr val="tx1"/>
                </a:solidFill>
              </a:rPr>
              <a:t> Costos más bajos </a:t>
            </a:r>
            <a:r>
              <a:rPr lang="es-ES" sz="2000" b="1" dirty="0" smtClean="0">
                <a:solidFill>
                  <a:schemeClr val="tx1"/>
                </a:solidFill>
              </a:rPr>
              <a:t>de seguro ART</a:t>
            </a:r>
            <a:endParaRPr lang="es-ES" sz="20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s-ES" sz="2000" b="1" dirty="0" smtClean="0">
                <a:solidFill>
                  <a:schemeClr val="tx1"/>
                </a:solidFill>
              </a:rPr>
              <a:t> Mejora el clima laboral.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s-ES" sz="2000" b="1" dirty="0" smtClean="0">
                <a:solidFill>
                  <a:schemeClr val="tx1"/>
                </a:solidFill>
              </a:rPr>
              <a:t> Mejora en la imagen y reputación de la empresa.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s-ES" sz="2000" b="1" dirty="0" smtClean="0">
                <a:solidFill>
                  <a:schemeClr val="tx1"/>
                </a:solidFill>
              </a:rPr>
              <a:t> Mejora la Gestión de Recursos Humanos.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s-ES" sz="2000" b="1" dirty="0" smtClean="0">
                <a:solidFill>
                  <a:schemeClr val="tx1"/>
                </a:solidFill>
              </a:rPr>
              <a:t> Mejora de rentabilidad.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1187624" y="6361583"/>
            <a:ext cx="6429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i="1" dirty="0" smtClean="0"/>
              <a:t>Fuente: IERAL sobre la base de UART y SRT</a:t>
            </a:r>
            <a:endParaRPr lang="es-AR" sz="1400" i="1" dirty="0"/>
          </a:p>
        </p:txBody>
      </p:sp>
      <p:sp>
        <p:nvSpPr>
          <p:cNvPr id="8" name="7 Rectángulo"/>
          <p:cNvSpPr/>
          <p:nvPr/>
        </p:nvSpPr>
        <p:spPr>
          <a:xfrm>
            <a:off x="0" y="0"/>
            <a:ext cx="9144000" cy="64293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3600" b="1" dirty="0" smtClean="0"/>
              <a:t>Cobertura de ART e informalidad</a:t>
            </a:r>
            <a:endParaRPr lang="es-ES" sz="3600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4180008" y="3997115"/>
            <a:ext cx="4963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Trabajadores cubiertos según tamaño de la firma</a:t>
            </a:r>
          </a:p>
          <a:p>
            <a:pPr algn="ctr"/>
            <a:r>
              <a:rPr lang="es-AR" dirty="0" smtClean="0"/>
              <a:t>Porcentaje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85720" y="1571612"/>
            <a:ext cx="3214710" cy="378565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/>
              <a:t>El nivel de trabajadores cubiertos ha crecido de manera sostenida y está en niveles </a:t>
            </a:r>
            <a:r>
              <a:rPr lang="es-ES" sz="2000" b="1" dirty="0" smtClean="0"/>
              <a:t>récord.</a:t>
            </a:r>
            <a:endParaRPr lang="es-ES" sz="2000" b="1" dirty="0" smtClean="0"/>
          </a:p>
          <a:p>
            <a:pPr algn="ctr"/>
            <a:endParaRPr lang="es-ES" sz="2000" b="1" dirty="0" smtClean="0"/>
          </a:p>
          <a:p>
            <a:pPr algn="ctr"/>
            <a:r>
              <a:rPr lang="es-ES" sz="2000" b="1" dirty="0" smtClean="0"/>
              <a:t>Las MiPyMEs ocupan 66% de los trabajadores de la economía.</a:t>
            </a:r>
          </a:p>
          <a:p>
            <a:pPr algn="ctr"/>
            <a:endParaRPr lang="es-ES" sz="2000" b="1" dirty="0" smtClean="0"/>
          </a:p>
          <a:p>
            <a:pPr algn="ctr"/>
            <a:r>
              <a:rPr lang="es-ES" sz="2000" b="1" dirty="0" smtClean="0"/>
              <a:t>Sin embargo explican sólo 38% de los trabajadores cubiertos por </a:t>
            </a:r>
            <a:r>
              <a:rPr lang="es-ES" sz="2000" b="1" dirty="0" smtClean="0"/>
              <a:t>ART.</a:t>
            </a:r>
            <a:endParaRPr lang="es-AR" sz="2000" b="1" dirty="0"/>
          </a:p>
        </p:txBody>
      </p:sp>
      <p:graphicFrame>
        <p:nvGraphicFramePr>
          <p:cNvPr id="7" name="3 Gráfico"/>
          <p:cNvGraphicFramePr/>
          <p:nvPr/>
        </p:nvGraphicFramePr>
        <p:xfrm>
          <a:off x="5072066" y="4392706"/>
          <a:ext cx="3500462" cy="2465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5 Gráfico"/>
          <p:cNvGraphicFramePr>
            <a:graphicFrameLocks/>
          </p:cNvGraphicFramePr>
          <p:nvPr/>
        </p:nvGraphicFramePr>
        <p:xfrm>
          <a:off x="4286248" y="857232"/>
          <a:ext cx="4643470" cy="307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3857620" y="642918"/>
            <a:ext cx="4963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Trabajadores cubiertos</a:t>
            </a:r>
          </a:p>
          <a:p>
            <a:pPr algn="ctr"/>
            <a:r>
              <a:rPr lang="es-AR" dirty="0" smtClean="0"/>
              <a:t>Cantidad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 animBg="1"/>
      <p:bldGraphic spid="7" grpId="0">
        <p:bldAsOne/>
      </p:bldGraphic>
      <p:bldGraphic spid="11" grpId="0">
        <p:bldAsOne/>
      </p:bldGraphic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1187624" y="6361583"/>
            <a:ext cx="6429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i="1" dirty="0" smtClean="0"/>
              <a:t>Fuente: IERAL sobre la base de UART y SRT</a:t>
            </a:r>
            <a:endParaRPr lang="es-AR" sz="1400" i="1" dirty="0"/>
          </a:p>
        </p:txBody>
      </p:sp>
      <p:sp>
        <p:nvSpPr>
          <p:cNvPr id="8" name="7 Rectángulo"/>
          <p:cNvSpPr/>
          <p:nvPr/>
        </p:nvSpPr>
        <p:spPr>
          <a:xfrm>
            <a:off x="0" y="0"/>
            <a:ext cx="9144000" cy="64293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3600" b="1" dirty="0" smtClean="0"/>
              <a:t>Mejoras en materia de fatalidad de accidentes</a:t>
            </a:r>
            <a:endParaRPr lang="es-ES" sz="36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285720" y="1571612"/>
            <a:ext cx="2643206" cy="40934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/>
              <a:t>La puesta en funcionamiento de las ART han evidenciado resultados muy positivos en lo que hace a la reducción de accidentes y de su gravedad.</a:t>
            </a:r>
          </a:p>
          <a:p>
            <a:pPr algn="ctr"/>
            <a:endParaRPr lang="es-ES" sz="2000" b="1" dirty="0" smtClean="0"/>
          </a:p>
          <a:p>
            <a:pPr algn="ctr"/>
            <a:r>
              <a:rPr lang="es-ES" sz="2000" b="1" dirty="0" smtClean="0"/>
              <a:t>Las ART realizan inspecciones y deben señalar mejoras requeridas.</a:t>
            </a:r>
            <a:endParaRPr lang="es-AR" sz="20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143240" y="1214422"/>
            <a:ext cx="5715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Índice de fallecidos cada  millón de trabajadores cubiertos</a:t>
            </a:r>
          </a:p>
          <a:p>
            <a:pPr algn="ctr"/>
            <a:r>
              <a:rPr lang="es-AR" dirty="0" smtClean="0"/>
              <a:t>Cantidad</a:t>
            </a:r>
          </a:p>
        </p:txBody>
      </p:sp>
      <p:graphicFrame>
        <p:nvGraphicFramePr>
          <p:cNvPr id="10" name="4 Gráfico"/>
          <p:cNvGraphicFramePr>
            <a:graphicFrameLocks/>
          </p:cNvGraphicFramePr>
          <p:nvPr/>
        </p:nvGraphicFramePr>
        <p:xfrm>
          <a:off x="3286116" y="2071678"/>
          <a:ext cx="5214974" cy="3637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Graphic spid="10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1187624" y="6361583"/>
            <a:ext cx="6429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i="1" dirty="0" smtClean="0"/>
              <a:t>Fuente: IERAL sobre la base de UART y SRT</a:t>
            </a:r>
            <a:endParaRPr lang="es-AR" sz="1400" i="1" dirty="0"/>
          </a:p>
        </p:txBody>
      </p:sp>
      <p:sp>
        <p:nvSpPr>
          <p:cNvPr id="8" name="7 Rectángulo"/>
          <p:cNvSpPr/>
          <p:nvPr/>
        </p:nvSpPr>
        <p:spPr>
          <a:xfrm>
            <a:off x="0" y="0"/>
            <a:ext cx="9144000" cy="64293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3600" b="1" dirty="0" smtClean="0"/>
              <a:t>Altos niveles de judicialización</a:t>
            </a:r>
            <a:endParaRPr lang="es-ES" sz="36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285720" y="2357430"/>
            <a:ext cx="2643206" cy="22467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/>
              <a:t>Existe un elevado nivel de judicialización y litigiosidad, dando lugar a una industria del juicio que dificulta la evolución del sistema</a:t>
            </a:r>
            <a:endParaRPr lang="es-AR" sz="20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071802" y="1702346"/>
            <a:ext cx="5715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Cantidad de juicios ingresados por año</a:t>
            </a:r>
          </a:p>
        </p:txBody>
      </p:sp>
      <p:graphicFrame>
        <p:nvGraphicFramePr>
          <p:cNvPr id="7" name="1 Gráfico"/>
          <p:cNvGraphicFramePr>
            <a:graphicFrameLocks noGrp="1"/>
          </p:cNvGraphicFramePr>
          <p:nvPr/>
        </p:nvGraphicFramePr>
        <p:xfrm>
          <a:off x="3357554" y="1714488"/>
          <a:ext cx="5286412" cy="350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Graphic spid="7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1071538" y="6478809"/>
            <a:ext cx="6429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i="1" dirty="0" smtClean="0"/>
              <a:t>Fuente: IERAL sobre la base de UART y SRT</a:t>
            </a:r>
            <a:endParaRPr lang="es-AR" sz="1400" i="1" dirty="0"/>
          </a:p>
        </p:txBody>
      </p:sp>
      <p:sp>
        <p:nvSpPr>
          <p:cNvPr id="8" name="7 Rectángulo"/>
          <p:cNvSpPr/>
          <p:nvPr/>
        </p:nvSpPr>
        <p:spPr>
          <a:xfrm>
            <a:off x="0" y="0"/>
            <a:ext cx="9144000" cy="64293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3600" b="1" dirty="0" smtClean="0"/>
              <a:t>Costos de ART</a:t>
            </a:r>
            <a:endParaRPr lang="es-ES" sz="36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357158" y="1643050"/>
            <a:ext cx="2643206" cy="40934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/>
              <a:t>El elevado nivel de judicialización ha ido elevando el costo promedio de los </a:t>
            </a:r>
            <a:r>
              <a:rPr lang="es-ES" sz="2000" b="1" dirty="0" smtClean="0"/>
              <a:t>seguros.</a:t>
            </a:r>
            <a:endParaRPr lang="es-ES" sz="2000" b="1" dirty="0" smtClean="0"/>
          </a:p>
          <a:p>
            <a:pPr algn="ctr"/>
            <a:endParaRPr lang="es-ES" sz="2000" b="1" dirty="0" smtClean="0"/>
          </a:p>
          <a:p>
            <a:pPr algn="ctr"/>
            <a:r>
              <a:rPr lang="es-ES" sz="2000" b="1" dirty="0" smtClean="0"/>
              <a:t>Asimismo, mientras las grandes empresas pagan alrededor </a:t>
            </a:r>
            <a:r>
              <a:rPr lang="es-ES" sz="2000" b="1" dirty="0" smtClean="0"/>
              <a:t>entre 2% y </a:t>
            </a:r>
            <a:r>
              <a:rPr lang="es-ES" sz="2000" b="1" dirty="0" smtClean="0"/>
              <a:t>3% (por volumen y mejores prácticas), </a:t>
            </a:r>
            <a:r>
              <a:rPr lang="es-ES" sz="2000" b="1" dirty="0" smtClean="0"/>
              <a:t>las </a:t>
            </a:r>
            <a:r>
              <a:rPr lang="es-ES" sz="2000" b="1" dirty="0" smtClean="0"/>
              <a:t>PyMEs pagan entre 5% y 7%.</a:t>
            </a:r>
            <a:endParaRPr lang="es-AR" sz="20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428992" y="714356"/>
            <a:ext cx="57150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Cuotas Promedio por Trabajador</a:t>
            </a:r>
          </a:p>
          <a:p>
            <a:pPr algn="ctr"/>
            <a:r>
              <a:rPr lang="es-ES" dirty="0" smtClean="0"/>
              <a:t>En $</a:t>
            </a:r>
          </a:p>
          <a:p>
            <a:pPr algn="ctr"/>
            <a:endParaRPr lang="es-ES" dirty="0" smtClean="0"/>
          </a:p>
          <a:p>
            <a:pPr algn="ctr"/>
            <a:endParaRPr lang="es-ES" dirty="0" smtClean="0"/>
          </a:p>
          <a:p>
            <a:pPr algn="ctr"/>
            <a:endParaRPr lang="es-ES" dirty="0" smtClean="0"/>
          </a:p>
          <a:p>
            <a:pPr algn="ctr"/>
            <a:endParaRPr lang="es-ES" dirty="0" smtClean="0"/>
          </a:p>
          <a:p>
            <a:pPr algn="ctr"/>
            <a:endParaRPr lang="es-ES" dirty="0" smtClean="0"/>
          </a:p>
          <a:p>
            <a:pPr algn="ctr"/>
            <a:endParaRPr lang="es-ES" dirty="0" smtClean="0"/>
          </a:p>
          <a:p>
            <a:pPr algn="ctr"/>
            <a:endParaRPr lang="es-ES" dirty="0" smtClean="0"/>
          </a:p>
          <a:p>
            <a:pPr algn="ctr"/>
            <a:endParaRPr lang="es-ES" dirty="0" smtClean="0"/>
          </a:p>
          <a:p>
            <a:pPr algn="ctr"/>
            <a:endParaRPr lang="es-ES" dirty="0" smtClean="0"/>
          </a:p>
          <a:p>
            <a:pPr algn="ctr"/>
            <a:r>
              <a:rPr lang="es-ES" dirty="0" smtClean="0"/>
              <a:t>En % del salario</a:t>
            </a:r>
          </a:p>
        </p:txBody>
      </p:sp>
      <p:graphicFrame>
        <p:nvGraphicFramePr>
          <p:cNvPr id="10" name="1 Gráfico"/>
          <p:cNvGraphicFramePr/>
          <p:nvPr/>
        </p:nvGraphicFramePr>
        <p:xfrm>
          <a:off x="3143240" y="1285860"/>
          <a:ext cx="5429288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2 Gráfico"/>
          <p:cNvGraphicFramePr/>
          <p:nvPr/>
        </p:nvGraphicFramePr>
        <p:xfrm>
          <a:off x="3357554" y="3786190"/>
          <a:ext cx="521497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Graphic spid="10" grpId="0">
        <p:bldAsOne/>
      </p:bldGraphic>
      <p:bldGraphic spid="11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1187624" y="6361583"/>
            <a:ext cx="6429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i="1" dirty="0" smtClean="0"/>
              <a:t>Fuente: IERAL sobre la base de UART y SRT</a:t>
            </a:r>
            <a:endParaRPr lang="es-AR" sz="1400" i="1" dirty="0"/>
          </a:p>
        </p:txBody>
      </p:sp>
      <p:sp>
        <p:nvSpPr>
          <p:cNvPr id="8" name="7 Rectángulo"/>
          <p:cNvSpPr/>
          <p:nvPr/>
        </p:nvSpPr>
        <p:spPr>
          <a:xfrm>
            <a:off x="0" y="0"/>
            <a:ext cx="9144000" cy="64293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3600" b="1" dirty="0" smtClean="0"/>
              <a:t>Duración de las bajas</a:t>
            </a:r>
            <a:endParaRPr lang="es-ES" sz="36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214282" y="1928802"/>
            <a:ext cx="3214710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/>
              <a:t>La alta judicialización, especialmente a partir de mediados de los 2000, hizo que las ART extremen los cuidados (demandando mayores tiempos) para intentar reducir en parte la judicialización.</a:t>
            </a:r>
            <a:endParaRPr lang="es-AR" sz="20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143240" y="1214422"/>
            <a:ext cx="5715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Duración media de las bajas por </a:t>
            </a:r>
            <a:r>
              <a:rPr lang="es-AR" b="1" dirty="0" err="1" smtClean="0"/>
              <a:t>Acc</a:t>
            </a:r>
            <a:r>
              <a:rPr lang="es-AR" b="1" dirty="0" smtClean="0"/>
              <a:t>. y </a:t>
            </a:r>
            <a:r>
              <a:rPr lang="es-AR" b="1" dirty="0" err="1" smtClean="0"/>
              <a:t>Enf</a:t>
            </a:r>
            <a:r>
              <a:rPr lang="es-AR" b="1" dirty="0" smtClean="0"/>
              <a:t> .Laborales</a:t>
            </a:r>
          </a:p>
          <a:p>
            <a:pPr algn="ctr"/>
            <a:r>
              <a:rPr lang="es-AR" dirty="0" smtClean="0"/>
              <a:t>Cantidad de días</a:t>
            </a:r>
          </a:p>
        </p:txBody>
      </p:sp>
      <p:graphicFrame>
        <p:nvGraphicFramePr>
          <p:cNvPr id="7" name="3 Gráfico"/>
          <p:cNvGraphicFramePr>
            <a:graphicFrameLocks/>
          </p:cNvGraphicFramePr>
          <p:nvPr/>
        </p:nvGraphicFramePr>
        <p:xfrm>
          <a:off x="3714744" y="1857364"/>
          <a:ext cx="4929222" cy="35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Graphic spid="7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4293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3600" b="1" dirty="0" smtClean="0"/>
              <a:t>Conclusiones</a:t>
            </a:r>
            <a:endParaRPr lang="es-ES" sz="36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214282" y="857232"/>
            <a:ext cx="8643998" cy="517064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s-ES" sz="2200" b="1" dirty="0" smtClean="0"/>
              <a:t>La </a:t>
            </a:r>
            <a:r>
              <a:rPr lang="es-ES" sz="2200" b="1" dirty="0" smtClean="0"/>
              <a:t>falta de medidas de higiene y seguridad puede dar lugar a diversos costos, a veces subestimados (tiempos improductivos, pérdida de imagen, gastos de entrenamiento).</a:t>
            </a:r>
          </a:p>
          <a:p>
            <a:pPr algn="ctr">
              <a:buFont typeface="Wingdings" pitchFamily="2" charset="2"/>
              <a:buChar char="Ø"/>
            </a:pPr>
            <a:r>
              <a:rPr lang="es-ES" sz="2200" b="1" dirty="0" smtClean="0"/>
              <a:t> Las PyMEs sufren mayores impactos de los accidentes y/o enfermedades laborales por tener menos recursos para sobrellevarlos.</a:t>
            </a:r>
          </a:p>
          <a:p>
            <a:pPr algn="ctr">
              <a:buFont typeface="Wingdings" pitchFamily="2" charset="2"/>
              <a:buChar char="Ø"/>
            </a:pPr>
            <a:r>
              <a:rPr lang="es-ES" sz="2200" b="1" dirty="0" smtClean="0"/>
              <a:t> Una buena política de prevención mejora el clima laboral, la rentabilidad, ahorra costos, mejora la gestión de RRHH.</a:t>
            </a:r>
          </a:p>
          <a:p>
            <a:pPr algn="ctr">
              <a:buFont typeface="Wingdings" pitchFamily="2" charset="2"/>
              <a:buChar char="Ø"/>
            </a:pPr>
            <a:r>
              <a:rPr lang="es-ES" sz="2200" b="1" dirty="0" smtClean="0"/>
              <a:t> El sistema de ART tuvo buenos resultados en reducir la cantidad y gravedad de accidentes, aunque hoy tiene dificultades por la alta litigiosidad.</a:t>
            </a:r>
          </a:p>
          <a:p>
            <a:pPr algn="ctr">
              <a:buFont typeface="Wingdings" pitchFamily="2" charset="2"/>
              <a:buChar char="Ø"/>
            </a:pPr>
            <a:r>
              <a:rPr lang="es-ES" sz="2200" b="1" dirty="0" smtClean="0"/>
              <a:t> La alta litigiosidad ha incidido en mayores costos de asegurarse para las empresas, y de mayor duración de las bajas por un mayor cuidado de los trabajadores en casos de accidentes y enfermedades laborales</a:t>
            </a:r>
            <a:r>
              <a:rPr lang="es-ES" sz="2200" b="1" dirty="0" smtClean="0"/>
              <a:t>.</a:t>
            </a:r>
          </a:p>
          <a:p>
            <a:pPr algn="ctr">
              <a:buFont typeface="Wingdings" pitchFamily="2" charset="2"/>
              <a:buChar char="Ø"/>
            </a:pPr>
            <a:r>
              <a:rPr lang="es-ES" sz="2200" b="1" dirty="0" smtClean="0"/>
              <a:t> La prevención resulta una inversión que ayuda a mejorar la rentabilidad, al evitar costos </a:t>
            </a:r>
            <a:r>
              <a:rPr lang="es-ES" sz="2200" b="1" dirty="0" smtClean="0"/>
              <a:t>mayores y </a:t>
            </a:r>
            <a:r>
              <a:rPr lang="es-ES" sz="2200" b="1" smtClean="0"/>
              <a:t>pérdidas evitables.</a:t>
            </a:r>
            <a:endParaRPr lang="es-ES" sz="2200" b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492896"/>
            <a:ext cx="9144000" cy="1200329"/>
          </a:xfrm>
          <a:solidFill>
            <a:schemeClr val="accent1">
              <a:lumMod val="50000"/>
            </a:schemeClr>
          </a:solidFill>
          <a:ln w="15875" algn="ctr"/>
        </p:spPr>
        <p:txBody>
          <a:bodyPr rtlCol="0"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s-AR" sz="3600" b="1" dirty="0" smtClean="0">
                <a:solidFill>
                  <a:schemeClr val="bg1"/>
                </a:solidFill>
              </a:rPr>
              <a:t>Mercado laboral en últimos años.</a:t>
            </a:r>
            <a:br>
              <a:rPr lang="es-AR" sz="3600" b="1" dirty="0" smtClean="0">
                <a:solidFill>
                  <a:schemeClr val="bg1"/>
                </a:solidFill>
              </a:rPr>
            </a:br>
            <a:r>
              <a:rPr lang="es-AR" sz="3600" b="1" dirty="0" smtClean="0">
                <a:solidFill>
                  <a:schemeClr val="bg1"/>
                </a:solidFill>
              </a:rPr>
              <a:t>Prevención: Costo o Inversión</a:t>
            </a:r>
            <a:endParaRPr lang="es-ES" sz="3600" b="1" dirty="0" smtClean="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571500" y="5500688"/>
            <a:ext cx="7924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s-AR" sz="2400" b="1">
              <a:latin typeface="Calibri" pitchFamily="34" charset="0"/>
            </a:endParaRP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300038" y="4022725"/>
            <a:ext cx="850106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ES" sz="2800" b="1" dirty="0">
                <a:latin typeface="Calibri" pitchFamily="34" charset="0"/>
              </a:rPr>
              <a:t>Marcelo </a:t>
            </a:r>
            <a:r>
              <a:rPr lang="es-ES" sz="2800" b="1" dirty="0" err="1" smtClean="0">
                <a:latin typeface="Calibri" pitchFamily="34" charset="0"/>
              </a:rPr>
              <a:t>Capello</a:t>
            </a:r>
            <a:endParaRPr lang="es-ES" sz="2800" b="1" dirty="0" smtClean="0"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ES" sz="2800" b="1" dirty="0" smtClean="0">
                <a:latin typeface="Calibri" pitchFamily="34" charset="0"/>
              </a:rPr>
              <a:t>Marcos </a:t>
            </a:r>
            <a:r>
              <a:rPr lang="es-ES" sz="2800" b="1" dirty="0">
                <a:latin typeface="Calibri" pitchFamily="34" charset="0"/>
              </a:rPr>
              <a:t>Cohen </a:t>
            </a:r>
            <a:r>
              <a:rPr lang="es-ES" sz="2800" b="1" dirty="0" err="1">
                <a:latin typeface="Calibri" pitchFamily="34" charset="0"/>
              </a:rPr>
              <a:t>Arazi</a:t>
            </a:r>
            <a:endParaRPr lang="es-ES" sz="2800" b="1" dirty="0"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ES" dirty="0" smtClean="0">
                <a:latin typeface="Calibri" pitchFamily="34" charset="0"/>
              </a:rPr>
              <a:t>IERAL </a:t>
            </a:r>
            <a:r>
              <a:rPr lang="es-ES" dirty="0">
                <a:latin typeface="Calibri" pitchFamily="34" charset="0"/>
              </a:rPr>
              <a:t>de Fundación Mediterránea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s-ES" dirty="0"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s-ES" b="1" dirty="0" smtClean="0"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s-ES" b="1" dirty="0" smtClean="0"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s-ES" b="1" dirty="0"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s-ES" b="1" dirty="0"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ES" b="1" dirty="0" smtClean="0">
                <a:latin typeface="Calibri" pitchFamily="34" charset="0"/>
              </a:rPr>
              <a:t>Córdoba, 23 </a:t>
            </a:r>
            <a:r>
              <a:rPr lang="es-ES" b="1" dirty="0">
                <a:latin typeface="Calibri" pitchFamily="34" charset="0"/>
              </a:rPr>
              <a:t>de </a:t>
            </a:r>
            <a:r>
              <a:rPr lang="es-ES" b="1" dirty="0" smtClean="0">
                <a:latin typeface="Calibri" pitchFamily="34" charset="0"/>
              </a:rPr>
              <a:t>Abril de 2015</a:t>
            </a:r>
            <a:endParaRPr lang="es-ES" b="1" dirty="0">
              <a:latin typeface="Calibri" pitchFamily="34" charset="0"/>
            </a:endParaRPr>
          </a:p>
        </p:txBody>
      </p:sp>
      <p:pic>
        <p:nvPicPr>
          <p:cNvPr id="2055" name="4 Imagen" descr="iera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428604"/>
            <a:ext cx="2576318" cy="81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9" descr="logo1nuev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195262"/>
            <a:ext cx="2000236" cy="1129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9631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743</TotalTime>
  <Words>1613</Words>
  <Application>Microsoft Office PowerPoint</Application>
  <PresentationFormat>Presentación en pantalla (4:3)</PresentationFormat>
  <Paragraphs>256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Tema de Office</vt:lpstr>
      <vt:lpstr>Mercado laboral en últimos años. Prevención: Costo o Inversión</vt:lpstr>
      <vt:lpstr>Mercado laboral en últimos años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Prevención: Costo o Inversión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Mercado laboral en últimos años. Prevención: Costo o Inversión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amarconi</dc:creator>
  <cp:lastModifiedBy>Marcos Cohen Arazi</cp:lastModifiedBy>
  <cp:revision>145</cp:revision>
  <dcterms:created xsi:type="dcterms:W3CDTF">2014-08-05T12:18:13Z</dcterms:created>
  <dcterms:modified xsi:type="dcterms:W3CDTF">2015-04-23T11:26:42Z</dcterms:modified>
</cp:coreProperties>
</file>