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0"/>
  </p:notesMasterIdLst>
  <p:handoutMasterIdLst>
    <p:handoutMasterId r:id="rId31"/>
  </p:handoutMasterIdLst>
  <p:sldIdLst>
    <p:sldId id="257" r:id="rId2"/>
    <p:sldId id="296" r:id="rId3"/>
    <p:sldId id="298" r:id="rId4"/>
    <p:sldId id="303" r:id="rId5"/>
    <p:sldId id="297" r:id="rId6"/>
    <p:sldId id="306" r:id="rId7"/>
    <p:sldId id="310" r:id="rId8"/>
    <p:sldId id="307" r:id="rId9"/>
    <p:sldId id="309" r:id="rId10"/>
    <p:sldId id="299" r:id="rId11"/>
    <p:sldId id="304" r:id="rId12"/>
    <p:sldId id="312" r:id="rId13"/>
    <p:sldId id="311" r:id="rId14"/>
    <p:sldId id="314" r:id="rId15"/>
    <p:sldId id="317" r:id="rId16"/>
    <p:sldId id="315" r:id="rId17"/>
    <p:sldId id="316" r:id="rId18"/>
    <p:sldId id="319" r:id="rId19"/>
    <p:sldId id="318" r:id="rId20"/>
    <p:sldId id="313" r:id="rId21"/>
    <p:sldId id="322" r:id="rId22"/>
    <p:sldId id="321" r:id="rId23"/>
    <p:sldId id="320" r:id="rId24"/>
    <p:sldId id="325" r:id="rId25"/>
    <p:sldId id="324" r:id="rId26"/>
    <p:sldId id="323" r:id="rId27"/>
    <p:sldId id="327" r:id="rId28"/>
    <p:sldId id="326" r:id="rId29"/>
  </p:sldIdLst>
  <p:sldSz cx="9144000" cy="6858000" type="screen4x3"/>
  <p:notesSz cx="6781800" cy="9918700"/>
  <p:defaultTextStyle>
    <a:defPPr>
      <a:defRPr lang="es-ES"/>
    </a:defPPr>
    <a:lvl1pPr algn="just" rtl="0" fontAlgn="base">
      <a:spcBef>
        <a:spcPct val="0"/>
      </a:spcBef>
      <a:spcAft>
        <a:spcPct val="40000"/>
      </a:spcAft>
      <a:defRPr sz="1400" kern="1200">
        <a:solidFill>
          <a:srgbClr val="000099"/>
        </a:solidFill>
        <a:latin typeface="Arial" charset="0"/>
        <a:ea typeface="+mn-ea"/>
        <a:cs typeface="+mn-cs"/>
      </a:defRPr>
    </a:lvl1pPr>
    <a:lvl2pPr marL="457200" algn="just" rtl="0" fontAlgn="base">
      <a:spcBef>
        <a:spcPct val="0"/>
      </a:spcBef>
      <a:spcAft>
        <a:spcPct val="40000"/>
      </a:spcAft>
      <a:defRPr sz="1400" kern="1200">
        <a:solidFill>
          <a:srgbClr val="000099"/>
        </a:solidFill>
        <a:latin typeface="Arial" charset="0"/>
        <a:ea typeface="+mn-ea"/>
        <a:cs typeface="+mn-cs"/>
      </a:defRPr>
    </a:lvl2pPr>
    <a:lvl3pPr marL="914400" algn="just" rtl="0" fontAlgn="base">
      <a:spcBef>
        <a:spcPct val="0"/>
      </a:spcBef>
      <a:spcAft>
        <a:spcPct val="40000"/>
      </a:spcAft>
      <a:defRPr sz="1400" kern="1200">
        <a:solidFill>
          <a:srgbClr val="000099"/>
        </a:solidFill>
        <a:latin typeface="Arial" charset="0"/>
        <a:ea typeface="+mn-ea"/>
        <a:cs typeface="+mn-cs"/>
      </a:defRPr>
    </a:lvl3pPr>
    <a:lvl4pPr marL="1371600" algn="just" rtl="0" fontAlgn="base">
      <a:spcBef>
        <a:spcPct val="0"/>
      </a:spcBef>
      <a:spcAft>
        <a:spcPct val="40000"/>
      </a:spcAft>
      <a:defRPr sz="1400" kern="1200">
        <a:solidFill>
          <a:srgbClr val="000099"/>
        </a:solidFill>
        <a:latin typeface="Arial" charset="0"/>
        <a:ea typeface="+mn-ea"/>
        <a:cs typeface="+mn-cs"/>
      </a:defRPr>
    </a:lvl4pPr>
    <a:lvl5pPr marL="1828800" algn="just" rtl="0" fontAlgn="base">
      <a:spcBef>
        <a:spcPct val="0"/>
      </a:spcBef>
      <a:spcAft>
        <a:spcPct val="40000"/>
      </a:spcAft>
      <a:defRPr sz="1400" kern="1200">
        <a:solidFill>
          <a:srgbClr val="000099"/>
        </a:solidFill>
        <a:latin typeface="Arial" charset="0"/>
        <a:ea typeface="+mn-ea"/>
        <a:cs typeface="+mn-cs"/>
      </a:defRPr>
    </a:lvl5pPr>
    <a:lvl6pPr marL="2286000" algn="l" defTabSz="914400" rtl="0" eaLnBrk="1" latinLnBrk="0" hangingPunct="1">
      <a:defRPr sz="1400" kern="1200">
        <a:solidFill>
          <a:srgbClr val="000099"/>
        </a:solidFill>
        <a:latin typeface="Arial" charset="0"/>
        <a:ea typeface="+mn-ea"/>
        <a:cs typeface="+mn-cs"/>
      </a:defRPr>
    </a:lvl6pPr>
    <a:lvl7pPr marL="2743200" algn="l" defTabSz="914400" rtl="0" eaLnBrk="1" latinLnBrk="0" hangingPunct="1">
      <a:defRPr sz="1400" kern="1200">
        <a:solidFill>
          <a:srgbClr val="000099"/>
        </a:solidFill>
        <a:latin typeface="Arial" charset="0"/>
        <a:ea typeface="+mn-ea"/>
        <a:cs typeface="+mn-cs"/>
      </a:defRPr>
    </a:lvl7pPr>
    <a:lvl8pPr marL="3200400" algn="l" defTabSz="914400" rtl="0" eaLnBrk="1" latinLnBrk="0" hangingPunct="1">
      <a:defRPr sz="1400" kern="1200">
        <a:solidFill>
          <a:srgbClr val="000099"/>
        </a:solidFill>
        <a:latin typeface="Arial" charset="0"/>
        <a:ea typeface="+mn-ea"/>
        <a:cs typeface="+mn-cs"/>
      </a:defRPr>
    </a:lvl8pPr>
    <a:lvl9pPr marL="3657600" algn="l" defTabSz="914400" rtl="0" eaLnBrk="1" latinLnBrk="0" hangingPunct="1">
      <a:defRPr sz="1400" kern="1200">
        <a:solidFill>
          <a:srgbClr val="000099"/>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006600"/>
    <a:srgbClr val="33CC33"/>
    <a:srgbClr val="339933"/>
    <a:srgbClr val="ADD7D4"/>
    <a:srgbClr val="85FFDF"/>
    <a:srgbClr val="66669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p:cViewPr>
        <p:scale>
          <a:sx n="60" d="100"/>
          <a:sy n="60" d="100"/>
        </p:scale>
        <p:origin x="-1644" y="-384"/>
      </p:cViewPr>
      <p:guideLst>
        <p:guide orient="horz" pos="1104"/>
        <p:guide pos="1296"/>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Lst>
  </p:outlineViewPr>
  <p:notesTextViewPr>
    <p:cViewPr>
      <p:scale>
        <a:sx n="100" d="100"/>
        <a:sy n="100" d="100"/>
      </p:scale>
      <p:origin x="0" y="0"/>
    </p:cViewPr>
  </p:notesTextViewPr>
  <p:sorterViewPr>
    <p:cViewPr>
      <p:scale>
        <a:sx n="80" d="100"/>
        <a:sy n="80" d="100"/>
      </p:scale>
      <p:origin x="0" y="8370"/>
    </p:cViewPr>
  </p:sorterViewPr>
  <p:notesViewPr>
    <p:cSldViewPr>
      <p:cViewPr varScale="1">
        <p:scale>
          <a:sx n="51" d="100"/>
          <a:sy n="51" d="100"/>
        </p:scale>
        <p:origin x="-3012" y="-108"/>
      </p:cViewPr>
      <p:guideLst>
        <p:guide orient="horz" pos="3124"/>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18" Type="http://schemas.openxmlformats.org/officeDocument/2006/relationships/slide" Target="slides/slide19.xml"/><Relationship Id="rId26" Type="http://schemas.openxmlformats.org/officeDocument/2006/relationships/slide" Target="slides/slide27.xml"/><Relationship Id="rId3" Type="http://schemas.openxmlformats.org/officeDocument/2006/relationships/slide" Target="slides/slide4.xml"/><Relationship Id="rId21" Type="http://schemas.openxmlformats.org/officeDocument/2006/relationships/slide" Target="slides/slide22.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6.xml"/><Relationship Id="rId2" Type="http://schemas.openxmlformats.org/officeDocument/2006/relationships/slide" Target="slides/slide3.xml"/><Relationship Id="rId16" Type="http://schemas.openxmlformats.org/officeDocument/2006/relationships/slide" Target="slides/slide17.xml"/><Relationship Id="rId20" Type="http://schemas.openxmlformats.org/officeDocument/2006/relationships/slide" Target="slides/slide21.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5.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4.xml"/><Relationship Id="rId10" Type="http://schemas.openxmlformats.org/officeDocument/2006/relationships/slide" Target="slides/slide11.xml"/><Relationship Id="rId19" Type="http://schemas.openxmlformats.org/officeDocument/2006/relationships/slide" Target="slides/slide20.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3.xml"/><Relationship Id="rId27"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4" tIns="45647" rIns="91294" bIns="45647" numCol="1" anchor="t" anchorCtr="0" compatLnSpc="1">
            <a:prstTxWarp prst="textNoShape">
              <a:avLst/>
            </a:prstTxWarp>
          </a:bodyPr>
          <a:lstStyle>
            <a:lvl1pPr algn="l" defTabSz="912813">
              <a:spcAft>
                <a:spcPct val="0"/>
              </a:spcAft>
              <a:defRPr sz="1200" u="sng">
                <a:solidFill>
                  <a:schemeClr val="tx1"/>
                </a:solidFill>
                <a:latin typeface="Times New Roman" pitchFamily="18" charset="0"/>
              </a:defRPr>
            </a:lvl1pPr>
          </a:lstStyle>
          <a:p>
            <a:pPr>
              <a:defRPr/>
            </a:pPr>
            <a:endParaRPr lang="es-ES" altLang="es-AR"/>
          </a:p>
        </p:txBody>
      </p:sp>
      <p:sp>
        <p:nvSpPr>
          <p:cNvPr id="46083"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4" tIns="45647" rIns="91294" bIns="45647" numCol="1" anchor="t" anchorCtr="0" compatLnSpc="1">
            <a:prstTxWarp prst="textNoShape">
              <a:avLst/>
            </a:prstTxWarp>
          </a:bodyPr>
          <a:lstStyle>
            <a:lvl1pPr algn="r" defTabSz="912813">
              <a:spcAft>
                <a:spcPct val="0"/>
              </a:spcAft>
              <a:defRPr sz="1200" u="sng">
                <a:solidFill>
                  <a:schemeClr val="tx1"/>
                </a:solidFill>
                <a:latin typeface="Times New Roman" pitchFamily="18" charset="0"/>
              </a:defRPr>
            </a:lvl1pPr>
          </a:lstStyle>
          <a:p>
            <a:pPr>
              <a:defRPr/>
            </a:pPr>
            <a:fld id="{F4BD5B78-718C-4363-BEE3-DB4A1312A860}" type="datetime1">
              <a:rPr lang="es-ES" altLang="es-AR"/>
              <a:pPr>
                <a:defRPr/>
              </a:pPr>
              <a:t>21/04/2015</a:t>
            </a:fld>
            <a:endParaRPr lang="es-ES" altLang="es-AR"/>
          </a:p>
        </p:txBody>
      </p:sp>
      <p:sp>
        <p:nvSpPr>
          <p:cNvPr id="46084" name="Rectangle 4"/>
          <p:cNvSpPr>
            <a:spLocks noGrp="1" noChangeArrowheads="1"/>
          </p:cNvSpPr>
          <p:nvPr>
            <p:ph type="ftr" sz="quarter" idx="2"/>
          </p:nvPr>
        </p:nvSpPr>
        <p:spPr bwMode="auto">
          <a:xfrm>
            <a:off x="0" y="9421813"/>
            <a:ext cx="29400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4" tIns="45647" rIns="91294" bIns="45647" numCol="1" anchor="b" anchorCtr="0" compatLnSpc="1">
            <a:prstTxWarp prst="textNoShape">
              <a:avLst/>
            </a:prstTxWarp>
          </a:bodyPr>
          <a:lstStyle>
            <a:lvl1pPr algn="l" defTabSz="912813">
              <a:spcAft>
                <a:spcPct val="0"/>
              </a:spcAft>
              <a:defRPr sz="1200" u="sng">
                <a:solidFill>
                  <a:schemeClr val="tx1"/>
                </a:solidFill>
                <a:latin typeface="Times New Roman" pitchFamily="18" charset="0"/>
              </a:defRPr>
            </a:lvl1pPr>
          </a:lstStyle>
          <a:p>
            <a:pPr>
              <a:defRPr/>
            </a:pPr>
            <a:endParaRPr lang="es-ES" altLang="es-AR"/>
          </a:p>
        </p:txBody>
      </p:sp>
      <p:sp>
        <p:nvSpPr>
          <p:cNvPr id="46085" name="Rectangle 5"/>
          <p:cNvSpPr>
            <a:spLocks noGrp="1" noChangeArrowheads="1"/>
          </p:cNvSpPr>
          <p:nvPr>
            <p:ph type="sldNum" sz="quarter" idx="3"/>
          </p:nvPr>
        </p:nvSpPr>
        <p:spPr bwMode="auto">
          <a:xfrm>
            <a:off x="3841750" y="9421813"/>
            <a:ext cx="29400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4" tIns="45647" rIns="91294" bIns="45647" numCol="1" anchor="b" anchorCtr="0" compatLnSpc="1">
            <a:prstTxWarp prst="textNoShape">
              <a:avLst/>
            </a:prstTxWarp>
          </a:bodyPr>
          <a:lstStyle>
            <a:lvl1pPr algn="r" defTabSz="912813">
              <a:spcAft>
                <a:spcPct val="0"/>
              </a:spcAft>
              <a:defRPr sz="1200" u="sng">
                <a:solidFill>
                  <a:schemeClr val="tx1"/>
                </a:solidFill>
                <a:latin typeface="Times New Roman" pitchFamily="18" charset="0"/>
              </a:defRPr>
            </a:lvl1pPr>
          </a:lstStyle>
          <a:p>
            <a:pPr>
              <a:defRPr/>
            </a:pPr>
            <a:fld id="{4079A6C5-944E-4D29-91AE-467A6ADE9011}" type="slidenum">
              <a:rPr lang="es-ES" altLang="es-AR"/>
              <a:pPr>
                <a:defRPr/>
              </a:pPr>
              <a:t>‹Nº›</a:t>
            </a:fld>
            <a:endParaRPr lang="es-ES" altLang="es-AR"/>
          </a:p>
        </p:txBody>
      </p:sp>
    </p:spTree>
    <p:extLst>
      <p:ext uri="{BB962C8B-B14F-4D97-AF65-F5344CB8AC3E}">
        <p14:creationId xmlns:p14="http://schemas.microsoft.com/office/powerpoint/2010/main" val="2750603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bwMode="auto">
          <a:xfrm>
            <a:off x="0" y="0"/>
            <a:ext cx="293846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Aft>
                <a:spcPct val="0"/>
              </a:spcAft>
              <a:defRPr sz="1200">
                <a:solidFill>
                  <a:schemeClr val="tx1"/>
                </a:solidFill>
                <a:latin typeface="Times New Roman" pitchFamily="18" charset="0"/>
              </a:defRPr>
            </a:lvl1pPr>
          </a:lstStyle>
          <a:p>
            <a:pPr>
              <a:defRPr/>
            </a:pPr>
            <a:endParaRPr lang="es-ES" altLang="es-AR"/>
          </a:p>
        </p:txBody>
      </p:sp>
      <p:sp>
        <p:nvSpPr>
          <p:cNvPr id="138243" name="Rectangle 3"/>
          <p:cNvSpPr>
            <a:spLocks noGrp="1" noChangeArrowheads="1"/>
          </p:cNvSpPr>
          <p:nvPr>
            <p:ph type="dt" idx="1"/>
          </p:nvPr>
        </p:nvSpPr>
        <p:spPr bwMode="auto">
          <a:xfrm>
            <a:off x="3841750" y="0"/>
            <a:ext cx="293846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Aft>
                <a:spcPct val="0"/>
              </a:spcAft>
              <a:defRPr sz="1200">
                <a:solidFill>
                  <a:schemeClr val="tx1"/>
                </a:solidFill>
                <a:latin typeface="Times New Roman" pitchFamily="18" charset="0"/>
              </a:defRPr>
            </a:lvl1pPr>
          </a:lstStyle>
          <a:p>
            <a:pPr>
              <a:defRPr/>
            </a:pPr>
            <a:fld id="{599991F7-C7E5-4D27-BA8D-DA3CCFD98DE7}" type="datetime1">
              <a:rPr lang="es-ES" altLang="es-AR"/>
              <a:pPr>
                <a:defRPr/>
              </a:pPr>
              <a:t>21/04/2015</a:t>
            </a:fld>
            <a:endParaRPr lang="es-ES" altLang="es-AR"/>
          </a:p>
        </p:txBody>
      </p:sp>
      <p:sp>
        <p:nvSpPr>
          <p:cNvPr id="29700" name="Rectangle 4"/>
          <p:cNvSpPr>
            <a:spLocks noRot="1" noChangeArrowheads="1" noTextEdit="1"/>
          </p:cNvSpPr>
          <p:nvPr>
            <p:ph type="sldImg" idx="2"/>
          </p:nvPr>
        </p:nvSpPr>
        <p:spPr bwMode="auto">
          <a:xfrm>
            <a:off x="911225" y="744538"/>
            <a:ext cx="4959350" cy="37195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8245" name="Rectangle 5"/>
          <p:cNvSpPr>
            <a:spLocks noGrp="1" noChangeArrowheads="1"/>
          </p:cNvSpPr>
          <p:nvPr>
            <p:ph type="body" sz="quarter" idx="3"/>
          </p:nvPr>
        </p:nvSpPr>
        <p:spPr bwMode="auto">
          <a:xfrm>
            <a:off x="677863" y="4711700"/>
            <a:ext cx="5426075"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noProof="0" smtClean="0"/>
              <a:t>Haga clic para modificar el estilo de texto del patrón</a:t>
            </a:r>
          </a:p>
          <a:p>
            <a:pPr lvl="1"/>
            <a:r>
              <a:rPr lang="es-ES" altLang="es-AR" noProof="0" smtClean="0"/>
              <a:t>Segundo nivel</a:t>
            </a:r>
          </a:p>
          <a:p>
            <a:pPr lvl="2"/>
            <a:r>
              <a:rPr lang="es-ES" altLang="es-AR" noProof="0" smtClean="0"/>
              <a:t>Tercer nivel</a:t>
            </a:r>
          </a:p>
          <a:p>
            <a:pPr lvl="3"/>
            <a:r>
              <a:rPr lang="es-ES" altLang="es-AR" noProof="0" smtClean="0"/>
              <a:t>Cuarto nivel</a:t>
            </a:r>
          </a:p>
          <a:p>
            <a:pPr lvl="4"/>
            <a:r>
              <a:rPr lang="es-ES" altLang="es-AR" noProof="0" smtClean="0"/>
              <a:t>Quinto nivel</a:t>
            </a:r>
          </a:p>
        </p:txBody>
      </p:sp>
      <p:sp>
        <p:nvSpPr>
          <p:cNvPr id="138246" name="Rectangle 6"/>
          <p:cNvSpPr>
            <a:spLocks noGrp="1" noChangeArrowheads="1"/>
          </p:cNvSpPr>
          <p:nvPr>
            <p:ph type="ftr" sz="quarter" idx="4"/>
          </p:nvPr>
        </p:nvSpPr>
        <p:spPr bwMode="auto">
          <a:xfrm>
            <a:off x="0" y="9421813"/>
            <a:ext cx="293846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spcAft>
                <a:spcPct val="0"/>
              </a:spcAft>
              <a:defRPr sz="1200">
                <a:solidFill>
                  <a:schemeClr val="tx1"/>
                </a:solidFill>
                <a:latin typeface="Times New Roman" pitchFamily="18" charset="0"/>
              </a:defRPr>
            </a:lvl1pPr>
          </a:lstStyle>
          <a:p>
            <a:pPr>
              <a:defRPr/>
            </a:pPr>
            <a:endParaRPr lang="es-ES" altLang="es-AR"/>
          </a:p>
        </p:txBody>
      </p:sp>
      <p:sp>
        <p:nvSpPr>
          <p:cNvPr id="138247" name="Rectangle 7"/>
          <p:cNvSpPr>
            <a:spLocks noGrp="1" noChangeArrowheads="1"/>
          </p:cNvSpPr>
          <p:nvPr>
            <p:ph type="sldNum" sz="quarter" idx="5"/>
          </p:nvPr>
        </p:nvSpPr>
        <p:spPr bwMode="auto">
          <a:xfrm>
            <a:off x="3841750" y="9421813"/>
            <a:ext cx="293846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Aft>
                <a:spcPct val="0"/>
              </a:spcAft>
              <a:defRPr sz="1200">
                <a:solidFill>
                  <a:schemeClr val="tx1"/>
                </a:solidFill>
                <a:latin typeface="Times New Roman" pitchFamily="18" charset="0"/>
              </a:defRPr>
            </a:lvl1pPr>
          </a:lstStyle>
          <a:p>
            <a:pPr>
              <a:defRPr/>
            </a:pPr>
            <a:fld id="{CB43CB32-1249-450B-897F-6154B373F40B}" type="slidenum">
              <a:rPr lang="es-ES" altLang="es-AR"/>
              <a:pPr>
                <a:defRPr/>
              </a:pPr>
              <a:t>‹Nº›</a:t>
            </a:fld>
            <a:endParaRPr lang="es-ES" altLang="es-AR"/>
          </a:p>
        </p:txBody>
      </p:sp>
    </p:spTree>
    <p:extLst>
      <p:ext uri="{BB962C8B-B14F-4D97-AF65-F5344CB8AC3E}">
        <p14:creationId xmlns:p14="http://schemas.microsoft.com/office/powerpoint/2010/main" val="28145497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3</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4</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5</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6</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7</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8</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9</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10</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11</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12</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13</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14</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15</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16</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17</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18</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19</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20</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21</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21/04/2015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22</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23</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24</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25</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26</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27</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CE8B6C1D-3AFF-43C4-879B-18B5E4B10785}" type="datetime1">
              <a:rPr lang="es-ES" altLang="es-AR" smtClean="0"/>
              <a:pPr/>
              <a:t>22/04/2015</a:t>
            </a:fld>
            <a:endParaRPr lang="es-ES" altLang="es-AR" smtClean="0"/>
          </a:p>
        </p:txBody>
      </p:sp>
      <p:sp>
        <p:nvSpPr>
          <p:cNvPr id="30723" name="Rectangle 7"/>
          <p:cNvSpPr>
            <a:spLocks noGrp="1" noChangeArrowheads="1"/>
          </p:cNvSpPr>
          <p:nvPr>
            <p:ph type="sldNum" sz="quarter" idx="5"/>
          </p:nvPr>
        </p:nvSpPr>
        <p:spPr>
          <a:noFill/>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fld id="{965EBB06-DB9E-48AA-9A57-9B5FD7B5FFE7}" type="slidenum">
              <a:rPr lang="es-ES" altLang="es-AR" smtClean="0"/>
              <a:pPr/>
              <a:t>28</a:t>
            </a:fld>
            <a:endParaRPr lang="es-ES" altLang="es-AR" smtClean="0"/>
          </a:p>
        </p:txBody>
      </p:sp>
      <p:sp>
        <p:nvSpPr>
          <p:cNvPr id="30724" name="Rectangle 2"/>
          <p:cNvSpPr>
            <a:spLocks noRo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es-AR" altLang="es-A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pPr>
              <a:defRPr/>
            </a:pPr>
            <a:fld id="{185AC92D-77C0-4D6C-BC79-3B84AAA57599}" type="datetimeFigureOut">
              <a:rPr lang="es-AR"/>
              <a:pPr>
                <a:defRPr/>
              </a:pPr>
              <a:t>21/04/2015</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78929B0C-D97E-4AD8-9297-84A783C437BA}" type="slidenum">
              <a:rPr lang="es-ES" altLang="es-AR"/>
              <a:pPr>
                <a:defRPr/>
              </a:pPr>
              <a:t>‹Nº›</a:t>
            </a:fld>
            <a:endParaRPr lang="es-ES" altLang="es-AR"/>
          </a:p>
        </p:txBody>
      </p:sp>
    </p:spTree>
    <p:extLst>
      <p:ext uri="{BB962C8B-B14F-4D97-AF65-F5344CB8AC3E}">
        <p14:creationId xmlns:p14="http://schemas.microsoft.com/office/powerpoint/2010/main" val="1779423333"/>
      </p:ext>
    </p:extLst>
  </p:cSld>
  <p:clrMapOvr>
    <a:masterClrMapping/>
  </p:clrMapOvr>
  <p:transition spd="med">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8EE3057D-0B3C-4AE7-ADFF-6D4E8D238575}" type="datetimeFigureOut">
              <a:rPr lang="es-AR"/>
              <a:pPr>
                <a:defRPr/>
              </a:pPr>
              <a:t>21/04/2015</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F893AA38-D571-4623-8E83-8DC65223EB85}" type="slidenum">
              <a:rPr lang="es-ES" altLang="es-AR"/>
              <a:pPr>
                <a:defRPr/>
              </a:pPr>
              <a:t>‹Nº›</a:t>
            </a:fld>
            <a:endParaRPr lang="es-ES" altLang="es-AR"/>
          </a:p>
        </p:txBody>
      </p:sp>
    </p:spTree>
    <p:extLst>
      <p:ext uri="{BB962C8B-B14F-4D97-AF65-F5344CB8AC3E}">
        <p14:creationId xmlns:p14="http://schemas.microsoft.com/office/powerpoint/2010/main" val="2157325633"/>
      </p:ext>
    </p:extLst>
  </p:cSld>
  <p:clrMapOvr>
    <a:masterClrMapping/>
  </p:clrMapOvr>
  <p:transition spd="med">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162609A-29E1-48B6-AB9F-48C609E93650}" type="datetimeFigureOut">
              <a:rPr lang="es-AR"/>
              <a:pPr>
                <a:defRPr/>
              </a:pPr>
              <a:t>21/04/2015</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AC447519-BE92-46AB-81B5-05B2B6B13895}" type="slidenum">
              <a:rPr lang="es-ES" altLang="es-AR"/>
              <a:pPr>
                <a:defRPr/>
              </a:pPr>
              <a:t>‹Nº›</a:t>
            </a:fld>
            <a:endParaRPr lang="es-ES" altLang="es-AR"/>
          </a:p>
        </p:txBody>
      </p:sp>
    </p:spTree>
    <p:extLst>
      <p:ext uri="{BB962C8B-B14F-4D97-AF65-F5344CB8AC3E}">
        <p14:creationId xmlns:p14="http://schemas.microsoft.com/office/powerpoint/2010/main" val="3847590947"/>
      </p:ext>
    </p:extLst>
  </p:cSld>
  <p:clrMapOvr>
    <a:masterClrMapping/>
  </p:clrMapOvr>
  <p:transition spd="med">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3 Marcador de fecha"/>
          <p:cNvSpPr>
            <a:spLocks noGrp="1"/>
          </p:cNvSpPr>
          <p:nvPr>
            <p:ph type="dt" sz="half" idx="10"/>
          </p:nvPr>
        </p:nvSpPr>
        <p:spPr/>
        <p:txBody>
          <a:bodyPr/>
          <a:lstStyle>
            <a:lvl1pPr>
              <a:defRPr/>
            </a:lvl1pPr>
          </a:lstStyle>
          <a:p>
            <a:pPr>
              <a:defRPr/>
            </a:pPr>
            <a:fld id="{B1345395-0E19-4136-B9E4-3260910072A3}" type="datetimeFigureOut">
              <a:rPr lang="es-AR"/>
              <a:pPr>
                <a:defRPr/>
              </a:pPr>
              <a:t>21/04/2015</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D6D82772-2AD9-45DE-8515-D7EDB36AAB2C}" type="slidenum">
              <a:rPr lang="es-ES" altLang="es-AR"/>
              <a:pPr>
                <a:defRPr/>
              </a:pPr>
              <a:t>‹Nº›</a:t>
            </a:fld>
            <a:endParaRPr lang="es-ES" altLang="es-AR"/>
          </a:p>
        </p:txBody>
      </p:sp>
    </p:spTree>
    <p:extLst>
      <p:ext uri="{BB962C8B-B14F-4D97-AF65-F5344CB8AC3E}">
        <p14:creationId xmlns:p14="http://schemas.microsoft.com/office/powerpoint/2010/main" val="2563310148"/>
      </p:ext>
    </p:extLst>
  </p:cSld>
  <p:clrMapOvr>
    <a:masterClrMapping/>
  </p:clrMapOvr>
  <p:transition spd="med">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3 Marcador de fecha"/>
          <p:cNvSpPr>
            <a:spLocks noGrp="1"/>
          </p:cNvSpPr>
          <p:nvPr>
            <p:ph type="dt" sz="half" idx="10"/>
          </p:nvPr>
        </p:nvSpPr>
        <p:spPr/>
        <p:txBody>
          <a:bodyPr/>
          <a:lstStyle>
            <a:lvl1pPr>
              <a:defRPr/>
            </a:lvl1pPr>
          </a:lstStyle>
          <a:p>
            <a:pPr>
              <a:defRPr/>
            </a:pPr>
            <a:fld id="{E43DB8DF-B73D-4E5D-B636-1B0112D6B2D2}" type="datetimeFigureOut">
              <a:rPr lang="es-AR"/>
              <a:pPr>
                <a:defRPr/>
              </a:pPr>
              <a:t>21/04/2015</a:t>
            </a:fld>
            <a:endParaRPr lang="es-AR"/>
          </a:p>
        </p:txBody>
      </p:sp>
      <p:sp>
        <p:nvSpPr>
          <p:cNvPr id="8" name="4 Marcador de pie de página"/>
          <p:cNvSpPr>
            <a:spLocks noGrp="1"/>
          </p:cNvSpPr>
          <p:nvPr>
            <p:ph type="ftr" sz="quarter" idx="11"/>
          </p:nvPr>
        </p:nvSpPr>
        <p:spPr/>
        <p:txBody>
          <a:bodyPr/>
          <a:lstStyle>
            <a:lvl1pPr>
              <a:defRPr/>
            </a:lvl1pPr>
          </a:lstStyle>
          <a:p>
            <a:pPr>
              <a:defRPr/>
            </a:pPr>
            <a:endParaRPr lang="es-AR"/>
          </a:p>
        </p:txBody>
      </p:sp>
      <p:sp>
        <p:nvSpPr>
          <p:cNvPr id="9" name="5 Marcador de número de diapositiva"/>
          <p:cNvSpPr>
            <a:spLocks noGrp="1"/>
          </p:cNvSpPr>
          <p:nvPr>
            <p:ph type="sldNum" sz="quarter" idx="12"/>
          </p:nvPr>
        </p:nvSpPr>
        <p:spPr/>
        <p:txBody>
          <a:bodyPr/>
          <a:lstStyle>
            <a:lvl1pPr>
              <a:defRPr/>
            </a:lvl1pPr>
          </a:lstStyle>
          <a:p>
            <a:pPr>
              <a:defRPr/>
            </a:pPr>
            <a:fld id="{5E2D126D-4C2C-4DC3-BC41-DF6B9D6CA25E}" type="slidenum">
              <a:rPr lang="es-ES" altLang="es-AR"/>
              <a:pPr>
                <a:defRPr/>
              </a:pPr>
              <a:t>‹Nº›</a:t>
            </a:fld>
            <a:endParaRPr lang="es-ES" altLang="es-AR"/>
          </a:p>
        </p:txBody>
      </p:sp>
    </p:spTree>
    <p:extLst>
      <p:ext uri="{BB962C8B-B14F-4D97-AF65-F5344CB8AC3E}">
        <p14:creationId xmlns:p14="http://schemas.microsoft.com/office/powerpoint/2010/main" val="2991633738"/>
      </p:ext>
    </p:extLst>
  </p:cSld>
  <p:clrMapOvr>
    <a:masterClrMapping/>
  </p:clrMapOvr>
  <p:transition spd="med">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3 Marcador de fecha"/>
          <p:cNvSpPr>
            <a:spLocks noGrp="1"/>
          </p:cNvSpPr>
          <p:nvPr>
            <p:ph type="dt" sz="half" idx="10"/>
          </p:nvPr>
        </p:nvSpPr>
        <p:spPr/>
        <p:txBody>
          <a:bodyPr/>
          <a:lstStyle>
            <a:lvl1pPr>
              <a:defRPr/>
            </a:lvl1pPr>
          </a:lstStyle>
          <a:p>
            <a:pPr>
              <a:defRPr/>
            </a:pPr>
            <a:fld id="{6F03CF60-BC82-48DE-879E-D8641BDB9017}" type="datetimeFigureOut">
              <a:rPr lang="es-AR"/>
              <a:pPr>
                <a:defRPr/>
              </a:pPr>
              <a:t>21/04/2015</a:t>
            </a:fld>
            <a:endParaRPr lang="es-AR"/>
          </a:p>
        </p:txBody>
      </p:sp>
      <p:sp>
        <p:nvSpPr>
          <p:cNvPr id="4" name="4 Marcador de pie de página"/>
          <p:cNvSpPr>
            <a:spLocks noGrp="1"/>
          </p:cNvSpPr>
          <p:nvPr>
            <p:ph type="ftr" sz="quarter" idx="11"/>
          </p:nvPr>
        </p:nvSpPr>
        <p:spPr/>
        <p:txBody>
          <a:bodyPr/>
          <a:lstStyle>
            <a:lvl1pPr>
              <a:defRPr/>
            </a:lvl1pPr>
          </a:lstStyle>
          <a:p>
            <a:pPr>
              <a:defRPr/>
            </a:pPr>
            <a:endParaRPr lang="es-AR"/>
          </a:p>
        </p:txBody>
      </p:sp>
      <p:sp>
        <p:nvSpPr>
          <p:cNvPr id="5" name="5 Marcador de número de diapositiva"/>
          <p:cNvSpPr>
            <a:spLocks noGrp="1"/>
          </p:cNvSpPr>
          <p:nvPr>
            <p:ph type="sldNum" sz="quarter" idx="12"/>
          </p:nvPr>
        </p:nvSpPr>
        <p:spPr/>
        <p:txBody>
          <a:bodyPr/>
          <a:lstStyle>
            <a:lvl1pPr>
              <a:defRPr/>
            </a:lvl1pPr>
          </a:lstStyle>
          <a:p>
            <a:pPr>
              <a:defRPr/>
            </a:pPr>
            <a:fld id="{CD5AAAC9-3838-4C0C-8736-252FE756F7A4}" type="slidenum">
              <a:rPr lang="es-ES" altLang="es-AR"/>
              <a:pPr>
                <a:defRPr/>
              </a:pPr>
              <a:t>‹Nº›</a:t>
            </a:fld>
            <a:endParaRPr lang="es-ES" altLang="es-AR"/>
          </a:p>
        </p:txBody>
      </p:sp>
    </p:spTree>
    <p:extLst>
      <p:ext uri="{BB962C8B-B14F-4D97-AF65-F5344CB8AC3E}">
        <p14:creationId xmlns:p14="http://schemas.microsoft.com/office/powerpoint/2010/main" val="768722761"/>
      </p:ext>
    </p:extLst>
  </p:cSld>
  <p:clrMapOvr>
    <a:masterClrMapping/>
  </p:clrMapOvr>
  <p:transition spd="med">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5D0A28BD-F747-4EAD-BBF3-9FF1CEAE5AC0}" type="datetimeFigureOut">
              <a:rPr lang="es-AR"/>
              <a:pPr>
                <a:defRPr/>
              </a:pPr>
              <a:t>21/04/2015</a:t>
            </a:fld>
            <a:endParaRPr lang="es-AR"/>
          </a:p>
        </p:txBody>
      </p:sp>
      <p:sp>
        <p:nvSpPr>
          <p:cNvPr id="3" name="4 Marcador de pie de página"/>
          <p:cNvSpPr>
            <a:spLocks noGrp="1"/>
          </p:cNvSpPr>
          <p:nvPr>
            <p:ph type="ftr" sz="quarter" idx="11"/>
          </p:nvPr>
        </p:nvSpPr>
        <p:spPr/>
        <p:txBody>
          <a:bodyPr/>
          <a:lstStyle>
            <a:lvl1pPr>
              <a:defRPr/>
            </a:lvl1pPr>
          </a:lstStyle>
          <a:p>
            <a:pPr>
              <a:defRPr/>
            </a:pPr>
            <a:endParaRPr lang="es-AR"/>
          </a:p>
        </p:txBody>
      </p:sp>
      <p:sp>
        <p:nvSpPr>
          <p:cNvPr id="4" name="5 Marcador de número de diapositiva"/>
          <p:cNvSpPr>
            <a:spLocks noGrp="1"/>
          </p:cNvSpPr>
          <p:nvPr>
            <p:ph type="sldNum" sz="quarter" idx="12"/>
          </p:nvPr>
        </p:nvSpPr>
        <p:spPr/>
        <p:txBody>
          <a:bodyPr/>
          <a:lstStyle>
            <a:lvl1pPr>
              <a:defRPr/>
            </a:lvl1pPr>
          </a:lstStyle>
          <a:p>
            <a:pPr>
              <a:defRPr/>
            </a:pPr>
            <a:fld id="{3EC221B6-328C-48EB-B32A-04ABADC6C2F3}" type="slidenum">
              <a:rPr lang="es-ES" altLang="es-AR"/>
              <a:pPr>
                <a:defRPr/>
              </a:pPr>
              <a:t>‹Nº›</a:t>
            </a:fld>
            <a:endParaRPr lang="es-ES" altLang="es-AR"/>
          </a:p>
        </p:txBody>
      </p:sp>
    </p:spTree>
    <p:extLst>
      <p:ext uri="{BB962C8B-B14F-4D97-AF65-F5344CB8AC3E}">
        <p14:creationId xmlns:p14="http://schemas.microsoft.com/office/powerpoint/2010/main" val="1527545629"/>
      </p:ext>
    </p:extLst>
  </p:cSld>
  <p:clrMapOvr>
    <a:masterClrMapping/>
  </p:clrMapOvr>
  <p:transition spd="med">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D17731D-68AE-4B34-9DFA-EC5693118DB6}" type="datetimeFigureOut">
              <a:rPr lang="es-AR"/>
              <a:pPr>
                <a:defRPr/>
              </a:pPr>
              <a:t>21/04/2015</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468A54EC-2022-4804-B008-B9AD162731C3}" type="slidenum">
              <a:rPr lang="es-ES" altLang="es-AR"/>
              <a:pPr>
                <a:defRPr/>
              </a:pPr>
              <a:t>‹Nº›</a:t>
            </a:fld>
            <a:endParaRPr lang="es-ES" altLang="es-AR"/>
          </a:p>
        </p:txBody>
      </p:sp>
    </p:spTree>
    <p:extLst>
      <p:ext uri="{BB962C8B-B14F-4D97-AF65-F5344CB8AC3E}">
        <p14:creationId xmlns:p14="http://schemas.microsoft.com/office/powerpoint/2010/main" val="644836291"/>
      </p:ext>
    </p:extLst>
  </p:cSld>
  <p:clrMapOvr>
    <a:masterClrMapping/>
  </p:clrMapOvr>
  <p:transition spd="med">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CBD8176-3F79-438F-B14D-98872B2CB292}" type="datetimeFigureOut">
              <a:rPr lang="es-AR"/>
              <a:pPr>
                <a:defRPr/>
              </a:pPr>
              <a:t>21/04/2015</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90F49C5F-DA3B-4DDC-B903-395253FB535F}" type="slidenum">
              <a:rPr lang="es-ES" altLang="es-AR"/>
              <a:pPr>
                <a:defRPr/>
              </a:pPr>
              <a:t>‹Nº›</a:t>
            </a:fld>
            <a:endParaRPr lang="es-ES" altLang="es-AR"/>
          </a:p>
        </p:txBody>
      </p:sp>
    </p:spTree>
    <p:extLst>
      <p:ext uri="{BB962C8B-B14F-4D97-AF65-F5344CB8AC3E}">
        <p14:creationId xmlns:p14="http://schemas.microsoft.com/office/powerpoint/2010/main" val="1630422296"/>
      </p:ext>
    </p:extLst>
  </p:cSld>
  <p:clrMapOvr>
    <a:masterClrMapping/>
  </p:clrMapOvr>
  <p:transition spd="med">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4C11959E-4564-4F8F-A456-6537A99D4507}" type="datetimeFigureOut">
              <a:rPr lang="es-AR"/>
              <a:pPr>
                <a:defRPr/>
              </a:pPr>
              <a:t>21/04/2015</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68749BC1-BB68-49D8-900D-B220B6F6DC05}" type="slidenum">
              <a:rPr lang="es-ES" altLang="es-AR"/>
              <a:pPr>
                <a:defRPr/>
              </a:pPr>
              <a:t>‹Nº›</a:t>
            </a:fld>
            <a:endParaRPr lang="es-ES" altLang="es-AR"/>
          </a:p>
        </p:txBody>
      </p:sp>
    </p:spTree>
    <p:extLst>
      <p:ext uri="{BB962C8B-B14F-4D97-AF65-F5344CB8AC3E}">
        <p14:creationId xmlns:p14="http://schemas.microsoft.com/office/powerpoint/2010/main" val="2706221010"/>
      </p:ext>
    </p:extLst>
  </p:cSld>
  <p:clrMapOvr>
    <a:masterClrMapping/>
  </p:clrMapOvr>
  <p:transition spd="med">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B65ECE33-572A-4387-AD98-D9CD548DCB24}" type="datetimeFigureOut">
              <a:rPr lang="es-AR"/>
              <a:pPr>
                <a:defRPr/>
              </a:pPr>
              <a:t>21/04/2015</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41B8DB45-DB12-48D6-8BEE-C344EC35DB79}" type="slidenum">
              <a:rPr lang="es-ES" altLang="es-AR"/>
              <a:pPr>
                <a:defRPr/>
              </a:pPr>
              <a:t>‹Nº›</a:t>
            </a:fld>
            <a:endParaRPr lang="es-ES" altLang="es-AR"/>
          </a:p>
        </p:txBody>
      </p:sp>
    </p:spTree>
    <p:extLst>
      <p:ext uri="{BB962C8B-B14F-4D97-AF65-F5344CB8AC3E}">
        <p14:creationId xmlns:p14="http://schemas.microsoft.com/office/powerpoint/2010/main" val="310171556"/>
      </p:ext>
    </p:extLst>
  </p:cSld>
  <p:clrMapOvr>
    <a:masterClrMapping/>
  </p:clrMapOvr>
  <p:transition spd="med">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s-AR" altLang="es-AR" smtClean="0"/>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s-AR" altLang="es-AR"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24A5377-40AB-49A7-A8F0-5A0457E2A40F}" type="datetimeFigureOut">
              <a:rPr lang="es-AR"/>
              <a:pPr>
                <a:defRPr/>
              </a:pPr>
              <a:t>21/04/2015</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5D6773D-0835-432D-93EF-3B23D6997CDA}" type="slidenum">
              <a:rPr lang="es-ES" altLang="es-AR"/>
              <a:pPr>
                <a:defRPr/>
              </a:pPr>
              <a:t>‹Nº›</a:t>
            </a:fld>
            <a:endParaRPr lang="es-ES" altLang="es-AR"/>
          </a:p>
        </p:txBody>
      </p:sp>
      <p:sp>
        <p:nvSpPr>
          <p:cNvPr id="1031" name="Rectangle 8"/>
          <p:cNvSpPr>
            <a:spLocks noChangeArrowheads="1"/>
          </p:cNvSpPr>
          <p:nvPr userDrawn="1"/>
        </p:nvSpPr>
        <p:spPr bwMode="auto">
          <a:xfrm>
            <a:off x="0" y="0"/>
            <a:ext cx="9144000" cy="1219200"/>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400">
                <a:solidFill>
                  <a:srgbClr val="000099"/>
                </a:solidFill>
                <a:latin typeface="Arial" charset="0"/>
              </a:defRPr>
            </a:lvl1pPr>
            <a:lvl2pPr marL="742950" indent="-285750" eaLnBrk="0" hangingPunct="0">
              <a:defRPr sz="1400">
                <a:solidFill>
                  <a:srgbClr val="000099"/>
                </a:solidFill>
                <a:latin typeface="Arial" charset="0"/>
              </a:defRPr>
            </a:lvl2pPr>
            <a:lvl3pPr marL="1143000" indent="-228600" eaLnBrk="0" hangingPunct="0">
              <a:defRPr sz="1400">
                <a:solidFill>
                  <a:srgbClr val="000099"/>
                </a:solidFill>
                <a:latin typeface="Arial" charset="0"/>
              </a:defRPr>
            </a:lvl3pPr>
            <a:lvl4pPr marL="1600200" indent="-228600" eaLnBrk="0" hangingPunct="0">
              <a:defRPr sz="1400">
                <a:solidFill>
                  <a:srgbClr val="000099"/>
                </a:solidFill>
                <a:latin typeface="Arial" charset="0"/>
              </a:defRPr>
            </a:lvl4pPr>
            <a:lvl5pPr marL="2057400" indent="-228600" eaLnBrk="0" hangingPunct="0">
              <a:defRPr sz="1400">
                <a:solidFill>
                  <a:srgbClr val="000099"/>
                </a:solidFill>
                <a:latin typeface="Arial" charset="0"/>
              </a:defRPr>
            </a:lvl5pPr>
            <a:lvl6pPr marL="2514600" indent="-228600" algn="just" eaLnBrk="0" fontAlgn="base" hangingPunct="0">
              <a:spcBef>
                <a:spcPct val="0"/>
              </a:spcBef>
              <a:spcAft>
                <a:spcPct val="40000"/>
              </a:spcAft>
              <a:defRPr sz="1400">
                <a:solidFill>
                  <a:srgbClr val="000099"/>
                </a:solidFill>
                <a:latin typeface="Arial" charset="0"/>
              </a:defRPr>
            </a:lvl6pPr>
            <a:lvl7pPr marL="2971800" indent="-228600" algn="just" eaLnBrk="0" fontAlgn="base" hangingPunct="0">
              <a:spcBef>
                <a:spcPct val="0"/>
              </a:spcBef>
              <a:spcAft>
                <a:spcPct val="40000"/>
              </a:spcAft>
              <a:defRPr sz="1400">
                <a:solidFill>
                  <a:srgbClr val="000099"/>
                </a:solidFill>
                <a:latin typeface="Arial" charset="0"/>
              </a:defRPr>
            </a:lvl7pPr>
            <a:lvl8pPr marL="3429000" indent="-228600" algn="just" eaLnBrk="0" fontAlgn="base" hangingPunct="0">
              <a:spcBef>
                <a:spcPct val="0"/>
              </a:spcBef>
              <a:spcAft>
                <a:spcPct val="40000"/>
              </a:spcAft>
              <a:defRPr sz="1400">
                <a:solidFill>
                  <a:srgbClr val="000099"/>
                </a:solidFill>
                <a:latin typeface="Arial" charset="0"/>
              </a:defRPr>
            </a:lvl8pPr>
            <a:lvl9pPr marL="3886200" indent="-228600" algn="just" eaLnBrk="0" fontAlgn="base" hangingPunct="0">
              <a:spcBef>
                <a:spcPct val="0"/>
              </a:spcBef>
              <a:spcAft>
                <a:spcPct val="40000"/>
              </a:spcAft>
              <a:defRPr sz="1400">
                <a:solidFill>
                  <a:srgbClr val="000099"/>
                </a:solidFill>
                <a:latin typeface="Arial" charset="0"/>
              </a:defRPr>
            </a:lvl9pPr>
          </a:lstStyle>
          <a:p>
            <a:pPr eaLnBrk="1" hangingPunct="1">
              <a:defRPr/>
            </a:pPr>
            <a:endParaRPr lang="es-AR" altLang="es-AR" smtClean="0"/>
          </a:p>
        </p:txBody>
      </p:sp>
      <p:pic>
        <p:nvPicPr>
          <p:cNvPr id="1032" name="Picture 9" descr="ISOTIPO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001000" y="304800"/>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med">
    <p:zoom dir="in"/>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m.ar/url?sa=i&amp;rct=j&amp;q=&amp;esrc=s&amp;frm=1&amp;source=images&amp;cd=&amp;cad=rja&amp;docid=r3Hu0gXucu43oM&amp;tbnid=teblJFcwZsZgNM:&amp;ved=0CAUQjRw&amp;url=http%3A%2F%2Fwww.ipinsa.com%2Fipinsa%2Findex.php%3Foption%3Dcom_content%26view%3Darticle%26id%3D30%3Aseguridad-electrica%26catid%3D24%26Itemid%3D150%26showall%3D1%26limitstart%3D&amp;ei=kOzQUfarDuTQiwL8toCIDw&amp;bvm=bv.48572450,d.cGE&amp;psig=AFQjCNFrWxZZhswINE-opN9nK1qSJhD5gQ&amp;ust=137273271866387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6"/>
          <p:cNvSpPr txBox="1">
            <a:spLocks noChangeArrowheads="1"/>
          </p:cNvSpPr>
          <p:nvPr/>
        </p:nvSpPr>
        <p:spPr bwMode="auto">
          <a:xfrm>
            <a:off x="539552" y="1612330"/>
            <a:ext cx="8228211"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hangingPunct="0"/>
            <a:r>
              <a:rPr lang="es-MX" sz="2800" b="1" dirty="0" smtClean="0">
                <a:latin typeface="Tahoma" pitchFamily="34" charset="0"/>
                <a:ea typeface="Tahoma" pitchFamily="34" charset="0"/>
                <a:cs typeface="Tahoma" pitchFamily="34" charset="0"/>
              </a:rPr>
              <a:t>Resolución SRT N° 3068/14</a:t>
            </a:r>
          </a:p>
          <a:p>
            <a:pPr algn="ctr" hangingPunct="0"/>
            <a:endParaRPr lang="es-MX" sz="1800" b="1" dirty="0"/>
          </a:p>
          <a:p>
            <a:pPr algn="ctr" hangingPunct="0"/>
            <a:r>
              <a:rPr lang="es-MX" sz="2800" b="1" dirty="0" smtClean="0">
                <a:latin typeface="Tahoma" pitchFamily="34" charset="0"/>
                <a:ea typeface="Tahoma" pitchFamily="34" charset="0"/>
                <a:cs typeface="Tahoma" pitchFamily="34" charset="0"/>
              </a:rPr>
              <a:t>TRABAJOS </a:t>
            </a:r>
            <a:r>
              <a:rPr lang="es-MX" sz="2800" b="1" dirty="0">
                <a:latin typeface="Tahoma" pitchFamily="34" charset="0"/>
                <a:ea typeface="Tahoma" pitchFamily="34" charset="0"/>
                <a:cs typeface="Tahoma" pitchFamily="34" charset="0"/>
              </a:rPr>
              <a:t>CON </a:t>
            </a:r>
            <a:r>
              <a:rPr lang="es-MX" sz="2800" b="1" dirty="0" smtClean="0">
                <a:latin typeface="Tahoma" pitchFamily="34" charset="0"/>
                <a:ea typeface="Tahoma" pitchFamily="34" charset="0"/>
                <a:cs typeface="Tahoma" pitchFamily="34" charset="0"/>
              </a:rPr>
              <a:t>TENSIÓN EN BAJA TENSIÓN</a:t>
            </a:r>
          </a:p>
          <a:p>
            <a:pPr algn="ctr" hangingPunct="0"/>
            <a:endParaRPr lang="es-MX" sz="2800" b="1" dirty="0" smtClean="0">
              <a:latin typeface="Arial Narrow" pitchFamily="34" charset="0"/>
            </a:endParaRPr>
          </a:p>
          <a:p>
            <a:pPr algn="ctr" hangingPunct="0"/>
            <a:r>
              <a:rPr lang="es-MX" sz="2800" b="1" dirty="0" smtClean="0">
                <a:solidFill>
                  <a:schemeClr val="tx2">
                    <a:lumMod val="60000"/>
                    <a:lumOff val="40000"/>
                  </a:schemeClr>
                </a:solidFill>
                <a:latin typeface="Arial Narrow" pitchFamily="34" charset="0"/>
              </a:rPr>
              <a:t>Aspectos </a:t>
            </a:r>
            <a:r>
              <a:rPr lang="es-MX" sz="2800" b="1" dirty="0">
                <a:solidFill>
                  <a:schemeClr val="tx2">
                    <a:lumMod val="60000"/>
                    <a:lumOff val="40000"/>
                  </a:schemeClr>
                </a:solidFill>
                <a:latin typeface="Arial Narrow" pitchFamily="34" charset="0"/>
              </a:rPr>
              <a:t>Operativos de su </a:t>
            </a:r>
            <a:r>
              <a:rPr lang="es-MX" sz="2800" b="1" dirty="0" smtClean="0">
                <a:solidFill>
                  <a:schemeClr val="tx2">
                    <a:lumMod val="60000"/>
                    <a:lumOff val="40000"/>
                  </a:schemeClr>
                </a:solidFill>
                <a:latin typeface="Arial Narrow" pitchFamily="34" charset="0"/>
              </a:rPr>
              <a:t>Implementación</a:t>
            </a:r>
            <a:endParaRPr lang="es-AR" sz="2800" dirty="0" smtClean="0">
              <a:solidFill>
                <a:schemeClr val="tx2">
                  <a:lumMod val="60000"/>
                  <a:lumOff val="40000"/>
                </a:schemeClr>
              </a:solidFill>
              <a:latin typeface="Arial Narrow" pitchFamily="34" charset="0"/>
            </a:endParaRPr>
          </a:p>
          <a:p>
            <a:pPr algn="ctr" hangingPunct="0"/>
            <a:endParaRPr lang="es-AR" sz="2800" dirty="0"/>
          </a:p>
        </p:txBody>
      </p:sp>
      <p:sp>
        <p:nvSpPr>
          <p:cNvPr id="3076" name="Rectangle 41"/>
          <p:cNvSpPr>
            <a:spLocks noChangeArrowheads="1"/>
          </p:cNvSpPr>
          <p:nvPr/>
        </p:nvSpPr>
        <p:spPr bwMode="auto">
          <a:xfrm>
            <a:off x="7524750" y="260350"/>
            <a:ext cx="1243013" cy="762000"/>
          </a:xfrm>
          <a:prstGeom prst="rect">
            <a:avLst/>
          </a:prstGeom>
          <a:solidFill>
            <a:srgbClr val="008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ltLang="es-AR"/>
          </a:p>
        </p:txBody>
      </p:sp>
      <p:sp>
        <p:nvSpPr>
          <p:cNvPr id="3077" name="Text Box 43"/>
          <p:cNvSpPr txBox="1">
            <a:spLocks noChangeArrowheads="1"/>
          </p:cNvSpPr>
          <p:nvPr/>
        </p:nvSpPr>
        <p:spPr bwMode="auto">
          <a:xfrm>
            <a:off x="2383532" y="4869160"/>
            <a:ext cx="499678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AR" altLang="es-AR" sz="2000" b="1" dirty="0" smtClean="0">
                <a:latin typeface="Century Gothic" pitchFamily="34" charset="0"/>
              </a:rPr>
              <a:t>EPEC	</a:t>
            </a:r>
            <a:r>
              <a:rPr lang="es-AR" altLang="es-AR" sz="2000" dirty="0" smtClean="0">
                <a:latin typeface="Century Gothic" pitchFamily="34" charset="0"/>
              </a:rPr>
              <a:t>Esp</a:t>
            </a:r>
            <a:r>
              <a:rPr lang="es-AR" altLang="es-AR" sz="2000" dirty="0">
                <a:latin typeface="Century Gothic" pitchFamily="34" charset="0"/>
              </a:rPr>
              <a:t>. Ing. Carlos E. </a:t>
            </a:r>
            <a:r>
              <a:rPr lang="es-AR" altLang="es-AR" sz="2000" dirty="0" smtClean="0">
                <a:latin typeface="Century Gothic" pitchFamily="34" charset="0"/>
              </a:rPr>
              <a:t>Plencovich</a:t>
            </a:r>
            <a:endParaRPr lang="es-AR" altLang="es-AR" sz="2000" b="1" dirty="0" smtClean="0">
              <a:latin typeface="Century Gothic" pitchFamily="34" charset="0"/>
            </a:endParaRPr>
          </a:p>
          <a:p>
            <a:pPr algn="l">
              <a:spcBef>
                <a:spcPct val="50000"/>
              </a:spcBef>
              <a:spcAft>
                <a:spcPct val="0"/>
              </a:spcAft>
            </a:pPr>
            <a:r>
              <a:rPr lang="es-ES" altLang="es-AR" sz="2000" b="1" dirty="0" smtClean="0">
                <a:latin typeface="Century Gothic" pitchFamily="34" charset="0"/>
              </a:rPr>
              <a:t>SRT	</a:t>
            </a:r>
            <a:r>
              <a:rPr lang="es-ES" altLang="es-AR" sz="2000" dirty="0" smtClean="0">
                <a:latin typeface="Century Gothic" pitchFamily="34" charset="0"/>
              </a:rPr>
              <a:t>Ing. Roberto García</a:t>
            </a:r>
            <a:endParaRPr lang="es-ES" altLang="es-AR" sz="2000" dirty="0">
              <a:latin typeface="Century Gothic" pitchFamily="34" charset="0"/>
            </a:endParaRPr>
          </a:p>
        </p:txBody>
      </p:sp>
      <p:sp>
        <p:nvSpPr>
          <p:cNvPr id="3078" name="Text Box 44"/>
          <p:cNvSpPr txBox="1">
            <a:spLocks noChangeArrowheads="1"/>
          </p:cNvSpPr>
          <p:nvPr/>
        </p:nvSpPr>
        <p:spPr bwMode="auto">
          <a:xfrm>
            <a:off x="5334000" y="6165304"/>
            <a:ext cx="3429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spcBef>
                <a:spcPct val="50000"/>
              </a:spcBef>
              <a:spcAft>
                <a:spcPct val="0"/>
              </a:spcAft>
            </a:pPr>
            <a:r>
              <a:rPr lang="es-AR" altLang="es-AR" sz="1400" b="1" dirty="0">
                <a:latin typeface="Arial" charset="0"/>
              </a:rPr>
              <a:t>Córdoba, </a:t>
            </a:r>
            <a:r>
              <a:rPr lang="es-AR" altLang="es-AR" sz="1400" b="1" dirty="0" smtClean="0">
                <a:latin typeface="Arial" charset="0"/>
              </a:rPr>
              <a:t>22 </a:t>
            </a:r>
            <a:r>
              <a:rPr lang="es-AR" altLang="es-AR" sz="1400" b="1" dirty="0">
                <a:latin typeface="Arial" charset="0"/>
              </a:rPr>
              <a:t>de Abril de </a:t>
            </a:r>
            <a:r>
              <a:rPr lang="es-AR" altLang="es-AR" sz="1400" b="1" dirty="0" smtClean="0">
                <a:latin typeface="Arial" charset="0"/>
              </a:rPr>
              <a:t>2015 </a:t>
            </a:r>
            <a:endParaRPr lang="es-ES" altLang="es-AR" sz="1400" b="1" dirty="0">
              <a:latin typeface="Arial" charset="0"/>
            </a:endParaRPr>
          </a:p>
        </p:txBody>
      </p:sp>
      <p:pic>
        <p:nvPicPr>
          <p:cNvPr id="3084" name="0 Imagen" descr="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0"/>
            <a:ext cx="3630022" cy="119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1 Imagen" descr="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32656"/>
            <a:ext cx="3491880" cy="61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Instalaciones Eléctricas</a:t>
            </a:r>
            <a:endParaRPr lang="es-ES" altLang="es-AR" sz="2400" b="1" dirty="0">
              <a:solidFill>
                <a:schemeClr val="bg1"/>
              </a:solidFill>
              <a:latin typeface="Arial" charset="0"/>
            </a:endParaRPr>
          </a:p>
        </p:txBody>
      </p:sp>
      <p:sp>
        <p:nvSpPr>
          <p:cNvPr id="85024" name="Rectangle 1056"/>
          <p:cNvSpPr>
            <a:spLocks noChangeArrowheads="1"/>
          </p:cNvSpPr>
          <p:nvPr/>
        </p:nvSpPr>
        <p:spPr bwMode="auto">
          <a:xfrm>
            <a:off x="1187450" y="1773238"/>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90000"/>
              </a:lnSpc>
              <a:spcBef>
                <a:spcPct val="20000"/>
              </a:spcBef>
              <a:spcAft>
                <a:spcPct val="0"/>
              </a:spcAft>
            </a:pPr>
            <a:endParaRPr lang="es-ES" altLang="es-AR" sz="2000"/>
          </a:p>
        </p:txBody>
      </p:sp>
      <p:sp>
        <p:nvSpPr>
          <p:cNvPr id="2" name="1 Rectángulo"/>
          <p:cNvSpPr/>
          <p:nvPr/>
        </p:nvSpPr>
        <p:spPr>
          <a:xfrm>
            <a:off x="827584" y="1628800"/>
            <a:ext cx="7560840" cy="3939540"/>
          </a:xfrm>
          <a:prstGeom prst="rect">
            <a:avLst/>
          </a:prstGeom>
        </p:spPr>
        <p:txBody>
          <a:bodyPr wrap="square">
            <a:spAutoFit/>
          </a:bodyPr>
          <a:lstStyle/>
          <a:p>
            <a:pPr marL="87313">
              <a:lnSpc>
                <a:spcPct val="90000"/>
              </a:lnSpc>
              <a:spcBef>
                <a:spcPct val="40000"/>
              </a:spcBef>
            </a:pPr>
            <a:r>
              <a:rPr lang="es-ES" altLang="es-AR" sz="3600" b="1" dirty="0" smtClean="0">
                <a:solidFill>
                  <a:schemeClr val="tx1"/>
                </a:solidFill>
                <a:latin typeface="+mn-lt"/>
              </a:rPr>
              <a:t>Instalaciones </a:t>
            </a:r>
            <a:r>
              <a:rPr lang="es-ES" altLang="es-AR" sz="3600" b="1" dirty="0" smtClean="0">
                <a:solidFill>
                  <a:schemeClr val="tx1"/>
                </a:solidFill>
                <a:latin typeface="+mn-lt"/>
              </a:rPr>
              <a:t>E</a:t>
            </a:r>
            <a:r>
              <a:rPr lang="es-ES" altLang="es-AR" sz="3600" b="1" dirty="0" smtClean="0">
                <a:solidFill>
                  <a:schemeClr val="tx1"/>
                </a:solidFill>
                <a:latin typeface="+mn-lt"/>
              </a:rPr>
              <a:t>léctricas</a:t>
            </a:r>
            <a:r>
              <a:rPr lang="es-ES" altLang="es-AR" sz="3600" dirty="0" smtClean="0">
                <a:solidFill>
                  <a:schemeClr val="tx1"/>
                </a:solidFill>
                <a:latin typeface="+mn-lt"/>
              </a:rPr>
              <a:t> – Definición:</a:t>
            </a:r>
          </a:p>
          <a:p>
            <a:pPr marL="87313">
              <a:lnSpc>
                <a:spcPct val="90000"/>
              </a:lnSpc>
              <a:spcBef>
                <a:spcPct val="40000"/>
              </a:spcBef>
            </a:pPr>
            <a:endParaRPr lang="es-ES" altLang="es-AR" sz="2400" dirty="0" smtClean="0">
              <a:solidFill>
                <a:schemeClr val="tx1"/>
              </a:solidFill>
              <a:latin typeface="+mn-lt"/>
            </a:endParaRPr>
          </a:p>
          <a:p>
            <a:pPr marL="87313">
              <a:lnSpc>
                <a:spcPct val="90000"/>
              </a:lnSpc>
              <a:spcBef>
                <a:spcPct val="40000"/>
              </a:spcBef>
            </a:pPr>
            <a:r>
              <a:rPr lang="es-ES" altLang="es-AR" sz="2800" dirty="0" smtClean="0">
                <a:solidFill>
                  <a:schemeClr val="tx1"/>
                </a:solidFill>
                <a:latin typeface="+mn-lt"/>
              </a:rPr>
              <a:t>Es el conjunto de los materiales y equipos en un lugar de trabajo mediante los que se </a:t>
            </a:r>
            <a:r>
              <a:rPr lang="es-ES" altLang="es-AR" sz="2800" b="1" dirty="0" smtClean="0">
                <a:solidFill>
                  <a:schemeClr val="tx1"/>
                </a:solidFill>
                <a:latin typeface="+mn-lt"/>
              </a:rPr>
              <a:t>genera, convierte, transforma, transporta, distribuye o utiliza la energía eléctrica</a:t>
            </a:r>
            <a:r>
              <a:rPr lang="es-ES" altLang="es-AR" sz="2800" dirty="0" smtClean="0">
                <a:solidFill>
                  <a:schemeClr val="tx1"/>
                </a:solidFill>
                <a:latin typeface="+mn-lt"/>
              </a:rPr>
              <a:t>; se incluyen en esta definición las </a:t>
            </a:r>
            <a:r>
              <a:rPr lang="es-ES" altLang="es-AR" sz="2800" b="1" dirty="0" smtClean="0">
                <a:solidFill>
                  <a:schemeClr val="tx1"/>
                </a:solidFill>
                <a:latin typeface="+mn-lt"/>
              </a:rPr>
              <a:t>baterías, los capacitores y cualquier otro equipo que almacene </a:t>
            </a:r>
            <a:r>
              <a:rPr lang="es-ES" altLang="es-AR" sz="2800" dirty="0" smtClean="0">
                <a:solidFill>
                  <a:schemeClr val="tx1"/>
                </a:solidFill>
                <a:latin typeface="+mn-lt"/>
              </a:rPr>
              <a:t>energía eléctrica.</a:t>
            </a:r>
            <a:endParaRPr lang="es-ES" altLang="es-AR" sz="2800" b="1" dirty="0" smtClean="0">
              <a:solidFill>
                <a:schemeClr val="tx1"/>
              </a:solidFill>
              <a:latin typeface="+mn-lt"/>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85024">
                                            <p:txEl>
                                              <p:pRg st="0" end="0"/>
                                            </p:txEl>
                                          </p:spTgt>
                                        </p:tgtEl>
                                        <p:attrNameLst>
                                          <p:attrName>style.visibility</p:attrName>
                                        </p:attrNameLst>
                                      </p:cBhvr>
                                      <p:to>
                                        <p:strVal val="visible"/>
                                      </p:to>
                                    </p:set>
                                    <p:anim calcmode="lin" valueType="num">
                                      <p:cBhvr additive="base">
                                        <p:cTn id="7" dur="500" fill="hold"/>
                                        <p:tgtEl>
                                          <p:spTgt spid="850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502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24"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Riesgo Eléctrico</a:t>
            </a:r>
            <a:endParaRPr lang="es-ES" altLang="es-AR" sz="2400" b="1" dirty="0">
              <a:solidFill>
                <a:schemeClr val="bg1"/>
              </a:solidFill>
              <a:latin typeface="Arial" charset="0"/>
            </a:endParaRPr>
          </a:p>
        </p:txBody>
      </p:sp>
      <p:sp>
        <p:nvSpPr>
          <p:cNvPr id="85024" name="Rectangle 1056"/>
          <p:cNvSpPr>
            <a:spLocks noChangeArrowheads="1"/>
          </p:cNvSpPr>
          <p:nvPr/>
        </p:nvSpPr>
        <p:spPr bwMode="auto">
          <a:xfrm>
            <a:off x="1187450" y="1773238"/>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90000"/>
              </a:lnSpc>
              <a:spcBef>
                <a:spcPct val="20000"/>
              </a:spcBef>
              <a:spcAft>
                <a:spcPct val="0"/>
              </a:spcAft>
            </a:pPr>
            <a:endParaRPr lang="es-ES" altLang="es-AR" sz="2000"/>
          </a:p>
        </p:txBody>
      </p:sp>
      <p:sp>
        <p:nvSpPr>
          <p:cNvPr id="4"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33400" indent="-533400" algn="just" eaLnBrk="1" hangingPunct="1">
              <a:lnSpc>
                <a:spcPct val="90000"/>
              </a:lnSpc>
              <a:buFont typeface="Wingdings" pitchFamily="2" charset="2"/>
              <a:buNone/>
            </a:pPr>
            <a:r>
              <a:rPr lang="es-ES" altLang="es-AR" sz="3600" b="1" dirty="0" smtClean="0"/>
              <a:t>Riesgo Eléctrico.</a:t>
            </a:r>
            <a:endParaRPr lang="es-ES" altLang="es-AR" sz="3600" dirty="0" smtClean="0"/>
          </a:p>
          <a:p>
            <a:pPr marL="533400" indent="-533400" algn="just" eaLnBrk="1" hangingPunct="1">
              <a:lnSpc>
                <a:spcPct val="90000"/>
              </a:lnSpc>
              <a:buFont typeface="Wingdings" pitchFamily="2" charset="2"/>
              <a:buNone/>
            </a:pPr>
            <a:r>
              <a:rPr lang="es-ES" altLang="es-AR" dirty="0" smtClean="0"/>
              <a:t>	</a:t>
            </a:r>
            <a:r>
              <a:rPr lang="es-ES" altLang="es-AR" sz="2800" dirty="0" smtClean="0"/>
              <a:t>Riesgo originado por la presencia de energía eléctrica.</a:t>
            </a:r>
          </a:p>
          <a:p>
            <a:pPr marL="533400" indent="-533400" algn="just" eaLnBrk="1" hangingPunct="1">
              <a:lnSpc>
                <a:spcPct val="90000"/>
              </a:lnSpc>
              <a:buFont typeface="Wingdings" pitchFamily="2" charset="2"/>
              <a:buNone/>
            </a:pPr>
            <a:endParaRPr lang="es-ES" altLang="es-AR" sz="2800" b="1" i="1" dirty="0" smtClean="0"/>
          </a:p>
          <a:p>
            <a:pPr marL="533400" indent="-533400" algn="just" eaLnBrk="1" hangingPunct="1">
              <a:lnSpc>
                <a:spcPct val="90000"/>
              </a:lnSpc>
              <a:buFont typeface="Wingdings" pitchFamily="2" charset="2"/>
              <a:buNone/>
            </a:pPr>
            <a:r>
              <a:rPr lang="es-ES" altLang="es-AR" sz="2800" b="1" i="1" dirty="0" smtClean="0"/>
              <a:t>	Quedan específicamente incluidos los riesgos de: </a:t>
            </a:r>
          </a:p>
          <a:p>
            <a:pPr marL="533400" indent="-533400" algn="just" eaLnBrk="1" hangingPunct="1">
              <a:lnSpc>
                <a:spcPct val="90000"/>
              </a:lnSpc>
              <a:buClr>
                <a:srgbClr val="FF0000"/>
              </a:buClr>
              <a:buFont typeface="Wingdings" pitchFamily="2" charset="2"/>
              <a:buChar char="ü"/>
            </a:pPr>
            <a:r>
              <a:rPr lang="es-ES" altLang="es-AR" sz="2800" b="1" dirty="0" smtClean="0"/>
              <a:t>Choque eléctrico</a:t>
            </a:r>
            <a:r>
              <a:rPr lang="es-ES" altLang="es-AR" sz="2800" dirty="0" smtClean="0"/>
              <a:t> por contacto con elementos bajo tensión – </a:t>
            </a:r>
            <a:r>
              <a:rPr lang="es-ES" altLang="es-AR" sz="2800" b="1" dirty="0" smtClean="0">
                <a:solidFill>
                  <a:srgbClr val="FF3300"/>
                </a:solidFill>
              </a:rPr>
              <a:t>contacto eléctrico directo</a:t>
            </a:r>
            <a:r>
              <a:rPr lang="es-ES" altLang="es-AR" sz="2800" dirty="0" smtClean="0"/>
              <a:t>, o por contacto con masas puestas accidentalmente bajo tensión – </a:t>
            </a:r>
            <a:r>
              <a:rPr lang="es-ES" altLang="es-AR" sz="2800" b="1" dirty="0" smtClean="0">
                <a:solidFill>
                  <a:srgbClr val="FF3300"/>
                </a:solidFill>
              </a:rPr>
              <a:t>contacto eléctrico indirecto</a:t>
            </a:r>
            <a:r>
              <a:rPr lang="es-ES" altLang="es-AR" sz="2800" dirty="0" smtClean="0"/>
              <a:t>.</a:t>
            </a:r>
            <a:endParaRPr lang="es-ES" altLang="es-AR" sz="2800" dirty="0" smtClean="0"/>
          </a:p>
        </p:txBody>
      </p:sp>
    </p:spTree>
    <p:extLst>
      <p:ext uri="{BB962C8B-B14F-4D97-AF65-F5344CB8AC3E}">
        <p14:creationId xmlns:p14="http://schemas.microsoft.com/office/powerpoint/2010/main" val="3500351368"/>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85024">
                                            <p:txEl>
                                              <p:pRg st="0" end="0"/>
                                            </p:txEl>
                                          </p:spTgt>
                                        </p:tgtEl>
                                        <p:attrNameLst>
                                          <p:attrName>style.visibility</p:attrName>
                                        </p:attrNameLst>
                                      </p:cBhvr>
                                      <p:to>
                                        <p:strVal val="visible"/>
                                      </p:to>
                                    </p:set>
                                    <p:anim calcmode="lin" valueType="num">
                                      <p:cBhvr additive="base">
                                        <p:cTn id="7" dur="500" fill="hold"/>
                                        <p:tgtEl>
                                          <p:spTgt spid="850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502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24"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Riesgo Eléctrico</a:t>
            </a:r>
            <a:endParaRPr lang="es-ES" altLang="es-AR" sz="2400" b="1" dirty="0">
              <a:solidFill>
                <a:schemeClr val="bg1"/>
              </a:solidFill>
              <a:latin typeface="Arial" charset="0"/>
            </a:endParaRPr>
          </a:p>
        </p:txBody>
      </p:sp>
      <p:sp>
        <p:nvSpPr>
          <p:cNvPr id="85024" name="Rectangle 1056"/>
          <p:cNvSpPr>
            <a:spLocks noChangeArrowheads="1"/>
          </p:cNvSpPr>
          <p:nvPr/>
        </p:nvSpPr>
        <p:spPr bwMode="auto">
          <a:xfrm>
            <a:off x="1187450" y="1773238"/>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90000"/>
              </a:lnSpc>
              <a:spcBef>
                <a:spcPct val="20000"/>
              </a:spcBef>
              <a:spcAft>
                <a:spcPct val="0"/>
              </a:spcAft>
            </a:pPr>
            <a:endParaRPr lang="es-ES" altLang="es-AR" sz="2000"/>
          </a:p>
        </p:txBody>
      </p:sp>
      <p:sp>
        <p:nvSpPr>
          <p:cNvPr id="4"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33400" indent="-533400" algn="just" eaLnBrk="1" hangingPunct="1">
              <a:lnSpc>
                <a:spcPct val="90000"/>
              </a:lnSpc>
              <a:buFont typeface="Wingdings" pitchFamily="2" charset="2"/>
              <a:buNone/>
            </a:pPr>
            <a:r>
              <a:rPr lang="es-ES" altLang="es-AR" dirty="0" smtClean="0"/>
              <a:t>	</a:t>
            </a:r>
            <a:endParaRPr lang="es-ES" altLang="es-AR" sz="2400" dirty="0" smtClean="0"/>
          </a:p>
        </p:txBody>
      </p:sp>
      <p:sp>
        <p:nvSpPr>
          <p:cNvPr id="6" name="Rectangle 3"/>
          <p:cNvSpPr txBox="1">
            <a:spLocks noChangeArrowheads="1"/>
          </p:cNvSpPr>
          <p:nvPr/>
        </p:nvSpPr>
        <p:spPr>
          <a:xfrm>
            <a:off x="609600" y="1752600"/>
            <a:ext cx="8229600" cy="453072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33400" indent="-533400" algn="just" eaLnBrk="1" hangingPunct="1">
              <a:buClr>
                <a:srgbClr val="FF0000"/>
              </a:buClr>
              <a:buFont typeface="Wingdings" pitchFamily="2" charset="2"/>
              <a:buChar char="ü"/>
            </a:pPr>
            <a:r>
              <a:rPr lang="es-ES" altLang="es-AR" sz="2800" b="1" dirty="0" smtClean="0"/>
              <a:t>El paso de corrientes a través del cuerpo </a:t>
            </a:r>
            <a:r>
              <a:rPr lang="es-ES" altLang="es-AR" sz="2800" dirty="0" smtClean="0"/>
              <a:t>de un ser humano o un animal provocadas por </a:t>
            </a:r>
            <a:r>
              <a:rPr lang="es-ES" altLang="es-AR" sz="2800" b="1" dirty="0" smtClean="0"/>
              <a:t>descargas </a:t>
            </a:r>
            <a:r>
              <a:rPr lang="es-AR" altLang="es-AR" sz="2800" b="1" dirty="0" smtClean="0"/>
              <a:t>disruptivas</a:t>
            </a:r>
            <a:r>
              <a:rPr lang="es-AR" altLang="es-AR" sz="2800" dirty="0" smtClean="0"/>
              <a:t>.</a:t>
            </a:r>
            <a:endParaRPr lang="es-ES" altLang="es-AR" sz="2800" b="1" dirty="0" smtClean="0"/>
          </a:p>
          <a:p>
            <a:pPr marL="533400" indent="-533400" algn="just" eaLnBrk="1" hangingPunct="1">
              <a:buClr>
                <a:srgbClr val="FF0000"/>
              </a:buClr>
              <a:buFont typeface="Wingdings" pitchFamily="2" charset="2"/>
              <a:buChar char="ü"/>
            </a:pPr>
            <a:r>
              <a:rPr lang="es-ES" altLang="es-AR" sz="2800" b="1" dirty="0" smtClean="0"/>
              <a:t>Quemaduras</a:t>
            </a:r>
            <a:r>
              <a:rPr lang="es-ES" altLang="es-AR" sz="2800" dirty="0" smtClean="0"/>
              <a:t> por choque eléctrico, o por un arco voltaico.</a:t>
            </a:r>
          </a:p>
          <a:p>
            <a:pPr marL="533400" indent="-533400" algn="just" eaLnBrk="1" hangingPunct="1">
              <a:buClr>
                <a:srgbClr val="FF0000"/>
              </a:buClr>
              <a:buFont typeface="Wingdings" pitchFamily="2" charset="2"/>
              <a:buChar char="ü"/>
            </a:pPr>
            <a:r>
              <a:rPr lang="es-ES" altLang="es-AR" sz="2800" b="1" dirty="0" smtClean="0"/>
              <a:t>Caídas o golpes</a:t>
            </a:r>
            <a:r>
              <a:rPr lang="es-ES" altLang="es-AR" sz="2800" dirty="0" smtClean="0"/>
              <a:t> como consecuencia de choque o arco eléctrico.</a:t>
            </a:r>
          </a:p>
          <a:p>
            <a:pPr marL="533400" indent="-533400" algn="just" eaLnBrk="1" hangingPunct="1">
              <a:buClr>
                <a:srgbClr val="FF0000"/>
              </a:buClr>
              <a:buFont typeface="Wingdings" pitchFamily="2" charset="2"/>
              <a:buChar char="ü"/>
            </a:pPr>
            <a:r>
              <a:rPr lang="es-ES" altLang="es-AR" sz="2800" b="1" dirty="0" smtClean="0"/>
              <a:t>Incendios o explosiones</a:t>
            </a:r>
            <a:r>
              <a:rPr lang="es-ES" altLang="es-AR" sz="2800" dirty="0" smtClean="0"/>
              <a:t> originados por la electricidad.</a:t>
            </a:r>
            <a:endParaRPr lang="es-ES" altLang="es-AR" sz="2800" dirty="0" smtClean="0"/>
          </a:p>
        </p:txBody>
      </p:sp>
    </p:spTree>
    <p:extLst>
      <p:ext uri="{BB962C8B-B14F-4D97-AF65-F5344CB8AC3E}">
        <p14:creationId xmlns:p14="http://schemas.microsoft.com/office/powerpoint/2010/main" val="3068623177"/>
      </p:ext>
    </p:extLst>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Instalaciones Eléctricas</a:t>
            </a:r>
            <a:endParaRPr lang="es-ES" altLang="es-AR" sz="2400" b="1" dirty="0">
              <a:solidFill>
                <a:schemeClr val="bg1"/>
              </a:solidFill>
              <a:latin typeface="Arial" charset="0"/>
            </a:endParaRPr>
          </a:p>
        </p:txBody>
      </p:sp>
      <p:sp>
        <p:nvSpPr>
          <p:cNvPr id="85024" name="Rectangle 1056"/>
          <p:cNvSpPr>
            <a:spLocks noChangeArrowheads="1"/>
          </p:cNvSpPr>
          <p:nvPr/>
        </p:nvSpPr>
        <p:spPr bwMode="auto">
          <a:xfrm>
            <a:off x="1187450" y="1773238"/>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gn="ctr">
              <a:lnSpc>
                <a:spcPct val="90000"/>
              </a:lnSpc>
              <a:spcBef>
                <a:spcPct val="20000"/>
              </a:spcBef>
              <a:spcAft>
                <a:spcPct val="0"/>
              </a:spcAft>
            </a:pPr>
            <a:r>
              <a:rPr lang="es-ES" altLang="es-AR" sz="2400" dirty="0" smtClean="0">
                <a:solidFill>
                  <a:schemeClr val="tx1"/>
                </a:solidFill>
              </a:rPr>
              <a:t>Tipos de </a:t>
            </a:r>
            <a:r>
              <a:rPr lang="es-ES" altLang="es-AR" sz="2400" dirty="0">
                <a:solidFill>
                  <a:schemeClr val="tx1"/>
                </a:solidFill>
              </a:rPr>
              <a:t>t</a:t>
            </a:r>
            <a:r>
              <a:rPr lang="es-ES" altLang="es-AR" sz="2400" dirty="0" smtClean="0">
                <a:solidFill>
                  <a:schemeClr val="tx1"/>
                </a:solidFill>
              </a:rPr>
              <a:t>rabajos realizados</a:t>
            </a:r>
            <a:endParaRPr lang="es-ES" altLang="es-AR" sz="2400" dirty="0">
              <a:solidFill>
                <a:schemeClr val="tx1"/>
              </a:solidFill>
            </a:endParaRPr>
          </a:p>
        </p:txBody>
      </p:sp>
      <p:sp>
        <p:nvSpPr>
          <p:cNvPr id="4" name="AutoShape 3"/>
          <p:cNvSpPr>
            <a:spLocks noChangeArrowheads="1"/>
          </p:cNvSpPr>
          <p:nvPr/>
        </p:nvSpPr>
        <p:spPr bwMode="auto">
          <a:xfrm>
            <a:off x="7183287" y="2472399"/>
            <a:ext cx="1637185" cy="812585"/>
          </a:xfrm>
          <a:prstGeom prst="flowChartDocumen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600" b="0" i="0" u="none" strike="noStrike" cap="none" normalizeH="0" baseline="0" dirty="0" smtClean="0">
                <a:ln>
                  <a:noFill/>
                </a:ln>
                <a:solidFill>
                  <a:schemeClr val="tx1"/>
                </a:solidFill>
                <a:effectLst/>
                <a:latin typeface="Arial Narrow" pitchFamily="34" charset="0"/>
              </a:rPr>
              <a:t>Trabajos no eléctricos</a:t>
            </a:r>
            <a:endParaRPr kumimoji="0" lang="es-AR" sz="1600" b="0" i="0" u="none" strike="noStrike" cap="none" normalizeH="0" baseline="0" dirty="0" smtClean="0">
              <a:ln>
                <a:noFill/>
              </a:ln>
              <a:solidFill>
                <a:schemeClr val="tx1"/>
              </a:solidFill>
              <a:effectLst/>
              <a:latin typeface="Arial" pitchFamily="34" charset="0"/>
            </a:endParaRPr>
          </a:p>
        </p:txBody>
      </p:sp>
      <p:sp>
        <p:nvSpPr>
          <p:cNvPr id="6" name="AutoShape 4"/>
          <p:cNvSpPr>
            <a:spLocks noChangeArrowheads="1"/>
          </p:cNvSpPr>
          <p:nvPr/>
        </p:nvSpPr>
        <p:spPr bwMode="auto">
          <a:xfrm>
            <a:off x="4770040" y="2492896"/>
            <a:ext cx="2250232" cy="910952"/>
          </a:xfrm>
          <a:prstGeom prst="flowChartDocumen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600" b="0" i="0" u="none" strike="noStrike" cap="none" normalizeH="0" baseline="0" dirty="0" smtClean="0">
                <a:ln>
                  <a:noFill/>
                </a:ln>
                <a:solidFill>
                  <a:schemeClr val="tx1"/>
                </a:solidFill>
                <a:effectLst/>
                <a:latin typeface="Arial Narrow" pitchFamily="34" charset="0"/>
              </a:rPr>
              <a:t>Trabajos en la proximidad de instalaciones con tensión</a:t>
            </a:r>
            <a:endParaRPr kumimoji="0" lang="es-AR" sz="1600" b="0" i="0" u="none" strike="noStrike" cap="none" normalizeH="0" baseline="0" dirty="0" smtClean="0">
              <a:ln>
                <a:noFill/>
              </a:ln>
              <a:solidFill>
                <a:schemeClr val="tx1"/>
              </a:solidFill>
              <a:effectLst/>
              <a:latin typeface="Arial" pitchFamily="34" charset="0"/>
            </a:endParaRPr>
          </a:p>
        </p:txBody>
      </p:sp>
      <p:sp>
        <p:nvSpPr>
          <p:cNvPr id="7" name="AutoShape 5"/>
          <p:cNvSpPr>
            <a:spLocks noChangeArrowheads="1"/>
          </p:cNvSpPr>
          <p:nvPr/>
        </p:nvSpPr>
        <p:spPr bwMode="auto">
          <a:xfrm>
            <a:off x="2546160" y="2492896"/>
            <a:ext cx="1953832" cy="910952"/>
          </a:xfrm>
          <a:prstGeom prst="flowChartDocumen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600" b="0" i="0" u="none" strike="noStrike" cap="none" normalizeH="0" baseline="0" dirty="0" smtClean="0">
                <a:ln>
                  <a:noFill/>
                </a:ln>
                <a:solidFill>
                  <a:schemeClr val="tx1"/>
                </a:solidFill>
                <a:effectLst/>
                <a:latin typeface="Arial Narrow" pitchFamily="34" charset="0"/>
              </a:rPr>
              <a:t>Trabajos sin Tensión</a:t>
            </a:r>
          </a:p>
          <a:p>
            <a:pPr marL="0" marR="0" lvl="0" indent="0" algn="ctr" defTabSz="914400" rtl="0" eaLnBrk="1" fontAlgn="base" latinLnBrk="0" hangingPunct="1">
              <a:lnSpc>
                <a:spcPct val="100000"/>
              </a:lnSpc>
              <a:spcBef>
                <a:spcPct val="0"/>
              </a:spcBef>
              <a:spcAft>
                <a:spcPts val="1000"/>
              </a:spcAft>
              <a:buClrTx/>
              <a:buSzTx/>
              <a:buFontTx/>
              <a:buNone/>
              <a:tabLst/>
            </a:pPr>
            <a:r>
              <a:rPr lang="es-AR" sz="1600" b="1" dirty="0" smtClean="0">
                <a:solidFill>
                  <a:schemeClr val="tx1"/>
                </a:solidFill>
                <a:latin typeface="Arial Narrow" pitchFamily="34" charset="0"/>
              </a:rPr>
              <a:t>TsT</a:t>
            </a:r>
            <a:endParaRPr kumimoji="0" lang="es-AR" sz="1600" b="1" i="0" u="none" strike="noStrike" cap="none" normalizeH="0" baseline="0" dirty="0" smtClean="0">
              <a:ln>
                <a:noFill/>
              </a:ln>
              <a:solidFill>
                <a:schemeClr val="tx1"/>
              </a:solidFill>
              <a:effectLst/>
              <a:latin typeface="Arial" pitchFamily="34" charset="0"/>
            </a:endParaRPr>
          </a:p>
        </p:txBody>
      </p:sp>
      <p:sp>
        <p:nvSpPr>
          <p:cNvPr id="8" name="AutoShape 6"/>
          <p:cNvSpPr>
            <a:spLocks noChangeArrowheads="1"/>
          </p:cNvSpPr>
          <p:nvPr/>
        </p:nvSpPr>
        <p:spPr bwMode="auto">
          <a:xfrm>
            <a:off x="323528" y="2492896"/>
            <a:ext cx="2088232" cy="1008112"/>
          </a:xfrm>
          <a:prstGeom prst="flowChartDocumen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600" b="0" i="0" u="none" strike="noStrike" cap="none" normalizeH="0" baseline="0" dirty="0" smtClean="0">
                <a:ln>
                  <a:noFill/>
                </a:ln>
                <a:solidFill>
                  <a:schemeClr val="accent5">
                    <a:lumMod val="50000"/>
                  </a:schemeClr>
                </a:solidFill>
                <a:effectLst/>
                <a:latin typeface="Arial Narrow" pitchFamily="34" charset="0"/>
              </a:rPr>
              <a:t>Trabajos sobre instalaciones en servicio</a:t>
            </a:r>
          </a:p>
          <a:p>
            <a:pPr marL="0" marR="0" lvl="0" indent="0" algn="ctr" defTabSz="914400" rtl="0" eaLnBrk="1" fontAlgn="base" latinLnBrk="0" hangingPunct="1">
              <a:lnSpc>
                <a:spcPct val="100000"/>
              </a:lnSpc>
              <a:spcBef>
                <a:spcPct val="0"/>
              </a:spcBef>
              <a:spcAft>
                <a:spcPts val="1000"/>
              </a:spcAft>
              <a:buClrTx/>
              <a:buSzTx/>
              <a:buFontTx/>
              <a:buNone/>
              <a:tabLst/>
            </a:pPr>
            <a:r>
              <a:rPr lang="es-AR" sz="1600" b="1" dirty="0" smtClean="0">
                <a:solidFill>
                  <a:schemeClr val="accent5">
                    <a:lumMod val="50000"/>
                  </a:schemeClr>
                </a:solidFill>
                <a:latin typeface="Arial Narrow" pitchFamily="34" charset="0"/>
              </a:rPr>
              <a:t>TcT</a:t>
            </a:r>
            <a:endParaRPr kumimoji="0" lang="es-AR" sz="1600" b="1" i="0" u="none" strike="noStrike" cap="none" normalizeH="0" baseline="0" dirty="0" smtClean="0">
              <a:ln>
                <a:noFill/>
              </a:ln>
              <a:solidFill>
                <a:schemeClr val="accent5">
                  <a:lumMod val="50000"/>
                </a:schemeClr>
              </a:solidFill>
              <a:effectLst/>
              <a:latin typeface="Arial" pitchFamily="34" charset="0"/>
            </a:endParaRPr>
          </a:p>
        </p:txBody>
      </p:sp>
      <p:pic>
        <p:nvPicPr>
          <p:cNvPr id="471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717032"/>
            <a:ext cx="7199942" cy="272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071075"/>
      </p:ext>
    </p:extLst>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579715"/>
          </a:xfrm>
          <a:prstGeom prst="rect">
            <a:avLst/>
          </a:prstGeom>
        </p:spPr>
        <p:txBody>
          <a:bodyPr wrap="square">
            <a:spAutoFit/>
          </a:bodyPr>
          <a:lstStyle/>
          <a:p>
            <a:r>
              <a:rPr lang="es-AR" sz="1800" b="1" dirty="0" smtClean="0">
                <a:solidFill>
                  <a:schemeClr val="tx1"/>
                </a:solidFill>
              </a:rPr>
              <a:t>ARTICULO 1° </a:t>
            </a:r>
            <a:r>
              <a:rPr lang="es-AR" sz="1800" dirty="0" smtClean="0">
                <a:solidFill>
                  <a:schemeClr val="tx1"/>
                </a:solidFill>
              </a:rPr>
              <a:t>— Adoptase el “Reglamento para la Ejecución de Trabajos con Tensión en Instalaciones Eléctricas con tensión menor o igual a UN KILOVOLTIO (1 kV)”… documento Nº 95.705 – edición 01 de junio de 2013…</a:t>
            </a:r>
          </a:p>
          <a:p>
            <a:r>
              <a:rPr lang="es-ES" sz="1800" b="1" dirty="0">
                <a:solidFill>
                  <a:schemeClr val="tx1"/>
                </a:solidFill>
              </a:rPr>
              <a:t>ARTICULO 2°</a:t>
            </a:r>
            <a:r>
              <a:rPr lang="es-ES" sz="1800" dirty="0">
                <a:solidFill>
                  <a:schemeClr val="tx1"/>
                </a:solidFill>
              </a:rPr>
              <a:t> — Establécese la obligatoriedad para los empleadores que desarrollen trabajos con tensión, de poner a disposición de las </a:t>
            </a:r>
            <a:r>
              <a:rPr lang="es-ES" sz="1800" dirty="0" smtClean="0">
                <a:solidFill>
                  <a:schemeClr val="tx1"/>
                </a:solidFill>
              </a:rPr>
              <a:t>Comisiones </a:t>
            </a:r>
            <a:r>
              <a:rPr lang="es-ES" sz="1800" dirty="0">
                <a:solidFill>
                  <a:schemeClr val="tx1"/>
                </a:solidFill>
              </a:rPr>
              <a:t>de </a:t>
            </a:r>
            <a:r>
              <a:rPr lang="es-ES" sz="1800" dirty="0" smtClean="0">
                <a:solidFill>
                  <a:schemeClr val="tx1"/>
                </a:solidFill>
              </a:rPr>
              <a:t>Higiene </a:t>
            </a:r>
            <a:r>
              <a:rPr lang="es-ES" sz="1800" dirty="0">
                <a:solidFill>
                  <a:schemeClr val="tx1"/>
                </a:solidFill>
              </a:rPr>
              <a:t>y </a:t>
            </a:r>
            <a:r>
              <a:rPr lang="es-ES" sz="1800" dirty="0" smtClean="0">
                <a:solidFill>
                  <a:schemeClr val="tx1"/>
                </a:solidFill>
              </a:rPr>
              <a:t>Seguridad</a:t>
            </a:r>
            <a:r>
              <a:rPr lang="es-ES" sz="1800" dirty="0">
                <a:solidFill>
                  <a:schemeClr val="tx1"/>
                </a:solidFill>
              </a:rPr>
              <a:t>, constituidas en los casos y con las modalidades que determine el Convenio Colectivo de Trabajo respectivo, los Planes de Capacitación en materia de trabajos con tensión que se desarrollen para la habilitación de los trabajadores que realicen dichas tareas</a:t>
            </a:r>
            <a:r>
              <a:rPr lang="es-ES" sz="1800" dirty="0" smtClean="0">
                <a:solidFill>
                  <a:schemeClr val="tx1"/>
                </a:solidFill>
              </a:rPr>
              <a:t>.</a:t>
            </a:r>
          </a:p>
          <a:p>
            <a:r>
              <a:rPr lang="es-ES" sz="1800" b="1" dirty="0">
                <a:solidFill>
                  <a:schemeClr val="tx1"/>
                </a:solidFill>
              </a:rPr>
              <a:t>ARTICULO 4° </a:t>
            </a:r>
            <a:r>
              <a:rPr lang="es-ES" sz="1800" dirty="0">
                <a:solidFill>
                  <a:schemeClr val="tx1"/>
                </a:solidFill>
              </a:rPr>
              <a:t>— Establécese que la presente medida entrará en vigencia a partir de los NOVENTA (90) días posteriores al de su publicación en el Boletín Oficial</a:t>
            </a:r>
            <a:r>
              <a:rPr lang="es-ES" sz="1800" dirty="0" smtClean="0">
                <a:solidFill>
                  <a:schemeClr val="tx1"/>
                </a:solidFill>
              </a:rPr>
              <a:t>.</a:t>
            </a:r>
            <a:endParaRPr lang="es-AR" sz="1800" dirty="0">
              <a:solidFill>
                <a:schemeClr val="tx1"/>
              </a:solidFill>
            </a:endParaRPr>
          </a:p>
          <a:p>
            <a:endParaRPr lang="es-AR" sz="1800" dirty="0">
              <a:solidFill>
                <a:schemeClr val="tx1"/>
              </a:solidFill>
            </a:endParaRPr>
          </a:p>
        </p:txBody>
      </p:sp>
    </p:spTree>
    <p:extLst>
      <p:ext uri="{BB962C8B-B14F-4D97-AF65-F5344CB8AC3E}">
        <p14:creationId xmlns:p14="http://schemas.microsoft.com/office/powerpoint/2010/main" val="1563071015"/>
      </p:ext>
    </p:extLst>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745915"/>
          </a:xfrm>
          <a:prstGeom prst="rect">
            <a:avLst/>
          </a:prstGeom>
        </p:spPr>
        <p:txBody>
          <a:bodyPr wrap="square">
            <a:spAutoFit/>
          </a:bodyPr>
          <a:lstStyle/>
          <a:p>
            <a:r>
              <a:rPr lang="es-AR" sz="1800" b="1" dirty="0">
                <a:solidFill>
                  <a:schemeClr val="tx1"/>
                </a:solidFill>
              </a:rPr>
              <a:t>2. – ALCANCE</a:t>
            </a:r>
            <a:endParaRPr lang="es-AR" sz="1800" dirty="0">
              <a:solidFill>
                <a:schemeClr val="tx1"/>
              </a:solidFill>
            </a:endParaRPr>
          </a:p>
          <a:p>
            <a:r>
              <a:rPr lang="es-AR" sz="1800" dirty="0">
                <a:solidFill>
                  <a:schemeClr val="tx1"/>
                </a:solidFill>
              </a:rPr>
              <a:t>Comprende los trabajos a ejecutar por trabajadores habilitados sobre instalaciones, circuitos o aparatos </a:t>
            </a:r>
            <a:r>
              <a:rPr lang="es-AR" sz="1800" b="1" dirty="0">
                <a:solidFill>
                  <a:schemeClr val="tx1"/>
                </a:solidFill>
              </a:rPr>
              <a:t>de Baja Tensión</a:t>
            </a:r>
            <a:r>
              <a:rPr lang="es-AR" sz="1800" dirty="0">
                <a:solidFill>
                  <a:schemeClr val="tx1"/>
                </a:solidFill>
              </a:rPr>
              <a:t>, ya sea de construcción interior o exterior, subterránea o aérea de generación, transmisión y distribución de energía eléctrica, las instalaciones industriales y las de fuerza motriz, aire acondicionado y servicios generales en edificios administrativos o de oficinas.</a:t>
            </a:r>
          </a:p>
          <a:p>
            <a:r>
              <a:rPr lang="es-AR" sz="1800" b="1" dirty="0">
                <a:solidFill>
                  <a:schemeClr val="tx1"/>
                </a:solidFill>
              </a:rPr>
              <a:t>No están incluidos</a:t>
            </a:r>
            <a:r>
              <a:rPr lang="es-AR" sz="1800" dirty="0">
                <a:solidFill>
                  <a:schemeClr val="tx1"/>
                </a:solidFill>
              </a:rPr>
              <a:t> los siguientes tipos de instalaciones:</a:t>
            </a:r>
          </a:p>
          <a:p>
            <a:r>
              <a:rPr lang="es-AR" sz="1800" dirty="0">
                <a:solidFill>
                  <a:schemeClr val="tx1"/>
                </a:solidFill>
              </a:rPr>
              <a:t>• Circuitos auxiliares de comando, protección, señalización, accionamiento y/o alarma.</a:t>
            </a:r>
          </a:p>
          <a:p>
            <a:r>
              <a:rPr lang="es-AR" sz="1800" dirty="0">
                <a:solidFill>
                  <a:schemeClr val="tx1"/>
                </a:solidFill>
              </a:rPr>
              <a:t>• Circuitos electrónicos y de radiofrecuencia.</a:t>
            </a:r>
          </a:p>
          <a:p>
            <a:r>
              <a:rPr lang="es-AR" sz="1800" dirty="0">
                <a:solidFill>
                  <a:schemeClr val="tx1"/>
                </a:solidFill>
              </a:rPr>
              <a:t>• Circuitos secundarios de equipos de medición.</a:t>
            </a:r>
          </a:p>
          <a:p>
            <a:r>
              <a:rPr lang="es-AR" sz="1800" dirty="0">
                <a:solidFill>
                  <a:schemeClr val="tx1"/>
                </a:solidFill>
              </a:rPr>
              <a:t>• Instalaciones de vehículos, casas rodantes y embarcaciones.</a:t>
            </a:r>
          </a:p>
          <a:p>
            <a:r>
              <a:rPr lang="es-AR" sz="1800" dirty="0">
                <a:solidFill>
                  <a:schemeClr val="tx1"/>
                </a:solidFill>
              </a:rPr>
              <a:t>• Equipos de comunicación y electromedicina</a:t>
            </a:r>
            <a:r>
              <a:rPr lang="es-AR" sz="1800" dirty="0" smtClean="0">
                <a:solidFill>
                  <a:schemeClr val="tx1"/>
                </a:solidFill>
              </a:rPr>
              <a:t>.</a:t>
            </a:r>
            <a:endParaRPr lang="es-AR" sz="1800" dirty="0">
              <a:solidFill>
                <a:schemeClr val="tx1"/>
              </a:solidFill>
            </a:endParaRPr>
          </a:p>
        </p:txBody>
      </p:sp>
    </p:spTree>
    <p:extLst>
      <p:ext uri="{BB962C8B-B14F-4D97-AF65-F5344CB8AC3E}">
        <p14:creationId xmlns:p14="http://schemas.microsoft.com/office/powerpoint/2010/main" val="3946363999"/>
      </p:ext>
    </p:extLst>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081117"/>
          </a:xfrm>
          <a:prstGeom prst="rect">
            <a:avLst/>
          </a:prstGeom>
        </p:spPr>
        <p:txBody>
          <a:bodyPr wrap="square">
            <a:spAutoFit/>
          </a:bodyPr>
          <a:lstStyle/>
          <a:p>
            <a:r>
              <a:rPr lang="es-AR" sz="1800" b="1" dirty="0">
                <a:solidFill>
                  <a:schemeClr val="tx1"/>
                </a:solidFill>
              </a:rPr>
              <a:t>La maniobra </a:t>
            </a:r>
            <a:r>
              <a:rPr lang="es-AR" sz="1800" dirty="0">
                <a:solidFill>
                  <a:schemeClr val="tx1"/>
                </a:solidFill>
              </a:rPr>
              <a:t>de un aparato de seccionamiento, de conmutación, de regulación o de protección, </a:t>
            </a:r>
            <a:r>
              <a:rPr lang="es-AR" sz="1800" b="1" dirty="0">
                <a:solidFill>
                  <a:schemeClr val="tx1"/>
                </a:solidFill>
              </a:rPr>
              <a:t>en las condiciones normales de uso previstas en su fabricación</a:t>
            </a:r>
            <a:r>
              <a:rPr lang="es-AR" sz="1800" dirty="0">
                <a:solidFill>
                  <a:schemeClr val="tx1"/>
                </a:solidFill>
              </a:rPr>
              <a:t>, cuando estén instalados dentro de una envolvente o cuando el trabajador </a:t>
            </a:r>
            <a:r>
              <a:rPr lang="es-AR" sz="1800" b="1" i="1" dirty="0">
                <a:solidFill>
                  <a:schemeClr val="tx1"/>
                </a:solidFill>
              </a:rPr>
              <a:t>se encuentre protegido por elementos de protección personal adecuados al riesgo</a:t>
            </a:r>
            <a:r>
              <a:rPr lang="es-AR" sz="1800" dirty="0">
                <a:solidFill>
                  <a:schemeClr val="tx1"/>
                </a:solidFill>
              </a:rPr>
              <a:t>, que aseguren la integridad del mismo ante una eventual falla que provoque un cortocircuito, ya sea franco o con la producción de un arco eléctrico </a:t>
            </a:r>
            <a:r>
              <a:rPr lang="es-AR" sz="1800" b="1" u="sng" dirty="0">
                <a:solidFill>
                  <a:schemeClr val="tx1"/>
                </a:solidFill>
              </a:rPr>
              <a:t>no se deberán considerar</a:t>
            </a:r>
            <a:r>
              <a:rPr lang="es-AR" sz="1800" dirty="0">
                <a:solidFill>
                  <a:schemeClr val="tx1"/>
                </a:solidFill>
              </a:rPr>
              <a:t> dentro de la presente Reglamentación como un “TRABAJO CON TENSIÓN”.</a:t>
            </a:r>
          </a:p>
          <a:p>
            <a:r>
              <a:rPr lang="es-AR" sz="1800" b="1" dirty="0">
                <a:solidFill>
                  <a:schemeClr val="tx1"/>
                </a:solidFill>
              </a:rPr>
              <a:t>El uso </a:t>
            </a:r>
            <a:r>
              <a:rPr lang="es-AR" sz="1800" dirty="0">
                <a:solidFill>
                  <a:schemeClr val="tx1"/>
                </a:solidFill>
              </a:rPr>
              <a:t>en condiciones reglamentarias de dispositivos de maniobra (Pértigas, manoplas, etc.) y dispositivos de verificación de tensión u otras variables, </a:t>
            </a:r>
            <a:r>
              <a:rPr lang="es-AR" sz="1800" b="1" dirty="0">
                <a:solidFill>
                  <a:schemeClr val="tx1"/>
                </a:solidFill>
              </a:rPr>
              <a:t>tampoco se encuadrará como un Trabajo con Tensión</a:t>
            </a:r>
            <a:r>
              <a:rPr lang="es-AR" sz="1800" dirty="0">
                <a:solidFill>
                  <a:schemeClr val="tx1"/>
                </a:solidFill>
              </a:rPr>
              <a:t>, aun cuando requieran la utilización de elementos de protección personal similares a los necesarios para Trabajos con Tensión.</a:t>
            </a:r>
          </a:p>
        </p:txBody>
      </p:sp>
    </p:spTree>
    <p:extLst>
      <p:ext uri="{BB962C8B-B14F-4D97-AF65-F5344CB8AC3E}">
        <p14:creationId xmlns:p14="http://schemas.microsoft.com/office/powerpoint/2010/main" val="1661890715"/>
      </p:ext>
    </p:extLst>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745915"/>
          </a:xfrm>
          <a:prstGeom prst="rect">
            <a:avLst/>
          </a:prstGeom>
        </p:spPr>
        <p:txBody>
          <a:bodyPr wrap="square">
            <a:spAutoFit/>
          </a:bodyPr>
          <a:lstStyle/>
          <a:p>
            <a:r>
              <a:rPr lang="es-AR" sz="1800" dirty="0">
                <a:solidFill>
                  <a:srgbClr val="FF3300"/>
                </a:solidFill>
              </a:rPr>
              <a:t>Los Trabajos con Tensión enmarcados en la presente Reglamentación, sólo podrán ser ejecutados por personal que cumpla con lo especificado en la </a:t>
            </a:r>
            <a:r>
              <a:rPr lang="es-AR" sz="1800" b="1" dirty="0">
                <a:solidFill>
                  <a:srgbClr val="FF3300"/>
                </a:solidFill>
              </a:rPr>
              <a:t>cláusula 6</a:t>
            </a:r>
            <a:r>
              <a:rPr lang="es-AR" sz="1800" dirty="0" smtClean="0">
                <a:solidFill>
                  <a:schemeClr val="tx1"/>
                </a:solidFill>
              </a:rPr>
              <a:t>.</a:t>
            </a:r>
          </a:p>
          <a:p>
            <a:endParaRPr lang="es-AR" sz="1800" dirty="0" smtClean="0">
              <a:solidFill>
                <a:schemeClr val="tx1"/>
              </a:solidFill>
            </a:endParaRPr>
          </a:p>
          <a:p>
            <a:r>
              <a:rPr lang="es-AR" sz="1800" b="1" dirty="0">
                <a:solidFill>
                  <a:schemeClr val="tx1"/>
                </a:solidFill>
              </a:rPr>
              <a:t>3 – CAMPO DE APLICACIÓN</a:t>
            </a:r>
            <a:endParaRPr lang="es-AR" sz="1800" dirty="0">
              <a:solidFill>
                <a:schemeClr val="tx1"/>
              </a:solidFill>
            </a:endParaRPr>
          </a:p>
          <a:p>
            <a:r>
              <a:rPr lang="es-AR" sz="1800" dirty="0">
                <a:solidFill>
                  <a:schemeClr val="tx1"/>
                </a:solidFill>
              </a:rPr>
              <a:t>Comprende todos los Trabajos con Tensión (en adelante indistintamente TcT) que se realicen en Instalaciones Eléctricas interiores y/o exteriores de Baja Tensión, en tensiones comprendidas entre </a:t>
            </a:r>
            <a:r>
              <a:rPr lang="es-AR" sz="1800" b="1" dirty="0">
                <a:solidFill>
                  <a:schemeClr val="tx1"/>
                </a:solidFill>
              </a:rPr>
              <a:t>50 V y 1000 V </a:t>
            </a:r>
            <a:r>
              <a:rPr lang="es-AR" sz="1800" dirty="0">
                <a:solidFill>
                  <a:schemeClr val="tx1"/>
                </a:solidFill>
              </a:rPr>
              <a:t>en Corriente Continua o Corriente Alterna (Valor Eficaz) en las instalaciones indicadas en el punto anterior</a:t>
            </a:r>
            <a:r>
              <a:rPr lang="es-AR" sz="1800" dirty="0" smtClean="0">
                <a:solidFill>
                  <a:schemeClr val="tx1"/>
                </a:solidFill>
              </a:rPr>
              <a:t>.</a:t>
            </a:r>
            <a:endParaRPr lang="es-AR" sz="1800" dirty="0">
              <a:solidFill>
                <a:schemeClr val="tx1"/>
              </a:solidFill>
            </a:endParaRPr>
          </a:p>
          <a:p>
            <a:endParaRPr lang="es-AR" sz="1800" b="1" dirty="0" smtClean="0">
              <a:solidFill>
                <a:schemeClr val="tx1"/>
              </a:solidFill>
            </a:endParaRPr>
          </a:p>
          <a:p>
            <a:r>
              <a:rPr lang="es-AR" sz="1800" b="1" dirty="0" smtClean="0">
                <a:solidFill>
                  <a:schemeClr val="tx1"/>
                </a:solidFill>
              </a:rPr>
              <a:t>4 </a:t>
            </a:r>
            <a:r>
              <a:rPr lang="es-AR" sz="1800" b="1" dirty="0">
                <a:solidFill>
                  <a:schemeClr val="tx1"/>
                </a:solidFill>
              </a:rPr>
              <a:t>– REFERENCIAS REGLAMENTARIAS Y NORMATIVAS</a:t>
            </a:r>
            <a:endParaRPr lang="es-AR" sz="1800" dirty="0">
              <a:solidFill>
                <a:schemeClr val="tx1"/>
              </a:solidFill>
            </a:endParaRPr>
          </a:p>
          <a:p>
            <a:r>
              <a:rPr lang="es-AR" sz="1800" i="1" dirty="0">
                <a:solidFill>
                  <a:schemeClr val="tx1"/>
                </a:solidFill>
              </a:rPr>
              <a:t>Sin </a:t>
            </a:r>
            <a:r>
              <a:rPr lang="es-AR" sz="1800" i="1" dirty="0" smtClean="0">
                <a:solidFill>
                  <a:schemeClr val="tx1"/>
                </a:solidFill>
              </a:rPr>
              <a:t>comentarios</a:t>
            </a:r>
            <a:endParaRPr lang="es-AR" sz="1800" dirty="0">
              <a:solidFill>
                <a:schemeClr val="tx1"/>
              </a:solidFill>
            </a:endParaRPr>
          </a:p>
          <a:p>
            <a:endParaRPr lang="es-AR" sz="1800" dirty="0">
              <a:solidFill>
                <a:schemeClr val="tx1"/>
              </a:solidFill>
            </a:endParaRPr>
          </a:p>
        </p:txBody>
      </p:sp>
    </p:spTree>
    <p:extLst>
      <p:ext uri="{BB962C8B-B14F-4D97-AF65-F5344CB8AC3E}">
        <p14:creationId xmlns:p14="http://schemas.microsoft.com/office/powerpoint/2010/main" val="1875766098"/>
      </p:ext>
    </p:extLst>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b="1" dirty="0" smtClean="0">
                <a:solidFill>
                  <a:schemeClr val="bg1"/>
                </a:solidFill>
                <a:latin typeface="Arial" charset="0"/>
                <a:cs typeface="Times New Roman" pitchFamily="18" charset="0"/>
              </a:rPr>
              <a:t>Dec. Reglamentario 351 / 79</a:t>
            </a:r>
            <a:endParaRPr lang="es-ES" altLang="es-AR" b="1" dirty="0">
              <a:solidFill>
                <a:schemeClr val="bg1"/>
              </a:solidFill>
              <a:latin typeface="Arial" charset="0"/>
            </a:endParaRPr>
          </a:p>
        </p:txBody>
      </p:sp>
      <p:sp>
        <p:nvSpPr>
          <p:cNvPr id="85024" name="Rectangle 1056"/>
          <p:cNvSpPr>
            <a:spLocks noChangeArrowheads="1"/>
          </p:cNvSpPr>
          <p:nvPr/>
        </p:nvSpPr>
        <p:spPr bwMode="auto">
          <a:xfrm>
            <a:off x="1187450" y="1773709"/>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90000"/>
              </a:lnSpc>
              <a:spcBef>
                <a:spcPct val="20000"/>
              </a:spcBef>
              <a:spcAft>
                <a:spcPct val="0"/>
              </a:spcAft>
            </a:pPr>
            <a:endParaRPr lang="es-ES" altLang="es-AR" sz="2000"/>
          </a:p>
        </p:txBody>
      </p:sp>
      <p:sp>
        <p:nvSpPr>
          <p:cNvPr id="4"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87313" indent="0" algn="just" eaLnBrk="1" hangingPunct="1">
              <a:buFont typeface="Wingdings" pitchFamily="2" charset="2"/>
              <a:buNone/>
            </a:pPr>
            <a:r>
              <a:rPr lang="es-ES" altLang="es-AR" sz="2800" b="1" dirty="0" smtClean="0"/>
              <a:t>Distancia de Seguridad:</a:t>
            </a:r>
          </a:p>
          <a:p>
            <a:pPr marL="87313" indent="0" algn="just" eaLnBrk="1" hangingPunct="1">
              <a:buFont typeface="Wingdings" pitchFamily="2" charset="2"/>
              <a:buNone/>
            </a:pPr>
            <a:r>
              <a:rPr lang="es-ES" altLang="es-AR" sz="2400" dirty="0" smtClean="0"/>
              <a:t>Es la </a:t>
            </a:r>
            <a:r>
              <a:rPr lang="es-ES" altLang="es-AR" sz="2400" dirty="0" smtClean="0">
                <a:solidFill>
                  <a:srgbClr val="FF3300"/>
                </a:solidFill>
              </a:rPr>
              <a:t>separación mínima</a:t>
            </a:r>
            <a:r>
              <a:rPr lang="es-ES" altLang="es-AR" sz="2400" dirty="0" smtClean="0"/>
              <a:t>, </a:t>
            </a:r>
            <a:r>
              <a:rPr lang="es-ES" altLang="es-AR" sz="2400" i="1" dirty="0" smtClean="0"/>
              <a:t>medida entre cualquier punto con tensión y la parte más próxima del cuerpo del operario o de las herramientas no aisladas utilizadas por él</a:t>
            </a:r>
            <a:r>
              <a:rPr lang="es-ES" altLang="es-AR" sz="2400" dirty="0" smtClean="0"/>
              <a:t>, </a:t>
            </a:r>
            <a:r>
              <a:rPr lang="es-ES" altLang="es-AR" sz="2400" b="1" dirty="0" smtClean="0">
                <a:solidFill>
                  <a:srgbClr val="FF3300"/>
                </a:solidFill>
              </a:rPr>
              <a:t>en la situación más desfavorable que pudiera producirse</a:t>
            </a:r>
            <a:r>
              <a:rPr lang="es-ES" altLang="es-AR" sz="2400" dirty="0" smtClean="0"/>
              <a:t> a fin de prevenir descargas disruptivas o contactos accidentales en trabajos efectuados en la proximidad de partes no aisladas de instalaciones eléctricas en servicio.</a:t>
            </a:r>
          </a:p>
          <a:p>
            <a:pPr marL="87313" indent="0" algn="just" eaLnBrk="1" hangingPunct="1">
              <a:buFont typeface="Wingdings" pitchFamily="2" charset="2"/>
              <a:buNone/>
            </a:pPr>
            <a:endParaRPr lang="es-ES" altLang="es-AR" sz="2400" dirty="0" smtClean="0"/>
          </a:p>
          <a:p>
            <a:pPr marL="87313" indent="0" algn="just" eaLnBrk="1" hangingPunct="1">
              <a:buFont typeface="Wingdings" pitchFamily="2" charset="2"/>
              <a:buNone/>
            </a:pPr>
            <a:r>
              <a:rPr lang="es-ES" altLang="es-AR" sz="2400" dirty="0" smtClean="0"/>
              <a:t>De acuerdo al nivel de tensión las distancias mínimas son las siguientes (Dec. Reglamentario: 351 / 79)</a:t>
            </a:r>
            <a:endParaRPr lang="es-ES" altLang="es-AR" sz="2400" dirty="0" smtClean="0"/>
          </a:p>
        </p:txBody>
      </p:sp>
    </p:spTree>
    <p:extLst>
      <p:ext uri="{BB962C8B-B14F-4D97-AF65-F5344CB8AC3E}">
        <p14:creationId xmlns:p14="http://schemas.microsoft.com/office/powerpoint/2010/main" val="1855081393"/>
      </p:ext>
    </p:extLst>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24" name="Rectangle 1056"/>
          <p:cNvSpPr>
            <a:spLocks noChangeArrowheads="1"/>
          </p:cNvSpPr>
          <p:nvPr/>
        </p:nvSpPr>
        <p:spPr bwMode="auto">
          <a:xfrm>
            <a:off x="1187450" y="1773709"/>
            <a:ext cx="7580313"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90000"/>
              </a:lnSpc>
              <a:spcBef>
                <a:spcPct val="20000"/>
              </a:spcBef>
              <a:spcAft>
                <a:spcPct val="0"/>
              </a:spcAft>
            </a:pPr>
            <a:endParaRPr lang="es-ES" altLang="es-AR" sz="2000"/>
          </a:p>
        </p:txBody>
      </p:sp>
      <p:sp>
        <p:nvSpPr>
          <p:cNvPr id="5" name="Rectangle 3"/>
          <p:cNvSpPr txBox="1">
            <a:spLocks noChangeArrowheads="1"/>
          </p:cNvSpPr>
          <p:nvPr/>
        </p:nvSpPr>
        <p:spPr>
          <a:xfrm>
            <a:off x="1169246" y="1752599"/>
            <a:ext cx="7778824" cy="453072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1" hangingPunct="1">
              <a:lnSpc>
                <a:spcPct val="80000"/>
              </a:lnSpc>
              <a:buFont typeface="Wingdings" pitchFamily="2" charset="2"/>
              <a:buNone/>
            </a:pPr>
            <a:r>
              <a:rPr lang="es-ES" altLang="es-AR" sz="2000" b="1" dirty="0" smtClean="0"/>
              <a:t>Nivel de Tensión                                     Distancia Mínima</a:t>
            </a:r>
          </a:p>
          <a:p>
            <a:pPr eaLnBrk="1" hangingPunct="1">
              <a:lnSpc>
                <a:spcPct val="80000"/>
              </a:lnSpc>
              <a:buFont typeface="Wingdings" pitchFamily="2" charset="2"/>
              <a:buNone/>
            </a:pPr>
            <a:endParaRPr lang="es-ES" altLang="es-AR" sz="2000" b="1" dirty="0"/>
          </a:p>
          <a:p>
            <a:pPr eaLnBrk="1" hangingPunct="1">
              <a:lnSpc>
                <a:spcPct val="80000"/>
              </a:lnSpc>
              <a:buFont typeface="Wingdings" pitchFamily="2" charset="2"/>
              <a:buNone/>
            </a:pPr>
            <a:r>
              <a:rPr lang="es-ES" altLang="es-AR" sz="1400" dirty="0" smtClean="0"/>
              <a:t> </a:t>
            </a:r>
            <a:r>
              <a:rPr lang="es-ES" altLang="es-AR" sz="1800" u="sng" dirty="0" smtClean="0"/>
              <a:t>0 a 50 V.                                                                      ninguna</a:t>
            </a:r>
          </a:p>
          <a:p>
            <a:pPr eaLnBrk="1" hangingPunct="1">
              <a:lnSpc>
                <a:spcPct val="80000"/>
              </a:lnSpc>
              <a:buFont typeface="Wingdings" pitchFamily="2" charset="2"/>
              <a:buNone/>
            </a:pPr>
            <a:r>
              <a:rPr lang="es-ES" altLang="es-AR" sz="1800" u="sng" dirty="0" smtClean="0"/>
              <a:t>más de   50  V   hasta      1 kV                                    </a:t>
            </a:r>
            <a:r>
              <a:rPr lang="es-ES" altLang="es-AR" sz="1800" u="sng" dirty="0" smtClean="0">
                <a:solidFill>
                  <a:srgbClr val="006600"/>
                </a:solidFill>
              </a:rPr>
              <a:t>0,80 m.</a:t>
            </a:r>
            <a:r>
              <a:rPr lang="es-ES" altLang="es-AR" sz="1800" u="sng" dirty="0" smtClean="0"/>
              <a:t>  </a:t>
            </a:r>
            <a:r>
              <a:rPr lang="es-ES" altLang="es-AR" sz="1600" u="sng" dirty="0" smtClean="0"/>
              <a:t>(1)</a:t>
            </a:r>
          </a:p>
          <a:p>
            <a:pPr eaLnBrk="1" hangingPunct="1">
              <a:lnSpc>
                <a:spcPct val="80000"/>
              </a:lnSpc>
              <a:buFont typeface="Wingdings" pitchFamily="2" charset="2"/>
              <a:buNone/>
            </a:pPr>
            <a:r>
              <a:rPr lang="es-ES" altLang="es-AR" sz="1800" u="sng" dirty="0" smtClean="0"/>
              <a:t>más de     1  kV  hasta    33 kV                                   </a:t>
            </a:r>
            <a:r>
              <a:rPr lang="es-ES" altLang="es-AR" sz="1800" u="sng" dirty="0" smtClean="0">
                <a:solidFill>
                  <a:srgbClr val="006600"/>
                </a:solidFill>
              </a:rPr>
              <a:t>0,80 m.</a:t>
            </a:r>
            <a:r>
              <a:rPr lang="es-ES" altLang="es-AR" sz="1800" u="sng" dirty="0" smtClean="0"/>
              <a:t>  </a:t>
            </a:r>
            <a:r>
              <a:rPr lang="es-ES" altLang="es-AR" sz="1600" u="sng" dirty="0" smtClean="0"/>
              <a:t>(1)</a:t>
            </a:r>
          </a:p>
          <a:p>
            <a:pPr eaLnBrk="1" hangingPunct="1">
              <a:lnSpc>
                <a:spcPct val="80000"/>
              </a:lnSpc>
              <a:buFont typeface="Wingdings" pitchFamily="2" charset="2"/>
              <a:buNone/>
            </a:pPr>
            <a:r>
              <a:rPr lang="es-ES" altLang="es-AR" sz="1800" u="sng" dirty="0" smtClean="0"/>
              <a:t>más de   33  kV  hasta    66 kV                                   0,90 m.</a:t>
            </a:r>
          </a:p>
          <a:p>
            <a:pPr eaLnBrk="1" hangingPunct="1">
              <a:lnSpc>
                <a:spcPct val="80000"/>
              </a:lnSpc>
              <a:buFont typeface="Wingdings" pitchFamily="2" charset="2"/>
              <a:buNone/>
            </a:pPr>
            <a:r>
              <a:rPr lang="es-ES" altLang="es-AR" sz="1800" u="sng" dirty="0" smtClean="0"/>
              <a:t>más de   66  kV  hasta   132 kV                                  </a:t>
            </a:r>
            <a:r>
              <a:rPr lang="es-ES" altLang="es-AR" sz="1800" u="sng" dirty="0" smtClean="0">
                <a:solidFill>
                  <a:srgbClr val="006600"/>
                </a:solidFill>
              </a:rPr>
              <a:t>1,50 m.</a:t>
            </a:r>
          </a:p>
          <a:p>
            <a:pPr eaLnBrk="1" hangingPunct="1">
              <a:lnSpc>
                <a:spcPct val="80000"/>
              </a:lnSpc>
              <a:buFont typeface="Wingdings" pitchFamily="2" charset="2"/>
              <a:buNone/>
            </a:pPr>
            <a:r>
              <a:rPr lang="es-ES" altLang="es-AR" sz="1800" u="sng" dirty="0" smtClean="0"/>
              <a:t>más de 132  kV  hasta   150 kV                                  </a:t>
            </a:r>
            <a:r>
              <a:rPr lang="es-ES" altLang="es-AR" sz="1800" u="sng" dirty="0" smtClean="0">
                <a:solidFill>
                  <a:srgbClr val="006600"/>
                </a:solidFill>
              </a:rPr>
              <a:t>1,65 m.</a:t>
            </a:r>
          </a:p>
          <a:p>
            <a:pPr eaLnBrk="1" hangingPunct="1">
              <a:lnSpc>
                <a:spcPct val="80000"/>
              </a:lnSpc>
              <a:buFont typeface="Wingdings" pitchFamily="2" charset="2"/>
              <a:buNone/>
            </a:pPr>
            <a:r>
              <a:rPr lang="es-ES" altLang="es-AR" sz="1800" u="sng" dirty="0" smtClean="0"/>
              <a:t>más de 150  kV  hasta   220 kV                                  2,10 m.</a:t>
            </a:r>
          </a:p>
          <a:p>
            <a:pPr eaLnBrk="1" hangingPunct="1">
              <a:lnSpc>
                <a:spcPct val="80000"/>
              </a:lnSpc>
              <a:buFont typeface="Wingdings" pitchFamily="2" charset="2"/>
              <a:buNone/>
            </a:pPr>
            <a:r>
              <a:rPr lang="es-ES" altLang="es-AR" sz="1800" u="sng" dirty="0" smtClean="0"/>
              <a:t>más de 220  kV  hasta   330 kV                                  2,90 m.</a:t>
            </a:r>
          </a:p>
          <a:p>
            <a:pPr eaLnBrk="1" hangingPunct="1">
              <a:lnSpc>
                <a:spcPct val="80000"/>
              </a:lnSpc>
              <a:buFont typeface="Wingdings" pitchFamily="2" charset="2"/>
              <a:buNone/>
            </a:pPr>
            <a:r>
              <a:rPr lang="es-ES" altLang="es-AR" sz="1800" u="sng" dirty="0" smtClean="0"/>
              <a:t>más de 330  kV  hasta   500 kV                                  </a:t>
            </a:r>
            <a:r>
              <a:rPr lang="es-ES" altLang="es-AR" sz="1800" u="sng" dirty="0" smtClean="0">
                <a:solidFill>
                  <a:srgbClr val="006600"/>
                </a:solidFill>
              </a:rPr>
              <a:t>3,60 m.</a:t>
            </a:r>
          </a:p>
          <a:p>
            <a:pPr eaLnBrk="1" hangingPunct="1">
              <a:lnSpc>
                <a:spcPct val="80000"/>
              </a:lnSpc>
              <a:buFont typeface="Wingdings" pitchFamily="2" charset="2"/>
              <a:buNone/>
            </a:pPr>
            <a:endParaRPr lang="es-ES" altLang="es-AR" sz="1800" u="sng" dirty="0" smtClean="0">
              <a:solidFill>
                <a:srgbClr val="006600"/>
              </a:solidFill>
            </a:endParaRPr>
          </a:p>
          <a:p>
            <a:pPr eaLnBrk="1" hangingPunct="1">
              <a:lnSpc>
                <a:spcPct val="80000"/>
              </a:lnSpc>
              <a:buFont typeface="Wingdings" pitchFamily="2" charset="2"/>
              <a:buNone/>
            </a:pPr>
            <a:r>
              <a:rPr lang="es-ES" altLang="es-AR" sz="1600" i="1" dirty="0" smtClean="0"/>
              <a:t>(1) Estas distancias pueden reducirse por colocación, sobre las instalaciones con tensión, de pantallas aislantes acordes con el nivel de dicha tensión.</a:t>
            </a:r>
          </a:p>
          <a:p>
            <a:pPr eaLnBrk="1" hangingPunct="1">
              <a:lnSpc>
                <a:spcPct val="80000"/>
              </a:lnSpc>
              <a:buFont typeface="Wingdings" pitchFamily="2" charset="2"/>
              <a:buNone/>
            </a:pPr>
            <a:r>
              <a:rPr lang="es-ES" altLang="es-AR" sz="1600" i="1" dirty="0" smtClean="0"/>
              <a:t>(2) Las distancias indicadas tienen validez para trabajos  a distancia, pero no se tendrán en cuenta para trabajos a potencial.</a:t>
            </a:r>
            <a:endParaRPr lang="es-ES" altLang="es-AR" sz="1600" i="1" dirty="0" smtClean="0"/>
          </a:p>
        </p:txBody>
      </p:sp>
      <p:sp>
        <p:nvSpPr>
          <p:cNvPr id="9" name="Text Box 1037"/>
          <p:cNvSpPr txBox="1">
            <a:spLocks noChangeArrowheads="1"/>
          </p:cNvSpPr>
          <p:nvPr/>
        </p:nvSpPr>
        <p:spPr bwMode="auto">
          <a:xfrm>
            <a:off x="76200" y="457200"/>
            <a:ext cx="7315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b="1" dirty="0" smtClean="0">
                <a:solidFill>
                  <a:schemeClr val="bg1"/>
                </a:solidFill>
                <a:latin typeface="Arial" charset="0"/>
                <a:cs typeface="Times New Roman" pitchFamily="18" charset="0"/>
              </a:rPr>
              <a:t>Dec. Reglamentario 351 / 79</a:t>
            </a:r>
            <a:endParaRPr lang="es-ES" altLang="es-AR" b="1" dirty="0">
              <a:solidFill>
                <a:schemeClr val="bg1"/>
              </a:solidFill>
              <a:latin typeface="Arial" charset="0"/>
            </a:endParaRPr>
          </a:p>
        </p:txBody>
      </p:sp>
    </p:spTree>
    <p:extLst>
      <p:ext uri="{BB962C8B-B14F-4D97-AF65-F5344CB8AC3E}">
        <p14:creationId xmlns:p14="http://schemas.microsoft.com/office/powerpoint/2010/main" val="2903598754"/>
      </p:ext>
    </p:extLst>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3083921"/>
          </a:xfrm>
          <a:prstGeom prst="rect">
            <a:avLst/>
          </a:prstGeom>
        </p:spPr>
        <p:txBody>
          <a:bodyPr wrap="square">
            <a:spAutoFit/>
          </a:bodyPr>
          <a:lstStyle/>
          <a:p>
            <a:r>
              <a:rPr lang="es-AR" sz="1800" b="1" dirty="0">
                <a:solidFill>
                  <a:schemeClr val="tx1"/>
                </a:solidFill>
              </a:rPr>
              <a:t>5 – DEFINICIONES</a:t>
            </a:r>
            <a:endParaRPr lang="es-AR" sz="1800" dirty="0">
              <a:solidFill>
                <a:schemeClr val="tx1"/>
              </a:solidFill>
            </a:endParaRPr>
          </a:p>
          <a:p>
            <a:r>
              <a:rPr lang="es-AR" sz="1800" dirty="0">
                <a:solidFill>
                  <a:schemeClr val="tx1"/>
                </a:solidFill>
              </a:rPr>
              <a:t> </a:t>
            </a:r>
          </a:p>
          <a:p>
            <a:r>
              <a:rPr lang="es-AR" sz="1800" b="1" dirty="0">
                <a:solidFill>
                  <a:schemeClr val="tx1"/>
                </a:solidFill>
              </a:rPr>
              <a:t>5.12 – DISTANCIAS DE SEGURIDAD:</a:t>
            </a:r>
            <a:endParaRPr lang="es-AR" sz="1800" dirty="0">
              <a:solidFill>
                <a:schemeClr val="tx1"/>
              </a:solidFill>
            </a:endParaRPr>
          </a:p>
          <a:p>
            <a:r>
              <a:rPr lang="es-AR" sz="1800" dirty="0">
                <a:solidFill>
                  <a:schemeClr val="tx1"/>
                </a:solidFill>
              </a:rPr>
              <a:t>a) Zona Libre</a:t>
            </a:r>
          </a:p>
          <a:p>
            <a:r>
              <a:rPr lang="es-AR" sz="1800" dirty="0">
                <a:solidFill>
                  <a:schemeClr val="tx1"/>
                </a:solidFill>
              </a:rPr>
              <a:t>b) Zona de proximidad a instalaciones de baja tensión</a:t>
            </a:r>
          </a:p>
          <a:p>
            <a:r>
              <a:rPr lang="es-AR" sz="1800" dirty="0">
                <a:solidFill>
                  <a:schemeClr val="tx1"/>
                </a:solidFill>
              </a:rPr>
              <a:t>c) Zona Restringida</a:t>
            </a:r>
          </a:p>
          <a:p>
            <a:r>
              <a:rPr lang="es-AR" sz="1800" dirty="0">
                <a:solidFill>
                  <a:schemeClr val="tx1"/>
                </a:solidFill>
              </a:rPr>
              <a:t>d) Zona de Riesgo</a:t>
            </a:r>
          </a:p>
          <a:p>
            <a:endParaRPr lang="es-AR" sz="1800" dirty="0">
              <a:solidFill>
                <a:schemeClr val="tx1"/>
              </a:solidFill>
            </a:endParaRPr>
          </a:p>
        </p:txBody>
      </p:sp>
    </p:spTree>
    <p:extLst>
      <p:ext uri="{BB962C8B-B14F-4D97-AF65-F5344CB8AC3E}">
        <p14:creationId xmlns:p14="http://schemas.microsoft.com/office/powerpoint/2010/main" val="495797196"/>
      </p:ext>
    </p:extLst>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369332"/>
          </a:xfrm>
          <a:prstGeom prst="rect">
            <a:avLst/>
          </a:prstGeom>
        </p:spPr>
        <p:txBody>
          <a:bodyPr wrap="square">
            <a:spAutoFit/>
          </a:bodyPr>
          <a:lstStyle/>
          <a:p>
            <a:endParaRPr lang="es-AR" sz="1800" dirty="0">
              <a:solidFill>
                <a:schemeClr val="tx1"/>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38" y="1916113"/>
            <a:ext cx="7659687" cy="4421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862303816"/>
      </p:ext>
    </p:extLst>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524315"/>
          </a:xfrm>
          <a:prstGeom prst="rect">
            <a:avLst/>
          </a:prstGeom>
        </p:spPr>
        <p:txBody>
          <a:bodyPr wrap="square">
            <a:spAutoFit/>
          </a:bodyPr>
          <a:lstStyle/>
          <a:p>
            <a:pPr fontAlgn="auto">
              <a:spcAft>
                <a:spcPts val="0"/>
              </a:spcAft>
              <a:defRPr/>
            </a:pPr>
            <a:r>
              <a:rPr lang="es-ES" sz="1800" u="sng" dirty="0">
                <a:solidFill>
                  <a:schemeClr val="tx1"/>
                </a:solidFill>
              </a:rPr>
              <a:t>En Baja Tensión</a:t>
            </a:r>
            <a:r>
              <a:rPr lang="es-ES" sz="1800" dirty="0">
                <a:solidFill>
                  <a:schemeClr val="tx1"/>
                </a:solidFill>
              </a:rPr>
              <a:t>, se define como </a:t>
            </a:r>
            <a:r>
              <a:rPr lang="es-ES" sz="1800" b="1" dirty="0">
                <a:solidFill>
                  <a:schemeClr val="tx1"/>
                </a:solidFill>
              </a:rPr>
              <a:t>zona libre </a:t>
            </a:r>
            <a:r>
              <a:rPr lang="es-ES" sz="1800" dirty="0">
                <a:solidFill>
                  <a:schemeClr val="tx1"/>
                </a:solidFill>
              </a:rPr>
              <a:t>a aquella región del espacio ubicada a una distancia de la instalación energizada y no aislada igual o mayor a </a:t>
            </a:r>
            <a:r>
              <a:rPr lang="es-ES" sz="1800" b="1" dirty="0">
                <a:solidFill>
                  <a:schemeClr val="tx1"/>
                </a:solidFill>
              </a:rPr>
              <a:t>3,05 m</a:t>
            </a:r>
            <a:r>
              <a:rPr lang="es-ES" sz="1800" dirty="0">
                <a:solidFill>
                  <a:schemeClr val="tx1"/>
                </a:solidFill>
              </a:rPr>
              <a:t> para instalaciones hasta 1 kV.</a:t>
            </a:r>
          </a:p>
          <a:p>
            <a:pPr fontAlgn="auto">
              <a:spcAft>
                <a:spcPts val="0"/>
              </a:spcAft>
              <a:defRPr/>
            </a:pPr>
            <a:endParaRPr lang="es-AR" sz="1800" dirty="0">
              <a:solidFill>
                <a:schemeClr val="tx1"/>
              </a:solidFill>
            </a:endParaRPr>
          </a:p>
          <a:p>
            <a:pPr marL="114300" fontAlgn="auto">
              <a:spcAft>
                <a:spcPts val="0"/>
              </a:spcAft>
              <a:defRPr/>
            </a:pPr>
            <a:r>
              <a:rPr lang="es-ES" sz="1800" b="1" dirty="0">
                <a:solidFill>
                  <a:schemeClr val="tx1"/>
                </a:solidFill>
              </a:rPr>
              <a:t>Zona de proximidad a instalaciones de baja tensión: </a:t>
            </a:r>
            <a:r>
              <a:rPr lang="es-ES" sz="1800" dirty="0">
                <a:solidFill>
                  <a:schemeClr val="tx1"/>
                </a:solidFill>
              </a:rPr>
              <a:t>Se define así a la región del espacio ubicada </a:t>
            </a:r>
            <a:r>
              <a:rPr lang="es-ES" sz="1800" b="1" dirty="0">
                <a:solidFill>
                  <a:schemeClr val="tx1"/>
                </a:solidFill>
              </a:rPr>
              <a:t>entre la zona libre y la mínima indicada en la Tabla para 1 </a:t>
            </a:r>
            <a:r>
              <a:rPr lang="es-ES" sz="1800" b="1" dirty="0" smtClean="0">
                <a:solidFill>
                  <a:schemeClr val="tx1"/>
                </a:solidFill>
              </a:rPr>
              <a:t>KV (0,80 metros)</a:t>
            </a:r>
            <a:r>
              <a:rPr lang="es-ES" sz="1800" dirty="0" smtClean="0">
                <a:solidFill>
                  <a:schemeClr val="tx1"/>
                </a:solidFill>
              </a:rPr>
              <a:t>.</a:t>
            </a:r>
          </a:p>
          <a:p>
            <a:pPr marL="114300" fontAlgn="auto">
              <a:spcAft>
                <a:spcPts val="0"/>
              </a:spcAft>
              <a:defRPr/>
            </a:pPr>
            <a:endParaRPr lang="es-ES" sz="1800" dirty="0" smtClean="0">
              <a:solidFill>
                <a:schemeClr val="tx1"/>
              </a:solidFill>
            </a:endParaRPr>
          </a:p>
          <a:p>
            <a:pPr marL="114300" fontAlgn="auto">
              <a:spcAft>
                <a:spcPts val="0"/>
              </a:spcAft>
              <a:defRPr/>
            </a:pPr>
            <a:r>
              <a:rPr lang="es-ES" sz="1800" b="1" i="1" u="sng" dirty="0" smtClean="0">
                <a:solidFill>
                  <a:schemeClr val="tx1"/>
                </a:solidFill>
              </a:rPr>
              <a:t>En </a:t>
            </a:r>
            <a:r>
              <a:rPr lang="es-ES" sz="1800" b="1" i="1" u="sng" dirty="0">
                <a:solidFill>
                  <a:schemeClr val="tx1"/>
                </a:solidFill>
              </a:rPr>
              <a:t>esta zona pueden ingresar personas con formación en riesgo eléctrico</a:t>
            </a:r>
            <a:r>
              <a:rPr lang="es-ES" sz="1800" b="1" i="1" u="sng" dirty="0" smtClean="0">
                <a:solidFill>
                  <a:schemeClr val="tx1"/>
                </a:solidFill>
              </a:rPr>
              <a:t>.</a:t>
            </a:r>
          </a:p>
          <a:p>
            <a:pPr marL="114300" fontAlgn="auto">
              <a:spcAft>
                <a:spcPts val="0"/>
              </a:spcAft>
              <a:defRPr/>
            </a:pPr>
            <a:endParaRPr lang="es-AR" sz="1800" b="1" i="1" u="sng" dirty="0">
              <a:solidFill>
                <a:schemeClr val="tx1"/>
              </a:solidFill>
            </a:endParaRPr>
          </a:p>
          <a:p>
            <a:pPr fontAlgn="auto">
              <a:spcAft>
                <a:spcPts val="0"/>
              </a:spcAft>
              <a:defRPr/>
            </a:pPr>
            <a:r>
              <a:rPr lang="es-ES" sz="1800" dirty="0">
                <a:solidFill>
                  <a:schemeClr val="tx1"/>
                </a:solidFill>
              </a:rPr>
              <a:t>Se permitirá el acceso a personas sin formación en riesgo eléctrico siempre que existan impedimentos físicos que imposibiliten la reducción aún en forma accidental, de la distancia mínima establecida en la Tabla para 1 kV.</a:t>
            </a:r>
            <a:endParaRPr lang="es-AR" sz="1800" dirty="0">
              <a:solidFill>
                <a:schemeClr val="tx1"/>
              </a:solidFill>
            </a:endParaRPr>
          </a:p>
          <a:p>
            <a:endParaRPr lang="es-AR" sz="1800" dirty="0">
              <a:solidFill>
                <a:schemeClr val="tx1"/>
              </a:solidFill>
            </a:endParaRPr>
          </a:p>
        </p:txBody>
      </p:sp>
    </p:spTree>
    <p:extLst>
      <p:ext uri="{BB962C8B-B14F-4D97-AF65-F5344CB8AC3E}">
        <p14:creationId xmlns:p14="http://schemas.microsoft.com/office/powerpoint/2010/main" val="131588806"/>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1311128"/>
          </a:xfrm>
          <a:prstGeom prst="rect">
            <a:avLst/>
          </a:prstGeom>
        </p:spPr>
        <p:txBody>
          <a:bodyPr wrap="square">
            <a:spAutoFit/>
          </a:bodyPr>
          <a:lstStyle/>
          <a:p>
            <a:pPr marL="114300"/>
            <a:r>
              <a:rPr lang="es-ES" altLang="es-AR" sz="1800" b="1" dirty="0" smtClean="0">
                <a:solidFill>
                  <a:schemeClr val="tx1"/>
                </a:solidFill>
              </a:rPr>
              <a:t>Zona Prohibida:</a:t>
            </a:r>
          </a:p>
          <a:p>
            <a:pPr marL="114300"/>
            <a:r>
              <a:rPr lang="es-ES" altLang="es-AR" sz="1800" dirty="0" smtClean="0">
                <a:solidFill>
                  <a:schemeClr val="tx1"/>
                </a:solidFill>
              </a:rPr>
              <a:t>Es aquella zona donde </a:t>
            </a:r>
            <a:r>
              <a:rPr lang="es-ES" altLang="es-AR" sz="1800" b="1" dirty="0" smtClean="0">
                <a:solidFill>
                  <a:schemeClr val="tx1"/>
                </a:solidFill>
              </a:rPr>
              <a:t>una persona</a:t>
            </a:r>
            <a:r>
              <a:rPr lang="es-ES" altLang="es-AR" sz="1800" dirty="0" smtClean="0">
                <a:solidFill>
                  <a:schemeClr val="tx1"/>
                </a:solidFill>
              </a:rPr>
              <a:t> sin habilitación </a:t>
            </a:r>
            <a:r>
              <a:rPr lang="es-ES" altLang="es-AR" sz="1800" b="1" dirty="0" smtClean="0">
                <a:solidFill>
                  <a:schemeClr val="tx1"/>
                </a:solidFill>
              </a:rPr>
              <a:t>no podrá acceder bajo ninguna circunstancia</a:t>
            </a:r>
            <a:r>
              <a:rPr lang="es-ES" altLang="es-AR" sz="1800" dirty="0" smtClean="0">
                <a:solidFill>
                  <a:schemeClr val="tx1"/>
                </a:solidFill>
              </a:rPr>
              <a:t>, hasta tanto no desaparezcan o sean eliminadas las causas que provocan dicha prohibición.</a:t>
            </a:r>
            <a:endParaRPr lang="es-AR" altLang="es-AR" sz="1800" dirty="0" smtClean="0">
              <a:solidFill>
                <a:schemeClr val="tx1"/>
              </a:solidFill>
            </a:endParaRPr>
          </a:p>
        </p:txBody>
      </p:sp>
    </p:spTree>
    <p:extLst>
      <p:ext uri="{BB962C8B-B14F-4D97-AF65-F5344CB8AC3E}">
        <p14:creationId xmlns:p14="http://schemas.microsoft.com/office/powerpoint/2010/main" val="3790768813"/>
      </p:ext>
    </p:extLst>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369332"/>
          </a:xfrm>
          <a:prstGeom prst="rect">
            <a:avLst/>
          </a:prstGeom>
        </p:spPr>
        <p:txBody>
          <a:bodyPr wrap="square">
            <a:spAutoFit/>
          </a:bodyPr>
          <a:lstStyle/>
          <a:p>
            <a:endParaRPr lang="es-AR" sz="1800" dirty="0">
              <a:solidFill>
                <a:schemeClr val="tx1"/>
              </a:solidFill>
            </a:endParaRPr>
          </a:p>
        </p:txBody>
      </p:sp>
      <p:pic>
        <p:nvPicPr>
          <p:cNvPr id="5" name="Picture 2" descr="http://www.ipinsa.com/ipinsa/images/INSTALACIONES/ELECTRICIDAD/SEGURIDAD/DP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844675"/>
            <a:ext cx="859631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139063"/>
      </p:ext>
    </p:extLst>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856714"/>
          </a:xfrm>
          <a:prstGeom prst="rect">
            <a:avLst/>
          </a:prstGeom>
          <a:ln>
            <a:noFill/>
          </a:ln>
        </p:spPr>
        <p:txBody>
          <a:bodyPr wrap="square">
            <a:spAutoFit/>
          </a:bodyPr>
          <a:lstStyle/>
          <a:p>
            <a:r>
              <a:rPr lang="es-AR" sz="1800" b="1" dirty="0">
                <a:solidFill>
                  <a:schemeClr val="tx1"/>
                </a:solidFill>
              </a:rPr>
              <a:t>5.18 HABILITAR</a:t>
            </a:r>
            <a:endParaRPr lang="es-AR" sz="1800" dirty="0">
              <a:solidFill>
                <a:schemeClr val="tx1"/>
              </a:solidFill>
            </a:endParaRPr>
          </a:p>
          <a:p>
            <a:r>
              <a:rPr lang="es-AR" sz="1800" dirty="0">
                <a:solidFill>
                  <a:schemeClr val="tx1"/>
                </a:solidFill>
              </a:rPr>
              <a:t>Otorgar autorización a una persona para realizar TcT.</a:t>
            </a:r>
          </a:p>
          <a:p>
            <a:r>
              <a:rPr lang="es-AR" sz="1800" dirty="0">
                <a:solidFill>
                  <a:schemeClr val="tx1"/>
                </a:solidFill>
              </a:rPr>
              <a:t> </a:t>
            </a:r>
          </a:p>
          <a:p>
            <a:r>
              <a:rPr lang="es-AR" sz="1800" b="1" dirty="0">
                <a:solidFill>
                  <a:schemeClr val="tx1"/>
                </a:solidFill>
              </a:rPr>
              <a:t>5.21 RESPONSABLE DE TRABAJO DEL TCT:</a:t>
            </a:r>
            <a:endParaRPr lang="es-AR" sz="1800" dirty="0">
              <a:solidFill>
                <a:schemeClr val="tx1"/>
              </a:solidFill>
            </a:endParaRPr>
          </a:p>
          <a:p>
            <a:r>
              <a:rPr lang="es-AR" sz="1800" dirty="0">
                <a:solidFill>
                  <a:schemeClr val="tx1"/>
                </a:solidFill>
              </a:rPr>
              <a:t>Es aquella persona presente en el lugar de trabajo que, además de dirigir efectivamente la ejecución o realizar por sí mismo los trabajos, cumple con la función de velar por la seguridad del personal, la integridad de los bienes y materiales que serán utilizados durante el desarrollo de un TcT.</a:t>
            </a:r>
          </a:p>
          <a:p>
            <a:r>
              <a:rPr lang="es-AR" sz="1800" dirty="0">
                <a:solidFill>
                  <a:schemeClr val="tx1"/>
                </a:solidFill>
              </a:rPr>
              <a:t>Esta persona deberá tener una habilitación de TcT que certifique su condición para dirigir un grupo de trabajo</a:t>
            </a:r>
            <a:r>
              <a:rPr lang="es-AR" sz="1800" dirty="0" smtClean="0">
                <a:solidFill>
                  <a:schemeClr val="tx1"/>
                </a:solidFill>
              </a:rPr>
              <a:t>.</a:t>
            </a:r>
          </a:p>
          <a:p>
            <a:endParaRPr lang="es-AR" sz="1800" dirty="0">
              <a:solidFill>
                <a:schemeClr val="tx1"/>
              </a:solidFill>
            </a:endParaRPr>
          </a:p>
          <a:p>
            <a:r>
              <a:rPr lang="es-AR" sz="1800" b="1" dirty="0">
                <a:solidFill>
                  <a:schemeClr val="tx1"/>
                </a:solidFill>
              </a:rPr>
              <a:t>5.23 MÉTODO A CONTACTO PARA TCT EN BT</a:t>
            </a:r>
            <a:endParaRPr lang="es-AR" sz="1800" dirty="0">
              <a:solidFill>
                <a:schemeClr val="tx1"/>
              </a:solidFill>
            </a:endParaRPr>
          </a:p>
          <a:p>
            <a:r>
              <a:rPr lang="es-AR" sz="1800" dirty="0">
                <a:solidFill>
                  <a:srgbClr val="FF3300"/>
                </a:solidFill>
              </a:rPr>
              <a:t>En el caso de estar realizando un trabajo a </a:t>
            </a:r>
            <a:r>
              <a:rPr lang="es-AR" sz="1800" b="1" dirty="0">
                <a:solidFill>
                  <a:srgbClr val="FF3300"/>
                </a:solidFill>
              </a:rPr>
              <a:t>más de 2,50</a:t>
            </a:r>
            <a:r>
              <a:rPr lang="es-AR" sz="1800" dirty="0">
                <a:solidFill>
                  <a:srgbClr val="FF3300"/>
                </a:solidFill>
              </a:rPr>
              <a:t> metros de altura y </a:t>
            </a:r>
            <a:r>
              <a:rPr lang="es-AR" sz="1800" b="1" dirty="0">
                <a:solidFill>
                  <a:srgbClr val="FF3300"/>
                </a:solidFill>
              </a:rPr>
              <a:t>sobre escalera</a:t>
            </a:r>
            <a:r>
              <a:rPr lang="es-AR" sz="1800" dirty="0">
                <a:solidFill>
                  <a:srgbClr val="FF3300"/>
                </a:solidFill>
              </a:rPr>
              <a:t> </a:t>
            </a:r>
            <a:r>
              <a:rPr lang="es-AR" sz="1800" b="1" dirty="0">
                <a:solidFill>
                  <a:srgbClr val="FF3300"/>
                </a:solidFill>
              </a:rPr>
              <a:t>precisará de la ayuda de un segundo trabajador</a:t>
            </a:r>
            <a:r>
              <a:rPr lang="es-AR" sz="1800" dirty="0" smtClean="0">
                <a:solidFill>
                  <a:srgbClr val="FF3300"/>
                </a:solidFill>
              </a:rPr>
              <a:t>.</a:t>
            </a:r>
            <a:endParaRPr lang="es-AR" sz="1800" dirty="0">
              <a:solidFill>
                <a:srgbClr val="FF3300"/>
              </a:solidFill>
            </a:endParaRPr>
          </a:p>
        </p:txBody>
      </p:sp>
    </p:spTree>
    <p:extLst>
      <p:ext uri="{BB962C8B-B14F-4D97-AF65-F5344CB8AC3E}">
        <p14:creationId xmlns:p14="http://schemas.microsoft.com/office/powerpoint/2010/main" val="3046500420"/>
      </p:ext>
    </p:extLst>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3139321"/>
          </a:xfrm>
          <a:prstGeom prst="rect">
            <a:avLst/>
          </a:prstGeom>
        </p:spPr>
        <p:txBody>
          <a:bodyPr wrap="square">
            <a:spAutoFit/>
          </a:bodyPr>
          <a:lstStyle/>
          <a:p>
            <a:r>
              <a:rPr lang="es-AR" sz="1800" b="1" dirty="0">
                <a:solidFill>
                  <a:schemeClr val="tx1"/>
                </a:solidFill>
              </a:rPr>
              <a:t>6 – CONDICIONES PARA TCT EN BT</a:t>
            </a:r>
            <a:endParaRPr lang="es-AR" sz="1800" dirty="0">
              <a:solidFill>
                <a:schemeClr val="tx1"/>
              </a:solidFill>
            </a:endParaRPr>
          </a:p>
          <a:p>
            <a:r>
              <a:rPr lang="es-AR" sz="1800" dirty="0">
                <a:solidFill>
                  <a:schemeClr val="tx1"/>
                </a:solidFill>
              </a:rPr>
              <a:t>6.1 – HABILITACIÓN</a:t>
            </a:r>
          </a:p>
          <a:p>
            <a:r>
              <a:rPr lang="es-AR" sz="1800" dirty="0">
                <a:solidFill>
                  <a:schemeClr val="tx1"/>
                </a:solidFill>
              </a:rPr>
              <a:t>Todo el personal seleccionado para realizar TcT deberá estar específicamente habilitado por la Empresa ejecutante del mismo.</a:t>
            </a:r>
          </a:p>
          <a:p>
            <a:r>
              <a:rPr lang="es-AR" sz="1800" dirty="0">
                <a:solidFill>
                  <a:schemeClr val="tx1"/>
                </a:solidFill>
              </a:rPr>
              <a:t>Para dicho fin, las Empresas propietarias o concesionarias de la instalación que decidan efectuar TcT </a:t>
            </a:r>
            <a:r>
              <a:rPr lang="es-AR" sz="1800" b="1" dirty="0">
                <a:solidFill>
                  <a:schemeClr val="tx1"/>
                </a:solidFill>
              </a:rPr>
              <a:t>mediante terceros</a:t>
            </a:r>
            <a:r>
              <a:rPr lang="es-AR" sz="1800" dirty="0">
                <a:solidFill>
                  <a:schemeClr val="tx1"/>
                </a:solidFill>
              </a:rPr>
              <a:t>, deberán previamente </a:t>
            </a:r>
            <a:r>
              <a:rPr lang="es-AR" sz="1800" b="1" dirty="0">
                <a:solidFill>
                  <a:schemeClr val="tx1"/>
                </a:solidFill>
              </a:rPr>
              <a:t>verificar que las habilitaciones del personal</a:t>
            </a:r>
            <a:r>
              <a:rPr lang="es-AR" sz="1800" dirty="0">
                <a:solidFill>
                  <a:schemeClr val="tx1"/>
                </a:solidFill>
              </a:rPr>
              <a:t> se ajusten a las condiciones de la presente reglamentación</a:t>
            </a:r>
            <a:r>
              <a:rPr lang="es-AR" sz="1800" dirty="0" smtClean="0">
                <a:solidFill>
                  <a:schemeClr val="tx1"/>
                </a:solidFill>
              </a:rPr>
              <a:t>.</a:t>
            </a:r>
          </a:p>
          <a:p>
            <a:endParaRPr lang="es-AR" sz="1800" dirty="0">
              <a:solidFill>
                <a:schemeClr val="tx1"/>
              </a:solidFill>
            </a:endParaRPr>
          </a:p>
        </p:txBody>
      </p:sp>
    </p:spTree>
    <p:extLst>
      <p:ext uri="{BB962C8B-B14F-4D97-AF65-F5344CB8AC3E}">
        <p14:creationId xmlns:p14="http://schemas.microsoft.com/office/powerpoint/2010/main" val="1199806772"/>
      </p:ext>
    </p:extLst>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967514"/>
          </a:xfrm>
          <a:prstGeom prst="rect">
            <a:avLst/>
          </a:prstGeom>
        </p:spPr>
        <p:txBody>
          <a:bodyPr wrap="square">
            <a:spAutoFit/>
          </a:bodyPr>
          <a:lstStyle/>
          <a:p>
            <a:r>
              <a:rPr lang="es-AR" sz="1800" dirty="0" smtClean="0">
                <a:solidFill>
                  <a:schemeClr val="tx1"/>
                </a:solidFill>
              </a:rPr>
              <a:t>El otorgamiento de una habilitación implicará como mínimo el siguiente procedimiento:</a:t>
            </a:r>
          </a:p>
          <a:p>
            <a:r>
              <a:rPr lang="es-AR" sz="1800" dirty="0" smtClean="0">
                <a:solidFill>
                  <a:schemeClr val="tx1"/>
                </a:solidFill>
              </a:rPr>
              <a:t> </a:t>
            </a:r>
          </a:p>
          <a:p>
            <a:r>
              <a:rPr lang="es-AR" sz="1800" dirty="0" smtClean="0">
                <a:solidFill>
                  <a:schemeClr val="tx1"/>
                </a:solidFill>
              </a:rPr>
              <a:t>6.1.1 Selección del Personal:</a:t>
            </a:r>
          </a:p>
          <a:p>
            <a:r>
              <a:rPr lang="es-AR" sz="1800" dirty="0" smtClean="0">
                <a:solidFill>
                  <a:schemeClr val="tx1"/>
                </a:solidFill>
              </a:rPr>
              <a:t>La Empresa habilitará al personal a realizar los trámites de habilitación para realizar TcT cuando se verifique:</a:t>
            </a:r>
          </a:p>
          <a:p>
            <a:r>
              <a:rPr lang="es-AR" sz="1800" dirty="0" smtClean="0">
                <a:solidFill>
                  <a:schemeClr val="tx1"/>
                </a:solidFill>
              </a:rPr>
              <a:t>a) Conocimiento de la tarea.</a:t>
            </a:r>
          </a:p>
          <a:p>
            <a:r>
              <a:rPr lang="es-AR" sz="1800" dirty="0" smtClean="0">
                <a:solidFill>
                  <a:schemeClr val="tx1"/>
                </a:solidFill>
              </a:rPr>
              <a:t>b) Conocimiento de los riesgos a que estará expuesto.</a:t>
            </a:r>
          </a:p>
          <a:p>
            <a:r>
              <a:rPr lang="es-AR" sz="1800" dirty="0">
                <a:solidFill>
                  <a:schemeClr val="tx1"/>
                </a:solidFill>
              </a:rPr>
              <a:t>c) Conocimiento de las disposiciones de seguridad.</a:t>
            </a:r>
          </a:p>
          <a:p>
            <a:r>
              <a:rPr lang="es-AR" sz="1800" dirty="0">
                <a:solidFill>
                  <a:schemeClr val="tx1"/>
                </a:solidFill>
              </a:rPr>
              <a:t>d) Aval de su experiencia en trabajos en instalaciones de índole similar. En el caso de postulantes sin dicha experiencia se les deberá impartir una capacitación equivalente.</a:t>
            </a:r>
          </a:p>
          <a:p>
            <a:endParaRPr lang="es-AR" sz="1800" dirty="0" smtClean="0">
              <a:solidFill>
                <a:schemeClr val="tx1"/>
              </a:solidFill>
            </a:endParaRPr>
          </a:p>
          <a:p>
            <a:endParaRPr lang="es-AR" sz="1800" dirty="0">
              <a:solidFill>
                <a:schemeClr val="tx1"/>
              </a:solidFill>
            </a:endParaRPr>
          </a:p>
        </p:txBody>
      </p:sp>
    </p:spTree>
    <p:extLst>
      <p:ext uri="{BB962C8B-B14F-4D97-AF65-F5344CB8AC3E}">
        <p14:creationId xmlns:p14="http://schemas.microsoft.com/office/powerpoint/2010/main" val="1297226149"/>
      </p:ext>
    </p:extLst>
  </p:cSld>
  <p:clrMapOvr>
    <a:masterClrMapping/>
  </p:clrMapOvr>
  <p:transition spd="med">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2197525"/>
          </a:xfrm>
          <a:prstGeom prst="rect">
            <a:avLst/>
          </a:prstGeom>
        </p:spPr>
        <p:txBody>
          <a:bodyPr wrap="square">
            <a:spAutoFit/>
          </a:bodyPr>
          <a:lstStyle/>
          <a:p>
            <a:r>
              <a:rPr lang="es-AR" sz="1800" dirty="0">
                <a:solidFill>
                  <a:schemeClr val="tx1"/>
                </a:solidFill>
              </a:rPr>
              <a:t>e) Consentimiento voluntario del operario de trabajar con tensión.</a:t>
            </a:r>
          </a:p>
          <a:p>
            <a:r>
              <a:rPr lang="es-AR" sz="1800" dirty="0">
                <a:solidFill>
                  <a:schemeClr val="tx1"/>
                </a:solidFill>
              </a:rPr>
              <a:t>f) Aptitud física y mental para el trabajo (ver subcláusula 6.1.1.1).</a:t>
            </a:r>
          </a:p>
          <a:p>
            <a:r>
              <a:rPr lang="es-AR" sz="1800" dirty="0">
                <a:solidFill>
                  <a:schemeClr val="tx1"/>
                </a:solidFill>
              </a:rPr>
              <a:t>g) Antecedentes de baja accidentalidad.</a:t>
            </a:r>
          </a:p>
          <a:p>
            <a:r>
              <a:rPr lang="es-AR" sz="1800" dirty="0">
                <a:solidFill>
                  <a:schemeClr val="tx1"/>
                </a:solidFill>
              </a:rPr>
              <a:t>h) Aceptación de normas, reglamentaciones y cumplimiento de disposiciones disciplinarias.</a:t>
            </a:r>
          </a:p>
          <a:p>
            <a:endParaRPr lang="es-AR" sz="1800" dirty="0">
              <a:solidFill>
                <a:schemeClr val="tx1"/>
              </a:solidFill>
            </a:endParaRPr>
          </a:p>
        </p:txBody>
      </p:sp>
    </p:spTree>
    <p:extLst>
      <p:ext uri="{BB962C8B-B14F-4D97-AF65-F5344CB8AC3E}">
        <p14:creationId xmlns:p14="http://schemas.microsoft.com/office/powerpoint/2010/main" val="2750191539"/>
      </p:ext>
    </p:extLst>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856714"/>
          </a:xfrm>
          <a:prstGeom prst="rect">
            <a:avLst/>
          </a:prstGeom>
        </p:spPr>
        <p:txBody>
          <a:bodyPr wrap="square">
            <a:spAutoFit/>
          </a:bodyPr>
          <a:lstStyle/>
          <a:p>
            <a:r>
              <a:rPr lang="es-AR" sz="1800" b="1" dirty="0">
                <a:solidFill>
                  <a:schemeClr val="tx1"/>
                </a:solidFill>
              </a:rPr>
              <a:t>6.1.1.2 Conocimiento de la tarea</a:t>
            </a:r>
          </a:p>
          <a:p>
            <a:r>
              <a:rPr lang="es-AR" sz="1800" dirty="0">
                <a:solidFill>
                  <a:schemeClr val="tx1"/>
                </a:solidFill>
              </a:rPr>
              <a:t>Todo empleador deberá mantener actualizado un registro escrito de las acciones de capacitación que fueron realizadas:</a:t>
            </a:r>
          </a:p>
          <a:p>
            <a:r>
              <a:rPr lang="es-AR" sz="1800" dirty="0">
                <a:solidFill>
                  <a:schemeClr val="tx1"/>
                </a:solidFill>
              </a:rPr>
              <a:t>a) Con el contenido desagregado por temas </a:t>
            </a:r>
            <a:r>
              <a:rPr lang="es-AR" sz="1800" dirty="0" smtClean="0">
                <a:solidFill>
                  <a:schemeClr val="tx1"/>
                </a:solidFill>
              </a:rPr>
              <a:t>(el </a:t>
            </a:r>
            <a:r>
              <a:rPr lang="es-AR" sz="1800" dirty="0">
                <a:solidFill>
                  <a:schemeClr val="tx1"/>
                </a:solidFill>
              </a:rPr>
              <a:t>temario deberá comprender: Riesgos, Medidas de Seguridad, Métodos y Procedimientos de Trabajo, Rescate de Personal, </a:t>
            </a:r>
            <a:r>
              <a:rPr lang="es-AR" sz="1800" dirty="0" smtClean="0">
                <a:solidFill>
                  <a:schemeClr val="tx1"/>
                </a:solidFill>
              </a:rPr>
              <a:t>RCP </a:t>
            </a:r>
            <a:r>
              <a:rPr lang="es-AR" sz="1800" dirty="0">
                <a:solidFill>
                  <a:schemeClr val="tx1"/>
                </a:solidFill>
              </a:rPr>
              <a:t>y Primeros Auxilios e Incendios).</a:t>
            </a:r>
          </a:p>
          <a:p>
            <a:r>
              <a:rPr lang="es-AR" sz="1800" dirty="0">
                <a:solidFill>
                  <a:schemeClr val="tx1"/>
                </a:solidFill>
              </a:rPr>
              <a:t>b) Con las actividades desarrolladas.</a:t>
            </a:r>
          </a:p>
          <a:p>
            <a:r>
              <a:rPr lang="es-AR" sz="1800" dirty="0">
                <a:solidFill>
                  <a:schemeClr val="tx1"/>
                </a:solidFill>
              </a:rPr>
              <a:t>c) Con la duración de las mismas.</a:t>
            </a:r>
          </a:p>
          <a:p>
            <a:r>
              <a:rPr lang="es-AR" sz="1800" dirty="0">
                <a:solidFill>
                  <a:schemeClr val="tx1"/>
                </a:solidFill>
              </a:rPr>
              <a:t>d) </a:t>
            </a:r>
            <a:r>
              <a:rPr lang="es-AR" sz="1800" b="1" i="1" dirty="0">
                <a:solidFill>
                  <a:schemeClr val="tx1"/>
                </a:solidFill>
              </a:rPr>
              <a:t>Con la evaluación individual firmada del trabajador que ha sido capacitado.</a:t>
            </a:r>
          </a:p>
          <a:p>
            <a:r>
              <a:rPr lang="es-AR" sz="1800" dirty="0">
                <a:solidFill>
                  <a:schemeClr val="tx1"/>
                </a:solidFill>
              </a:rPr>
              <a:t>e) Verificación de la efectividad del curso de capacitación.</a:t>
            </a:r>
          </a:p>
          <a:p>
            <a:r>
              <a:rPr lang="es-AR" sz="1800" dirty="0">
                <a:solidFill>
                  <a:schemeClr val="tx1"/>
                </a:solidFill>
              </a:rPr>
              <a:t>f) Con las acciones de seguimiento previstas.</a:t>
            </a:r>
          </a:p>
          <a:p>
            <a:r>
              <a:rPr lang="es-AR" sz="1800" dirty="0">
                <a:solidFill>
                  <a:schemeClr val="tx1"/>
                </a:solidFill>
              </a:rPr>
              <a:t>g) </a:t>
            </a:r>
            <a:r>
              <a:rPr lang="es-AR" sz="1800" b="1" i="1" dirty="0">
                <a:solidFill>
                  <a:schemeClr val="tx1"/>
                </a:solidFill>
              </a:rPr>
              <a:t>Con fecha, firma y aclaración de la persona que haya realizado la capacitación</a:t>
            </a:r>
            <a:r>
              <a:rPr lang="es-AR" sz="1800" b="1" i="1" dirty="0" smtClean="0">
                <a:solidFill>
                  <a:schemeClr val="tx1"/>
                </a:solidFill>
              </a:rPr>
              <a:t>.</a:t>
            </a:r>
            <a:endParaRPr lang="es-AR" sz="1800" b="1" i="1" dirty="0">
              <a:solidFill>
                <a:schemeClr val="tx1"/>
              </a:solidFill>
            </a:endParaRPr>
          </a:p>
        </p:txBody>
      </p:sp>
    </p:spTree>
    <p:extLst>
      <p:ext uri="{BB962C8B-B14F-4D97-AF65-F5344CB8AC3E}">
        <p14:creationId xmlns:p14="http://schemas.microsoft.com/office/powerpoint/2010/main" val="2944396691"/>
      </p:ext>
    </p:extLst>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2529923"/>
          </a:xfrm>
          <a:prstGeom prst="rect">
            <a:avLst/>
          </a:prstGeom>
        </p:spPr>
        <p:txBody>
          <a:bodyPr wrap="square">
            <a:spAutoFit/>
          </a:bodyPr>
          <a:lstStyle/>
          <a:p>
            <a:r>
              <a:rPr lang="es-AR" sz="1800" dirty="0">
                <a:solidFill>
                  <a:schemeClr val="tx1"/>
                </a:solidFill>
              </a:rPr>
              <a:t>Los programas de capacitación deberán tener la </a:t>
            </a:r>
            <a:r>
              <a:rPr lang="es-AR" sz="1800" b="1" dirty="0">
                <a:solidFill>
                  <a:schemeClr val="tx1"/>
                </a:solidFill>
              </a:rPr>
              <a:t>aprobación</a:t>
            </a:r>
            <a:r>
              <a:rPr lang="es-AR" sz="1800" dirty="0">
                <a:solidFill>
                  <a:schemeClr val="tx1"/>
                </a:solidFill>
              </a:rPr>
              <a:t> de las áreas en que se desempeñen los trabajadores y </a:t>
            </a:r>
            <a:r>
              <a:rPr lang="es-AR" sz="1800" b="1" dirty="0">
                <a:solidFill>
                  <a:schemeClr val="tx1"/>
                </a:solidFill>
              </a:rPr>
              <a:t>del servicio de Higiene y Seguridad de la Empresa</a:t>
            </a:r>
            <a:r>
              <a:rPr lang="es-AR" sz="1800" dirty="0">
                <a:solidFill>
                  <a:schemeClr val="tx1"/>
                </a:solidFill>
              </a:rPr>
              <a:t>.</a:t>
            </a:r>
          </a:p>
          <a:p>
            <a:r>
              <a:rPr lang="es-AR" sz="1800" dirty="0">
                <a:solidFill>
                  <a:schemeClr val="tx1"/>
                </a:solidFill>
              </a:rPr>
              <a:t>Para dar cumplimiento a estos requisitos las Empresas deberán contar con </a:t>
            </a:r>
            <a:r>
              <a:rPr lang="es-AR" sz="1800" b="1" dirty="0">
                <a:solidFill>
                  <a:schemeClr val="tx1"/>
                </a:solidFill>
              </a:rPr>
              <a:t>centros de capacitación propios o externos y/o instructores propios o externos</a:t>
            </a:r>
            <a:r>
              <a:rPr lang="es-AR" sz="1800" dirty="0">
                <a:solidFill>
                  <a:schemeClr val="tx1"/>
                </a:solidFill>
              </a:rPr>
              <a:t> que posean antecedentes y reconocida experiencia en cada tema.</a:t>
            </a:r>
          </a:p>
          <a:p>
            <a:endParaRPr lang="es-AR" sz="1800" dirty="0">
              <a:solidFill>
                <a:schemeClr val="tx1"/>
              </a:solidFill>
            </a:endParaRPr>
          </a:p>
        </p:txBody>
      </p:sp>
    </p:spTree>
    <p:extLst>
      <p:ext uri="{BB962C8B-B14F-4D97-AF65-F5344CB8AC3E}">
        <p14:creationId xmlns:p14="http://schemas.microsoft.com/office/powerpoint/2010/main" val="171591140"/>
      </p:ext>
    </p:extLst>
  </p:cSld>
  <p:clrMapOvr>
    <a:masterClrMapping/>
  </p:clrMapOvr>
  <p:transition spd="med">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025717"/>
          </a:xfrm>
          <a:prstGeom prst="rect">
            <a:avLst/>
          </a:prstGeom>
        </p:spPr>
        <p:txBody>
          <a:bodyPr wrap="square">
            <a:spAutoFit/>
          </a:bodyPr>
          <a:lstStyle/>
          <a:p>
            <a:r>
              <a:rPr lang="es-AR" sz="1800" b="1" dirty="0">
                <a:solidFill>
                  <a:schemeClr val="tx1"/>
                </a:solidFill>
              </a:rPr>
              <a:t>6.1.1.3 Experiencia:</a:t>
            </a:r>
          </a:p>
          <a:p>
            <a:r>
              <a:rPr lang="es-AR" sz="1800" dirty="0">
                <a:solidFill>
                  <a:schemeClr val="tx1"/>
                </a:solidFill>
              </a:rPr>
              <a:t>Se considerará que un trabajador cuenta con experiencia suficiente si realizó trabajos similares durante un </a:t>
            </a:r>
            <a:r>
              <a:rPr lang="es-AR" sz="1800" b="1" dirty="0">
                <a:solidFill>
                  <a:schemeClr val="tx1"/>
                </a:solidFill>
              </a:rPr>
              <a:t>período mínimo de 6 (seis) meses en forma continuada</a:t>
            </a:r>
            <a:r>
              <a:rPr lang="es-AR" sz="1800" dirty="0">
                <a:solidFill>
                  <a:schemeClr val="tx1"/>
                </a:solidFill>
              </a:rPr>
              <a:t>.</a:t>
            </a:r>
          </a:p>
          <a:p>
            <a:r>
              <a:rPr lang="es-AR" sz="1800" dirty="0">
                <a:solidFill>
                  <a:schemeClr val="tx1"/>
                </a:solidFill>
              </a:rPr>
              <a:t>El personal que </a:t>
            </a:r>
            <a:r>
              <a:rPr lang="es-AR" sz="1800" b="1" dirty="0">
                <a:solidFill>
                  <a:schemeClr val="tx1"/>
                </a:solidFill>
              </a:rPr>
              <a:t>no cuente</a:t>
            </a:r>
            <a:r>
              <a:rPr lang="es-AR" sz="1800" dirty="0">
                <a:solidFill>
                  <a:schemeClr val="tx1"/>
                </a:solidFill>
              </a:rPr>
              <a:t> con esta experiencia </a:t>
            </a:r>
            <a:r>
              <a:rPr lang="es-AR" sz="1800" b="1" i="1" dirty="0">
                <a:solidFill>
                  <a:schemeClr val="tx1"/>
                </a:solidFill>
              </a:rPr>
              <a:t>deberá realizar la capacitación correspondiente y luego integrarse como adicional a un equipo ya constituido para adquirir conocimientos prácticos</a:t>
            </a:r>
            <a:r>
              <a:rPr lang="es-AR" sz="1800" dirty="0">
                <a:solidFill>
                  <a:schemeClr val="tx1"/>
                </a:solidFill>
              </a:rPr>
              <a:t>. En este caso el Responsable de Trabajo del equipo actuará como instructor y evaluará al nuevo trabajador, definiendo si ha completado el periodo de capacitación práctica, el cual nunca podrá ser inferior a 3 (tres) meses. Esta evaluación deberá ser asentada en los registros de formación del trabajador.</a:t>
            </a:r>
          </a:p>
          <a:p>
            <a:endParaRPr lang="es-AR" sz="1800" dirty="0">
              <a:solidFill>
                <a:schemeClr val="tx1"/>
              </a:solidFill>
            </a:endParaRPr>
          </a:p>
        </p:txBody>
      </p:sp>
    </p:spTree>
    <p:extLst>
      <p:ext uri="{BB962C8B-B14F-4D97-AF65-F5344CB8AC3E}">
        <p14:creationId xmlns:p14="http://schemas.microsoft.com/office/powerpoint/2010/main" val="2339368391"/>
      </p:ext>
    </p:extLst>
  </p:cSld>
  <p:clrMapOvr>
    <a:masterClrMapping/>
  </p:clrMapOvr>
  <p:transition spd="med">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3914918"/>
          </a:xfrm>
          <a:prstGeom prst="rect">
            <a:avLst/>
          </a:prstGeom>
        </p:spPr>
        <p:txBody>
          <a:bodyPr wrap="square">
            <a:spAutoFit/>
          </a:bodyPr>
          <a:lstStyle/>
          <a:p>
            <a:r>
              <a:rPr lang="es-AR" sz="1800" dirty="0">
                <a:solidFill>
                  <a:schemeClr val="tx1"/>
                </a:solidFill>
              </a:rPr>
              <a:t> </a:t>
            </a:r>
            <a:r>
              <a:rPr lang="es-AR" sz="1800" b="1" dirty="0" smtClean="0">
                <a:solidFill>
                  <a:schemeClr val="tx1"/>
                </a:solidFill>
              </a:rPr>
              <a:t>9 </a:t>
            </a:r>
            <a:r>
              <a:rPr lang="es-AR" sz="1800" b="1" dirty="0">
                <a:solidFill>
                  <a:schemeClr val="tx1"/>
                </a:solidFill>
              </a:rPr>
              <a:t>– DOCUMENTACIÓN:</a:t>
            </a:r>
            <a:endParaRPr lang="es-AR" sz="1800" dirty="0">
              <a:solidFill>
                <a:schemeClr val="tx1"/>
              </a:solidFill>
            </a:endParaRPr>
          </a:p>
          <a:p>
            <a:r>
              <a:rPr lang="es-AR" sz="1800" dirty="0">
                <a:solidFill>
                  <a:schemeClr val="tx1"/>
                </a:solidFill>
              </a:rPr>
              <a:t>Se denomina de esta manera al conjunto de documentos aprobados por la Empresa, y ésta deberá arbitrar los medios para asegurar que los mismos se encuentren actualizados, en conocimiento y a disposición de los equipos de trabajo que realizan tareas con tensión</a:t>
            </a:r>
            <a:r>
              <a:rPr lang="es-AR" sz="1800" dirty="0" smtClean="0">
                <a:solidFill>
                  <a:schemeClr val="tx1"/>
                </a:solidFill>
              </a:rPr>
              <a:t>.</a:t>
            </a:r>
          </a:p>
          <a:p>
            <a:endParaRPr lang="es-AR" sz="1800" dirty="0">
              <a:solidFill>
                <a:schemeClr val="tx1"/>
              </a:solidFill>
            </a:endParaRPr>
          </a:p>
          <a:p>
            <a:r>
              <a:rPr lang="es-AR" sz="1800" b="1" dirty="0">
                <a:solidFill>
                  <a:schemeClr val="tx1"/>
                </a:solidFill>
              </a:rPr>
              <a:t>9.1 – MANUAL DE TCT (MTCTBT)</a:t>
            </a:r>
            <a:endParaRPr lang="es-AR" sz="1800" dirty="0">
              <a:solidFill>
                <a:schemeClr val="tx1"/>
              </a:solidFill>
            </a:endParaRPr>
          </a:p>
          <a:p>
            <a:r>
              <a:rPr lang="es-AR" sz="1800" b="1" dirty="0">
                <a:solidFill>
                  <a:schemeClr val="tx1"/>
                </a:solidFill>
              </a:rPr>
              <a:t>9.2 – PROCEDIMIENTOS OPERATIVOS (PO)</a:t>
            </a:r>
            <a:endParaRPr lang="es-AR" sz="1800" dirty="0">
              <a:solidFill>
                <a:schemeClr val="tx1"/>
              </a:solidFill>
            </a:endParaRPr>
          </a:p>
          <a:p>
            <a:r>
              <a:rPr lang="es-AR" sz="1800" b="1" dirty="0">
                <a:solidFill>
                  <a:schemeClr val="tx1"/>
                </a:solidFill>
              </a:rPr>
              <a:t>9.3 – INSTRUCTIVOS DE TRABAJO</a:t>
            </a:r>
            <a:endParaRPr lang="es-AR" sz="1800" dirty="0">
              <a:solidFill>
                <a:schemeClr val="tx1"/>
              </a:solidFill>
            </a:endParaRPr>
          </a:p>
          <a:p>
            <a:r>
              <a:rPr lang="es-AR" sz="1800" b="1" dirty="0">
                <a:solidFill>
                  <a:schemeClr val="tx1"/>
                </a:solidFill>
              </a:rPr>
              <a:t> </a:t>
            </a:r>
            <a:endParaRPr lang="es-AR" sz="1800" dirty="0">
              <a:solidFill>
                <a:schemeClr val="tx1"/>
              </a:solidFill>
            </a:endParaRPr>
          </a:p>
          <a:p>
            <a:endParaRPr lang="es-AR" sz="1800" dirty="0">
              <a:solidFill>
                <a:schemeClr val="tx1"/>
              </a:solidFill>
            </a:endParaRPr>
          </a:p>
        </p:txBody>
      </p:sp>
    </p:spTree>
    <p:extLst>
      <p:ext uri="{BB962C8B-B14F-4D97-AF65-F5344CB8AC3E}">
        <p14:creationId xmlns:p14="http://schemas.microsoft.com/office/powerpoint/2010/main" val="2981309716"/>
      </p:ext>
    </p:extLst>
  </p:cSld>
  <p:clrMapOvr>
    <a:masterClrMapping/>
  </p:clrMapOvr>
  <p:transition spd="med">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801314"/>
          </a:xfrm>
          <a:prstGeom prst="rect">
            <a:avLst/>
          </a:prstGeom>
        </p:spPr>
        <p:txBody>
          <a:bodyPr wrap="square">
            <a:spAutoFit/>
          </a:bodyPr>
          <a:lstStyle/>
          <a:p>
            <a:r>
              <a:rPr lang="es-AR" sz="1800" b="1" dirty="0">
                <a:solidFill>
                  <a:schemeClr val="tx1"/>
                </a:solidFill>
              </a:rPr>
              <a:t>10 EQUIPAMIENTO DE SEGURIDAD, HERRAMIENTAS Y COMPONENTES PARA </a:t>
            </a:r>
            <a:r>
              <a:rPr lang="es-AR" sz="1800" b="1" dirty="0" smtClean="0">
                <a:solidFill>
                  <a:schemeClr val="tx1"/>
                </a:solidFill>
              </a:rPr>
              <a:t>TCT</a:t>
            </a:r>
          </a:p>
          <a:p>
            <a:endParaRPr lang="es-AR" sz="1800" dirty="0">
              <a:solidFill>
                <a:schemeClr val="tx1"/>
              </a:solidFill>
            </a:endParaRPr>
          </a:p>
          <a:p>
            <a:r>
              <a:rPr lang="es-AR" sz="1800" b="1" dirty="0">
                <a:solidFill>
                  <a:schemeClr val="tx1"/>
                </a:solidFill>
              </a:rPr>
              <a:t>10.1 – ELEMENTOS DE SEGURIDAD DE USO PERSONAL:</a:t>
            </a:r>
            <a:endParaRPr lang="es-AR" sz="1800" dirty="0">
              <a:solidFill>
                <a:schemeClr val="tx1"/>
              </a:solidFill>
            </a:endParaRPr>
          </a:p>
          <a:p>
            <a:r>
              <a:rPr lang="es-AR" sz="1800" dirty="0">
                <a:solidFill>
                  <a:schemeClr val="tx1"/>
                </a:solidFill>
              </a:rPr>
              <a:t>k) Alfombra aislante o taburete</a:t>
            </a:r>
            <a:r>
              <a:rPr lang="es-AR" sz="1800" dirty="0" smtClean="0">
                <a:solidFill>
                  <a:schemeClr val="tx1"/>
                </a:solidFill>
              </a:rPr>
              <a:t>.</a:t>
            </a:r>
          </a:p>
          <a:p>
            <a:endParaRPr lang="es-AR" sz="1800" dirty="0">
              <a:solidFill>
                <a:schemeClr val="tx1"/>
              </a:solidFill>
            </a:endParaRPr>
          </a:p>
          <a:p>
            <a:r>
              <a:rPr lang="es-AR" sz="1800" b="1" dirty="0">
                <a:solidFill>
                  <a:schemeClr val="tx1"/>
                </a:solidFill>
              </a:rPr>
              <a:t>10.2 – ELEMENTOS DE SEGURIDAD DE PROTECCIÓN PARA USO COLECTIVO:</a:t>
            </a:r>
            <a:endParaRPr lang="es-AR" sz="1800" dirty="0">
              <a:solidFill>
                <a:schemeClr val="tx1"/>
              </a:solidFill>
            </a:endParaRPr>
          </a:p>
          <a:p>
            <a:r>
              <a:rPr lang="es-AR" sz="1800" dirty="0">
                <a:solidFill>
                  <a:schemeClr val="tx1"/>
                </a:solidFill>
              </a:rPr>
              <a:t>d) Sistema de rescate de altura.</a:t>
            </a:r>
          </a:p>
          <a:p>
            <a:r>
              <a:rPr lang="es-AR" sz="1800" dirty="0">
                <a:solidFill>
                  <a:schemeClr val="tx1"/>
                </a:solidFill>
              </a:rPr>
              <a:t>f) Equipo de comunicación.</a:t>
            </a:r>
          </a:p>
          <a:p>
            <a:r>
              <a:rPr lang="es-AR" sz="1800" dirty="0">
                <a:solidFill>
                  <a:schemeClr val="tx1"/>
                </a:solidFill>
              </a:rPr>
              <a:t>h) Manta ignífuga.</a:t>
            </a:r>
          </a:p>
          <a:p>
            <a:r>
              <a:rPr lang="es-AR" sz="1800" dirty="0">
                <a:solidFill>
                  <a:schemeClr val="tx1"/>
                </a:solidFill>
              </a:rPr>
              <a:t>i) Carpa impermeable para trabajos con lluvia.</a:t>
            </a:r>
          </a:p>
          <a:p>
            <a:endParaRPr lang="es-AR" sz="1800" dirty="0">
              <a:solidFill>
                <a:schemeClr val="tx1"/>
              </a:solidFill>
            </a:endParaRPr>
          </a:p>
        </p:txBody>
      </p:sp>
    </p:spTree>
    <p:extLst>
      <p:ext uri="{BB962C8B-B14F-4D97-AF65-F5344CB8AC3E}">
        <p14:creationId xmlns:p14="http://schemas.microsoft.com/office/powerpoint/2010/main" val="2080272964"/>
      </p:ext>
    </p:extLst>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136517"/>
          </a:xfrm>
          <a:prstGeom prst="rect">
            <a:avLst/>
          </a:prstGeom>
        </p:spPr>
        <p:txBody>
          <a:bodyPr wrap="square">
            <a:spAutoFit/>
          </a:bodyPr>
          <a:lstStyle/>
          <a:p>
            <a:r>
              <a:rPr lang="es-AR" sz="1800" b="1" dirty="0">
                <a:solidFill>
                  <a:schemeClr val="tx1"/>
                </a:solidFill>
              </a:rPr>
              <a:t>10.3 – HERRAMIENTAS PARA TCT</a:t>
            </a:r>
            <a:endParaRPr lang="es-AR" sz="1800" dirty="0">
              <a:solidFill>
                <a:schemeClr val="tx1"/>
              </a:solidFill>
            </a:endParaRPr>
          </a:p>
          <a:p>
            <a:r>
              <a:rPr lang="es-AR" sz="1800" b="1" dirty="0">
                <a:solidFill>
                  <a:schemeClr val="tx1"/>
                </a:solidFill>
              </a:rPr>
              <a:t>10.3.1 Herramientas Específicas</a:t>
            </a:r>
            <a:endParaRPr lang="es-AR" sz="1800" dirty="0">
              <a:solidFill>
                <a:schemeClr val="tx1"/>
              </a:solidFill>
            </a:endParaRPr>
          </a:p>
          <a:p>
            <a:r>
              <a:rPr lang="es-AR" sz="1800" b="1" dirty="0">
                <a:solidFill>
                  <a:schemeClr val="tx1"/>
                </a:solidFill>
              </a:rPr>
              <a:t> </a:t>
            </a:r>
            <a:endParaRPr lang="es-AR" sz="1800" dirty="0">
              <a:solidFill>
                <a:schemeClr val="tx1"/>
              </a:solidFill>
            </a:endParaRPr>
          </a:p>
          <a:p>
            <a:r>
              <a:rPr lang="es-AR" sz="1800" b="1" dirty="0">
                <a:solidFill>
                  <a:schemeClr val="tx1"/>
                </a:solidFill>
              </a:rPr>
              <a:t>10.3.2 Equipos de comprobación</a:t>
            </a:r>
            <a:r>
              <a:rPr lang="es-AR" sz="1800" b="1" dirty="0" smtClean="0">
                <a:solidFill>
                  <a:schemeClr val="tx1"/>
                </a:solidFill>
              </a:rPr>
              <a:t>:</a:t>
            </a:r>
          </a:p>
          <a:p>
            <a:endParaRPr lang="es-AR" sz="1800" dirty="0">
              <a:solidFill>
                <a:schemeClr val="tx1"/>
              </a:solidFill>
            </a:endParaRPr>
          </a:p>
          <a:p>
            <a:r>
              <a:rPr lang="es-AR" sz="1800" dirty="0">
                <a:solidFill>
                  <a:schemeClr val="tx1"/>
                </a:solidFill>
              </a:rPr>
              <a:t>a) Detector de tensión bipolar con </a:t>
            </a:r>
            <a:r>
              <a:rPr lang="es-AR" sz="1800" b="1" dirty="0">
                <a:solidFill>
                  <a:schemeClr val="tx1"/>
                </a:solidFill>
              </a:rPr>
              <a:t>un umbral de arranque mínimo de 24 </a:t>
            </a:r>
            <a:r>
              <a:rPr lang="es-AR" sz="1800" b="1" dirty="0" smtClean="0">
                <a:solidFill>
                  <a:schemeClr val="tx1"/>
                </a:solidFill>
              </a:rPr>
              <a:t>Volt</a:t>
            </a:r>
            <a:r>
              <a:rPr lang="es-AR" sz="1800" dirty="0" smtClean="0">
                <a:solidFill>
                  <a:schemeClr val="tx1"/>
                </a:solidFill>
              </a:rPr>
              <a:t>.</a:t>
            </a:r>
            <a:endParaRPr lang="es-AR" sz="1800" dirty="0">
              <a:solidFill>
                <a:schemeClr val="tx1"/>
              </a:solidFill>
            </a:endParaRPr>
          </a:p>
          <a:p>
            <a:r>
              <a:rPr lang="es-AR" sz="1800" dirty="0">
                <a:solidFill>
                  <a:schemeClr val="tx1"/>
                </a:solidFill>
              </a:rPr>
              <a:t>b) Verificador de secuencia.</a:t>
            </a:r>
          </a:p>
          <a:p>
            <a:r>
              <a:rPr lang="es-AR" sz="1800" dirty="0">
                <a:solidFill>
                  <a:schemeClr val="tx1"/>
                </a:solidFill>
              </a:rPr>
              <a:t>c) Pinza </a:t>
            </a:r>
            <a:r>
              <a:rPr lang="es-AR" sz="1800" dirty="0" smtClean="0">
                <a:solidFill>
                  <a:schemeClr val="tx1"/>
                </a:solidFill>
              </a:rPr>
              <a:t>volt - amperométrica</a:t>
            </a:r>
            <a:r>
              <a:rPr lang="es-AR" sz="1800" dirty="0">
                <a:solidFill>
                  <a:schemeClr val="tx1"/>
                </a:solidFill>
              </a:rPr>
              <a:t>.</a:t>
            </a:r>
          </a:p>
          <a:p>
            <a:r>
              <a:rPr lang="es-AR" sz="1800" dirty="0">
                <a:solidFill>
                  <a:schemeClr val="tx1"/>
                </a:solidFill>
              </a:rPr>
              <a:t>d) Voltímetro o Multímetro.</a:t>
            </a:r>
          </a:p>
          <a:p>
            <a:endParaRPr lang="es-AR" sz="1800" dirty="0">
              <a:solidFill>
                <a:schemeClr val="tx1"/>
              </a:solidFill>
            </a:endParaRPr>
          </a:p>
        </p:txBody>
      </p:sp>
    </p:spTree>
    <p:extLst>
      <p:ext uri="{BB962C8B-B14F-4D97-AF65-F5344CB8AC3E}">
        <p14:creationId xmlns:p14="http://schemas.microsoft.com/office/powerpoint/2010/main" val="544611843"/>
      </p:ext>
    </p:extLst>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37"/>
          <p:cNvSpPr txBox="1">
            <a:spLocks noChangeArrowheads="1"/>
          </p:cNvSpPr>
          <p:nvPr/>
        </p:nvSpPr>
        <p:spPr bwMode="auto">
          <a:xfrm>
            <a:off x="76200" y="4572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l">
              <a:spcBef>
                <a:spcPct val="50000"/>
              </a:spcBef>
              <a:spcAft>
                <a:spcPct val="0"/>
              </a:spcAft>
            </a:pPr>
            <a:r>
              <a:rPr lang="es-MX" altLang="es-AR" sz="2400" b="1" dirty="0" smtClean="0">
                <a:solidFill>
                  <a:schemeClr val="bg1"/>
                </a:solidFill>
                <a:latin typeface="Arial" charset="0"/>
                <a:cs typeface="Times New Roman" pitchFamily="18" charset="0"/>
              </a:rPr>
              <a:t>Resolución SRT 3068/2014</a:t>
            </a:r>
            <a:endParaRPr lang="es-ES" altLang="es-AR" sz="2400" b="1" dirty="0">
              <a:solidFill>
                <a:schemeClr val="bg1"/>
              </a:solidFill>
              <a:latin typeface="Arial" charset="0"/>
            </a:endParaRPr>
          </a:p>
        </p:txBody>
      </p:sp>
      <p:sp>
        <p:nvSpPr>
          <p:cNvPr id="4" name="3 Rectángulo"/>
          <p:cNvSpPr/>
          <p:nvPr/>
        </p:nvSpPr>
        <p:spPr>
          <a:xfrm>
            <a:off x="971600" y="1773239"/>
            <a:ext cx="7704856" cy="4690515"/>
          </a:xfrm>
          <a:prstGeom prst="rect">
            <a:avLst/>
          </a:prstGeom>
        </p:spPr>
        <p:txBody>
          <a:bodyPr wrap="square">
            <a:spAutoFit/>
          </a:bodyPr>
          <a:lstStyle/>
          <a:p>
            <a:r>
              <a:rPr lang="es-AR" sz="1800" b="1" dirty="0">
                <a:solidFill>
                  <a:schemeClr val="tx1"/>
                </a:solidFill>
              </a:rPr>
              <a:t>10.3.3 Componentes específicos para TcT:</a:t>
            </a:r>
            <a:endParaRPr lang="es-AR" sz="1800" dirty="0">
              <a:solidFill>
                <a:schemeClr val="tx1"/>
              </a:solidFill>
            </a:endParaRPr>
          </a:p>
          <a:p>
            <a:r>
              <a:rPr lang="es-AR" sz="1800" dirty="0">
                <a:solidFill>
                  <a:schemeClr val="tx1"/>
                </a:solidFill>
              </a:rPr>
              <a:t>Los Componentes de uso específico para TcT, deben cumplir con las Disposiciones, Normas y recomendaciones relativas a los mismos.</a:t>
            </a:r>
          </a:p>
          <a:p>
            <a:r>
              <a:rPr lang="es-AR" sz="1800" dirty="0">
                <a:solidFill>
                  <a:schemeClr val="tx1"/>
                </a:solidFill>
              </a:rPr>
              <a:t>Los Componentes de uso específico para la realización de los Trabajos con Tensión en Baja Tensión, pueden ser, entre otros, los siguientes:</a:t>
            </a:r>
          </a:p>
          <a:p>
            <a:r>
              <a:rPr lang="es-AR" sz="1800" dirty="0" smtClean="0">
                <a:solidFill>
                  <a:schemeClr val="tx1"/>
                </a:solidFill>
              </a:rPr>
              <a:t>b</a:t>
            </a:r>
            <a:r>
              <a:rPr lang="es-AR" sz="1800" dirty="0">
                <a:solidFill>
                  <a:schemeClr val="tx1"/>
                </a:solidFill>
              </a:rPr>
              <a:t>) Mantas o vainas para cubrir conductores energizados.</a:t>
            </a:r>
          </a:p>
          <a:p>
            <a:r>
              <a:rPr lang="es-AR" sz="1800" dirty="0">
                <a:solidFill>
                  <a:schemeClr val="tx1"/>
                </a:solidFill>
              </a:rPr>
              <a:t>c) Capuchones aislantes.</a:t>
            </a:r>
          </a:p>
          <a:p>
            <a:r>
              <a:rPr lang="es-AR" sz="1800" dirty="0">
                <a:solidFill>
                  <a:schemeClr val="tx1"/>
                </a:solidFill>
              </a:rPr>
              <a:t>d) Loneta de resguardo para apoyo de herramientas en tierra.</a:t>
            </a:r>
          </a:p>
          <a:p>
            <a:r>
              <a:rPr lang="es-AR" sz="1800" dirty="0">
                <a:solidFill>
                  <a:schemeClr val="tx1"/>
                </a:solidFill>
              </a:rPr>
              <a:t>e) Cobertores rígidos para los distintos tipos de equipamiento que se presenten en los </a:t>
            </a:r>
            <a:r>
              <a:rPr lang="es-AR" sz="1800" dirty="0" smtClean="0">
                <a:solidFill>
                  <a:schemeClr val="tx1"/>
                </a:solidFill>
              </a:rPr>
              <a:t>trabajos.</a:t>
            </a:r>
          </a:p>
          <a:p>
            <a:r>
              <a:rPr lang="es-AR" sz="1800" dirty="0" smtClean="0">
                <a:solidFill>
                  <a:schemeClr val="tx1"/>
                </a:solidFill>
              </a:rPr>
              <a:t>g</a:t>
            </a:r>
            <a:r>
              <a:rPr lang="es-AR" sz="1800" dirty="0">
                <a:solidFill>
                  <a:schemeClr val="tx1"/>
                </a:solidFill>
              </a:rPr>
              <a:t>) Tela vinílica aislante.</a:t>
            </a:r>
          </a:p>
          <a:p>
            <a:r>
              <a:rPr lang="es-AR" sz="1800" dirty="0">
                <a:solidFill>
                  <a:schemeClr val="tx1"/>
                </a:solidFill>
              </a:rPr>
              <a:t>h) Separadores de fases.</a:t>
            </a:r>
          </a:p>
          <a:p>
            <a:r>
              <a:rPr lang="es-AR" sz="1800" dirty="0">
                <a:solidFill>
                  <a:schemeClr val="tx1"/>
                </a:solidFill>
              </a:rPr>
              <a:t>i) Pinzas de material aislante</a:t>
            </a:r>
            <a:r>
              <a:rPr lang="es-AR" sz="1800" dirty="0" smtClean="0">
                <a:solidFill>
                  <a:schemeClr val="tx1"/>
                </a:solidFill>
              </a:rPr>
              <a:t>.</a:t>
            </a:r>
            <a:endParaRPr lang="es-AR" sz="1800" dirty="0">
              <a:solidFill>
                <a:schemeClr val="tx1"/>
              </a:solidFill>
            </a:endParaRPr>
          </a:p>
        </p:txBody>
      </p:sp>
    </p:spTree>
    <p:extLst>
      <p:ext uri="{BB962C8B-B14F-4D97-AF65-F5344CB8AC3E}">
        <p14:creationId xmlns:p14="http://schemas.microsoft.com/office/powerpoint/2010/main" val="2025706524"/>
      </p:ext>
    </p:extLst>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88640"/>
            <a:ext cx="5943600" cy="749300"/>
          </a:xfrm>
          <a:prstGeom prst="rect">
            <a:avLst/>
          </a:prstGeom>
          <a:noFill/>
          <a:ln>
            <a:noFill/>
          </a:ln>
          <a:effectLst/>
          <a:extLst>
            <a:ext uri="{909E8E84-426E-40DD-AFC4-6F175D3DCCD1}">
              <a14:hiddenFill xmlns:a14="http://schemas.microsoft.com/office/drawing/2010/main">
                <a:solidFill>
                  <a:srgbClr val="DDFFFF"/>
                </a:solidFill>
              </a14:hiddenFill>
            </a:ext>
            <a:ext uri="{91240B29-F687-4F45-9708-019B960494DF}">
              <a14:hiddenLine xmlns:a14="http://schemas.microsoft.com/office/drawing/2010/main" w="9525" cap="flat" cmpd="sng" algn="ctr">
                <a:solidFill>
                  <a:srgbClr val="CCECFF"/>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950" y="3126705"/>
            <a:ext cx="3578225" cy="2822575"/>
          </a:xfrm>
          <a:prstGeom prst="rect">
            <a:avLst/>
          </a:prstGeom>
          <a:noFill/>
          <a:ln>
            <a:noFill/>
          </a:ln>
          <a:effectLst/>
          <a:extLst>
            <a:ext uri="{909E8E84-426E-40DD-AFC4-6F175D3DCCD1}">
              <a14:hiddenFill xmlns:a14="http://schemas.microsoft.com/office/drawing/2010/main">
                <a:solidFill>
                  <a:srgbClr val="DDFFFF"/>
                </a:solidFill>
              </a14:hiddenFill>
            </a:ext>
            <a:ext uri="{91240B29-F687-4F45-9708-019B960494DF}">
              <a14:hiddenLine xmlns:a14="http://schemas.microsoft.com/office/drawing/2010/main" w="9525" cap="flat" cmpd="sng" algn="ctr">
                <a:solidFill>
                  <a:srgbClr val="CCECFF"/>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p:nvSpPr>
        <p:spPr>
          <a:xfrm>
            <a:off x="971600" y="1773239"/>
            <a:ext cx="7704856" cy="707886"/>
          </a:xfrm>
          <a:prstGeom prst="rect">
            <a:avLst/>
          </a:prstGeom>
        </p:spPr>
        <p:txBody>
          <a:bodyPr wrap="square">
            <a:spAutoFit/>
          </a:bodyPr>
          <a:lstStyle/>
          <a:p>
            <a:pPr algn="ctr"/>
            <a:r>
              <a:rPr lang="es-AR" sz="4000" b="1" dirty="0" smtClean="0">
                <a:solidFill>
                  <a:srgbClr val="00B050"/>
                </a:solidFill>
              </a:rPr>
              <a:t>GRACIAS POR SU ATENCIÓN</a:t>
            </a:r>
            <a:endParaRPr lang="es-AR" sz="4000" dirty="0">
              <a:solidFill>
                <a:srgbClr val="00B050"/>
              </a:solidFill>
            </a:endParaRPr>
          </a:p>
        </p:txBody>
      </p:sp>
    </p:spTree>
    <p:extLst>
      <p:ext uri="{BB962C8B-B14F-4D97-AF65-F5344CB8AC3E}">
        <p14:creationId xmlns:p14="http://schemas.microsoft.com/office/powerpoint/2010/main" val="151260011"/>
      </p:ext>
    </p:extLst>
  </p:cSld>
  <p:clrMapOvr>
    <a:masterClrMapping/>
  </p:clrMapOvr>
  <p:transition spd="med">
    <p:zoom/>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5872</TotalTime>
  <Words>1810</Words>
  <Application>Microsoft Office PowerPoint</Application>
  <PresentationFormat>Presentación en pantalla (4:3)</PresentationFormat>
  <Paragraphs>238</Paragraphs>
  <Slides>28</Slides>
  <Notes>27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Calibri</vt:lpstr>
      <vt:lpstr>Times New Roman</vt:lpstr>
      <vt:lpstr>Century Gothic</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Comisión Cuatripartita Córdoba</Manager>
  <Company>Epec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TcT - Res. 3068 / 2014</dc:title>
  <dc:subject>Semana Prov. de la SST - Jorn. 22 y 23/04/2015</dc:subject>
  <dc:creator>Carlos E. Plencovich</dc:creator>
  <cp:lastModifiedBy>HP Mania</cp:lastModifiedBy>
  <cp:revision>209</cp:revision>
  <dcterms:created xsi:type="dcterms:W3CDTF">2003-04-24T06:29:30Z</dcterms:created>
  <dcterms:modified xsi:type="dcterms:W3CDTF">2015-04-22T03:17:26Z</dcterms:modified>
</cp:coreProperties>
</file>