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handoutMasterIdLst>
    <p:handoutMasterId r:id="rId53"/>
  </p:handoutMasterIdLst>
  <p:sldIdLst>
    <p:sldId id="256" r:id="rId2"/>
    <p:sldId id="271" r:id="rId3"/>
    <p:sldId id="314" r:id="rId4"/>
    <p:sldId id="270" r:id="rId5"/>
    <p:sldId id="272" r:id="rId6"/>
    <p:sldId id="283" r:id="rId7"/>
    <p:sldId id="273" r:id="rId8"/>
    <p:sldId id="284" r:id="rId9"/>
    <p:sldId id="274" r:id="rId10"/>
    <p:sldId id="285" r:id="rId11"/>
    <p:sldId id="275" r:id="rId12"/>
    <p:sldId id="286" r:id="rId13"/>
    <p:sldId id="276" r:id="rId14"/>
    <p:sldId id="277" r:id="rId15"/>
    <p:sldId id="287" r:id="rId16"/>
    <p:sldId id="278" r:id="rId17"/>
    <p:sldId id="288" r:id="rId18"/>
    <p:sldId id="279" r:id="rId19"/>
    <p:sldId id="289" r:id="rId20"/>
    <p:sldId id="280" r:id="rId21"/>
    <p:sldId id="290" r:id="rId22"/>
    <p:sldId id="281" r:id="rId23"/>
    <p:sldId id="282" r:id="rId24"/>
    <p:sldId id="291" r:id="rId25"/>
    <p:sldId id="292" r:id="rId26"/>
    <p:sldId id="293" r:id="rId27"/>
    <p:sldId id="294" r:id="rId28"/>
    <p:sldId id="295" r:id="rId29"/>
    <p:sldId id="296" r:id="rId30"/>
    <p:sldId id="297" r:id="rId31"/>
    <p:sldId id="298" r:id="rId32"/>
    <p:sldId id="299" r:id="rId33"/>
    <p:sldId id="300" r:id="rId34"/>
    <p:sldId id="349" r:id="rId35"/>
    <p:sldId id="351" r:id="rId36"/>
    <p:sldId id="350" r:id="rId37"/>
    <p:sldId id="301" r:id="rId38"/>
    <p:sldId id="302" r:id="rId39"/>
    <p:sldId id="303" r:id="rId40"/>
    <p:sldId id="352" r:id="rId41"/>
    <p:sldId id="353" r:id="rId42"/>
    <p:sldId id="304" r:id="rId43"/>
    <p:sldId id="305" r:id="rId44"/>
    <p:sldId id="306" r:id="rId45"/>
    <p:sldId id="307" r:id="rId46"/>
    <p:sldId id="308" r:id="rId47"/>
    <p:sldId id="309" r:id="rId48"/>
    <p:sldId id="310" r:id="rId49"/>
    <p:sldId id="311" r:id="rId50"/>
    <p:sldId id="312" r:id="rId51"/>
    <p:sldId id="313" r:id="rId52"/>
  </p:sldIdLst>
  <p:sldSz cx="12192000" cy="6858000"/>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544" autoAdjust="0"/>
    <p:restoredTop sz="94660"/>
  </p:normalViewPr>
  <p:slideViewPr>
    <p:cSldViewPr snapToGrid="0">
      <p:cViewPr varScale="1">
        <p:scale>
          <a:sx n="47" d="100"/>
          <a:sy n="47" d="100"/>
        </p:scale>
        <p:origin x="37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14650" cy="49053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sz="quarter" idx="1"/>
          </p:nvPr>
        </p:nvSpPr>
        <p:spPr>
          <a:xfrm>
            <a:off x="3808413" y="0"/>
            <a:ext cx="2914650" cy="490538"/>
          </a:xfrm>
          <a:prstGeom prst="rect">
            <a:avLst/>
          </a:prstGeom>
        </p:spPr>
        <p:txBody>
          <a:bodyPr vert="horz" lIns="91440" tIns="45720" rIns="91440" bIns="45720" rtlCol="0"/>
          <a:lstStyle>
            <a:lvl1pPr algn="r">
              <a:defRPr sz="1200"/>
            </a:lvl1pPr>
          </a:lstStyle>
          <a:p>
            <a:fld id="{0637A292-8A39-4444-9017-542438A5EEBE}" type="datetimeFigureOut">
              <a:rPr lang="es-AR" smtClean="0"/>
              <a:pPr/>
              <a:t>30/08/2017</a:t>
            </a:fld>
            <a:endParaRPr lang="es-AR"/>
          </a:p>
        </p:txBody>
      </p:sp>
      <p:sp>
        <p:nvSpPr>
          <p:cNvPr id="4" name="Marcador de pie de página 3"/>
          <p:cNvSpPr>
            <a:spLocks noGrp="1"/>
          </p:cNvSpPr>
          <p:nvPr>
            <p:ph type="ftr" sz="quarter" idx="2"/>
          </p:nvPr>
        </p:nvSpPr>
        <p:spPr>
          <a:xfrm>
            <a:off x="0" y="9283700"/>
            <a:ext cx="2914650" cy="490538"/>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p:cNvSpPr>
            <a:spLocks noGrp="1"/>
          </p:cNvSpPr>
          <p:nvPr>
            <p:ph type="sldNum" sz="quarter" idx="3"/>
          </p:nvPr>
        </p:nvSpPr>
        <p:spPr>
          <a:xfrm>
            <a:off x="3808413" y="9283700"/>
            <a:ext cx="2914650" cy="490538"/>
          </a:xfrm>
          <a:prstGeom prst="rect">
            <a:avLst/>
          </a:prstGeom>
        </p:spPr>
        <p:txBody>
          <a:bodyPr vert="horz" lIns="91440" tIns="45720" rIns="91440" bIns="45720" rtlCol="0" anchor="b"/>
          <a:lstStyle>
            <a:lvl1pPr algn="r">
              <a:defRPr sz="1200"/>
            </a:lvl1pPr>
          </a:lstStyle>
          <a:p>
            <a:fld id="{22041317-A9C5-49D0-B79E-FAB13DB59CB9}" type="slidenum">
              <a:rPr lang="es-AR" smtClean="0"/>
              <a:pPr/>
              <a:t>‹Nº›</a:t>
            </a:fld>
            <a:endParaRPr lang="es-AR"/>
          </a:p>
        </p:txBody>
      </p:sp>
    </p:spTree>
    <p:extLst>
      <p:ext uri="{BB962C8B-B14F-4D97-AF65-F5344CB8AC3E}">
        <p14:creationId xmlns:p14="http://schemas.microsoft.com/office/powerpoint/2010/main" val="99963444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8/30/2017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7426" y="1698540"/>
            <a:ext cx="8718996" cy="1630208"/>
          </a:xfrm>
        </p:spPr>
        <p:txBody>
          <a:bodyPr>
            <a:noAutofit/>
          </a:bodyPr>
          <a:lstStyle/>
          <a:p>
            <a:r>
              <a:rPr lang="es-AR" sz="8000" b="1" dirty="0" smtClean="0">
                <a:solidFill>
                  <a:schemeClr val="bg1"/>
                </a:solidFill>
                <a:latin typeface="Arial Rounded MT Bold" panose="020F0704030504030204" pitchFamily="34" charset="0"/>
              </a:rPr>
              <a:t>APRENDER 2017</a:t>
            </a:r>
            <a:endParaRPr lang="es-AR" sz="8000" b="1" dirty="0">
              <a:solidFill>
                <a:schemeClr val="bg1"/>
              </a:solidFill>
              <a:latin typeface="Arial Rounded MT Bold" panose="020F0704030504030204" pitchFamily="34" charset="0"/>
            </a:endParaRPr>
          </a:p>
        </p:txBody>
      </p:sp>
      <p:sp>
        <p:nvSpPr>
          <p:cNvPr id="3" name="Subtítulo 2"/>
          <p:cNvSpPr>
            <a:spLocks noGrp="1"/>
          </p:cNvSpPr>
          <p:nvPr>
            <p:ph type="subTitle" idx="1"/>
          </p:nvPr>
        </p:nvSpPr>
        <p:spPr>
          <a:xfrm>
            <a:off x="167426" y="3328748"/>
            <a:ext cx="8744753" cy="1431027"/>
          </a:xfrm>
        </p:spPr>
        <p:txBody>
          <a:bodyPr>
            <a:normAutofit fontScale="92500"/>
          </a:bodyPr>
          <a:lstStyle/>
          <a:p>
            <a:r>
              <a:rPr lang="es-AR" sz="3900" b="1" dirty="0" smtClean="0">
                <a:effectLst>
                  <a:outerShdw blurRad="38100" dist="38100" dir="2700000" algn="tl">
                    <a:srgbClr val="000000">
                      <a:alpha val="43137"/>
                    </a:srgbClr>
                  </a:outerShdw>
                </a:effectLst>
                <a:latin typeface="Arial Rounded MT Bold" panose="020F0704030504030204" pitchFamily="34" charset="0"/>
              </a:rPr>
              <a:t>Operativo provincial de preparación, acompañamiento y aplicación. </a:t>
            </a:r>
          </a:p>
          <a:p>
            <a:endParaRPr lang="es-AR"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9" y="0"/>
            <a:ext cx="12233180" cy="1275008"/>
          </a:xfrm>
          <a:prstGeom prst="rect">
            <a:avLst/>
          </a:prstGeom>
          <a:ln>
            <a:solidFill>
              <a:schemeClr val="accent1"/>
            </a:solidFill>
          </a:ln>
        </p:spPr>
      </p:pic>
    </p:spTree>
    <p:extLst>
      <p:ext uri="{BB962C8B-B14F-4D97-AF65-F5344CB8AC3E}">
        <p14:creationId xmlns:p14="http://schemas.microsoft.com/office/powerpoint/2010/main" val="349101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2554545"/>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Primer momento</a:t>
            </a:r>
          </a:p>
          <a:p>
            <a:pPr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Análisis Aprender 2016</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1263667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30631" y="71886"/>
            <a:ext cx="11642501" cy="584775"/>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Escuelas participantes y Estudiantes respondientes</a:t>
            </a:r>
            <a:endParaRPr lang="es-AR" sz="4000" dirty="0">
              <a:solidFill>
                <a:schemeClr val="bg1"/>
              </a:solidFill>
              <a:latin typeface="Arial Rounded MT Bold" panose="020F0704030504030204" pitchFamily="34" charset="0"/>
            </a:endParaRPr>
          </a:p>
        </p:txBody>
      </p:sp>
      <p:sp>
        <p:nvSpPr>
          <p:cNvPr id="5" name="CuadroTexto 4"/>
          <p:cNvSpPr txBox="1"/>
          <p:nvPr/>
        </p:nvSpPr>
        <p:spPr>
          <a:xfrm>
            <a:off x="3416522" y="5993107"/>
            <a:ext cx="8456610" cy="307777"/>
          </a:xfrm>
          <a:prstGeom prst="rect">
            <a:avLst/>
          </a:prstGeom>
          <a:noFill/>
        </p:spPr>
        <p:txBody>
          <a:bodyPr wrap="none" rtlCol="0">
            <a:spAutoFit/>
          </a:bodyPr>
          <a:lstStyle/>
          <a:p>
            <a:r>
              <a:rPr lang="es-AR" sz="1400" dirty="0" smtClean="0">
                <a:latin typeface="Arial Rounded MT Bold" panose="020F0704030504030204" pitchFamily="34" charset="0"/>
              </a:rPr>
              <a:t>*Escuelas participantes: Al menos un estudiante respondió el 50% o más de alguna evaluación.</a:t>
            </a:r>
            <a:endParaRPr lang="es-AR" sz="1400" dirty="0">
              <a:latin typeface="Arial Rounded MT Bold" panose="020F0704030504030204" pitchFamily="34" charset="0"/>
            </a:endParaRPr>
          </a:p>
        </p:txBody>
      </p:sp>
      <p:sp>
        <p:nvSpPr>
          <p:cNvPr id="6" name="CuadroTexto 5"/>
          <p:cNvSpPr txBox="1"/>
          <p:nvPr/>
        </p:nvSpPr>
        <p:spPr>
          <a:xfrm>
            <a:off x="3416522" y="6300884"/>
            <a:ext cx="7944995" cy="307777"/>
          </a:xfrm>
          <a:prstGeom prst="rect">
            <a:avLst/>
          </a:prstGeom>
          <a:noFill/>
        </p:spPr>
        <p:txBody>
          <a:bodyPr wrap="none" rtlCol="0">
            <a:spAutoFit/>
          </a:bodyPr>
          <a:lstStyle/>
          <a:p>
            <a:r>
              <a:rPr lang="es-AR" sz="1400" dirty="0" smtClean="0">
                <a:latin typeface="Arial Rounded MT Bold" panose="020F0704030504030204" pitchFamily="34" charset="0"/>
              </a:rPr>
              <a:t>**Estudiante respondiente: Estudiante que respondió el 50% o más de alguna evaluación.</a:t>
            </a:r>
            <a:endParaRPr lang="es-AR" sz="1400" dirty="0">
              <a:latin typeface="Arial Rounded MT Bold" panose="020F0704030504030204" pitchFamily="34"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3542647654"/>
              </p:ext>
            </p:extLst>
          </p:nvPr>
        </p:nvGraphicFramePr>
        <p:xfrm>
          <a:off x="1344653" y="1895036"/>
          <a:ext cx="9414455" cy="1889760"/>
        </p:xfrm>
        <a:graphic>
          <a:graphicData uri="http://schemas.openxmlformats.org/drawingml/2006/table">
            <a:tbl>
              <a:tblPr firstRow="1" bandRow="1">
                <a:tableStyleId>{5C22544A-7EE6-4342-B048-85BDC9FD1C3A}</a:tableStyleId>
              </a:tblPr>
              <a:tblGrid>
                <a:gridCol w="8163945"/>
                <a:gridCol w="1250510"/>
              </a:tblGrid>
              <a:tr h="370840">
                <a:tc>
                  <a:txBody>
                    <a:bodyPr/>
                    <a:lstStyle/>
                    <a:p>
                      <a:r>
                        <a:rPr lang="es-AR" sz="2800" b="1" dirty="0" smtClean="0">
                          <a:solidFill>
                            <a:schemeClr val="tx1"/>
                          </a:solidFill>
                          <a:latin typeface="Arial Rounded MT Bold" panose="020F0704030504030204" pitchFamily="34" charset="0"/>
                        </a:rPr>
                        <a:t>Tasa de escuelas participantes * </a:t>
                      </a:r>
                    </a:p>
                    <a:p>
                      <a:r>
                        <a:rPr lang="es-AR" sz="2800" b="1" dirty="0" smtClean="0">
                          <a:solidFill>
                            <a:schemeClr val="tx1"/>
                          </a:solidFill>
                          <a:latin typeface="Arial Rounded MT Bold" panose="020F0704030504030204" pitchFamily="34" charset="0"/>
                        </a:rPr>
                        <a:t>(Total</a:t>
                      </a:r>
                      <a:r>
                        <a:rPr lang="es-AR" sz="2800" b="1" baseline="0" dirty="0" smtClean="0">
                          <a:solidFill>
                            <a:schemeClr val="tx1"/>
                          </a:solidFill>
                          <a:latin typeface="Arial Rounded MT Bold" panose="020F0704030504030204" pitchFamily="34" charset="0"/>
                        </a:rPr>
                        <a:t> Provincial)</a:t>
                      </a:r>
                      <a:endParaRPr lang="es-AR" sz="2800" b="1" dirty="0">
                        <a:solidFill>
                          <a:schemeClr val="tx1"/>
                        </a:solidFill>
                        <a:latin typeface="Arial Rounded MT Bold" panose="020F0704030504030204" pitchFamily="34" charset="0"/>
                      </a:endParaRPr>
                    </a:p>
                  </a:txBody>
                  <a:tcPr anchor="ctr">
                    <a:solidFill>
                      <a:schemeClr val="accent1">
                        <a:lumMod val="20000"/>
                        <a:lumOff val="80000"/>
                      </a:schemeClr>
                    </a:solidFill>
                  </a:tcPr>
                </a:tc>
                <a:tc>
                  <a:txBody>
                    <a:bodyPr/>
                    <a:lstStyle/>
                    <a:p>
                      <a:r>
                        <a:rPr lang="es-AR" sz="2800" b="1" smtClean="0">
                          <a:solidFill>
                            <a:schemeClr val="tx1"/>
                          </a:solidFill>
                          <a:latin typeface="Arial Rounded MT Bold" panose="020F0704030504030204" pitchFamily="34" charset="0"/>
                        </a:rPr>
                        <a:t>88,2%</a:t>
                      </a:r>
                      <a:endParaRPr lang="es-AR" sz="2800" b="1" dirty="0">
                        <a:solidFill>
                          <a:schemeClr val="tx1"/>
                        </a:solidFill>
                        <a:latin typeface="Arial Rounded MT Bold" panose="020F0704030504030204" pitchFamily="34" charset="0"/>
                      </a:endParaRPr>
                    </a:p>
                  </a:txBody>
                  <a:tcPr anchor="ctr">
                    <a:solidFill>
                      <a:schemeClr val="accent1">
                        <a:lumMod val="20000"/>
                        <a:lumOff val="80000"/>
                      </a:schemeClr>
                    </a:solidFill>
                  </a:tcPr>
                </a:tc>
              </a:tr>
              <a:tr h="370840">
                <a:tc>
                  <a:txBody>
                    <a:bodyPr/>
                    <a:lstStyle/>
                    <a:p>
                      <a:r>
                        <a:rPr lang="es-AR" sz="2800" b="1" dirty="0" smtClean="0">
                          <a:solidFill>
                            <a:schemeClr val="tx1"/>
                          </a:solidFill>
                          <a:latin typeface="Arial Rounded MT Bold" panose="020F0704030504030204" pitchFamily="34" charset="0"/>
                        </a:rPr>
                        <a:t>Tasa de estudiantes respondientes**</a:t>
                      </a:r>
                    </a:p>
                    <a:p>
                      <a:r>
                        <a:rPr lang="es-AR" sz="2800" b="1" dirty="0" smtClean="0">
                          <a:solidFill>
                            <a:schemeClr val="tx1"/>
                          </a:solidFill>
                          <a:latin typeface="Arial Rounded MT Bold" panose="020F0704030504030204" pitchFamily="34" charset="0"/>
                        </a:rPr>
                        <a:t>(Total</a:t>
                      </a:r>
                      <a:r>
                        <a:rPr lang="es-AR" sz="2800" b="1" baseline="0" dirty="0" smtClean="0">
                          <a:solidFill>
                            <a:schemeClr val="tx1"/>
                          </a:solidFill>
                          <a:latin typeface="Arial Rounded MT Bold" panose="020F0704030504030204" pitchFamily="34" charset="0"/>
                        </a:rPr>
                        <a:t> Provincial)</a:t>
                      </a:r>
                      <a:endParaRPr lang="es-AR" sz="2800" b="1" dirty="0">
                        <a:solidFill>
                          <a:schemeClr val="tx1"/>
                        </a:solidFill>
                        <a:latin typeface="Arial Rounded MT Bold" panose="020F0704030504030204" pitchFamily="34" charset="0"/>
                      </a:endParaRPr>
                    </a:p>
                  </a:txBody>
                  <a:tcPr anchor="ctr">
                    <a:solidFill>
                      <a:schemeClr val="accent1">
                        <a:lumMod val="40000"/>
                        <a:lumOff val="60000"/>
                      </a:schemeClr>
                    </a:solidFill>
                  </a:tcPr>
                </a:tc>
                <a:tc>
                  <a:txBody>
                    <a:bodyPr/>
                    <a:lstStyle/>
                    <a:p>
                      <a:r>
                        <a:rPr lang="es-AR" sz="2800" b="1" dirty="0" smtClean="0">
                          <a:solidFill>
                            <a:schemeClr val="tx1"/>
                          </a:solidFill>
                          <a:latin typeface="Arial Rounded MT Bold" panose="020F0704030504030204" pitchFamily="34" charset="0"/>
                        </a:rPr>
                        <a:t>84,4%</a:t>
                      </a:r>
                      <a:endParaRPr lang="es-AR" sz="2800" b="1" dirty="0">
                        <a:solidFill>
                          <a:schemeClr val="tx1"/>
                        </a:solidFill>
                        <a:latin typeface="Arial Rounded MT Bold" panose="020F0704030504030204" pitchFamily="34" charset="0"/>
                      </a:endParaRPr>
                    </a:p>
                  </a:txBody>
                  <a:tcPr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295037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1677003334"/>
              </p:ext>
            </p:extLst>
          </p:nvPr>
        </p:nvGraphicFramePr>
        <p:xfrm>
          <a:off x="282145" y="1332840"/>
          <a:ext cx="11642501" cy="2346960"/>
        </p:xfrm>
        <a:graphic>
          <a:graphicData uri="http://schemas.openxmlformats.org/drawingml/2006/table">
            <a:tbl>
              <a:tblPr firstRow="1" bandRow="1">
                <a:tableStyleId>{5C22544A-7EE6-4342-B048-85BDC9FD1C3A}</a:tableStyleId>
              </a:tblPr>
              <a:tblGrid>
                <a:gridCol w="11642501">
                  <a:extLst>
                    <a:ext uri="{9D8B030D-6E8A-4147-A177-3AD203B41FA5}">
                      <a16:colId xmlns="" xmlns:a16="http://schemas.microsoft.com/office/drawing/2014/main" val="20000"/>
                    </a:ext>
                  </a:extLst>
                </a:gridCol>
              </a:tblGrid>
              <a:tr h="370840">
                <a:tc>
                  <a:txBody>
                    <a:bodyPr/>
                    <a:lstStyle/>
                    <a:p>
                      <a:pPr algn="ctr"/>
                      <a:r>
                        <a:rPr lang="es-AR" sz="2400" dirty="0" smtClean="0">
                          <a:latin typeface="Arial Rounded MT Bold" panose="020F0704030504030204" pitchFamily="34" charset="0"/>
                        </a:rPr>
                        <a:t>Capacidad</a:t>
                      </a:r>
                      <a:r>
                        <a:rPr lang="es-AR" sz="2400" baseline="0" dirty="0" smtClean="0">
                          <a:latin typeface="Arial Rounded MT Bold" panose="020F0704030504030204" pitchFamily="34" charset="0"/>
                        </a:rPr>
                        <a:t> General: COMPRENSIÓN LECTORA</a:t>
                      </a:r>
                      <a:endParaRPr lang="es-AR" sz="2400" dirty="0">
                        <a:latin typeface="Arial Rounded MT Bold" panose="020F0704030504030204" pitchFamily="34" charset="0"/>
                      </a:endParaRPr>
                    </a:p>
                  </a:txBody>
                  <a:tcPr/>
                </a:tc>
                <a:extLst>
                  <a:ext uri="{0D108BD9-81ED-4DB2-BD59-A6C34878D82A}">
                    <a16:rowId xmlns="" xmlns:a16="http://schemas.microsoft.com/office/drawing/2014/main" val="10000"/>
                  </a:ext>
                </a:extLst>
              </a:tr>
              <a:tr h="370840">
                <a:tc>
                  <a:txBody>
                    <a:bodyPr/>
                    <a:lstStyle/>
                    <a:p>
                      <a:pPr algn="ctr"/>
                      <a:r>
                        <a:rPr lang="es-AR" sz="2000" dirty="0" smtClean="0">
                          <a:latin typeface="Arial Rounded MT Bold" panose="020F0704030504030204" pitchFamily="34" charset="0"/>
                        </a:rPr>
                        <a:t>CAPACIDADES</a:t>
                      </a:r>
                      <a:r>
                        <a:rPr lang="es-AR" sz="2000" baseline="0" dirty="0" smtClean="0">
                          <a:latin typeface="Arial Rounded MT Bold" panose="020F0704030504030204" pitchFamily="34" charset="0"/>
                        </a:rPr>
                        <a:t> ESPECÍFICAS:</a:t>
                      </a:r>
                      <a:endParaRPr lang="es-AR" sz="2000" dirty="0">
                        <a:latin typeface="Arial Rounded MT Bold" panose="020F0704030504030204" pitchFamily="34" charset="0"/>
                      </a:endParaRPr>
                    </a:p>
                  </a:txBody>
                  <a:tcPr/>
                </a:tc>
                <a:extLst>
                  <a:ext uri="{0D108BD9-81ED-4DB2-BD59-A6C34878D82A}">
                    <a16:rowId xmlns="" xmlns:a16="http://schemas.microsoft.com/office/drawing/2014/main" val="10001"/>
                  </a:ext>
                </a:extLst>
              </a:tr>
              <a:tr h="370840">
                <a:tc>
                  <a:txBody>
                    <a:bodyPr/>
                    <a:lstStyle/>
                    <a:p>
                      <a:pPr marL="285750" indent="-285750" algn="just">
                        <a:buFont typeface="Arial" panose="020B0604020202020204" pitchFamily="34" charset="0"/>
                        <a:buChar char="•"/>
                      </a:pPr>
                      <a:r>
                        <a:rPr lang="es-AR" sz="2400" b="1" dirty="0" smtClean="0">
                          <a:latin typeface="Arial Rounded MT Bold" panose="020F0704030504030204" pitchFamily="34" charset="0"/>
                        </a:rPr>
                        <a:t>EXTRAER</a:t>
                      </a:r>
                      <a:r>
                        <a:rPr lang="es-AR" sz="2000" b="1" dirty="0" smtClean="0">
                          <a:latin typeface="Arial Rounded MT Bold" panose="020F0704030504030204" pitchFamily="34" charset="0"/>
                        </a:rPr>
                        <a:t>: </a:t>
                      </a:r>
                      <a:r>
                        <a:rPr lang="es-AR" sz="2000" b="0" baseline="0" dirty="0" smtClean="0">
                          <a:latin typeface="Arial Rounded MT Bold" panose="020F0704030504030204" pitchFamily="34" charset="0"/>
                        </a:rPr>
                        <a:t>localizar información en una o más partes de un texto.</a:t>
                      </a:r>
                    </a:p>
                    <a:p>
                      <a:pPr marL="285750" indent="-285750" algn="just">
                        <a:buFont typeface="Arial" panose="020B0604020202020204" pitchFamily="34" charset="0"/>
                        <a:buChar char="•"/>
                      </a:pPr>
                      <a:r>
                        <a:rPr lang="es-AR" sz="2400" b="1" baseline="0" dirty="0" smtClean="0">
                          <a:latin typeface="Arial Rounded MT Bold" panose="020F0704030504030204" pitchFamily="34" charset="0"/>
                        </a:rPr>
                        <a:t>INTERPRETAR</a:t>
                      </a:r>
                      <a:r>
                        <a:rPr lang="es-AR" sz="2000" b="1" baseline="0" dirty="0" smtClean="0">
                          <a:latin typeface="Arial Rounded MT Bold" panose="020F0704030504030204" pitchFamily="34" charset="0"/>
                        </a:rPr>
                        <a:t>:</a:t>
                      </a:r>
                      <a:r>
                        <a:rPr lang="es-AR" sz="2000" b="0" baseline="0" dirty="0" smtClean="0">
                          <a:latin typeface="Arial Rounded MT Bold" panose="020F0704030504030204" pitchFamily="34" charset="0"/>
                        </a:rPr>
                        <a:t> implica reconstruir el significado global y realizar inferencias. </a:t>
                      </a:r>
                    </a:p>
                    <a:p>
                      <a:pPr marL="285750" indent="-285750" algn="just">
                        <a:buFont typeface="Arial" panose="020B0604020202020204" pitchFamily="34" charset="0"/>
                        <a:buChar char="•"/>
                      </a:pPr>
                      <a:r>
                        <a:rPr lang="es-AR" sz="2400" b="1" baseline="0" dirty="0" smtClean="0">
                          <a:latin typeface="Arial Rounded MT Bold" panose="020F0704030504030204" pitchFamily="34" charset="0"/>
                        </a:rPr>
                        <a:t>REFLEXIONAR Y EVALUAR</a:t>
                      </a:r>
                      <a:r>
                        <a:rPr lang="es-AR" sz="2000" b="0" baseline="0" dirty="0" smtClean="0">
                          <a:latin typeface="Arial Rounded MT Bold" panose="020F0704030504030204" pitchFamily="34" charset="0"/>
                        </a:rPr>
                        <a:t>: consiste en relacionar un texto con la propia experiencia, conocimientos e ideas. </a:t>
                      </a:r>
                      <a:endParaRPr lang="es-AR" sz="2000" b="1" dirty="0">
                        <a:latin typeface="Arial Rounded MT Bold" panose="020F0704030504030204" pitchFamily="34" charset="0"/>
                      </a:endParaRPr>
                    </a:p>
                  </a:txBody>
                  <a:tcPr/>
                </a:tc>
                <a:extLst>
                  <a:ext uri="{0D108BD9-81ED-4DB2-BD59-A6C34878D82A}">
                    <a16:rowId xmlns="" xmlns:a16="http://schemas.microsoft.com/office/drawing/2014/main" val="10002"/>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2333894610"/>
              </p:ext>
            </p:extLst>
          </p:nvPr>
        </p:nvGraphicFramePr>
        <p:xfrm>
          <a:off x="3055395" y="3904474"/>
          <a:ext cx="6096000" cy="2377440"/>
        </p:xfrm>
        <a:graphic>
          <a:graphicData uri="http://schemas.openxmlformats.org/drawingml/2006/table">
            <a:tbl>
              <a:tblPr firstRow="1" bandRow="1">
                <a:tableStyleId>{5C22544A-7EE6-4342-B048-85BDC9FD1C3A}</a:tableStyleId>
              </a:tblPr>
              <a:tblGrid>
                <a:gridCol w="6096000">
                  <a:extLst>
                    <a:ext uri="{9D8B030D-6E8A-4147-A177-3AD203B41FA5}">
                      <a16:colId xmlns="" xmlns:a16="http://schemas.microsoft.com/office/drawing/2014/main" val="20000"/>
                    </a:ext>
                  </a:extLst>
                </a:gridCol>
              </a:tblGrid>
              <a:tr h="370840">
                <a:tc>
                  <a:txBody>
                    <a:bodyPr/>
                    <a:lstStyle/>
                    <a:p>
                      <a:pPr algn="ctr"/>
                      <a:r>
                        <a:rPr lang="es-AR" sz="2400" dirty="0" smtClean="0">
                          <a:latin typeface="Arial Rounded MT Bold" panose="020F0704030504030204" pitchFamily="34" charset="0"/>
                        </a:rPr>
                        <a:t>Contenidos:</a:t>
                      </a:r>
                      <a:endParaRPr lang="es-AR" sz="2400" dirty="0">
                        <a:latin typeface="Arial Rounded MT Bold" panose="020F0704030504030204" pitchFamily="34" charset="0"/>
                      </a:endParaRPr>
                    </a:p>
                  </a:txBody>
                  <a:tcPr/>
                </a:tc>
                <a:extLst>
                  <a:ext uri="{0D108BD9-81ED-4DB2-BD59-A6C34878D82A}">
                    <a16:rowId xmlns="" xmlns:a16="http://schemas.microsoft.com/office/drawing/2014/main" val="10000"/>
                  </a:ext>
                </a:extLst>
              </a:tr>
              <a:tr h="370840">
                <a:tc>
                  <a:txBody>
                    <a:bodyPr/>
                    <a:lstStyle/>
                    <a:p>
                      <a:pPr marL="285750" indent="-285750" algn="just">
                        <a:buFont typeface="Arial" panose="020B0604020202020204" pitchFamily="34" charset="0"/>
                        <a:buChar char="•"/>
                      </a:pPr>
                      <a:r>
                        <a:rPr lang="es-AR" sz="2000" dirty="0" smtClean="0">
                          <a:latin typeface="Arial Rounded MT Bold" panose="020F0704030504030204" pitchFamily="34" charset="0"/>
                        </a:rPr>
                        <a:t>Cohesión.</a:t>
                      </a:r>
                      <a:r>
                        <a:rPr lang="es-AR" sz="2000" baseline="0" dirty="0" smtClean="0">
                          <a:latin typeface="Arial Rounded MT Bold" panose="020F0704030504030204" pitchFamily="34" charset="0"/>
                        </a:rPr>
                        <a:t>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Tipos textuales.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Estructura narrativa.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Idea central.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Vocabulario.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Paratextos. </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28426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072784935"/>
              </p:ext>
            </p:extLst>
          </p:nvPr>
        </p:nvGraphicFramePr>
        <p:xfrm>
          <a:off x="195246" y="1751524"/>
          <a:ext cx="11729400" cy="2973178"/>
        </p:xfrm>
        <a:graphic>
          <a:graphicData uri="http://schemas.openxmlformats.org/drawingml/2006/table">
            <a:tbl>
              <a:tblPr firstRow="1" bandRow="1">
                <a:tableStyleId>{5C22544A-7EE6-4342-B048-85BDC9FD1C3A}</a:tableStyleId>
              </a:tblPr>
              <a:tblGrid>
                <a:gridCol w="2524527"/>
                <a:gridCol w="6727622"/>
                <a:gridCol w="2477251"/>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sz="2000" b="1" dirty="0" smtClean="0">
                          <a:latin typeface="Arial Rounded MT Bold" panose="020F0704030504030204" pitchFamily="34" charset="0"/>
                        </a:rPr>
                        <a:t>AVANZADO</a:t>
                      </a:r>
                      <a:endParaRPr lang="es-AR" sz="2000"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dirty="0" smtClean="0">
                          <a:latin typeface="Arial Rounded MT Bold" panose="020F0704030504030204" pitchFamily="34" charset="0"/>
                        </a:rPr>
                        <a:t>Reconocer las distintas </a:t>
                      </a:r>
                      <a:r>
                        <a:rPr lang="es-AR" b="0" dirty="0" smtClean="0">
                          <a:latin typeface="Arial Rounded MT Bold" panose="020F0704030504030204" pitchFamily="34" charset="0"/>
                        </a:rPr>
                        <a:t>tipologías textuales</a:t>
                      </a:r>
                      <a:r>
                        <a:rPr lang="es-AR" dirty="0" smtClean="0">
                          <a:latin typeface="Arial Rounded MT Bold" panose="020F0704030504030204" pitchFamily="34" charset="0"/>
                        </a:rPr>
                        <a:t>.</a:t>
                      </a:r>
                    </a:p>
                    <a:p>
                      <a:pPr marL="285750" indent="-285750" algn="just">
                        <a:buFont typeface="Arial" panose="020B0604020202020204" pitchFamily="34" charset="0"/>
                        <a:buChar char="•"/>
                      </a:pPr>
                      <a:r>
                        <a:rPr lang="es-AR" dirty="0" smtClean="0">
                          <a:latin typeface="Arial Rounded MT Bold" panose="020F0704030504030204" pitchFamily="34" charset="0"/>
                        </a:rPr>
                        <a:t>Localizar información explícita e implícita y,  a partir de sus hipótesis</a:t>
                      </a:r>
                      <a:r>
                        <a:rPr lang="es-AR" baseline="0" dirty="0" smtClean="0">
                          <a:latin typeface="Arial Rounded MT Bold" panose="020F0704030504030204" pitchFamily="34" charset="0"/>
                        </a:rPr>
                        <a:t> lectoras realizar inferencias.</a:t>
                      </a:r>
                    </a:p>
                    <a:p>
                      <a:pPr marL="285750" indent="-285750" algn="just">
                        <a:buFont typeface="Arial" panose="020B0604020202020204" pitchFamily="34" charset="0"/>
                        <a:buChar char="•"/>
                      </a:pPr>
                      <a:r>
                        <a:rPr lang="es-AR" baseline="0" dirty="0" smtClean="0">
                          <a:latin typeface="Arial Rounded MT Bold" panose="020F0704030504030204" pitchFamily="34" charset="0"/>
                        </a:rPr>
                        <a:t>Conceptualizar nociones como la de narrador o paratexto (</a:t>
                      </a:r>
                      <a:r>
                        <a:rPr lang="es-AR" sz="1800" b="0" i="0" kern="1200" dirty="0" smtClean="0">
                          <a:solidFill>
                            <a:schemeClr val="dk1"/>
                          </a:solidFill>
                          <a:effectLst/>
                          <a:latin typeface="Arial Rounded MT Bold" panose="020F0704030504030204" pitchFamily="34" charset="0"/>
                          <a:ea typeface="+mn-ea"/>
                          <a:cs typeface="+mn-cs"/>
                        </a:rPr>
                        <a:t>conjunto de los enunciados que acompañan al texto principal de una obra: título, subtítulos, prefacio, índice de materias, etc.)</a:t>
                      </a:r>
                      <a:r>
                        <a:rPr lang="es-AR" baseline="0" dirty="0" smtClean="0">
                          <a:latin typeface="Arial Rounded MT Bold" panose="020F0704030504030204" pitchFamily="34" charset="0"/>
                        </a:rPr>
                        <a:t> </a:t>
                      </a:r>
                      <a:endParaRPr lang="es-AR" dirty="0">
                        <a:latin typeface="Arial Rounded MT Bold" panose="020F0704030504030204" pitchFamily="34" charset="0"/>
                      </a:endParaRPr>
                    </a:p>
                  </a:txBody>
                  <a:tcPr anchor="ctr"/>
                </a:tc>
                <a:tc>
                  <a:txBody>
                    <a:bodyPr/>
                    <a:lstStyle/>
                    <a:p>
                      <a:pPr algn="ctr"/>
                      <a:r>
                        <a:rPr lang="es-AR" sz="3200" b="1" dirty="0" smtClean="0">
                          <a:latin typeface="Arial Rounded MT Bold" panose="020F0704030504030204" pitchFamily="34" charset="0"/>
                        </a:rPr>
                        <a:t>41,4%</a:t>
                      </a:r>
                      <a:endParaRPr lang="es-AR" sz="3200" b="1" dirty="0">
                        <a:latin typeface="Arial Rounded MT Bold" panose="020F0704030504030204" pitchFamily="34" charset="0"/>
                      </a:endParaRPr>
                    </a:p>
                  </a:txBody>
                  <a:tcPr anchor="ctr">
                    <a:solidFill>
                      <a:srgbClr val="00B0F0"/>
                    </a:solidFill>
                  </a:tcPr>
                </a:tc>
              </a:tr>
            </a:tbl>
          </a:graphicData>
        </a:graphic>
      </p:graphicFrame>
    </p:spTree>
    <p:extLst>
      <p:ext uri="{BB962C8B-B14F-4D97-AF65-F5344CB8AC3E}">
        <p14:creationId xmlns:p14="http://schemas.microsoft.com/office/powerpoint/2010/main" val="1864367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91" y="1378039"/>
            <a:ext cx="11480057" cy="4074253"/>
          </a:xfrm>
          <a:prstGeom prst="rect">
            <a:avLst/>
          </a:prstGeom>
        </p:spPr>
      </p:pic>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Avanzado</a:t>
            </a:r>
            <a:endParaRPr lang="es-AR" sz="32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927340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995823709"/>
              </p:ext>
            </p:extLst>
          </p:nvPr>
        </p:nvGraphicFramePr>
        <p:xfrm>
          <a:off x="195245" y="2150770"/>
          <a:ext cx="11729401" cy="2884867"/>
        </p:xfrm>
        <a:graphic>
          <a:graphicData uri="http://schemas.openxmlformats.org/drawingml/2006/table">
            <a:tbl>
              <a:tblPr firstRow="1" bandRow="1">
                <a:tableStyleId>{5C22544A-7EE6-4342-B048-85BDC9FD1C3A}</a:tableStyleId>
              </a:tblPr>
              <a:tblGrid>
                <a:gridCol w="3011895"/>
                <a:gridCol w="6442584"/>
                <a:gridCol w="2274922"/>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dirty="0" smtClean="0">
                          <a:latin typeface="Arial Rounded MT Bold" pitchFamily="34" charset="0"/>
                        </a:rPr>
                        <a:t>Pueden identificar pormenorizadamente secuencias, tipos de narradores, géneros discursivos, tipos de tramas, portadores textuales, información literal e </a:t>
                      </a:r>
                      <a:r>
                        <a:rPr lang="es-AR" dirty="0" err="1" smtClean="0">
                          <a:latin typeface="Arial Rounded MT Bold" pitchFamily="34" charset="0"/>
                        </a:rPr>
                        <a:t>inferencial</a:t>
                      </a:r>
                      <a:r>
                        <a:rPr lang="es-AR" dirty="0" smtClean="0">
                          <a:latin typeface="Arial Rounded MT Bold" pitchFamily="34" charset="0"/>
                        </a:rPr>
                        <a:t> que dan cuenta de estrategias lectoras fundamentales para construir significados globales en todo tipo de textos.</a:t>
                      </a:r>
                      <a:endParaRPr lang="es-AR" dirty="0">
                        <a:latin typeface="Arial Rounded MT Bold" pitchFamily="34" charset="0"/>
                      </a:endParaRPr>
                    </a:p>
                  </a:txBody>
                  <a:tcPr anchor="ctr"/>
                </a:tc>
                <a:tc>
                  <a:txBody>
                    <a:bodyPr/>
                    <a:lstStyle/>
                    <a:p>
                      <a:pPr algn="ctr"/>
                      <a:r>
                        <a:rPr lang="es-AR" sz="3200" b="1" dirty="0" smtClean="0">
                          <a:latin typeface="Arial Rounded MT Bold" panose="020F0704030504030204" pitchFamily="34" charset="0"/>
                        </a:rPr>
                        <a:t>33%</a:t>
                      </a:r>
                      <a:endParaRPr lang="es-AR" sz="3200" b="1" dirty="0">
                        <a:latin typeface="Arial Rounded MT Bold" panose="020F0704030504030204" pitchFamily="34" charset="0"/>
                      </a:endParaRPr>
                    </a:p>
                  </a:txBody>
                  <a:tcPr anchor="ctr">
                    <a:solidFill>
                      <a:srgbClr val="92D050"/>
                    </a:solidFill>
                  </a:tcPr>
                </a:tc>
              </a:tr>
            </a:tbl>
          </a:graphicData>
        </a:graphic>
      </p:graphicFrame>
    </p:spTree>
    <p:extLst>
      <p:ext uri="{BB962C8B-B14F-4D97-AF65-F5344CB8AC3E}">
        <p14:creationId xmlns:p14="http://schemas.microsoft.com/office/powerpoint/2010/main" val="2675870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Satisfactorio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71" y="1406080"/>
            <a:ext cx="11372045" cy="5102841"/>
          </a:xfrm>
          <a:prstGeom prst="rect">
            <a:avLst/>
          </a:prstGeom>
        </p:spPr>
      </p:pic>
    </p:spTree>
    <p:extLst>
      <p:ext uri="{BB962C8B-B14F-4D97-AF65-F5344CB8AC3E}">
        <p14:creationId xmlns:p14="http://schemas.microsoft.com/office/powerpoint/2010/main" val="213490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142214998"/>
              </p:ext>
            </p:extLst>
          </p:nvPr>
        </p:nvGraphicFramePr>
        <p:xfrm>
          <a:off x="195245" y="2382589"/>
          <a:ext cx="11729403" cy="2884867"/>
        </p:xfrm>
        <a:graphic>
          <a:graphicData uri="http://schemas.openxmlformats.org/drawingml/2006/table">
            <a:tbl>
              <a:tblPr firstRow="1" bandRow="1">
                <a:tableStyleId>{5C22544A-7EE6-4342-B048-85BDC9FD1C3A}</a:tableStyleId>
              </a:tblPr>
              <a:tblGrid>
                <a:gridCol w="2561698"/>
                <a:gridCol w="6857716"/>
                <a:gridCol w="2309989"/>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b="0" dirty="0" smtClean="0">
                          <a:latin typeface="Arial Rounded MT Bold" panose="020F0704030504030204" pitchFamily="34" charset="0"/>
                        </a:rPr>
                        <a:t>Dar cuenta de algunos de los aspectos centrales en cuentos, textos expositivos y crónicas</a:t>
                      </a:r>
                      <a:r>
                        <a:rPr lang="es-AR" b="0" baseline="0" dirty="0" smtClean="0">
                          <a:latin typeface="Arial Rounded MT Bold" panose="020F0704030504030204" pitchFamily="34" charset="0"/>
                        </a:rPr>
                        <a:t> periodísticas. </a:t>
                      </a:r>
                      <a:endParaRPr lang="es-AR" b="0" dirty="0">
                        <a:latin typeface="Arial Rounded MT Bold" panose="020F0704030504030204" pitchFamily="34" charset="0"/>
                      </a:endParaRPr>
                    </a:p>
                  </a:txBody>
                  <a:tcPr anchor="ctr"/>
                </a:tc>
                <a:tc>
                  <a:txBody>
                    <a:bodyPr/>
                    <a:lstStyle/>
                    <a:p>
                      <a:pPr algn="ctr"/>
                      <a:r>
                        <a:rPr lang="es-AR" sz="3200" b="0" dirty="0" smtClean="0">
                          <a:latin typeface="Arial Rounded MT Bold" panose="020F0704030504030204" pitchFamily="34" charset="0"/>
                        </a:rPr>
                        <a:t>14,8%</a:t>
                      </a:r>
                      <a:endParaRPr lang="es-AR" sz="3200" b="0" dirty="0">
                        <a:latin typeface="Arial Rounded MT Bold" panose="020F0704030504030204" pitchFamily="34" charset="0"/>
                      </a:endParaRPr>
                    </a:p>
                  </a:txBody>
                  <a:tcPr anchor="ctr">
                    <a:solidFill>
                      <a:srgbClr val="FFC000"/>
                    </a:solidFill>
                  </a:tcPr>
                </a:tc>
              </a:tr>
            </a:tbl>
          </a:graphicData>
        </a:graphic>
      </p:graphicFrame>
    </p:spTree>
    <p:extLst>
      <p:ext uri="{BB962C8B-B14F-4D97-AF65-F5344CB8AC3E}">
        <p14:creationId xmlns:p14="http://schemas.microsoft.com/office/powerpoint/2010/main" val="153184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Básico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03" y="1377552"/>
            <a:ext cx="10972799" cy="4933664"/>
          </a:xfrm>
          <a:prstGeom prst="rect">
            <a:avLst/>
          </a:prstGeom>
        </p:spPr>
      </p:pic>
    </p:spTree>
    <p:extLst>
      <p:ext uri="{BB962C8B-B14F-4D97-AF65-F5344CB8AC3E}">
        <p14:creationId xmlns:p14="http://schemas.microsoft.com/office/powerpoint/2010/main" val="3900585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132653734"/>
              </p:ext>
            </p:extLst>
          </p:nvPr>
        </p:nvGraphicFramePr>
        <p:xfrm>
          <a:off x="195245" y="2240922"/>
          <a:ext cx="11729402" cy="2884867"/>
        </p:xfrm>
        <a:graphic>
          <a:graphicData uri="http://schemas.openxmlformats.org/drawingml/2006/table">
            <a:tbl>
              <a:tblPr firstRow="1" bandRow="1">
                <a:tableStyleId>{5C22544A-7EE6-4342-B048-85BDC9FD1C3A}</a:tableStyleId>
              </a:tblPr>
              <a:tblGrid>
                <a:gridCol w="2428566"/>
                <a:gridCol w="7028017"/>
                <a:gridCol w="2272819"/>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b="0" dirty="0" smtClean="0">
                          <a:latin typeface="Arial Rounded MT Bold" panose="020F0704030504030204" pitchFamily="34" charset="0"/>
                        </a:rPr>
                        <a:t>Identificar mecanismos de cohesión más simples en fragmentos</a:t>
                      </a:r>
                      <a:r>
                        <a:rPr lang="es-AR" b="0" baseline="0" dirty="0" smtClean="0">
                          <a:latin typeface="Arial Rounded MT Bold" panose="020F0704030504030204" pitchFamily="34" charset="0"/>
                        </a:rPr>
                        <a:t> textuales separado del texto. </a:t>
                      </a:r>
                      <a:endParaRPr lang="es-AR" b="0" dirty="0">
                        <a:latin typeface="Arial Rounded MT Bold" panose="020F0704030504030204" pitchFamily="34" charset="0"/>
                      </a:endParaRPr>
                    </a:p>
                  </a:txBody>
                  <a:tcPr anchor="ctr"/>
                </a:tc>
                <a:tc>
                  <a:txBody>
                    <a:bodyPr/>
                    <a:lstStyle/>
                    <a:p>
                      <a:pPr algn="ctr"/>
                      <a:r>
                        <a:rPr lang="es-AR" sz="3200" b="0" dirty="0" smtClean="0">
                          <a:latin typeface="Arial Rounded MT Bold" panose="020F0704030504030204" pitchFamily="34" charset="0"/>
                        </a:rPr>
                        <a:t>10,8%</a:t>
                      </a:r>
                      <a:endParaRPr lang="es-AR" sz="3200" b="0" dirty="0">
                        <a:latin typeface="Arial Rounded MT Bold" panose="020F0704030504030204" pitchFamily="34" charset="0"/>
                      </a:endParaRPr>
                    </a:p>
                  </a:txBody>
                  <a:tcPr anchor="ctr">
                    <a:solidFill>
                      <a:srgbClr val="FF0000"/>
                    </a:solidFill>
                  </a:tcPr>
                </a:tc>
              </a:tr>
            </a:tbl>
          </a:graphicData>
        </a:graphic>
      </p:graphicFrame>
    </p:spTree>
    <p:extLst>
      <p:ext uri="{BB962C8B-B14F-4D97-AF65-F5344CB8AC3E}">
        <p14:creationId xmlns:p14="http://schemas.microsoft.com/office/powerpoint/2010/main" val="405417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Por debajo del nivel básico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78" y="1273663"/>
            <a:ext cx="11423559" cy="5202180"/>
          </a:xfrm>
          <a:prstGeom prst="rect">
            <a:avLst/>
          </a:prstGeom>
        </p:spPr>
      </p:pic>
    </p:spTree>
    <p:extLst>
      <p:ext uri="{BB962C8B-B14F-4D97-AF65-F5344CB8AC3E}">
        <p14:creationId xmlns:p14="http://schemas.microsoft.com/office/powerpoint/2010/main" val="2581118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616285134"/>
              </p:ext>
            </p:extLst>
          </p:nvPr>
        </p:nvGraphicFramePr>
        <p:xfrm>
          <a:off x="282146" y="1294203"/>
          <a:ext cx="11642501" cy="3235960"/>
        </p:xfrm>
        <a:graphic>
          <a:graphicData uri="http://schemas.openxmlformats.org/drawingml/2006/table">
            <a:tbl>
              <a:tblPr firstRow="1" bandRow="1">
                <a:tableStyleId>{5C22544A-7EE6-4342-B048-85BDC9FD1C3A}</a:tableStyleId>
              </a:tblPr>
              <a:tblGrid>
                <a:gridCol w="11642501">
                  <a:extLst>
                    <a:ext uri="{9D8B030D-6E8A-4147-A177-3AD203B41FA5}">
                      <a16:colId xmlns="" xmlns:a16="http://schemas.microsoft.com/office/drawing/2014/main" val="20000"/>
                    </a:ext>
                  </a:extLst>
                </a:gridCol>
              </a:tblGrid>
              <a:tr h="370840">
                <a:tc>
                  <a:txBody>
                    <a:bodyPr/>
                    <a:lstStyle/>
                    <a:p>
                      <a:pPr algn="ctr"/>
                      <a:r>
                        <a:rPr lang="es-AR" sz="2400" dirty="0" smtClean="0">
                          <a:latin typeface="Arial Rounded MT Bold" panose="020F0704030504030204" pitchFamily="34" charset="0"/>
                        </a:rPr>
                        <a:t>Capacidad</a:t>
                      </a:r>
                      <a:r>
                        <a:rPr lang="es-AR" sz="2400" baseline="0" dirty="0" smtClean="0">
                          <a:latin typeface="Arial Rounded MT Bold" panose="020F0704030504030204" pitchFamily="34" charset="0"/>
                        </a:rPr>
                        <a:t> General: Resolución de situaciones problemáticas</a:t>
                      </a:r>
                      <a:endParaRPr lang="es-AR" sz="2400" dirty="0">
                        <a:latin typeface="Arial Rounded MT Bold" panose="020F0704030504030204" pitchFamily="34" charset="0"/>
                      </a:endParaRPr>
                    </a:p>
                  </a:txBody>
                  <a:tcPr/>
                </a:tc>
                <a:extLst>
                  <a:ext uri="{0D108BD9-81ED-4DB2-BD59-A6C34878D82A}">
                    <a16:rowId xmlns="" xmlns:a16="http://schemas.microsoft.com/office/drawing/2014/main" val="10000"/>
                  </a:ext>
                </a:extLst>
              </a:tr>
              <a:tr h="370840">
                <a:tc>
                  <a:txBody>
                    <a:bodyPr/>
                    <a:lstStyle/>
                    <a:p>
                      <a:pPr algn="ctr"/>
                      <a:r>
                        <a:rPr lang="es-AR" dirty="0" smtClean="0">
                          <a:latin typeface="Arial Rounded MT Bold" panose="020F0704030504030204" pitchFamily="34" charset="0"/>
                        </a:rPr>
                        <a:t>CAPACIDADES</a:t>
                      </a:r>
                      <a:r>
                        <a:rPr lang="es-AR" baseline="0" dirty="0" smtClean="0">
                          <a:latin typeface="Arial Rounded MT Bold" panose="020F0704030504030204" pitchFamily="34" charset="0"/>
                        </a:rPr>
                        <a:t> ESPECÍFICAS:</a:t>
                      </a:r>
                      <a:endParaRPr lang="es-AR" dirty="0">
                        <a:latin typeface="Arial Rounded MT Bold" panose="020F0704030504030204" pitchFamily="34" charset="0"/>
                      </a:endParaRPr>
                    </a:p>
                  </a:txBody>
                  <a:tcPr/>
                </a:tc>
                <a:extLst>
                  <a:ext uri="{0D108BD9-81ED-4DB2-BD59-A6C34878D82A}">
                    <a16:rowId xmlns="" xmlns:a16="http://schemas.microsoft.com/office/drawing/2014/main" val="10001"/>
                  </a:ext>
                </a:extLst>
              </a:tr>
              <a:tr h="370840">
                <a:tc>
                  <a:txBody>
                    <a:bodyPr/>
                    <a:lstStyle/>
                    <a:p>
                      <a:pPr marL="285750" indent="-285750" algn="just">
                        <a:buFont typeface="Arial" panose="020B0604020202020204" pitchFamily="34" charset="0"/>
                        <a:buChar char="•"/>
                      </a:pPr>
                      <a:r>
                        <a:rPr lang="es-AR" sz="2000" b="1" dirty="0" smtClean="0">
                          <a:latin typeface="Arial Rounded MT Bold" panose="020F0704030504030204" pitchFamily="34" charset="0"/>
                        </a:rPr>
                        <a:t>RECONOCIMIENTO</a:t>
                      </a:r>
                      <a:r>
                        <a:rPr lang="es-AR" sz="2000" b="1" baseline="0" dirty="0" smtClean="0">
                          <a:latin typeface="Arial Rounded MT Bold" panose="020F0704030504030204" pitchFamily="34" charset="0"/>
                        </a:rPr>
                        <a:t> DE CONCEPTOS</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consiste en identificar conceptos, relaciones y propiedades matemáticas. </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RESOLUCIÓN DE OPERACIONES</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resolver operaciones utilizando distintos procedimientos.</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RESOLUCIÓN DE SITUACIONES EN CONTEXTOS INTRA Y/O EXTRA MATEMÁTICOS</a:t>
                      </a:r>
                      <a:r>
                        <a:rPr lang="es-AR" b="1" baseline="0" dirty="0" smtClean="0">
                          <a:latin typeface="Arial Rounded MT Bold" panose="020F0704030504030204" pitchFamily="34" charset="0"/>
                        </a:rPr>
                        <a:t>:</a:t>
                      </a:r>
                      <a:r>
                        <a:rPr lang="es-AR" b="0" baseline="0" dirty="0" smtClean="0">
                          <a:latin typeface="Arial Rounded MT Bold" panose="020F0704030504030204" pitchFamily="34" charset="0"/>
                        </a:rPr>
                        <a:t> se refiere a la posibilidad de resolver problemas contextualizados.</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COMUNICACIÓN</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se refiere a la interpretación de la información, esto es: comprender enunciados, cuadros, gráficos; manejar el vocabulario de la matemática, traducir de una forma de representación a otra, de un tipo de lenguaje a otro. </a:t>
                      </a:r>
                      <a:endParaRPr lang="es-AR" b="1" dirty="0">
                        <a:latin typeface="Arial Rounded MT Bold" panose="020F0704030504030204" pitchFamily="34" charset="0"/>
                      </a:endParaRPr>
                    </a:p>
                  </a:txBody>
                  <a:tcPr/>
                </a:tc>
                <a:extLst>
                  <a:ext uri="{0D108BD9-81ED-4DB2-BD59-A6C34878D82A}">
                    <a16:rowId xmlns="" xmlns:a16="http://schemas.microsoft.com/office/drawing/2014/main" val="10002"/>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841217080"/>
              </p:ext>
            </p:extLst>
          </p:nvPr>
        </p:nvGraphicFramePr>
        <p:xfrm>
          <a:off x="3055396" y="4924431"/>
          <a:ext cx="6096000" cy="1158240"/>
        </p:xfrm>
        <a:graphic>
          <a:graphicData uri="http://schemas.openxmlformats.org/drawingml/2006/table">
            <a:tbl>
              <a:tblPr firstRow="1" bandRow="1">
                <a:tableStyleId>{5C22544A-7EE6-4342-B048-85BDC9FD1C3A}</a:tableStyleId>
              </a:tblPr>
              <a:tblGrid>
                <a:gridCol w="6096000">
                  <a:extLst>
                    <a:ext uri="{9D8B030D-6E8A-4147-A177-3AD203B41FA5}">
                      <a16:colId xmlns="" xmlns:a16="http://schemas.microsoft.com/office/drawing/2014/main" val="20000"/>
                    </a:ext>
                  </a:extLst>
                </a:gridCol>
              </a:tblGrid>
              <a:tr h="298832">
                <a:tc>
                  <a:txBody>
                    <a:bodyPr/>
                    <a:lstStyle/>
                    <a:p>
                      <a:pPr algn="ctr"/>
                      <a:r>
                        <a:rPr lang="es-AR" sz="2400" dirty="0" smtClean="0">
                          <a:latin typeface="Arial Rounded MT Bold" panose="020F0704030504030204" pitchFamily="34" charset="0"/>
                        </a:rPr>
                        <a:t>Contenidos relacionados a los ejes de:</a:t>
                      </a:r>
                      <a:endParaRPr lang="es-AR" sz="2400" dirty="0">
                        <a:latin typeface="Arial Rounded MT Bold" panose="020F0704030504030204" pitchFamily="34" charset="0"/>
                      </a:endParaRPr>
                    </a:p>
                  </a:txBody>
                  <a:tcPr/>
                </a:tc>
                <a:extLst>
                  <a:ext uri="{0D108BD9-81ED-4DB2-BD59-A6C34878D82A}">
                    <a16:rowId xmlns="" xmlns:a16="http://schemas.microsoft.com/office/drawing/2014/main" val="10000"/>
                  </a:ext>
                </a:extLst>
              </a:tr>
              <a:tr h="370840">
                <a:tc>
                  <a:txBody>
                    <a:bodyPr/>
                    <a:lstStyle/>
                    <a:p>
                      <a:pPr marL="285750" indent="-285750" algn="just">
                        <a:buFont typeface="Arial" panose="020B0604020202020204" pitchFamily="34" charset="0"/>
                        <a:buChar char="•"/>
                      </a:pPr>
                      <a:r>
                        <a:rPr lang="es-AR" sz="2000" dirty="0" smtClean="0">
                          <a:latin typeface="Arial Rounded MT Bold" panose="020F0704030504030204" pitchFamily="34" charset="0"/>
                        </a:rPr>
                        <a:t>Geometría y medida.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Número y operaciones</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163036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4107556601"/>
              </p:ext>
            </p:extLst>
          </p:nvPr>
        </p:nvGraphicFramePr>
        <p:xfrm>
          <a:off x="195245" y="2266679"/>
          <a:ext cx="11729401" cy="3247498"/>
        </p:xfrm>
        <a:graphic>
          <a:graphicData uri="http://schemas.openxmlformats.org/drawingml/2006/table">
            <a:tbl>
              <a:tblPr firstRow="1" bandRow="1">
                <a:tableStyleId>{5C22544A-7EE6-4342-B048-85BDC9FD1C3A}</a:tableStyleId>
              </a:tblPr>
              <a:tblGrid>
                <a:gridCol w="2505943"/>
                <a:gridCol w="6913468"/>
                <a:gridCol w="2309990"/>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sz="2000" b="1" dirty="0" smtClean="0">
                          <a:latin typeface="Arial Rounded MT Bold" panose="020F0704030504030204" pitchFamily="34" charset="0"/>
                        </a:rPr>
                        <a:t>AVANZADO</a:t>
                      </a:r>
                      <a:endParaRPr lang="es-AR" sz="2000"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b="0" dirty="0" smtClean="0">
                          <a:latin typeface="Arial Rounded MT Bold" panose="020F0704030504030204" pitchFamily="34" charset="0"/>
                        </a:rPr>
                        <a:t>Resolver problemas complejos, que requieren 2 o más operaciones, en distintos</a:t>
                      </a:r>
                      <a:r>
                        <a:rPr lang="es-AR" b="0" baseline="0" dirty="0" smtClean="0">
                          <a:latin typeface="Arial Rounded MT Bold" panose="020F0704030504030204" pitchFamily="34" charset="0"/>
                        </a:rPr>
                        <a:t> campos numéricos.</a:t>
                      </a:r>
                    </a:p>
                    <a:p>
                      <a:pPr marL="285750" indent="-285750" algn="just">
                        <a:buFont typeface="Arial" panose="020B0604020202020204" pitchFamily="34" charset="0"/>
                        <a:buChar char="•"/>
                      </a:pPr>
                      <a:r>
                        <a:rPr lang="es-AR" b="0" baseline="0" dirty="0" smtClean="0">
                          <a:latin typeface="Arial Rounded MT Bold" panose="020F0704030504030204" pitchFamily="34" charset="0"/>
                        </a:rPr>
                        <a:t>Reconocer el problema que puede resolver con una operación matemática dada y viceversa. </a:t>
                      </a:r>
                    </a:p>
                    <a:p>
                      <a:pPr marL="285750" indent="-285750" algn="just">
                        <a:buFont typeface="Arial" panose="020B0604020202020204" pitchFamily="34" charset="0"/>
                        <a:buChar char="•"/>
                      </a:pPr>
                      <a:r>
                        <a:rPr lang="es-AR" b="0" baseline="0" dirty="0" smtClean="0">
                          <a:latin typeface="Arial Rounded MT Bold" panose="020F0704030504030204" pitchFamily="34" charset="0"/>
                        </a:rPr>
                        <a:t>Identificar figuras geométricas partiendo de sus propiedades. </a:t>
                      </a:r>
                    </a:p>
                    <a:p>
                      <a:pPr marL="285750" indent="-285750" algn="just">
                        <a:buFont typeface="Arial" panose="020B0604020202020204" pitchFamily="34" charset="0"/>
                        <a:buChar char="•"/>
                      </a:pPr>
                      <a:r>
                        <a:rPr lang="es-AR" b="0" baseline="0" dirty="0" smtClean="0">
                          <a:latin typeface="Arial Rounded MT Bold" panose="020F0704030504030204" pitchFamily="34" charset="0"/>
                        </a:rPr>
                        <a:t>Usar las propiedades de las operaciones aritméticas de multiplicación y división. </a:t>
                      </a:r>
                    </a:p>
                  </a:txBody>
                  <a:tcPr anchor="ctr"/>
                </a:tc>
                <a:tc>
                  <a:txBody>
                    <a:bodyPr/>
                    <a:lstStyle/>
                    <a:p>
                      <a:pPr algn="ctr"/>
                      <a:r>
                        <a:rPr lang="es-AR" sz="3200" b="1" dirty="0" smtClean="0">
                          <a:latin typeface="Arial Rounded MT Bold" panose="020F0704030504030204" pitchFamily="34" charset="0"/>
                        </a:rPr>
                        <a:t>27,6%</a:t>
                      </a:r>
                      <a:endParaRPr lang="es-AR" sz="3200" b="1" dirty="0">
                        <a:latin typeface="Arial Rounded MT Bold" panose="020F0704030504030204" pitchFamily="34" charset="0"/>
                      </a:endParaRPr>
                    </a:p>
                  </a:txBody>
                  <a:tcPr anchor="ctr">
                    <a:solidFill>
                      <a:srgbClr val="00B0F0"/>
                    </a:solidFill>
                  </a:tcPr>
                </a:tc>
              </a:tr>
            </a:tbl>
          </a:graphicData>
        </a:graphic>
      </p:graphicFrame>
    </p:spTree>
    <p:extLst>
      <p:ext uri="{BB962C8B-B14F-4D97-AF65-F5344CB8AC3E}">
        <p14:creationId xmlns:p14="http://schemas.microsoft.com/office/powerpoint/2010/main" val="3873727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Avanzado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789" y="1528624"/>
            <a:ext cx="10213104" cy="3922286"/>
          </a:xfrm>
          <a:prstGeom prst="rect">
            <a:avLst/>
          </a:prstGeom>
        </p:spPr>
      </p:pic>
    </p:spTree>
    <p:extLst>
      <p:ext uri="{BB962C8B-B14F-4D97-AF65-F5344CB8AC3E}">
        <p14:creationId xmlns:p14="http://schemas.microsoft.com/office/powerpoint/2010/main" val="3981782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4189162737"/>
              </p:ext>
            </p:extLst>
          </p:nvPr>
        </p:nvGraphicFramePr>
        <p:xfrm>
          <a:off x="195245" y="2485623"/>
          <a:ext cx="11729403" cy="2973178"/>
        </p:xfrm>
        <a:graphic>
          <a:graphicData uri="http://schemas.openxmlformats.org/drawingml/2006/table">
            <a:tbl>
              <a:tblPr firstRow="1" bandRow="1">
                <a:tableStyleId>{5C22544A-7EE6-4342-B048-85BDC9FD1C3A}</a:tableStyleId>
              </a:tblPr>
              <a:tblGrid>
                <a:gridCol w="3208414"/>
                <a:gridCol w="6290188"/>
                <a:gridCol w="2230801"/>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b="0" dirty="0" smtClean="0">
                          <a:latin typeface="Arial Rounded MT Bold" panose="020F0704030504030204" pitchFamily="34" charset="0"/>
                        </a:rPr>
                        <a:t>Resolver problemas referidos al campo multiplicativo.</a:t>
                      </a:r>
                      <a:r>
                        <a:rPr lang="es-AR" b="0" baseline="0" dirty="0" smtClean="0">
                          <a:latin typeface="Arial Rounded MT Bold" panose="020F0704030504030204" pitchFamily="34" charset="0"/>
                        </a:rPr>
                        <a:t> </a:t>
                      </a:r>
                    </a:p>
                    <a:p>
                      <a:pPr marL="285750" indent="-285750" algn="just">
                        <a:buFont typeface="Arial" panose="020B0604020202020204" pitchFamily="34" charset="0"/>
                        <a:buChar char="•"/>
                      </a:pPr>
                      <a:r>
                        <a:rPr lang="es-AR" b="0" baseline="0" dirty="0" smtClean="0">
                          <a:latin typeface="Arial Rounded MT Bold" panose="020F0704030504030204" pitchFamily="34" charset="0"/>
                        </a:rPr>
                        <a:t>Resolver problemas que requieren identificar inferencias no explícita, textual o gráfica, relacionados con perímetro y área (superficie) de figuras sencillas.</a:t>
                      </a:r>
                    </a:p>
                    <a:p>
                      <a:pPr marL="285750" indent="-285750" algn="just">
                        <a:buFont typeface="Arial" panose="020B0604020202020204" pitchFamily="34" charset="0"/>
                        <a:buChar char="•"/>
                      </a:pPr>
                      <a:r>
                        <a:rPr lang="es-AR" b="0" baseline="0" dirty="0" smtClean="0">
                          <a:latin typeface="Arial Rounded MT Bold" panose="020F0704030504030204" pitchFamily="34" charset="0"/>
                        </a:rPr>
                        <a:t>Relacionar y comparar unidades de medida.</a:t>
                      </a:r>
                      <a:endParaRPr lang="es-AR" b="0" dirty="0">
                        <a:latin typeface="Arial Rounded MT Bold" panose="020F0704030504030204" pitchFamily="34" charset="0"/>
                      </a:endParaRPr>
                    </a:p>
                  </a:txBody>
                  <a:tcPr anchor="ctr"/>
                </a:tc>
                <a:tc>
                  <a:txBody>
                    <a:bodyPr/>
                    <a:lstStyle/>
                    <a:p>
                      <a:pPr algn="ctr"/>
                      <a:r>
                        <a:rPr lang="es-AR" sz="3200" b="1" dirty="0" smtClean="0">
                          <a:latin typeface="Arial Rounded MT Bold" panose="020F0704030504030204" pitchFamily="34" charset="0"/>
                        </a:rPr>
                        <a:t>40%</a:t>
                      </a:r>
                      <a:endParaRPr lang="es-AR" sz="3200" b="1" dirty="0">
                        <a:latin typeface="Arial Rounded MT Bold" panose="020F0704030504030204" pitchFamily="34" charset="0"/>
                      </a:endParaRPr>
                    </a:p>
                  </a:txBody>
                  <a:tcPr anchor="ctr">
                    <a:solidFill>
                      <a:srgbClr val="92D050"/>
                    </a:solidFill>
                  </a:tcPr>
                </a:tc>
              </a:tr>
            </a:tbl>
          </a:graphicData>
        </a:graphic>
      </p:graphicFrame>
    </p:spTree>
    <p:extLst>
      <p:ext uri="{BB962C8B-B14F-4D97-AF65-F5344CB8AC3E}">
        <p14:creationId xmlns:p14="http://schemas.microsoft.com/office/powerpoint/2010/main" val="1920290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Satisfactorio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4633" y="1322149"/>
            <a:ext cx="6808460" cy="5535851"/>
          </a:xfrm>
          <a:prstGeom prst="rect">
            <a:avLst/>
          </a:prstGeom>
        </p:spPr>
      </p:pic>
    </p:spTree>
    <p:extLst>
      <p:ext uri="{BB962C8B-B14F-4D97-AF65-F5344CB8AC3E}">
        <p14:creationId xmlns:p14="http://schemas.microsoft.com/office/powerpoint/2010/main" val="2177344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1870316647"/>
              </p:ext>
            </p:extLst>
          </p:nvPr>
        </p:nvGraphicFramePr>
        <p:xfrm>
          <a:off x="195245" y="2318197"/>
          <a:ext cx="11729401" cy="2884867"/>
        </p:xfrm>
        <a:graphic>
          <a:graphicData uri="http://schemas.openxmlformats.org/drawingml/2006/table">
            <a:tbl>
              <a:tblPr firstRow="1" bandRow="1">
                <a:tableStyleId>{5C22544A-7EE6-4342-B048-85BDC9FD1C3A}</a:tableStyleId>
              </a:tblPr>
              <a:tblGrid>
                <a:gridCol w="2426970"/>
                <a:gridCol w="7012893"/>
                <a:gridCol w="2289538"/>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b="0" dirty="0" smtClean="0">
                          <a:latin typeface="Arial Rounded MT Bold" panose="020F0704030504030204" pitchFamily="34" charset="0"/>
                        </a:rPr>
                        <a:t>Resolver problemas simples del campo multiplicativo con número naturales y calcular perímetros de figuras sencillas con datos explícitos. </a:t>
                      </a:r>
                    </a:p>
                    <a:p>
                      <a:pPr marL="285750" indent="-285750" algn="just">
                        <a:buFont typeface="Arial" panose="020B0604020202020204" pitchFamily="34" charset="0"/>
                        <a:buChar char="•"/>
                      </a:pPr>
                      <a:r>
                        <a:rPr lang="es-AR" b="0" dirty="0" smtClean="0">
                          <a:latin typeface="Arial Rounded MT Bold" panose="020F0704030504030204" pitchFamily="34" charset="0"/>
                        </a:rPr>
                        <a:t>Resolver problemas que involucran el cálculo de duraciones y dar soluciones a situaciones con datos contenidos en gráficos simples. </a:t>
                      </a:r>
                      <a:endParaRPr lang="es-AR" b="0" dirty="0">
                        <a:latin typeface="Arial Rounded MT Bold" panose="020F0704030504030204" pitchFamily="34" charset="0"/>
                      </a:endParaRPr>
                    </a:p>
                  </a:txBody>
                  <a:tcPr anchor="ctr"/>
                </a:tc>
                <a:tc>
                  <a:txBody>
                    <a:bodyPr/>
                    <a:lstStyle/>
                    <a:p>
                      <a:pPr algn="ctr"/>
                      <a:r>
                        <a:rPr lang="es-AR" sz="3200" b="1" dirty="0" smtClean="0">
                          <a:latin typeface="Arial Rounded MT Bold" panose="020F0704030504030204" pitchFamily="34" charset="0"/>
                        </a:rPr>
                        <a:t>19,6%</a:t>
                      </a:r>
                      <a:endParaRPr lang="es-AR" sz="3200" b="1" dirty="0">
                        <a:latin typeface="Arial Rounded MT Bold" panose="020F0704030504030204" pitchFamily="34" charset="0"/>
                      </a:endParaRPr>
                    </a:p>
                  </a:txBody>
                  <a:tcPr anchor="ctr">
                    <a:solidFill>
                      <a:srgbClr val="FFC000"/>
                    </a:solidFill>
                  </a:tcPr>
                </a:tc>
              </a:tr>
            </a:tbl>
          </a:graphicData>
        </a:graphic>
      </p:graphicFrame>
    </p:spTree>
    <p:extLst>
      <p:ext uri="{BB962C8B-B14F-4D97-AF65-F5344CB8AC3E}">
        <p14:creationId xmlns:p14="http://schemas.microsoft.com/office/powerpoint/2010/main" val="3712579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Básico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336" y="1371643"/>
            <a:ext cx="8508131" cy="5376886"/>
          </a:xfrm>
          <a:prstGeom prst="rect">
            <a:avLst/>
          </a:prstGeom>
        </p:spPr>
      </p:pic>
    </p:spTree>
    <p:extLst>
      <p:ext uri="{BB962C8B-B14F-4D97-AF65-F5344CB8AC3E}">
        <p14:creationId xmlns:p14="http://schemas.microsoft.com/office/powerpoint/2010/main" val="274124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674884134"/>
              </p:ext>
            </p:extLst>
          </p:nvPr>
        </p:nvGraphicFramePr>
        <p:xfrm>
          <a:off x="195246" y="2395470"/>
          <a:ext cx="11729400" cy="2884867"/>
        </p:xfrm>
        <a:graphic>
          <a:graphicData uri="http://schemas.openxmlformats.org/drawingml/2006/table">
            <a:tbl>
              <a:tblPr firstRow="1" bandRow="1">
                <a:tableStyleId>{5C22544A-7EE6-4342-B048-85BDC9FD1C3A}</a:tableStyleId>
              </a:tblPr>
              <a:tblGrid>
                <a:gridCol w="2380645"/>
                <a:gridCol w="7103203"/>
                <a:gridCol w="2245552"/>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sz="1600" b="0" dirty="0" smtClean="0">
                          <a:latin typeface="Arial Rounded MT Bold" panose="020F0704030504030204" pitchFamily="34" charset="0"/>
                        </a:rPr>
                        <a:t>RESULTADO</a:t>
                      </a:r>
                      <a:r>
                        <a:rPr lang="es-AR" sz="1600" b="0" baseline="0" dirty="0" smtClean="0">
                          <a:latin typeface="Arial Rounded MT Bold" panose="020F0704030504030204" pitchFamily="34" charset="0"/>
                        </a:rPr>
                        <a:t> PROVINCIAL</a:t>
                      </a:r>
                      <a:endParaRPr lang="es-AR" sz="1600"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dirty="0" smtClean="0">
                          <a:latin typeface="Arial Rounded MT Bold" panose="020F0704030504030204" pitchFamily="34" charset="0"/>
                        </a:rPr>
                        <a:t>Realizar </a:t>
                      </a:r>
                      <a:r>
                        <a:rPr lang="es-AR" b="1" dirty="0" smtClean="0">
                          <a:latin typeface="Arial Rounded MT Bold" panose="020F0704030504030204" pitchFamily="34" charset="0"/>
                        </a:rPr>
                        <a:t>cálculos sencillos</a:t>
                      </a:r>
                      <a:r>
                        <a:rPr lang="es-AR" b="1" baseline="0" dirty="0" smtClean="0">
                          <a:latin typeface="Arial Rounded MT Bold" panose="020F0704030504030204" pitchFamily="34" charset="0"/>
                        </a:rPr>
                        <a:t> </a:t>
                      </a:r>
                      <a:r>
                        <a:rPr lang="es-AR" baseline="0" dirty="0" smtClean="0">
                          <a:latin typeface="Arial Rounded MT Bold" panose="020F0704030504030204" pitchFamily="34" charset="0"/>
                        </a:rPr>
                        <a:t>y resolver problemas simples </a:t>
                      </a:r>
                      <a:r>
                        <a:rPr lang="es-AR" b="1" baseline="0" dirty="0" smtClean="0">
                          <a:latin typeface="Arial Rounded MT Bold" panose="020F0704030504030204" pitchFamily="34" charset="0"/>
                        </a:rPr>
                        <a:t>del campo aditivo</a:t>
                      </a:r>
                      <a:r>
                        <a:rPr lang="es-AR" baseline="0" dirty="0" smtClean="0">
                          <a:latin typeface="Arial Rounded MT Bold" panose="020F0704030504030204" pitchFamily="34" charset="0"/>
                        </a:rPr>
                        <a:t>.</a:t>
                      </a:r>
                    </a:p>
                    <a:p>
                      <a:pPr marL="285750" indent="-285750" algn="just">
                        <a:buFont typeface="Arial" panose="020B0604020202020204" pitchFamily="34" charset="0"/>
                        <a:buChar char="•"/>
                      </a:pPr>
                      <a:r>
                        <a:rPr lang="es-AR" baseline="0" dirty="0" smtClean="0">
                          <a:latin typeface="Arial Rounded MT Bold" panose="020F0704030504030204" pitchFamily="34" charset="0"/>
                        </a:rPr>
                        <a:t>Identificar cuerpos geométricos de uso corriente a través de la descripción de sus características.</a:t>
                      </a:r>
                    </a:p>
                    <a:p>
                      <a:pPr marL="285750" indent="-285750" algn="just">
                        <a:buFont typeface="Arial" panose="020B0604020202020204" pitchFamily="34" charset="0"/>
                        <a:buChar char="•"/>
                      </a:pPr>
                      <a:r>
                        <a:rPr lang="es-AR" baseline="0" dirty="0" smtClean="0">
                          <a:latin typeface="Arial Rounded MT Bold" panose="020F0704030504030204" pitchFamily="34" charset="0"/>
                        </a:rPr>
                        <a:t>Reconocer representaciones gráficas para fracciones de uso corriente. </a:t>
                      </a:r>
                      <a:endParaRPr lang="es-AR" dirty="0">
                        <a:latin typeface="Arial Rounded MT Bold" panose="020F0704030504030204" pitchFamily="34" charset="0"/>
                      </a:endParaRPr>
                    </a:p>
                  </a:txBody>
                  <a:tcPr anchor="ctr"/>
                </a:tc>
                <a:tc>
                  <a:txBody>
                    <a:bodyPr/>
                    <a:lstStyle/>
                    <a:p>
                      <a:pPr algn="ctr"/>
                      <a:r>
                        <a:rPr lang="es-AR" sz="3200" b="1" dirty="0" smtClean="0">
                          <a:latin typeface="Arial Rounded MT Bold" panose="020F0704030504030204" pitchFamily="34" charset="0"/>
                        </a:rPr>
                        <a:t>19,6%</a:t>
                      </a:r>
                      <a:endParaRPr lang="es-AR" sz="3200" b="1" dirty="0">
                        <a:latin typeface="Arial Rounded MT Bold" panose="020F0704030504030204" pitchFamily="34" charset="0"/>
                      </a:endParaRPr>
                    </a:p>
                  </a:txBody>
                  <a:tcPr anchor="ctr">
                    <a:solidFill>
                      <a:srgbClr val="FF0000"/>
                    </a:solidFill>
                  </a:tcPr>
                </a:tc>
              </a:tr>
            </a:tbl>
          </a:graphicData>
        </a:graphic>
      </p:graphicFrame>
    </p:spTree>
    <p:extLst>
      <p:ext uri="{BB962C8B-B14F-4D97-AF65-F5344CB8AC3E}">
        <p14:creationId xmlns:p14="http://schemas.microsoft.com/office/powerpoint/2010/main" val="870033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94926"/>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Por debajo del nivel básico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5545" y="925923"/>
            <a:ext cx="5638099" cy="5932077"/>
          </a:xfrm>
          <a:prstGeom prst="rect">
            <a:avLst/>
          </a:prstGeom>
        </p:spPr>
      </p:pic>
    </p:spTree>
    <p:extLst>
      <p:ext uri="{BB962C8B-B14F-4D97-AF65-F5344CB8AC3E}">
        <p14:creationId xmlns:p14="http://schemas.microsoft.com/office/powerpoint/2010/main" val="1975425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smtClean="0">
                <a:solidFill>
                  <a:schemeClr val="bg1"/>
                </a:solidFill>
                <a:latin typeface="Arial Rounded MT Bold" panose="020F0704030504030204" pitchFamily="34" charset="0"/>
              </a:rPr>
              <a:t>asistencia al Nivel Inicial</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9" y="1780084"/>
            <a:ext cx="6030167" cy="4096322"/>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623" y="1780084"/>
            <a:ext cx="5925377" cy="4077269"/>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9430" y="5816105"/>
            <a:ext cx="1834641" cy="1041895"/>
          </a:xfrm>
          <a:prstGeom prst="rect">
            <a:avLst/>
          </a:prstGeom>
        </p:spPr>
      </p:pic>
      <p:sp>
        <p:nvSpPr>
          <p:cNvPr id="7" name="CuadroTexto 6"/>
          <p:cNvSpPr txBox="1"/>
          <p:nvPr/>
        </p:nvSpPr>
        <p:spPr>
          <a:xfrm>
            <a:off x="96472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Lengua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Matemática</a:t>
            </a:r>
            <a:endParaRPr lang="es-AR" sz="32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869308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err="1" smtClean="0">
                <a:solidFill>
                  <a:schemeClr val="bg1"/>
                </a:solidFill>
                <a:latin typeface="Arial Rounded MT Bold" panose="020F0704030504030204" pitchFamily="34" charset="0"/>
              </a:rPr>
              <a:t>repitencia</a:t>
            </a:r>
            <a:r>
              <a:rPr lang="es-AR" sz="3200" b="1" dirty="0" smtClean="0">
                <a:solidFill>
                  <a:schemeClr val="bg1"/>
                </a:solidFill>
                <a:latin typeface="Arial Rounded MT Bold" panose="020F0704030504030204" pitchFamily="34" charset="0"/>
              </a:rPr>
              <a:t> declarada</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430" y="5764589"/>
            <a:ext cx="1834641" cy="1041895"/>
          </a:xfrm>
          <a:prstGeom prst="rect">
            <a:avLst/>
          </a:prstGeom>
        </p:spPr>
      </p:pic>
      <p:sp>
        <p:nvSpPr>
          <p:cNvPr id="7" name="CuadroTexto 6"/>
          <p:cNvSpPr txBox="1"/>
          <p:nvPr/>
        </p:nvSpPr>
        <p:spPr>
          <a:xfrm>
            <a:off x="96472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Lengua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Matemática</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552" y="1897782"/>
            <a:ext cx="5794367" cy="3709031"/>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610" y="1982810"/>
            <a:ext cx="5731390" cy="3564454"/>
          </a:xfrm>
          <a:prstGeom prst="rect">
            <a:avLst/>
          </a:prstGeom>
        </p:spPr>
      </p:pic>
    </p:spTree>
    <p:extLst>
      <p:ext uri="{BB962C8B-B14F-4D97-AF65-F5344CB8AC3E}">
        <p14:creationId xmlns:p14="http://schemas.microsoft.com/office/powerpoint/2010/main" val="157288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2554545"/>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Segundo momento</a:t>
            </a:r>
          </a:p>
          <a:p>
            <a:pPr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Aprender 2017</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2346765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¿Cuándo se aplica APRENDER 2017?</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91707" y="1642649"/>
            <a:ext cx="5781425" cy="107721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a:solidFill>
                  <a:schemeClr val="bg1"/>
                </a:solidFill>
                <a:latin typeface="Arial Rounded MT Bold" panose="020F0704030504030204" pitchFamily="34" charset="0"/>
              </a:rPr>
              <a:t>6</a:t>
            </a:r>
            <a:r>
              <a:rPr lang="es-AR" sz="3200" baseline="30000" dirty="0">
                <a:solidFill>
                  <a:schemeClr val="bg1"/>
                </a:solidFill>
                <a:latin typeface="Arial Rounded MT Bold" panose="020F0704030504030204" pitchFamily="34" charset="0"/>
              </a:rPr>
              <a:t>to</a:t>
            </a:r>
            <a:r>
              <a:rPr lang="es-AR" sz="3200" dirty="0">
                <a:solidFill>
                  <a:schemeClr val="bg1"/>
                </a:solidFill>
                <a:latin typeface="Arial Rounded MT Bold" panose="020F0704030504030204" pitchFamily="34" charset="0"/>
              </a:rPr>
              <a:t> </a:t>
            </a:r>
            <a:r>
              <a:rPr lang="es-AR" sz="3200" dirty="0" smtClean="0">
                <a:solidFill>
                  <a:schemeClr val="bg1"/>
                </a:solidFill>
                <a:latin typeface="Arial Rounded MT Bold" panose="020F0704030504030204" pitchFamily="34" charset="0"/>
              </a:rPr>
              <a:t>año</a:t>
            </a:r>
            <a:endParaRPr lang="es-AR" sz="3200" dirty="0">
              <a:solidFill>
                <a:schemeClr val="bg1"/>
              </a:solidFill>
              <a:latin typeface="Arial Rounded MT Bold" panose="020F0704030504030204" pitchFamily="34" charset="0"/>
            </a:endParaRPr>
          </a:p>
          <a:p>
            <a:pPr algn="ctr"/>
            <a:r>
              <a:rPr lang="es-AR" sz="3200" dirty="0">
                <a:solidFill>
                  <a:schemeClr val="bg1"/>
                </a:solidFill>
                <a:latin typeface="Arial Rounded MT Bold" panose="020F0704030504030204" pitchFamily="34" charset="0"/>
              </a:rPr>
              <a:t>Educación </a:t>
            </a:r>
            <a:r>
              <a:rPr lang="es-AR" sz="3200" dirty="0" smtClean="0">
                <a:solidFill>
                  <a:schemeClr val="bg1"/>
                </a:solidFill>
                <a:latin typeface="Arial Rounded MT Bold" panose="020F0704030504030204" pitchFamily="34" charset="0"/>
              </a:rPr>
              <a:t>Secundaria</a:t>
            </a:r>
            <a:endParaRPr lang="es-AR" sz="3200" dirty="0">
              <a:solidFill>
                <a:schemeClr val="bg1"/>
              </a:solidFill>
              <a:latin typeface="Arial Rounded MT Bold" panose="020F0704030504030204" pitchFamily="34" charset="0"/>
            </a:endParaRPr>
          </a:p>
        </p:txBody>
      </p:sp>
      <p:sp>
        <p:nvSpPr>
          <p:cNvPr id="12" name="CuadroTexto 11"/>
          <p:cNvSpPr txBox="1"/>
          <p:nvPr/>
        </p:nvSpPr>
        <p:spPr>
          <a:xfrm>
            <a:off x="230631" y="1642648"/>
            <a:ext cx="5781425" cy="107721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6</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a:t>
            </a:r>
          </a:p>
          <a:p>
            <a:pPr algn="ctr"/>
            <a:r>
              <a:rPr lang="es-AR" sz="3200" dirty="0" smtClean="0">
                <a:solidFill>
                  <a:schemeClr val="bg1"/>
                </a:solidFill>
                <a:latin typeface="Arial Rounded MT Bold" panose="020F0704030504030204" pitchFamily="34" charset="0"/>
              </a:rPr>
              <a:t>Educación Primaria</a:t>
            </a:r>
            <a:endParaRPr lang="es-AR" sz="3200" dirty="0">
              <a:solidFill>
                <a:schemeClr val="bg1"/>
              </a:solidFill>
              <a:latin typeface="Arial Rounded MT Bold" panose="020F0704030504030204" pitchFamily="34" charset="0"/>
            </a:endParaRPr>
          </a:p>
        </p:txBody>
      </p:sp>
      <p:sp>
        <p:nvSpPr>
          <p:cNvPr id="13" name="CuadroTexto 12"/>
          <p:cNvSpPr txBox="1"/>
          <p:nvPr/>
        </p:nvSpPr>
        <p:spPr>
          <a:xfrm>
            <a:off x="230631" y="2838471"/>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Martes 7 de Noviembre </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91707" y="2838470"/>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Martes 7 de Noviembre</a:t>
            </a:r>
            <a:endParaRPr lang="es-AR" sz="3200" dirty="0">
              <a:solidFill>
                <a:schemeClr val="tx1"/>
              </a:solidFill>
              <a:latin typeface="Arial Rounded MT Bold" panose="020F0704030504030204" pitchFamily="34" charset="0"/>
            </a:endParaRPr>
          </a:p>
        </p:txBody>
      </p:sp>
      <p:sp>
        <p:nvSpPr>
          <p:cNvPr id="7" name="CuadroTexto 6"/>
          <p:cNvSpPr txBox="1"/>
          <p:nvPr/>
        </p:nvSpPr>
        <p:spPr>
          <a:xfrm>
            <a:off x="230630" y="3541851"/>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Sin suspensión de clases.</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747167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¿Qué evalúa APRENDER 2017?</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78828" y="3280953"/>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a:solidFill>
                  <a:schemeClr val="bg1"/>
                </a:solidFill>
                <a:latin typeface="Arial Rounded MT Bold" panose="020F0704030504030204" pitchFamily="34" charset="0"/>
              </a:rPr>
              <a:t>6</a:t>
            </a:r>
            <a:r>
              <a:rPr lang="es-AR" sz="3200" baseline="30000" dirty="0">
                <a:solidFill>
                  <a:schemeClr val="bg1"/>
                </a:solidFill>
                <a:latin typeface="Arial Rounded MT Bold" panose="020F0704030504030204" pitchFamily="34" charset="0"/>
              </a:rPr>
              <a:t>to</a:t>
            </a:r>
            <a:r>
              <a:rPr lang="es-AR" sz="3200" dirty="0">
                <a:solidFill>
                  <a:schemeClr val="bg1"/>
                </a:solidFill>
                <a:latin typeface="Arial Rounded MT Bold" panose="020F0704030504030204" pitchFamily="34" charset="0"/>
              </a:rPr>
              <a:t> </a:t>
            </a:r>
            <a:r>
              <a:rPr lang="es-AR" sz="3200" dirty="0" smtClean="0">
                <a:solidFill>
                  <a:schemeClr val="bg1"/>
                </a:solidFill>
                <a:latin typeface="Arial Rounded MT Bold" panose="020F0704030504030204" pitchFamily="34" charset="0"/>
              </a:rPr>
              <a:t>año (censo)</a:t>
            </a:r>
          </a:p>
        </p:txBody>
      </p:sp>
      <p:sp>
        <p:nvSpPr>
          <p:cNvPr id="12" name="CuadroTexto 11"/>
          <p:cNvSpPr txBox="1"/>
          <p:nvPr/>
        </p:nvSpPr>
        <p:spPr>
          <a:xfrm>
            <a:off x="217752" y="3280952"/>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6</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(censo)  </a:t>
            </a:r>
          </a:p>
        </p:txBody>
      </p:sp>
      <p:sp>
        <p:nvSpPr>
          <p:cNvPr id="13" name="CuadroTexto 12"/>
          <p:cNvSpPr txBox="1"/>
          <p:nvPr/>
        </p:nvSpPr>
        <p:spPr>
          <a:xfrm>
            <a:off x="217752" y="3933171"/>
            <a:ext cx="5781425" cy="1077218"/>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Ciencias Sociales</a:t>
            </a:r>
          </a:p>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Ciencias Naturales</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78828" y="3933170"/>
            <a:ext cx="5781425" cy="1077218"/>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3200" dirty="0" smtClean="0">
                <a:solidFill>
                  <a:schemeClr val="tx1"/>
                </a:solidFill>
                <a:latin typeface="Arial Rounded MT Bold" panose="020F0704030504030204" pitchFamily="34" charset="0"/>
              </a:rPr>
              <a:t>Lengua</a:t>
            </a:r>
          </a:p>
          <a:p>
            <a:pPr marL="342900" indent="-342900">
              <a:buFont typeface="Arial" panose="020B0604020202020204" pitchFamily="34" charset="0"/>
              <a:buChar char="•"/>
            </a:pPr>
            <a:r>
              <a:rPr lang="es-AR" sz="3200" dirty="0" smtClean="0">
                <a:solidFill>
                  <a:schemeClr val="tx1"/>
                </a:solidFill>
                <a:latin typeface="Arial Rounded MT Bold" panose="020F0704030504030204" pitchFamily="34" charset="0"/>
              </a:rPr>
              <a:t>Matemática</a:t>
            </a:r>
          </a:p>
        </p:txBody>
      </p:sp>
      <p:sp>
        <p:nvSpPr>
          <p:cNvPr id="7" name="CuadroTexto 6"/>
          <p:cNvSpPr txBox="1"/>
          <p:nvPr/>
        </p:nvSpPr>
        <p:spPr>
          <a:xfrm>
            <a:off x="217751" y="1333459"/>
            <a:ext cx="5781425" cy="584775"/>
          </a:xfrm>
          <a:prstGeom prst="rect">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Educación Primaria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078827" y="1333459"/>
            <a:ext cx="5781425" cy="584775"/>
          </a:xfrm>
          <a:prstGeom prst="rect">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Educación Secundaria</a:t>
            </a:r>
            <a:endParaRPr lang="es-AR" sz="3200" dirty="0">
              <a:solidFill>
                <a:schemeClr val="bg1"/>
              </a:solidFill>
              <a:latin typeface="Arial Rounded MT Bold" panose="020F0704030504030204" pitchFamily="34" charset="0"/>
            </a:endParaRPr>
          </a:p>
        </p:txBody>
      </p:sp>
      <p:sp>
        <p:nvSpPr>
          <p:cNvPr id="10" name="CuadroTexto 9"/>
          <p:cNvSpPr txBox="1"/>
          <p:nvPr/>
        </p:nvSpPr>
        <p:spPr>
          <a:xfrm>
            <a:off x="217751" y="1967194"/>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4</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(muestra)  </a:t>
            </a:r>
          </a:p>
        </p:txBody>
      </p:sp>
      <p:sp>
        <p:nvSpPr>
          <p:cNvPr id="11" name="CuadroTexto 10"/>
          <p:cNvSpPr txBox="1"/>
          <p:nvPr/>
        </p:nvSpPr>
        <p:spPr>
          <a:xfrm>
            <a:off x="217751" y="2619413"/>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Producción escrita</a:t>
            </a:r>
            <a:endParaRPr lang="es-AR" sz="3200" dirty="0">
              <a:solidFill>
                <a:schemeClr val="tx1"/>
              </a:solidFill>
              <a:latin typeface="Arial Rounded MT Bold" panose="020F0704030504030204" pitchFamily="34" charset="0"/>
            </a:endParaRPr>
          </a:p>
        </p:txBody>
      </p:sp>
      <p:sp>
        <p:nvSpPr>
          <p:cNvPr id="14" name="CuadroTexto 13"/>
          <p:cNvSpPr txBox="1"/>
          <p:nvPr/>
        </p:nvSpPr>
        <p:spPr>
          <a:xfrm>
            <a:off x="718687" y="5528652"/>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*En los casos censales, se aplicará un instrumento de evaluación con 24 ítems de opción múltiple con única respuesta correcta.</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677018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Organización provincial</a:t>
            </a:r>
            <a:endParaRPr lang="es-AR" sz="4000" dirty="0">
              <a:solidFill>
                <a:schemeClr val="bg1"/>
              </a:solidFill>
              <a:latin typeface="Arial Rounded MT Bold" panose="020F0704030504030204" pitchFamily="34" charset="0"/>
            </a:endParaRPr>
          </a:p>
        </p:txBody>
      </p:sp>
      <p:sp>
        <p:nvSpPr>
          <p:cNvPr id="10" name="CuadroTexto 9"/>
          <p:cNvSpPr txBox="1"/>
          <p:nvPr/>
        </p:nvSpPr>
        <p:spPr>
          <a:xfrm>
            <a:off x="230631" y="3936538"/>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Cabeceras de distribución</a:t>
            </a:r>
            <a:endParaRPr lang="es-AR" sz="3200" dirty="0">
              <a:solidFill>
                <a:schemeClr val="bg1"/>
              </a:solidFill>
              <a:latin typeface="Arial Rounded MT Bold" panose="020F0704030504030204" pitchFamily="34" charset="0"/>
            </a:endParaRPr>
          </a:p>
        </p:txBody>
      </p:sp>
      <p:sp>
        <p:nvSpPr>
          <p:cNvPr id="20" name="CuadroTexto 19"/>
          <p:cNvSpPr txBox="1"/>
          <p:nvPr/>
        </p:nvSpPr>
        <p:spPr>
          <a:xfrm>
            <a:off x="4493538" y="4845017"/>
            <a:ext cx="7379594"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3200" dirty="0" smtClean="0">
                <a:solidFill>
                  <a:schemeClr val="tx1"/>
                </a:solidFill>
                <a:latin typeface="Arial Rounded MT Bold" panose="020F0704030504030204" pitchFamily="34" charset="0"/>
              </a:rPr>
              <a:t>Cada </a:t>
            </a:r>
            <a:r>
              <a:rPr lang="es-AR" sz="3200" dirty="0" smtClean="0">
                <a:solidFill>
                  <a:srgbClr val="0070C0"/>
                </a:solidFill>
                <a:latin typeface="Arial Rounded MT Bold" panose="020F0704030504030204" pitchFamily="34" charset="0"/>
              </a:rPr>
              <a:t>Zona de supervisión </a:t>
            </a:r>
            <a:r>
              <a:rPr lang="es-AR" sz="3200" dirty="0" smtClean="0">
                <a:solidFill>
                  <a:schemeClr val="tx1"/>
                </a:solidFill>
                <a:latin typeface="Arial Rounded MT Bold" panose="020F0704030504030204" pitchFamily="34" charset="0"/>
              </a:rPr>
              <a:t>será Cabecera de Distribución para las escuelas a su cargo.</a:t>
            </a:r>
            <a:endParaRPr lang="es-AR" sz="3200" dirty="0">
              <a:solidFill>
                <a:schemeClr val="tx1"/>
              </a:solidFill>
              <a:latin typeface="Arial Rounded MT Bold" panose="020F0704030504030204" pitchFamily="34" charset="0"/>
            </a:endParaRPr>
          </a:p>
        </p:txBody>
      </p:sp>
      <p:cxnSp>
        <p:nvCxnSpPr>
          <p:cNvPr id="11" name="Conector angular 10"/>
          <p:cNvCxnSpPr>
            <a:stCxn id="10" idx="2"/>
            <a:endCxn id="20" idx="1"/>
          </p:cNvCxnSpPr>
          <p:nvPr/>
        </p:nvCxnSpPr>
        <p:spPr>
          <a:xfrm rot="16200000" flipH="1">
            <a:off x="2995810" y="4132119"/>
            <a:ext cx="1231644" cy="1763811"/>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CuadroTexto 22"/>
          <p:cNvSpPr txBox="1"/>
          <p:nvPr/>
        </p:nvSpPr>
        <p:spPr>
          <a:xfrm>
            <a:off x="230631" y="101158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Nodos</a:t>
            </a:r>
            <a:endParaRPr lang="es-AR" sz="3200" dirty="0">
              <a:solidFill>
                <a:schemeClr val="bg1"/>
              </a:solidFill>
              <a:latin typeface="Arial Rounded MT Bold" panose="020F0704030504030204" pitchFamily="34" charset="0"/>
            </a:endParaRPr>
          </a:p>
        </p:txBody>
      </p:sp>
      <p:sp>
        <p:nvSpPr>
          <p:cNvPr id="25" name="CuadroTexto 24"/>
          <p:cNvSpPr txBox="1"/>
          <p:nvPr/>
        </p:nvSpPr>
        <p:spPr>
          <a:xfrm>
            <a:off x="4237149" y="1920064"/>
            <a:ext cx="7635983"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3200" dirty="0" smtClean="0">
                <a:solidFill>
                  <a:schemeClr val="tx1"/>
                </a:solidFill>
                <a:latin typeface="Arial Rounded MT Bold" panose="020F0704030504030204" pitchFamily="34" charset="0"/>
              </a:rPr>
              <a:t>Organización territorial dividida en </a:t>
            </a:r>
            <a:r>
              <a:rPr lang="es-AR" sz="3200" dirty="0" smtClean="0">
                <a:solidFill>
                  <a:srgbClr val="0070C0"/>
                </a:solidFill>
                <a:latin typeface="Arial Rounded MT Bold" panose="020F0704030504030204" pitchFamily="34" charset="0"/>
              </a:rPr>
              <a:t>10 Nodos</a:t>
            </a:r>
            <a:r>
              <a:rPr lang="es-AR" sz="3200" dirty="0" smtClean="0">
                <a:solidFill>
                  <a:schemeClr val="tx1"/>
                </a:solidFill>
                <a:latin typeface="Arial Rounded MT Bold" panose="020F0704030504030204" pitchFamily="34" charset="0"/>
              </a:rPr>
              <a:t> para agilizar los canales de comunicación y acompañamiento.</a:t>
            </a:r>
            <a:endParaRPr lang="es-AR" sz="3200" dirty="0">
              <a:solidFill>
                <a:schemeClr val="tx1"/>
              </a:solidFill>
              <a:latin typeface="Arial Rounded MT Bold" panose="020F0704030504030204" pitchFamily="34" charset="0"/>
            </a:endParaRPr>
          </a:p>
        </p:txBody>
      </p:sp>
      <p:cxnSp>
        <p:nvCxnSpPr>
          <p:cNvPr id="27" name="Conector angular 26"/>
          <p:cNvCxnSpPr>
            <a:stCxn id="23" idx="2"/>
            <a:endCxn id="25" idx="1"/>
          </p:cNvCxnSpPr>
          <p:nvPr/>
        </p:nvCxnSpPr>
        <p:spPr>
          <a:xfrm rot="16200000" flipH="1">
            <a:off x="2867616" y="1335361"/>
            <a:ext cx="1231644" cy="1507422"/>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478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6092" y="0"/>
            <a:ext cx="4399816" cy="6858000"/>
          </a:xfrm>
          <a:prstGeom prst="rect">
            <a:avLst/>
          </a:prstGeom>
        </p:spPr>
      </p:pic>
    </p:spTree>
    <p:extLst>
      <p:ext uri="{BB962C8B-B14F-4D97-AF65-F5344CB8AC3E}">
        <p14:creationId xmlns:p14="http://schemas.microsoft.com/office/powerpoint/2010/main" val="1184326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Actores del dispositivo provincial</a:t>
            </a:r>
            <a:endParaRPr lang="es-AR" sz="4000" dirty="0">
              <a:solidFill>
                <a:schemeClr val="bg1"/>
              </a:solidFill>
              <a:latin typeface="Arial Rounded MT Bold" panose="020F0704030504030204" pitchFamily="34" charset="0"/>
            </a:endParaRPr>
          </a:p>
        </p:txBody>
      </p:sp>
      <p:sp>
        <p:nvSpPr>
          <p:cNvPr id="3" name="CuadroTexto 2"/>
          <p:cNvSpPr txBox="1"/>
          <p:nvPr/>
        </p:nvSpPr>
        <p:spPr>
          <a:xfrm>
            <a:off x="6874933" y="4086609"/>
            <a:ext cx="499819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Referente de Nodo</a:t>
            </a:r>
            <a:endParaRPr lang="es-AR" sz="2400" dirty="0">
              <a:solidFill>
                <a:schemeClr val="bg1"/>
              </a:solidFill>
              <a:latin typeface="Arial Rounded MT Bold" panose="020F0704030504030204" pitchFamily="34" charset="0"/>
            </a:endParaRPr>
          </a:p>
        </p:txBody>
      </p:sp>
      <p:sp>
        <p:nvSpPr>
          <p:cNvPr id="4" name="CuadroTexto 3"/>
          <p:cNvSpPr txBox="1"/>
          <p:nvPr/>
        </p:nvSpPr>
        <p:spPr>
          <a:xfrm>
            <a:off x="230630" y="2954354"/>
            <a:ext cx="4998194"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Supervisor/ Responsable de Cabecera de distribución</a:t>
            </a:r>
            <a:endParaRPr lang="es-AR" sz="2400" dirty="0">
              <a:solidFill>
                <a:schemeClr val="bg1"/>
              </a:solidFill>
              <a:latin typeface="Arial Rounded MT Bold" panose="020F0704030504030204" pitchFamily="34" charset="0"/>
            </a:endParaRPr>
          </a:p>
        </p:txBody>
      </p:sp>
      <p:sp>
        <p:nvSpPr>
          <p:cNvPr id="6" name="CuadroTexto 5"/>
          <p:cNvSpPr txBox="1"/>
          <p:nvPr/>
        </p:nvSpPr>
        <p:spPr>
          <a:xfrm>
            <a:off x="3552782" y="5131662"/>
            <a:ext cx="4998194"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Director/ Veedor</a:t>
            </a:r>
            <a:endParaRPr lang="es-AR" sz="2400" dirty="0">
              <a:solidFill>
                <a:schemeClr val="bg1"/>
              </a:solidFill>
              <a:latin typeface="Arial Rounded MT Bold" panose="020F0704030504030204" pitchFamily="34" charset="0"/>
            </a:endParaRPr>
          </a:p>
        </p:txBody>
      </p:sp>
      <p:sp>
        <p:nvSpPr>
          <p:cNvPr id="7" name="CuadroTexto 6"/>
          <p:cNvSpPr txBox="1"/>
          <p:nvPr/>
        </p:nvSpPr>
        <p:spPr>
          <a:xfrm>
            <a:off x="3552779" y="6244788"/>
            <a:ext cx="4998197"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Docente/ Aplicador</a:t>
            </a:r>
            <a:endParaRPr lang="es-AR" sz="2400" dirty="0">
              <a:solidFill>
                <a:schemeClr val="bg1"/>
              </a:solidFill>
              <a:latin typeface="Arial Rounded MT Bold" panose="020F0704030504030204" pitchFamily="34" charset="0"/>
            </a:endParaRPr>
          </a:p>
        </p:txBody>
      </p:sp>
      <p:sp>
        <p:nvSpPr>
          <p:cNvPr id="8" name="CuadroTexto 7"/>
          <p:cNvSpPr txBox="1"/>
          <p:nvPr/>
        </p:nvSpPr>
        <p:spPr>
          <a:xfrm>
            <a:off x="6874934" y="1777199"/>
            <a:ext cx="4998195" cy="156966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Dirección Gral. de Planeamiento, Información y Evaluación Educativa/ Área de Evaluación</a:t>
            </a:r>
            <a:endParaRPr lang="es-AR" sz="3200" dirty="0">
              <a:solidFill>
                <a:schemeClr val="bg1"/>
              </a:solidFill>
              <a:latin typeface="Arial Rounded MT Bold" panose="020F0704030504030204" pitchFamily="34" charset="0"/>
            </a:endParaRPr>
          </a:p>
        </p:txBody>
      </p:sp>
      <p:sp>
        <p:nvSpPr>
          <p:cNvPr id="9" name="CuadroTexto 8"/>
          <p:cNvSpPr txBox="1"/>
          <p:nvPr/>
        </p:nvSpPr>
        <p:spPr>
          <a:xfrm>
            <a:off x="230632" y="174889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Direcciones de Nivel</a:t>
            </a:r>
            <a:endParaRPr lang="es-AR" sz="2400" dirty="0">
              <a:solidFill>
                <a:schemeClr val="bg1"/>
              </a:solidFill>
              <a:latin typeface="Arial Rounded MT Bold" panose="020F0704030504030204" pitchFamily="34" charset="0"/>
            </a:endParaRPr>
          </a:p>
        </p:txBody>
      </p:sp>
      <p:sp>
        <p:nvSpPr>
          <p:cNvPr id="10" name="CuadroTexto 9"/>
          <p:cNvSpPr txBox="1"/>
          <p:nvPr/>
        </p:nvSpPr>
        <p:spPr>
          <a:xfrm>
            <a:off x="3552784" y="917493"/>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Secretaría de Educación</a:t>
            </a:r>
            <a:endParaRPr lang="es-AR" sz="3200" dirty="0">
              <a:solidFill>
                <a:schemeClr val="bg1"/>
              </a:solidFill>
              <a:latin typeface="Arial Rounded MT Bold" panose="020F0704030504030204" pitchFamily="34" charset="0"/>
            </a:endParaRPr>
          </a:p>
        </p:txBody>
      </p:sp>
      <p:cxnSp>
        <p:nvCxnSpPr>
          <p:cNvPr id="22" name="Conector angular 21"/>
          <p:cNvCxnSpPr>
            <a:stCxn id="10" idx="1"/>
            <a:endCxn id="9" idx="0"/>
          </p:cNvCxnSpPr>
          <p:nvPr/>
        </p:nvCxnSpPr>
        <p:spPr>
          <a:xfrm rot="10800000" flipV="1">
            <a:off x="2729728" y="1148325"/>
            <a:ext cx="823056" cy="600569"/>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Conector angular 23"/>
          <p:cNvCxnSpPr>
            <a:stCxn id="10" idx="3"/>
            <a:endCxn id="8" idx="0"/>
          </p:cNvCxnSpPr>
          <p:nvPr/>
        </p:nvCxnSpPr>
        <p:spPr>
          <a:xfrm>
            <a:off x="8550976" y="1148326"/>
            <a:ext cx="823056" cy="628873"/>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a:stCxn id="9" idx="2"/>
            <a:endCxn id="4" idx="0"/>
          </p:cNvCxnSpPr>
          <p:nvPr/>
        </p:nvCxnSpPr>
        <p:spPr>
          <a:xfrm flipH="1">
            <a:off x="2729727" y="2210560"/>
            <a:ext cx="1" cy="74379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a:stCxn id="8" idx="2"/>
            <a:endCxn id="3" idx="0"/>
          </p:cNvCxnSpPr>
          <p:nvPr/>
        </p:nvCxnSpPr>
        <p:spPr>
          <a:xfrm flipH="1">
            <a:off x="9374031" y="3346859"/>
            <a:ext cx="1" cy="7397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0" name="Conector angular 39"/>
          <p:cNvCxnSpPr>
            <a:stCxn id="4" idx="2"/>
            <a:endCxn id="6" idx="1"/>
          </p:cNvCxnSpPr>
          <p:nvPr/>
        </p:nvCxnSpPr>
        <p:spPr>
          <a:xfrm rot="16200000" flipH="1">
            <a:off x="2352682" y="4162395"/>
            <a:ext cx="1577144" cy="82305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2" name="Conector angular 41"/>
          <p:cNvCxnSpPr>
            <a:stCxn id="3" idx="2"/>
            <a:endCxn id="6" idx="3"/>
          </p:cNvCxnSpPr>
          <p:nvPr/>
        </p:nvCxnSpPr>
        <p:spPr>
          <a:xfrm rot="5400000">
            <a:off x="8555394" y="4543857"/>
            <a:ext cx="814221" cy="82305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a:stCxn id="6" idx="2"/>
          </p:cNvCxnSpPr>
          <p:nvPr/>
        </p:nvCxnSpPr>
        <p:spPr>
          <a:xfrm flipH="1">
            <a:off x="6051877" y="5593327"/>
            <a:ext cx="2" cy="58338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8" name="Conector recto de flecha 47"/>
          <p:cNvCxnSpPr>
            <a:stCxn id="9" idx="3"/>
            <a:endCxn id="8" idx="1"/>
          </p:cNvCxnSpPr>
          <p:nvPr/>
        </p:nvCxnSpPr>
        <p:spPr>
          <a:xfrm>
            <a:off x="5228824" y="1979728"/>
            <a:ext cx="1646110" cy="58230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a:stCxn id="4" idx="3"/>
            <a:endCxn id="8" idx="1"/>
          </p:cNvCxnSpPr>
          <p:nvPr/>
        </p:nvCxnSpPr>
        <p:spPr>
          <a:xfrm flipV="1">
            <a:off x="5228824" y="2562029"/>
            <a:ext cx="1646110" cy="80782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Conector recto de flecha 51"/>
          <p:cNvCxnSpPr>
            <a:stCxn id="4" idx="3"/>
            <a:endCxn id="3" idx="1"/>
          </p:cNvCxnSpPr>
          <p:nvPr/>
        </p:nvCxnSpPr>
        <p:spPr>
          <a:xfrm>
            <a:off x="5228824" y="3369853"/>
            <a:ext cx="1646109" cy="947589"/>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403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COORDINADOR DE CABECERA </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a:solidFill>
                  <a:schemeClr val="tx1"/>
                </a:solidFill>
                <a:latin typeface="Arial Rounded MT Bold" panose="020F0704030504030204" pitchFamily="34" charset="0"/>
              </a:rPr>
              <a:t>Ser </a:t>
            </a:r>
            <a:r>
              <a:rPr lang="es-AR" sz="2600" b="1" dirty="0">
                <a:solidFill>
                  <a:schemeClr val="tx1"/>
                </a:solidFill>
                <a:latin typeface="Arial Rounded MT Bold" panose="020F0704030504030204" pitchFamily="34" charset="0"/>
              </a:rPr>
              <a:t>vínculo de comunicación y enlace </a:t>
            </a:r>
            <a:r>
              <a:rPr lang="es-AR" sz="2600" dirty="0">
                <a:solidFill>
                  <a:schemeClr val="tx1"/>
                </a:solidFill>
                <a:latin typeface="Arial Rounded MT Bold" panose="020F0704030504030204" pitchFamily="34" charset="0"/>
              </a:rPr>
              <a:t>entre </a:t>
            </a:r>
            <a:r>
              <a:rPr lang="es-AR" sz="2600" dirty="0" smtClean="0">
                <a:solidFill>
                  <a:schemeClr val="tx1"/>
                </a:solidFill>
                <a:latin typeface="Arial Rounded MT Bold" panose="020F0704030504030204" pitchFamily="34" charset="0"/>
              </a:rPr>
              <a:t>los distintos actores del Dispositivo</a:t>
            </a:r>
            <a:endParaRPr lang="es-AR" sz="2600" dirty="0">
              <a:solidFill>
                <a:schemeClr val="tx1"/>
              </a:solidFill>
              <a:latin typeface="Arial Rounded MT Bold" panose="020F0704030504030204" pitchFamily="34" charset="0"/>
            </a:endParaRPr>
          </a:p>
        </p:txBody>
      </p:sp>
      <p:sp>
        <p:nvSpPr>
          <p:cNvPr id="23" name="CuadroTexto 22"/>
          <p:cNvSpPr txBox="1"/>
          <p:nvPr/>
        </p:nvSpPr>
        <p:spPr>
          <a:xfrm>
            <a:off x="932288" y="2557225"/>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a:solidFill>
                  <a:schemeClr val="tx1"/>
                </a:solidFill>
                <a:latin typeface="Arial Rounded MT Bold" panose="020F0704030504030204" pitchFamily="34" charset="0"/>
              </a:rPr>
              <a:t>Establecer los cruces de docentes aplicadores </a:t>
            </a:r>
            <a:r>
              <a:rPr lang="es-ES" sz="2600" dirty="0">
                <a:solidFill>
                  <a:schemeClr val="tx1"/>
                </a:solidFill>
                <a:latin typeface="Arial Rounded MT Bold" panose="020F0704030504030204" pitchFamily="34" charset="0"/>
              </a:rPr>
              <a:t>y remitir nómina en tiempo y forma.</a:t>
            </a:r>
            <a:endParaRPr lang="es-AR" sz="2600"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31" y="2573984"/>
            <a:ext cx="760032" cy="651456"/>
          </a:xfrm>
          <a:prstGeom prst="rect">
            <a:avLst/>
          </a:prstGeom>
        </p:spPr>
      </p:pic>
      <p:sp>
        <p:nvSpPr>
          <p:cNvPr id="27" name="CuadroTexto 26"/>
          <p:cNvSpPr txBox="1"/>
          <p:nvPr/>
        </p:nvSpPr>
        <p:spPr>
          <a:xfrm>
            <a:off x="932288" y="3523366"/>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Recepción, control, organización y entrega de los materiales </a:t>
            </a:r>
            <a:r>
              <a:rPr lang="es-ES" sz="2600" dirty="0" smtClean="0">
                <a:solidFill>
                  <a:schemeClr val="tx1"/>
                </a:solidFill>
                <a:latin typeface="Arial Rounded MT Bold" panose="020F0704030504030204" pitchFamily="34" charset="0"/>
              </a:rPr>
              <a:t>a Directivos/Veedores</a:t>
            </a:r>
            <a:endParaRPr lang="es-AR" sz="2600" dirty="0">
              <a:solidFill>
                <a:schemeClr val="tx1"/>
              </a:solidFill>
              <a:latin typeface="Arial Rounded MT Bold" panose="020F0704030504030204" pitchFamily="34" charset="0"/>
            </a:endParaRPr>
          </a:p>
        </p:txBody>
      </p:sp>
      <p:pic>
        <p:nvPicPr>
          <p:cNvPr id="28" name="Imagen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31" y="3550836"/>
            <a:ext cx="760032" cy="651456"/>
          </a:xfrm>
          <a:prstGeom prst="rect">
            <a:avLst/>
          </a:prstGeom>
        </p:spPr>
      </p:pic>
      <p:sp>
        <p:nvSpPr>
          <p:cNvPr id="29" name="CuadroTexto 28"/>
          <p:cNvSpPr txBox="1"/>
          <p:nvPr/>
        </p:nvSpPr>
        <p:spPr>
          <a:xfrm>
            <a:off x="911870" y="4527689"/>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Garantizar la correcta aplicación</a:t>
            </a:r>
            <a:r>
              <a:rPr lang="es-ES" sz="2600" dirty="0" smtClean="0">
                <a:solidFill>
                  <a:schemeClr val="tx1"/>
                </a:solidFill>
                <a:latin typeface="Arial Rounded MT Bold" panose="020F0704030504030204" pitchFamily="34" charset="0"/>
              </a:rPr>
              <a:t> de la prueba.</a:t>
            </a:r>
            <a:endParaRPr lang="es-AR" sz="2600" dirty="0">
              <a:solidFill>
                <a:schemeClr val="tx1"/>
              </a:solidFill>
              <a:latin typeface="Arial Rounded MT Bold" panose="020F0704030504030204" pitchFamily="34" charset="0"/>
            </a:endParaRPr>
          </a:p>
        </p:txBody>
      </p:sp>
      <p:pic>
        <p:nvPicPr>
          <p:cNvPr id="30" name="Imagen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4476302"/>
            <a:ext cx="760032" cy="651456"/>
          </a:xfrm>
          <a:prstGeom prst="rect">
            <a:avLst/>
          </a:prstGeom>
        </p:spPr>
      </p:pic>
      <p:sp>
        <p:nvSpPr>
          <p:cNvPr id="31" name="CuadroTexto 30"/>
          <p:cNvSpPr txBox="1"/>
          <p:nvPr/>
        </p:nvSpPr>
        <p:spPr>
          <a:xfrm>
            <a:off x="932288" y="5099839"/>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Relevar datos de monitoreo el día del Operativo.</a:t>
            </a:r>
            <a:endParaRPr lang="es-AR" sz="2600" dirty="0">
              <a:solidFill>
                <a:schemeClr val="tx1"/>
              </a:solidFill>
              <a:latin typeface="Arial Rounded MT Bold" panose="020F0704030504030204" pitchFamily="34" charset="0"/>
            </a:endParaRPr>
          </a:p>
        </p:txBody>
      </p:sp>
      <p:pic>
        <p:nvPicPr>
          <p:cNvPr id="33" name="Imagen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5083801"/>
            <a:ext cx="760032" cy="651456"/>
          </a:xfrm>
          <a:prstGeom prst="rect">
            <a:avLst/>
          </a:prstGeom>
        </p:spPr>
      </p:pic>
      <p:pic>
        <p:nvPicPr>
          <p:cNvPr id="34" name="Imagen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5729208"/>
            <a:ext cx="760032" cy="651456"/>
          </a:xfrm>
          <a:prstGeom prst="rect">
            <a:avLst/>
          </a:prstGeom>
        </p:spPr>
      </p:pic>
      <p:sp>
        <p:nvSpPr>
          <p:cNvPr id="35" name="CuadroTexto 34"/>
          <p:cNvSpPr txBox="1"/>
          <p:nvPr/>
        </p:nvSpPr>
        <p:spPr>
          <a:xfrm>
            <a:off x="911870" y="5768171"/>
            <a:ext cx="11259712"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Recibir los materiales </a:t>
            </a:r>
            <a:r>
              <a:rPr lang="es-ES" sz="2600" dirty="0" smtClean="0">
                <a:solidFill>
                  <a:schemeClr val="tx1"/>
                </a:solidFill>
                <a:latin typeface="Arial Rounded MT Bold" panose="020F0704030504030204" pitchFamily="34" charset="0"/>
              </a:rPr>
              <a:t>luego de la aplicación y </a:t>
            </a:r>
            <a:r>
              <a:rPr lang="es-ES" sz="2600" b="1" dirty="0" smtClean="0">
                <a:solidFill>
                  <a:schemeClr val="tx1"/>
                </a:solidFill>
                <a:latin typeface="Arial Rounded MT Bold" panose="020F0704030504030204" pitchFamily="34" charset="0"/>
              </a:rPr>
              <a:t>organizarlos </a:t>
            </a:r>
            <a:r>
              <a:rPr lang="es-ES" sz="2600" dirty="0" smtClean="0">
                <a:solidFill>
                  <a:schemeClr val="tx1"/>
                </a:solidFill>
                <a:latin typeface="Arial Rounded MT Bold" panose="020F0704030504030204" pitchFamily="34" charset="0"/>
              </a:rPr>
              <a:t>para el envío postal.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34585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DIRECTOR/VEEDOR</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Conformar equipos para la </a:t>
            </a:r>
            <a:r>
              <a:rPr lang="es-AR" sz="2600" b="1" dirty="0" smtClean="0">
                <a:solidFill>
                  <a:schemeClr val="tx1"/>
                </a:solidFill>
                <a:latin typeface="Arial Rounded MT Bold" panose="020F0704030504030204" pitchFamily="34" charset="0"/>
              </a:rPr>
              <a:t>sensibilización</a:t>
            </a:r>
            <a:r>
              <a:rPr lang="es-AR" sz="2600" dirty="0" smtClean="0">
                <a:solidFill>
                  <a:schemeClr val="tx1"/>
                </a:solidFill>
                <a:latin typeface="Arial Rounded MT Bold" panose="020F0704030504030204" pitchFamily="34" charset="0"/>
              </a:rPr>
              <a:t> dentro de las instituciones.</a:t>
            </a:r>
            <a:endParaRPr lang="es-AR" sz="2600" dirty="0">
              <a:solidFill>
                <a:schemeClr val="tx1"/>
              </a:solidFill>
              <a:latin typeface="Arial Rounded MT Bold" panose="020F0704030504030204" pitchFamily="34" charset="0"/>
            </a:endParaRPr>
          </a:p>
        </p:txBody>
      </p:sp>
      <p:sp>
        <p:nvSpPr>
          <p:cNvPr id="23" name="CuadroTexto 22"/>
          <p:cNvSpPr txBox="1"/>
          <p:nvPr/>
        </p:nvSpPr>
        <p:spPr>
          <a:xfrm>
            <a:off x="932288" y="2419626"/>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dirty="0" smtClean="0">
                <a:solidFill>
                  <a:schemeClr val="tx1"/>
                </a:solidFill>
                <a:latin typeface="Arial Rounded MT Bold" panose="020F0704030504030204" pitchFamily="34" charset="0"/>
              </a:rPr>
              <a:t>Elevar al Supervisor la </a:t>
            </a:r>
            <a:r>
              <a:rPr lang="es-ES" sz="2600" b="1" dirty="0" smtClean="0">
                <a:solidFill>
                  <a:schemeClr val="tx1"/>
                </a:solidFill>
                <a:latin typeface="Arial Rounded MT Bold" panose="020F0704030504030204" pitchFamily="34" charset="0"/>
              </a:rPr>
              <a:t>nómina de docentes aplicadores.</a:t>
            </a:r>
            <a:endParaRPr lang="es-AR" sz="2600" b="1"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38" y="2354068"/>
            <a:ext cx="760032" cy="651456"/>
          </a:xfrm>
          <a:prstGeom prst="rect">
            <a:avLst/>
          </a:prstGeom>
        </p:spPr>
      </p:pic>
      <p:sp>
        <p:nvSpPr>
          <p:cNvPr id="27" name="CuadroTexto 26"/>
          <p:cNvSpPr txBox="1"/>
          <p:nvPr/>
        </p:nvSpPr>
        <p:spPr>
          <a:xfrm>
            <a:off x="924749" y="3065218"/>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Verificar y retirar </a:t>
            </a:r>
            <a:r>
              <a:rPr lang="es-ES" sz="2600" dirty="0" smtClean="0">
                <a:solidFill>
                  <a:schemeClr val="tx1"/>
                </a:solidFill>
                <a:latin typeface="Arial Rounded MT Bold" panose="020F0704030504030204" pitchFamily="34" charset="0"/>
              </a:rPr>
              <a:t>los materiales de la prueba.</a:t>
            </a:r>
            <a:endParaRPr lang="es-AR" sz="2600" dirty="0">
              <a:solidFill>
                <a:schemeClr val="tx1"/>
              </a:solidFill>
              <a:latin typeface="Arial Rounded MT Bold" panose="020F0704030504030204" pitchFamily="34" charset="0"/>
            </a:endParaRPr>
          </a:p>
        </p:txBody>
      </p:sp>
      <p:pic>
        <p:nvPicPr>
          <p:cNvPr id="28" name="Imagen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3034754"/>
            <a:ext cx="760032" cy="651456"/>
          </a:xfrm>
          <a:prstGeom prst="rect">
            <a:avLst/>
          </a:prstGeom>
        </p:spPr>
      </p:pic>
      <p:sp>
        <p:nvSpPr>
          <p:cNvPr id="29" name="CuadroTexto 28"/>
          <p:cNvSpPr txBox="1"/>
          <p:nvPr/>
        </p:nvSpPr>
        <p:spPr>
          <a:xfrm>
            <a:off x="911870" y="3672265"/>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Preparar la jornada</a:t>
            </a:r>
            <a:r>
              <a:rPr lang="es-ES" sz="2600" dirty="0" smtClean="0">
                <a:solidFill>
                  <a:schemeClr val="tx1"/>
                </a:solidFill>
                <a:latin typeface="Arial Rounded MT Bold" panose="020F0704030504030204" pitchFamily="34" charset="0"/>
              </a:rPr>
              <a:t> de la prueba, garantizando la correcta aplicación de la misma. </a:t>
            </a:r>
            <a:endParaRPr lang="es-AR" sz="2600" dirty="0">
              <a:solidFill>
                <a:schemeClr val="tx1"/>
              </a:solidFill>
              <a:latin typeface="Arial Rounded MT Bold" panose="020F0704030504030204" pitchFamily="34" charset="0"/>
            </a:endParaRPr>
          </a:p>
        </p:txBody>
      </p:sp>
      <p:pic>
        <p:nvPicPr>
          <p:cNvPr id="30" name="Imagen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3680161"/>
            <a:ext cx="760032" cy="651456"/>
          </a:xfrm>
          <a:prstGeom prst="rect">
            <a:avLst/>
          </a:prstGeom>
        </p:spPr>
      </p:pic>
      <p:sp>
        <p:nvSpPr>
          <p:cNvPr id="31" name="CuadroTexto 30"/>
          <p:cNvSpPr txBox="1"/>
          <p:nvPr/>
        </p:nvSpPr>
        <p:spPr>
          <a:xfrm>
            <a:off x="911870" y="4574158"/>
            <a:ext cx="11116998" cy="1292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Cumplir la función de Veedor</a:t>
            </a:r>
            <a:r>
              <a:rPr lang="es-ES" sz="2600" dirty="0" smtClean="0">
                <a:solidFill>
                  <a:schemeClr val="tx1"/>
                </a:solidFill>
                <a:latin typeface="Arial Rounded MT Bold" panose="020F0704030504030204" pitchFamily="34" charset="0"/>
              </a:rPr>
              <a:t> el día de la aplicación, velando especialmente por el correcto completamiento por parte de los estudiantes de los materiales de prueba</a:t>
            </a:r>
            <a:endParaRPr lang="es-AR" sz="2600" dirty="0">
              <a:solidFill>
                <a:schemeClr val="tx1"/>
              </a:solidFill>
              <a:latin typeface="Arial Rounded MT Bold" panose="020F0704030504030204" pitchFamily="34" charset="0"/>
            </a:endParaRPr>
          </a:p>
        </p:txBody>
      </p:sp>
      <p:pic>
        <p:nvPicPr>
          <p:cNvPr id="33" name="Imagen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4558768"/>
            <a:ext cx="760032" cy="651456"/>
          </a:xfrm>
          <a:prstGeom prst="rect">
            <a:avLst/>
          </a:prstGeom>
        </p:spPr>
      </p:pic>
      <p:pic>
        <p:nvPicPr>
          <p:cNvPr id="34" name="Imagen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5884434"/>
            <a:ext cx="760032" cy="651456"/>
          </a:xfrm>
          <a:prstGeom prst="rect">
            <a:avLst/>
          </a:prstGeom>
        </p:spPr>
      </p:pic>
      <p:sp>
        <p:nvSpPr>
          <p:cNvPr id="35" name="CuadroTexto 34"/>
          <p:cNvSpPr txBox="1"/>
          <p:nvPr/>
        </p:nvSpPr>
        <p:spPr>
          <a:xfrm>
            <a:off x="911870" y="5866152"/>
            <a:ext cx="11259712"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Entregar a la Cabecera de distribución</a:t>
            </a:r>
            <a:r>
              <a:rPr lang="es-ES" sz="2600" dirty="0" smtClean="0">
                <a:solidFill>
                  <a:schemeClr val="tx1"/>
                </a:solidFill>
                <a:latin typeface="Arial Rounded MT Bold" panose="020F0704030504030204" pitchFamily="34" charset="0"/>
              </a:rPr>
              <a:t> los materiales de la prueba en tiempo y forma.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74944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DOCENTE APLICADOR</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Trabajar en la </a:t>
            </a:r>
            <a:r>
              <a:rPr lang="es-AR" sz="2600" b="1" dirty="0" smtClean="0">
                <a:solidFill>
                  <a:schemeClr val="tx1"/>
                </a:solidFill>
                <a:latin typeface="Arial Rounded MT Bold" panose="020F0704030504030204" pitchFamily="34" charset="0"/>
              </a:rPr>
              <a:t>sensibilización con los estudiantes.</a:t>
            </a:r>
            <a:endParaRPr lang="es-AR" sz="2600"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38" y="2354068"/>
            <a:ext cx="760032" cy="651456"/>
          </a:xfrm>
          <a:prstGeom prst="rect">
            <a:avLst/>
          </a:prstGeom>
        </p:spPr>
      </p:pic>
      <p:sp>
        <p:nvSpPr>
          <p:cNvPr id="15" name="CuadroTexto 14"/>
          <p:cNvSpPr txBox="1"/>
          <p:nvPr/>
        </p:nvSpPr>
        <p:spPr>
          <a:xfrm>
            <a:off x="924749" y="2409051"/>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Desarrollar la aplicación de la prueba garantizando el correcto cumplimiento del protocolo de aplicación.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13831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Momentos del operativo provincial</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91707" y="1307801"/>
            <a:ext cx="578142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Aplicación</a:t>
            </a:r>
            <a:endParaRPr lang="es-AR" sz="3200" dirty="0">
              <a:solidFill>
                <a:schemeClr val="bg1"/>
              </a:solidFill>
              <a:latin typeface="Arial Rounded MT Bold" panose="020F0704030504030204" pitchFamily="34" charset="0"/>
            </a:endParaRPr>
          </a:p>
        </p:txBody>
      </p:sp>
      <p:sp>
        <p:nvSpPr>
          <p:cNvPr id="12" name="CuadroTexto 11"/>
          <p:cNvSpPr txBox="1"/>
          <p:nvPr/>
        </p:nvSpPr>
        <p:spPr>
          <a:xfrm>
            <a:off x="230631" y="1307800"/>
            <a:ext cx="578142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Sensibilización</a:t>
            </a:r>
            <a:endParaRPr lang="es-AR" sz="3200" dirty="0">
              <a:solidFill>
                <a:schemeClr val="bg1"/>
              </a:solidFill>
              <a:latin typeface="Arial Rounded MT Bold" panose="020F0704030504030204" pitchFamily="34" charset="0"/>
            </a:endParaRPr>
          </a:p>
        </p:txBody>
      </p:sp>
      <p:sp>
        <p:nvSpPr>
          <p:cNvPr id="13" name="CuadroTexto 12"/>
          <p:cNvSpPr txBox="1"/>
          <p:nvPr/>
        </p:nvSpPr>
        <p:spPr>
          <a:xfrm>
            <a:off x="230630" y="1842329"/>
            <a:ext cx="5781425" cy="4154984"/>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los Docentes de los grados/cursos a evaluar.</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los Estudiantes de los grados/cursos a evaluar. </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la Comunidad Educativa. </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las familias de los Estudiantes a evaluar. </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91707" y="1842329"/>
            <a:ext cx="5781425" cy="2677656"/>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Retiro de materiales para la Prueba. </a:t>
            </a:r>
          </a:p>
          <a:p>
            <a:pPr marL="342900" indent="-342900">
              <a:buFont typeface="Arial" panose="020B0604020202020204" pitchFamily="34" charset="0"/>
              <a:buChar char="•"/>
            </a:pPr>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Aplicación de la Prueba.</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Devolución de los materiales de la Prueba. </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784458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2137893"/>
            <a:ext cx="11642501" cy="2554545"/>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Capacidades y bloques de Ciencias Naturales y Ciencias Sociales</a:t>
            </a:r>
          </a:p>
          <a:p>
            <a:pPr algn="ctr"/>
            <a:endParaRPr lang="es-AR" sz="4000" dirty="0">
              <a:solidFill>
                <a:schemeClr val="bg1"/>
              </a:solidFill>
              <a:latin typeface="Arial Rounded MT Bold" panose="020F0704030504030204" pitchFamily="34" charset="0"/>
            </a:endParaRPr>
          </a:p>
          <a:p>
            <a:pPr algn="ctr"/>
            <a:r>
              <a:rPr lang="es-AR" sz="4000" dirty="0" smtClean="0">
                <a:solidFill>
                  <a:schemeClr val="bg1"/>
                </a:solidFill>
                <a:latin typeface="Arial Rounded MT Bold" panose="020F0704030504030204" pitchFamily="34" charset="0"/>
              </a:rPr>
              <a:t>Nivel Primario</a:t>
            </a:r>
            <a:endParaRPr lang="es-AR"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3664857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Capacidades: Ciencias Naturales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nvPr>
        </p:nvGraphicFramePr>
        <p:xfrm>
          <a:off x="230629" y="822697"/>
          <a:ext cx="11642502" cy="4663440"/>
        </p:xfrm>
        <a:graphic>
          <a:graphicData uri="http://schemas.openxmlformats.org/drawingml/2006/table">
            <a:tbl>
              <a:tblPr firstRow="1" bandRow="1">
                <a:tableStyleId>{69CF1AB2-1976-4502-BF36-3FF5EA218861}</a:tableStyleId>
              </a:tblPr>
              <a:tblGrid>
                <a:gridCol w="3942126"/>
                <a:gridCol w="7700376"/>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AR" sz="1800" b="0" kern="1200" dirty="0" smtClean="0">
                          <a:solidFill>
                            <a:schemeClr val="dk1"/>
                          </a:solidFill>
                          <a:effectLst/>
                          <a:latin typeface="Arial Rounded MT Bold" panose="020F0704030504030204" pitchFamily="34" charset="0"/>
                          <a:ea typeface="+mn-ea"/>
                          <a:cs typeface="+mn-cs"/>
                        </a:rPr>
                        <a:t>Reconocimiento de datos y conceptos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800" b="0" kern="1200" dirty="0" smtClean="0">
                          <a:solidFill>
                            <a:schemeClr val="dk1"/>
                          </a:solidFill>
                          <a:effectLst/>
                          <a:latin typeface="Arial Rounded MT Bold" panose="020F0704030504030204" pitchFamily="34" charset="0"/>
                          <a:ea typeface="+mn-ea"/>
                          <a:cs typeface="+mn-cs"/>
                        </a:rPr>
                        <a:t>Incluye la identificación e interpretación de conceptos propios de las Ciencias Naturales. Involucra reconocer y distinguir características, identificar relaciones causa-efecto, relacionar explicaciones de fenómenos naturales con modelos científicos, clasificar y comparar.</a:t>
                      </a:r>
                    </a:p>
                  </a:txBody>
                  <a:tcPr/>
                </a:tc>
              </a:tr>
              <a:tr h="370840">
                <a:tc>
                  <a:txBody>
                    <a:bodyPr/>
                    <a:lstStyle/>
                    <a:p>
                      <a:pPr algn="ctr"/>
                      <a:r>
                        <a:rPr lang="es-AR" sz="1800" b="0" kern="1200" dirty="0" smtClean="0">
                          <a:solidFill>
                            <a:schemeClr val="dk1"/>
                          </a:solidFill>
                          <a:effectLst/>
                          <a:latin typeface="Arial Rounded MT Bold" panose="020F0704030504030204" pitchFamily="34" charset="0"/>
                          <a:ea typeface="+mn-ea"/>
                          <a:cs typeface="+mn-cs"/>
                        </a:rPr>
                        <a:t> Comunicación</a:t>
                      </a:r>
                      <a:endParaRPr lang="es-AR" b="0" dirty="0">
                        <a:latin typeface="Arial Rounded MT Bold" panose="020F07040305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800" b="0" kern="1200" dirty="0" smtClean="0">
                          <a:solidFill>
                            <a:schemeClr val="dk1"/>
                          </a:solidFill>
                          <a:effectLst/>
                          <a:latin typeface="Arial Rounded MT Bold" panose="020F0704030504030204" pitchFamily="34" charset="0"/>
                          <a:ea typeface="+mn-ea"/>
                          <a:cs typeface="+mn-cs"/>
                        </a:rPr>
                        <a:t>Contempla tanto la identificación de datos como la organización, interpretación y traducción de información en distintos formatos (tablas, gráficos, diagramas de flujo, esquemas y símbolos). Incluye también las competencias lectoras en relación con el patrón temático y lingüístico propio de las Ciencias Naturales.</a:t>
                      </a:r>
                    </a:p>
                  </a:txBody>
                  <a:tcPr/>
                </a:tc>
              </a:tr>
              <a:tr h="370840">
                <a:tc>
                  <a:txBody>
                    <a:bodyPr/>
                    <a:lstStyle/>
                    <a:p>
                      <a:pPr algn="ctr"/>
                      <a:r>
                        <a:rPr lang="es-AR" sz="1800" b="0" kern="1200" dirty="0" smtClean="0">
                          <a:solidFill>
                            <a:schemeClr val="dk1"/>
                          </a:solidFill>
                          <a:effectLst/>
                          <a:latin typeface="Arial Rounded MT Bold" panose="020F0704030504030204" pitchFamily="34" charset="0"/>
                          <a:ea typeface="+mn-ea"/>
                          <a:cs typeface="+mn-cs"/>
                        </a:rPr>
                        <a:t>Análisis de situación</a:t>
                      </a:r>
                      <a:endParaRPr lang="es-AR" b="0" dirty="0">
                        <a:latin typeface="Arial Rounded MT Bold" panose="020F0704030504030204" pitchFamily="34" charset="0"/>
                      </a:endParaRPr>
                    </a:p>
                  </a:txBody>
                  <a:tcPr anchor="ctr"/>
                </a:tc>
                <a:tc>
                  <a:txBody>
                    <a:bodyPr/>
                    <a:lstStyle/>
                    <a:p>
                      <a:r>
                        <a:rPr lang="es-AR" sz="1800" b="0" kern="1200" dirty="0" smtClean="0">
                          <a:solidFill>
                            <a:schemeClr val="dk1"/>
                          </a:solidFill>
                          <a:effectLst/>
                          <a:latin typeface="Arial Rounded MT Bold" panose="020F0704030504030204" pitchFamily="34" charset="0"/>
                          <a:ea typeface="+mn-ea"/>
                          <a:cs typeface="+mn-cs"/>
                        </a:rPr>
                        <a:t>Comprende la identificación, interpretación y análisis de evidencias, conclusiones, procesos y metodologías de investigación científica. Incluye analizar y relacionar datos, deducir a partir de datos, predecir, reconocer variables, identificar patrones, reconocer problemas científicos y relacionar conclusiones con evidencias.</a:t>
                      </a:r>
                    </a:p>
                  </a:txBody>
                  <a:tcPr/>
                </a:tc>
              </a:tr>
            </a:tbl>
          </a:graphicData>
        </a:graphic>
      </p:graphicFrame>
      <p:graphicFrame>
        <p:nvGraphicFramePr>
          <p:cNvPr id="3" name="Tabla 2"/>
          <p:cNvGraphicFramePr>
            <a:graphicFrameLocks noGrp="1"/>
          </p:cNvGraphicFramePr>
          <p:nvPr>
            <p:extLst/>
          </p:nvPr>
        </p:nvGraphicFramePr>
        <p:xfrm>
          <a:off x="230629" y="5563668"/>
          <a:ext cx="11642502" cy="1188720"/>
        </p:xfrm>
        <a:graphic>
          <a:graphicData uri="http://schemas.openxmlformats.org/drawingml/2006/table">
            <a:tbl>
              <a:tblPr firstRow="1" bandRow="1">
                <a:tableStyleId>{5C22544A-7EE6-4342-B048-85BDC9FD1C3A}</a:tableStyleId>
              </a:tblPr>
              <a:tblGrid>
                <a:gridCol w="11642502"/>
              </a:tblGrid>
              <a:tr h="227621">
                <a:tc>
                  <a:txBody>
                    <a:bodyPr/>
                    <a:lstStyle/>
                    <a:p>
                      <a:r>
                        <a:rPr lang="es-AR" dirty="0" smtClean="0">
                          <a:solidFill>
                            <a:schemeClr val="tx1"/>
                          </a:solidFill>
                        </a:rPr>
                        <a:t>Bloques: Seres vivo</a:t>
                      </a:r>
                    </a:p>
                    <a:p>
                      <a:r>
                        <a:rPr lang="es-AR" baseline="0" dirty="0" smtClean="0">
                          <a:solidFill>
                            <a:schemeClr val="tx1"/>
                          </a:solidFill>
                        </a:rPr>
                        <a:t>                   Los materiales y sus cambios</a:t>
                      </a:r>
                    </a:p>
                    <a:p>
                      <a:r>
                        <a:rPr lang="es-AR" baseline="0" dirty="0" smtClean="0">
                          <a:solidFill>
                            <a:schemeClr val="tx1"/>
                          </a:solidFill>
                        </a:rPr>
                        <a:t>                   Mundo Físico</a:t>
                      </a:r>
                    </a:p>
                    <a:p>
                      <a:r>
                        <a:rPr lang="es-AR" baseline="0" dirty="0" smtClean="0">
                          <a:solidFill>
                            <a:schemeClr val="tx1"/>
                          </a:solidFill>
                        </a:rPr>
                        <a:t>                  Tierra y universo.</a:t>
                      </a:r>
                      <a:endParaRPr lang="es-AR" dirty="0">
                        <a:solidFill>
                          <a:schemeClr val="tx1"/>
                        </a:solidFill>
                      </a:endParaRPr>
                    </a:p>
                  </a:txBody>
                  <a:tcPr/>
                </a:tc>
              </a:tr>
            </a:tbl>
          </a:graphicData>
        </a:graphic>
      </p:graphicFrame>
    </p:spTree>
    <p:extLst>
      <p:ext uri="{BB962C8B-B14F-4D97-AF65-F5344CB8AC3E}">
        <p14:creationId xmlns:p14="http://schemas.microsoft.com/office/powerpoint/2010/main" val="3070417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Capacidades: Ciencias Sociales</a:t>
            </a:r>
            <a:endParaRPr lang="es-AR" sz="4000" dirty="0">
              <a:solidFill>
                <a:schemeClr val="bg1"/>
              </a:solidFill>
              <a:latin typeface="Arial Rounded MT Bold" panose="020F0704030504030204" pitchFamily="34" charset="0"/>
            </a:endParaRPr>
          </a:p>
        </p:txBody>
      </p:sp>
      <p:graphicFrame>
        <p:nvGraphicFramePr>
          <p:cNvPr id="4" name="Tabla 3"/>
          <p:cNvGraphicFramePr>
            <a:graphicFrameLocks noGrp="1"/>
          </p:cNvGraphicFramePr>
          <p:nvPr>
            <p:extLst/>
          </p:nvPr>
        </p:nvGraphicFramePr>
        <p:xfrm>
          <a:off x="230629" y="822697"/>
          <a:ext cx="11642502" cy="4206240"/>
        </p:xfrm>
        <a:graphic>
          <a:graphicData uri="http://schemas.openxmlformats.org/drawingml/2006/table">
            <a:tbl>
              <a:tblPr firstRow="1" bandRow="1">
                <a:tableStyleId>{69CF1AB2-1976-4502-BF36-3FF5EA218861}</a:tableStyleId>
              </a:tblPr>
              <a:tblGrid>
                <a:gridCol w="3942126"/>
                <a:gridCol w="7700376"/>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1" kern="1200" dirty="0" smtClean="0">
                          <a:solidFill>
                            <a:schemeClr val="dk1"/>
                          </a:solidFill>
                          <a:effectLst/>
                          <a:latin typeface="Arial Rounded MT Bold" panose="020F0704030504030204" pitchFamily="34" charset="0"/>
                          <a:ea typeface="+mn-ea"/>
                          <a:cs typeface="+mn-cs"/>
                        </a:rPr>
                        <a:t>Reconocimiento de hechos y datos</a:t>
                      </a:r>
                      <a:endParaRPr lang="es-AR" sz="1800" b="0" kern="1200" dirty="0" smtClean="0">
                        <a:solidFill>
                          <a:schemeClr val="dk1"/>
                        </a:solidFill>
                        <a:effectLst/>
                        <a:latin typeface="Arial Rounded MT Bold" panose="020F0704030504030204" pitchFamily="34"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800" b="0" kern="1200" dirty="0" smtClean="0">
                          <a:solidFill>
                            <a:schemeClr val="dk1"/>
                          </a:solidFill>
                          <a:effectLst/>
                          <a:latin typeface="Arial Rounded MT Bold" panose="020F0704030504030204" pitchFamily="34" charset="0"/>
                          <a:ea typeface="+mn-ea"/>
                          <a:cs typeface="+mn-cs"/>
                        </a:rPr>
                        <a:t>Contempla identificar hechos y datos en un conjunto de información mediante la utilización de los conocimientos que el estudiante posee.</a:t>
                      </a:r>
                    </a:p>
                  </a:txBody>
                  <a:tcPr/>
                </a:tc>
              </a:tr>
              <a:tr h="370840">
                <a:tc>
                  <a:txBody>
                    <a:bodyPr/>
                    <a:lstStyle/>
                    <a:p>
                      <a:pPr algn="ctr"/>
                      <a:r>
                        <a:rPr lang="en-US" sz="1800" b="1" kern="1200" dirty="0" err="1" smtClean="0">
                          <a:solidFill>
                            <a:schemeClr val="dk1"/>
                          </a:solidFill>
                          <a:effectLst/>
                          <a:latin typeface="Arial Rounded MT Bold" panose="020F0704030504030204" pitchFamily="34" charset="0"/>
                          <a:ea typeface="+mn-ea"/>
                          <a:cs typeface="+mn-cs"/>
                        </a:rPr>
                        <a:t>Reconocimiento</a:t>
                      </a:r>
                      <a:r>
                        <a:rPr lang="en-US" sz="1800" b="1" kern="1200" dirty="0" smtClean="0">
                          <a:solidFill>
                            <a:schemeClr val="dk1"/>
                          </a:solidFill>
                          <a:effectLst/>
                          <a:latin typeface="Arial Rounded MT Bold" panose="020F0704030504030204" pitchFamily="34" charset="0"/>
                          <a:ea typeface="+mn-ea"/>
                          <a:cs typeface="+mn-cs"/>
                        </a:rPr>
                        <a:t> de </a:t>
                      </a:r>
                      <a:r>
                        <a:rPr lang="en-US" sz="1800" b="1" kern="1200" dirty="0" err="1" smtClean="0">
                          <a:solidFill>
                            <a:schemeClr val="dk1"/>
                          </a:solidFill>
                          <a:effectLst/>
                          <a:latin typeface="Arial Rounded MT Bold" panose="020F0704030504030204" pitchFamily="34" charset="0"/>
                          <a:ea typeface="+mn-ea"/>
                          <a:cs typeface="+mn-cs"/>
                        </a:rPr>
                        <a:t>conceptos</a:t>
                      </a:r>
                      <a:endParaRPr lang="es-AR" b="0" dirty="0">
                        <a:latin typeface="Arial Rounded MT Bold" panose="020F07040305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800" b="0" kern="1200" dirty="0" smtClean="0">
                          <a:solidFill>
                            <a:schemeClr val="dk1"/>
                          </a:solidFill>
                          <a:effectLst/>
                          <a:latin typeface="Arial Rounded MT Bold" panose="020F0704030504030204" pitchFamily="34" charset="0"/>
                          <a:ea typeface="+mn-ea"/>
                          <a:cs typeface="+mn-cs"/>
                        </a:rPr>
                        <a:t>Incluye identificar conceptos por medio de ejemplos, casos, atributos o definiciones; o bien, de reconocer ejemplos, casos, atributos o definiciones a partir de un concepto dado.</a:t>
                      </a:r>
                    </a:p>
                  </a:txBody>
                  <a:tcPr/>
                </a:tc>
              </a:tr>
              <a:tr h="370840">
                <a:tc>
                  <a:txBody>
                    <a:bodyPr/>
                    <a:lstStyle/>
                    <a:p>
                      <a:pPr algn="ctr"/>
                      <a:r>
                        <a:rPr lang="en-US" sz="1800" b="1" kern="1200" dirty="0" err="1" smtClean="0">
                          <a:solidFill>
                            <a:schemeClr val="dk1"/>
                          </a:solidFill>
                          <a:effectLst/>
                          <a:latin typeface="Arial Rounded MT Bold" panose="020F0704030504030204" pitchFamily="34" charset="0"/>
                          <a:ea typeface="+mn-ea"/>
                          <a:cs typeface="+mn-cs"/>
                        </a:rPr>
                        <a:t>Interpretación</a:t>
                      </a:r>
                      <a:r>
                        <a:rPr lang="en-US" sz="1800" b="1" kern="1200" dirty="0" smtClean="0">
                          <a:solidFill>
                            <a:schemeClr val="dk1"/>
                          </a:solidFill>
                          <a:effectLst/>
                          <a:latin typeface="Arial Rounded MT Bold" panose="020F0704030504030204" pitchFamily="34" charset="0"/>
                          <a:ea typeface="+mn-ea"/>
                          <a:cs typeface="+mn-cs"/>
                        </a:rPr>
                        <a:t> / </a:t>
                      </a:r>
                      <a:r>
                        <a:rPr lang="en-US" sz="1800" b="1" kern="1200" dirty="0" err="1" smtClean="0">
                          <a:solidFill>
                            <a:schemeClr val="dk1"/>
                          </a:solidFill>
                          <a:effectLst/>
                          <a:latin typeface="Arial Rounded MT Bold" panose="020F0704030504030204" pitchFamily="34" charset="0"/>
                          <a:ea typeface="+mn-ea"/>
                          <a:cs typeface="+mn-cs"/>
                        </a:rPr>
                        <a:t>Exploración</a:t>
                      </a:r>
                      <a:endParaRPr lang="es-AR" b="0" dirty="0">
                        <a:latin typeface="Arial Rounded MT Bold" panose="020F0704030504030204" pitchFamily="34" charset="0"/>
                      </a:endParaRPr>
                    </a:p>
                  </a:txBody>
                  <a:tcPr anchor="ctr"/>
                </a:tc>
                <a:tc>
                  <a:txBody>
                    <a:bodyPr/>
                    <a:lstStyle/>
                    <a:p>
                      <a:r>
                        <a:rPr lang="es-AR" sz="1800" b="0" kern="1200" dirty="0" smtClean="0">
                          <a:solidFill>
                            <a:schemeClr val="dk1"/>
                          </a:solidFill>
                          <a:effectLst/>
                          <a:latin typeface="Arial Rounded MT Bold" panose="020F0704030504030204" pitchFamily="34" charset="0"/>
                          <a:ea typeface="+mn-ea"/>
                          <a:cs typeface="+mn-cs"/>
                        </a:rPr>
                        <a:t>Comprende la posibilidad de </a:t>
                      </a:r>
                      <a:r>
                        <a:rPr lang="en-US" sz="1800" b="0" kern="1200" dirty="0" smtClean="0">
                          <a:solidFill>
                            <a:schemeClr val="dk1"/>
                          </a:solidFill>
                          <a:effectLst/>
                          <a:latin typeface="Arial Rounded MT Bold" panose="020F0704030504030204" pitchFamily="34" charset="0"/>
                          <a:ea typeface="+mn-ea"/>
                          <a:cs typeface="+mn-cs"/>
                        </a:rPr>
                        <a:t> </a:t>
                      </a:r>
                      <a:r>
                        <a:rPr lang="es-AR" sz="1800" b="0" kern="1200" dirty="0" smtClean="0">
                          <a:solidFill>
                            <a:schemeClr val="dk1"/>
                          </a:solidFill>
                          <a:effectLst/>
                          <a:latin typeface="Arial Rounded MT Bold" panose="020F0704030504030204" pitchFamily="34" charset="0"/>
                          <a:ea typeface="+mn-ea"/>
                          <a:cs typeface="+mn-cs"/>
                        </a:rPr>
                        <a:t>obtener y cruzar información explícita o implícita a partir de la lectura comprensiva de distintos tipos de fuentes (textos, imágenes, mapas, gráficos, tablas, etc.).</a:t>
                      </a:r>
                      <a:r>
                        <a:rPr lang="es-AR" b="0" dirty="0" smtClean="0">
                          <a:effectLst/>
                          <a:latin typeface="Arial Rounded MT Bold" panose="020F0704030504030204" pitchFamily="34" charset="0"/>
                        </a:rPr>
                        <a:t> </a:t>
                      </a:r>
                      <a:r>
                        <a:rPr lang="en-US" sz="1800" b="0" kern="1200" dirty="0" smtClean="0">
                          <a:solidFill>
                            <a:schemeClr val="dk1"/>
                          </a:solidFill>
                          <a:effectLst/>
                          <a:latin typeface="Arial Rounded MT Bold" panose="020F0704030504030204" pitchFamily="34" charset="0"/>
                          <a:ea typeface="+mn-ea"/>
                          <a:cs typeface="+mn-cs"/>
                        </a:rPr>
                        <a:t> </a:t>
                      </a:r>
                      <a:r>
                        <a:rPr lang="es-AR" sz="1800" b="0" kern="1200" dirty="0" smtClean="0">
                          <a:solidFill>
                            <a:schemeClr val="dk1"/>
                          </a:solidFill>
                          <a:effectLst/>
                          <a:latin typeface="Arial Rounded MT Bold" panose="020F0704030504030204" pitchFamily="34" charset="0"/>
                          <a:ea typeface="+mn-ea"/>
                          <a:cs typeface="+mn-cs"/>
                        </a:rPr>
                        <a:t>Sacar “la posibilidad de”.</a:t>
                      </a:r>
                    </a:p>
                  </a:txBody>
                  <a:tcPr/>
                </a:tc>
              </a:tr>
              <a:tr h="370840">
                <a:tc>
                  <a:txBody>
                    <a:bodyPr/>
                    <a:lstStyle/>
                    <a:p>
                      <a:pPr algn="ctr"/>
                      <a:r>
                        <a:rPr lang="en-US" sz="1800" b="1" kern="1200" dirty="0" err="1" smtClean="0">
                          <a:solidFill>
                            <a:schemeClr val="dk1"/>
                          </a:solidFill>
                          <a:effectLst/>
                          <a:latin typeface="Arial Rounded MT Bold" panose="020F0704030504030204" pitchFamily="34" charset="0"/>
                          <a:ea typeface="+mn-ea"/>
                          <a:cs typeface="+mn-cs"/>
                        </a:rPr>
                        <a:t>Análisis</a:t>
                      </a:r>
                      <a:r>
                        <a:rPr lang="en-US" sz="1800" b="1" kern="1200" dirty="0" smtClean="0">
                          <a:solidFill>
                            <a:schemeClr val="dk1"/>
                          </a:solidFill>
                          <a:effectLst/>
                          <a:latin typeface="Arial Rounded MT Bold" panose="020F0704030504030204" pitchFamily="34" charset="0"/>
                          <a:ea typeface="+mn-ea"/>
                          <a:cs typeface="+mn-cs"/>
                        </a:rPr>
                        <a:t> de </a:t>
                      </a:r>
                      <a:r>
                        <a:rPr lang="en-US" sz="1800" b="1" kern="1200" dirty="0" err="1" smtClean="0">
                          <a:solidFill>
                            <a:schemeClr val="dk1"/>
                          </a:solidFill>
                          <a:effectLst/>
                          <a:latin typeface="Arial Rounded MT Bold" panose="020F0704030504030204" pitchFamily="34" charset="0"/>
                          <a:ea typeface="+mn-ea"/>
                          <a:cs typeface="+mn-cs"/>
                        </a:rPr>
                        <a:t>situaciones</a:t>
                      </a:r>
                      <a:endParaRPr lang="es-AR" b="0" dirty="0">
                        <a:latin typeface="Arial Rounded MT Bold" panose="020F0704030504030204" pitchFamily="34" charset="0"/>
                      </a:endParaRPr>
                    </a:p>
                  </a:txBody>
                  <a:tcPr anchor="ctr"/>
                </a:tc>
                <a:tc>
                  <a:txBody>
                    <a:bodyPr/>
                    <a:lstStyle/>
                    <a:p>
                      <a:r>
                        <a:rPr lang="es-AR" sz="1800" b="0" kern="1200" dirty="0" smtClean="0">
                          <a:solidFill>
                            <a:schemeClr val="dk1"/>
                          </a:solidFill>
                          <a:effectLst/>
                          <a:latin typeface="Arial Rounded MT Bold" panose="020F0704030504030204" pitchFamily="34" charset="0"/>
                          <a:ea typeface="+mn-ea"/>
                          <a:cs typeface="+mn-cs"/>
                        </a:rPr>
                        <a:t>Incluye reconocer distintos tipos de relaciones -causales, de comparación, de contemporaneidad, de simultaneidad- o de seleccionar cursos de acción que requieren la aplicación de conceptos, hechos, datos o procesos previamente adquiridos.</a:t>
                      </a:r>
                    </a:p>
                  </a:txBody>
                  <a:tcPr/>
                </a:tc>
              </a:tr>
            </a:tbl>
          </a:graphicData>
        </a:graphic>
      </p:graphicFrame>
      <p:graphicFrame>
        <p:nvGraphicFramePr>
          <p:cNvPr id="6" name="Tabla 5"/>
          <p:cNvGraphicFramePr>
            <a:graphicFrameLocks noGrp="1"/>
          </p:cNvGraphicFramePr>
          <p:nvPr>
            <p:extLst/>
          </p:nvPr>
        </p:nvGraphicFramePr>
        <p:xfrm>
          <a:off x="230629" y="5143748"/>
          <a:ext cx="11642502" cy="914400"/>
        </p:xfrm>
        <a:graphic>
          <a:graphicData uri="http://schemas.openxmlformats.org/drawingml/2006/table">
            <a:tbl>
              <a:tblPr firstRow="1" bandRow="1">
                <a:tableStyleId>{5C22544A-7EE6-4342-B048-85BDC9FD1C3A}</a:tableStyleId>
              </a:tblPr>
              <a:tblGrid>
                <a:gridCol w="11642502"/>
              </a:tblGrid>
              <a:tr h="227621">
                <a:tc>
                  <a:txBody>
                    <a:bodyPr/>
                    <a:lstStyle/>
                    <a:p>
                      <a:r>
                        <a:rPr lang="es-AR" dirty="0" smtClean="0">
                          <a:solidFill>
                            <a:schemeClr val="tx1"/>
                          </a:solidFill>
                        </a:rPr>
                        <a:t>Bloques: </a:t>
                      </a:r>
                      <a:r>
                        <a:rPr lang="es-AR" sz="1800" b="1" kern="1200" dirty="0" smtClean="0">
                          <a:solidFill>
                            <a:schemeClr val="tx1"/>
                          </a:solidFill>
                          <a:effectLst/>
                          <a:latin typeface="+mn-lt"/>
                          <a:ea typeface="+mn-ea"/>
                          <a:cs typeface="+mn-cs"/>
                        </a:rPr>
                        <a:t>Las sociedades y los espacios geográficos</a:t>
                      </a:r>
                    </a:p>
                    <a:p>
                      <a:r>
                        <a:rPr lang="es-AR" sz="1800" b="1" kern="1200" dirty="0" smtClean="0">
                          <a:solidFill>
                            <a:schemeClr val="tx1"/>
                          </a:solidFill>
                          <a:effectLst/>
                          <a:latin typeface="+mn-lt"/>
                          <a:ea typeface="+mn-ea"/>
                          <a:cs typeface="+mn-cs"/>
                        </a:rPr>
                        <a:t>                   Las sociedades a través del tiempo</a:t>
                      </a:r>
                    </a:p>
                    <a:p>
                      <a:pPr marL="0" marR="0" lvl="0" indent="0" algn="l" defTabSz="914400" rtl="0" eaLnBrk="1" fontAlgn="auto" latinLnBrk="0" hangingPunct="1">
                        <a:lnSpc>
                          <a:spcPct val="100000"/>
                        </a:lnSpc>
                        <a:spcBef>
                          <a:spcPts val="0"/>
                        </a:spcBef>
                        <a:spcAft>
                          <a:spcPts val="0"/>
                        </a:spcAft>
                        <a:buClrTx/>
                        <a:buSzTx/>
                        <a:buFontTx/>
                        <a:buNone/>
                        <a:tabLst/>
                        <a:defRPr/>
                      </a:pPr>
                      <a:r>
                        <a:rPr lang="es-AR" sz="1800" b="1" kern="1200" dirty="0" smtClean="0">
                          <a:solidFill>
                            <a:schemeClr val="tx1"/>
                          </a:solidFill>
                          <a:effectLst/>
                          <a:latin typeface="+mn-lt"/>
                          <a:ea typeface="+mn-ea"/>
                          <a:cs typeface="+mn-cs"/>
                        </a:rPr>
                        <a:t>                   Las actividades humanas y la organización social</a:t>
                      </a:r>
                    </a:p>
                  </a:txBody>
                  <a:tcPr/>
                </a:tc>
              </a:tr>
            </a:tbl>
          </a:graphicData>
        </a:graphic>
      </p:graphicFrame>
    </p:spTree>
    <p:extLst>
      <p:ext uri="{BB962C8B-B14F-4D97-AF65-F5344CB8AC3E}">
        <p14:creationId xmlns:p14="http://schemas.microsoft.com/office/powerpoint/2010/main" val="3777662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3785652"/>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Tercer momento</a:t>
            </a:r>
          </a:p>
          <a:p>
            <a:pPr lvl="1"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Protocolo de Aplicación</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434596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0" name="CuadroTexto 9"/>
          <p:cNvSpPr txBox="1"/>
          <p:nvPr/>
        </p:nvSpPr>
        <p:spPr>
          <a:xfrm>
            <a:off x="1066417" y="1828798"/>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Recibe y ordena</a:t>
            </a:r>
            <a:r>
              <a:rPr lang="es-AR" sz="2400" u="sng" dirty="0" smtClean="0">
                <a:solidFill>
                  <a:schemeClr val="tx1"/>
                </a:solidFill>
                <a:latin typeface="Arial Rounded MT Bold" panose="020F0704030504030204" pitchFamily="34" charset="0"/>
              </a:rPr>
              <a:t> </a:t>
            </a:r>
            <a:r>
              <a:rPr lang="es-AR" sz="2400" dirty="0" smtClean="0">
                <a:solidFill>
                  <a:schemeClr val="tx1"/>
                </a:solidFill>
                <a:latin typeface="Arial Rounded MT Bold" panose="020F0704030504030204" pitchFamily="34" charset="0"/>
              </a:rPr>
              <a:t>los materiales de prueba.</a:t>
            </a:r>
            <a:r>
              <a:rPr lang="es-AR" sz="2400" dirty="0">
                <a:solidFill>
                  <a:schemeClr val="tx1"/>
                </a:solidFill>
                <a:latin typeface="Arial Rounded MT Bold" panose="020F0704030504030204" pitchFamily="34" charset="0"/>
              </a:rPr>
              <a:t> </a:t>
            </a:r>
            <a:endParaRPr lang="es-AR" sz="2400" dirty="0" smtClean="0">
              <a:solidFill>
                <a:schemeClr val="tx1"/>
              </a:solidFill>
              <a:latin typeface="Arial Rounded MT Bold" panose="020F0704030504030204" pitchFamily="34" charset="0"/>
            </a:endParaRPr>
          </a:p>
          <a:p>
            <a:pPr lvl="0" algn="just"/>
            <a:r>
              <a:rPr lang="es-AR" sz="2400" dirty="0" smtClean="0">
                <a:solidFill>
                  <a:schemeClr val="tx1"/>
                </a:solidFill>
                <a:latin typeface="Arial Rounded MT Bold" panose="020F0704030504030204" pitchFamily="34" charset="0"/>
              </a:rPr>
              <a:t>Las cajas vienen identificadas con un rótulo color </a:t>
            </a:r>
            <a:r>
              <a:rPr lang="es-AR" sz="2400" dirty="0" smtClean="0">
                <a:solidFill>
                  <a:srgbClr val="00B050"/>
                </a:solidFill>
                <a:latin typeface="Arial Rounded MT Bold" panose="020F0704030504030204" pitchFamily="34" charset="0"/>
              </a:rPr>
              <a:t>verde para el nivel primario </a:t>
            </a:r>
            <a:r>
              <a:rPr lang="es-AR" sz="2400" dirty="0" smtClean="0">
                <a:solidFill>
                  <a:schemeClr val="tx1"/>
                </a:solidFill>
                <a:latin typeface="Arial Rounded MT Bold" panose="020F0704030504030204" pitchFamily="34" charset="0"/>
              </a:rPr>
              <a:t>y </a:t>
            </a:r>
            <a:r>
              <a:rPr lang="es-AR" sz="2400" dirty="0" smtClean="0">
                <a:solidFill>
                  <a:srgbClr val="0070C0"/>
                </a:solidFill>
                <a:latin typeface="Arial Rounded MT Bold" panose="020F0704030504030204" pitchFamily="34" charset="0"/>
              </a:rPr>
              <a:t>azul para el nivel secundario.</a:t>
            </a:r>
            <a:endParaRPr lang="es-AR" sz="2400" dirty="0" smtClean="0">
              <a:solidFill>
                <a:srgbClr val="00B050"/>
              </a:solidFill>
              <a:latin typeface="Arial Rounded MT Bold" panose="020F0704030504030204" pitchFamily="34" charset="0"/>
            </a:endParaRPr>
          </a:p>
        </p:txBody>
      </p:sp>
      <p:sp>
        <p:nvSpPr>
          <p:cNvPr id="11" name="CuadroTexto 10"/>
          <p:cNvSpPr txBox="1"/>
          <p:nvPr/>
        </p:nvSpPr>
        <p:spPr>
          <a:xfrm>
            <a:off x="230631" y="3211400"/>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4" name="CuadroTexto 13"/>
          <p:cNvSpPr txBox="1"/>
          <p:nvPr/>
        </p:nvSpPr>
        <p:spPr>
          <a:xfrm>
            <a:off x="938969" y="3211400"/>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Cuando se entrega el material al Director/Veedor deberá completar</a:t>
            </a:r>
            <a:r>
              <a:rPr lang="es-AR" sz="2400" b="1" dirty="0" smtClean="0">
                <a:solidFill>
                  <a:schemeClr val="tx1"/>
                </a:solidFill>
                <a:latin typeface="Arial Rounded MT Bold" panose="020F0704030504030204" pitchFamily="34" charset="0"/>
              </a:rPr>
              <a:t> </a:t>
            </a:r>
            <a:r>
              <a:rPr lang="es-AR" sz="2400" b="1" u="sng" dirty="0" smtClean="0">
                <a:solidFill>
                  <a:schemeClr val="tx1"/>
                </a:solidFill>
                <a:latin typeface="Arial Rounded MT Bold" panose="020F0704030504030204" pitchFamily="34" charset="0"/>
              </a:rPr>
              <a:t>el “ACTA PLANILLA DE ENTREGA Y RECEPCIÓN DE MATERIALES APRENDER 2017”</a:t>
            </a:r>
            <a:r>
              <a:rPr lang="es-AR" sz="2400" dirty="0" smtClean="0">
                <a:solidFill>
                  <a:schemeClr val="tx1"/>
                </a:solidFill>
                <a:latin typeface="Arial Rounded MT Bold" panose="020F0704030504030204" pitchFamily="34" charset="0"/>
              </a:rPr>
              <a:t> en la que se consignará la cantidad de cajas que retira, fecha y firma del director. </a:t>
            </a:r>
            <a:endParaRPr lang="es-AR" sz="2400" dirty="0" smtClean="0">
              <a:solidFill>
                <a:srgbClr val="00B050"/>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53331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Director/Veedor</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29" y="413712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9" name="CuadroTexto 8"/>
          <p:cNvSpPr txBox="1"/>
          <p:nvPr/>
        </p:nvSpPr>
        <p:spPr>
          <a:xfrm>
            <a:off x="938969" y="404654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El Director/Veedor deberá hacer copia del registro de estudiantes para entregar a cada Aplicador el día de la prueba. </a:t>
            </a:r>
            <a:endParaRPr lang="es-AR" sz="2400" dirty="0" smtClean="0">
              <a:solidFill>
                <a:srgbClr val="00B050"/>
              </a:solidFill>
              <a:latin typeface="Arial Rounded MT Bold" panose="020F0704030504030204" pitchFamily="34" charset="0"/>
            </a:endParaRPr>
          </a:p>
        </p:txBody>
      </p:sp>
      <p:sp>
        <p:nvSpPr>
          <p:cNvPr id="13" name="CuadroTexto 12"/>
          <p:cNvSpPr txBox="1"/>
          <p:nvPr/>
        </p:nvSpPr>
        <p:spPr>
          <a:xfrm>
            <a:off x="938969" y="1738216"/>
            <a:ext cx="10806716" cy="23083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El Director/Veedor deberá </a:t>
            </a:r>
            <a:r>
              <a:rPr lang="es-AR" sz="2400" b="1" u="sng" dirty="0" smtClean="0">
                <a:solidFill>
                  <a:schemeClr val="tx1"/>
                </a:solidFill>
                <a:latin typeface="Arial Rounded MT Bold" panose="020F0704030504030204" pitchFamily="34" charset="0"/>
              </a:rPr>
              <a:t>retirar las caj</a:t>
            </a:r>
            <a:r>
              <a:rPr lang="es-AR" sz="2400" b="1" dirty="0" smtClean="0">
                <a:solidFill>
                  <a:schemeClr val="tx1"/>
                </a:solidFill>
                <a:latin typeface="Arial Rounded MT Bold" panose="020F0704030504030204" pitchFamily="34" charset="0"/>
              </a:rPr>
              <a:t>as </a:t>
            </a:r>
            <a:r>
              <a:rPr lang="es-AR" sz="2400" dirty="0" smtClean="0">
                <a:solidFill>
                  <a:schemeClr val="tx1"/>
                </a:solidFill>
                <a:latin typeface="Arial Rounded MT Bold" panose="020F0704030504030204" pitchFamily="34" charset="0"/>
              </a:rPr>
              <a:t>de pruebas de la Cabecera de distribución. </a:t>
            </a:r>
            <a:r>
              <a:rPr lang="es-AR" sz="2400" b="1" dirty="0" smtClean="0">
                <a:solidFill>
                  <a:schemeClr val="tx1"/>
                </a:solidFill>
                <a:latin typeface="Arial Rounded MT Bold" panose="020F0704030504030204" pitchFamily="34" charset="0"/>
              </a:rPr>
              <a:t>Es importante que </a:t>
            </a:r>
            <a:r>
              <a:rPr lang="es-AR" sz="2400" b="1" u="sng" dirty="0" smtClean="0">
                <a:solidFill>
                  <a:schemeClr val="tx1"/>
                </a:solidFill>
                <a:latin typeface="Arial Rounded MT Bold" panose="020F0704030504030204" pitchFamily="34" charset="0"/>
              </a:rPr>
              <a:t>revise los datos del rótulo de la caja y complete </a:t>
            </a:r>
            <a:r>
              <a:rPr lang="es-AR" sz="2400" b="1" dirty="0" smtClean="0">
                <a:solidFill>
                  <a:schemeClr val="tx1"/>
                </a:solidFill>
                <a:latin typeface="Arial Rounded MT Bold" panose="020F0704030504030204" pitchFamily="34" charset="0"/>
              </a:rPr>
              <a:t>junto al Coordinador de Cabecera </a:t>
            </a:r>
            <a:r>
              <a:rPr lang="es-AR" sz="2400" b="1" u="sng" dirty="0" smtClean="0">
                <a:solidFill>
                  <a:schemeClr val="tx1"/>
                </a:solidFill>
                <a:latin typeface="Arial Rounded MT Bold" panose="020F0704030504030204" pitchFamily="34" charset="0"/>
              </a:rPr>
              <a:t>el “ACTA PLANILLA DE ENTREGA Y RECEPCIÓN DE MATERIALES APRENDER 2017”</a:t>
            </a:r>
            <a:r>
              <a:rPr lang="es-AR" sz="2400" dirty="0" smtClean="0">
                <a:solidFill>
                  <a:schemeClr val="tx1"/>
                </a:solidFill>
                <a:latin typeface="Arial Rounded MT Bold" panose="020F0704030504030204" pitchFamily="34" charset="0"/>
              </a:rPr>
              <a:t> en la que se consignará la cantidad de cajas que retira, fecha y firma. Las cajas deben permanecer en la Institución </a:t>
            </a:r>
            <a:r>
              <a:rPr lang="es-AR" sz="2400" b="1" u="sng" dirty="0" smtClean="0">
                <a:solidFill>
                  <a:schemeClr val="tx1"/>
                </a:solidFill>
                <a:latin typeface="Arial Rounded MT Bold" panose="020F0704030504030204" pitchFamily="34" charset="0"/>
              </a:rPr>
              <a:t>resguardadas</a:t>
            </a:r>
            <a:r>
              <a:rPr lang="es-AR" sz="2400" dirty="0" smtClean="0">
                <a:solidFill>
                  <a:schemeClr val="tx1"/>
                </a:solidFill>
                <a:latin typeface="Arial Rounded MT Bold" panose="020F0704030504030204" pitchFamily="34" charset="0"/>
              </a:rPr>
              <a:t>.</a:t>
            </a:r>
            <a:endParaRPr lang="es-AR" sz="2400" dirty="0" smtClean="0">
              <a:solidFill>
                <a:srgbClr val="00B050"/>
              </a:solidFill>
              <a:latin typeface="Arial Rounded MT Bold" panose="020F0704030504030204" pitchFamily="34" charset="0"/>
            </a:endParaRPr>
          </a:p>
        </p:txBody>
      </p:sp>
      <p:sp>
        <p:nvSpPr>
          <p:cNvPr id="15" name="CuadroTexto 14"/>
          <p:cNvSpPr txBox="1"/>
          <p:nvPr/>
        </p:nvSpPr>
        <p:spPr>
          <a:xfrm>
            <a:off x="230629" y="518031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938969" y="5089734"/>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Organizar la Institución </a:t>
            </a:r>
            <a:r>
              <a:rPr lang="es-AR" sz="2400" dirty="0" smtClean="0">
                <a:solidFill>
                  <a:schemeClr val="tx1"/>
                </a:solidFill>
                <a:latin typeface="Arial Rounded MT Bold" panose="020F0704030504030204" pitchFamily="34" charset="0"/>
              </a:rPr>
              <a:t>para el día de la aplicación de la prueba. Espacios físicos, comunicación a las familias de los estudiantes evaluados, etc. REMITIR AL SUPERVISOR LA PLANILLA DE DIRECTOR-VEEDOR Y DOCENTES-APLICADORES</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706286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565232091"/>
              </p:ext>
            </p:extLst>
          </p:nvPr>
        </p:nvGraphicFramePr>
        <p:xfrm>
          <a:off x="167423" y="1313645"/>
          <a:ext cx="11848567" cy="3893349"/>
        </p:xfrm>
        <a:graphic>
          <a:graphicData uri="http://schemas.openxmlformats.org/drawingml/2006/table">
            <a:tbl>
              <a:tblPr>
                <a:tableStyleId>{5C22544A-7EE6-4342-B048-85BDC9FD1C3A}</a:tableStyleId>
              </a:tblPr>
              <a:tblGrid>
                <a:gridCol w="2369713"/>
                <a:gridCol w="1354122"/>
                <a:gridCol w="1354122"/>
                <a:gridCol w="1354122"/>
                <a:gridCol w="1354122"/>
                <a:gridCol w="1354122"/>
                <a:gridCol w="1354122"/>
                <a:gridCol w="1354122"/>
              </a:tblGrid>
              <a:tr h="352664">
                <a:tc gridSpan="8">
                  <a:txBody>
                    <a:bodyPr/>
                    <a:lstStyle/>
                    <a:p>
                      <a:pPr algn="ctr" fontAlgn="b"/>
                      <a:r>
                        <a:rPr lang="es-AR" sz="1800" u="none" strike="noStrike" dirty="0">
                          <a:effectLst/>
                        </a:rPr>
                        <a:t>DATOS DEL DIRECTOR VEEDOR</a:t>
                      </a:r>
                      <a:endParaRPr lang="es-AR" sz="18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ctr" fontAlgn="ctr"/>
                      <a:r>
                        <a:rPr lang="es-AR" sz="1800" u="none" strike="noStrike" dirty="0">
                          <a:effectLst/>
                        </a:rPr>
                        <a:t>Todos los campos deben estar presentes en el archivo.   </a:t>
                      </a:r>
                      <a:endParaRPr lang="es-AR" sz="1800" b="1" i="0" u="none" strike="noStrike" dirty="0">
                        <a:solidFill>
                          <a:srgbClr val="31708F"/>
                        </a:solidFill>
                        <a:effectLst/>
                        <a:latin typeface="RobotoSlab-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ctr" fontAlgn="ctr"/>
                      <a:r>
                        <a:rPr lang="es-AR" sz="1800" u="none" strike="noStrike" dirty="0">
                          <a:effectLst/>
                        </a:rPr>
                        <a:t>El campo Rol puede tomar el valor T o S (donde T: Titular, S: Suplente)</a:t>
                      </a:r>
                      <a:endParaRPr lang="es-AR" sz="1800" b="1" i="0" u="none" strike="noStrike" dirty="0">
                        <a:solidFill>
                          <a:srgbClr val="31708F"/>
                        </a:solidFill>
                        <a:effectLst/>
                        <a:latin typeface="RobotoSlab-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l" fontAlgn="b"/>
                      <a:endParaRPr lang="es-AR"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r>
              <a:tr h="1219644">
                <a:tc>
                  <a:txBody>
                    <a:bodyPr/>
                    <a:lstStyle/>
                    <a:p>
                      <a:pPr algn="ctr" fontAlgn="ctr"/>
                      <a:r>
                        <a:rPr lang="es-AR" sz="1800" u="none" strike="noStrike" dirty="0">
                          <a:effectLst/>
                        </a:rPr>
                        <a:t>CUE - ORIGEN  </a:t>
                      </a:r>
                      <a:r>
                        <a:rPr lang="es-AR" sz="1800" u="none" strike="noStrike" dirty="0" smtClean="0">
                          <a:effectLst/>
                        </a:rPr>
                        <a:t>                 </a:t>
                      </a:r>
                      <a:r>
                        <a:rPr lang="es-AR" sz="1400" b="1" u="none" strike="noStrike" dirty="0" smtClean="0">
                          <a:solidFill>
                            <a:srgbClr val="FF0000"/>
                          </a:solidFill>
                          <a:effectLst/>
                        </a:rPr>
                        <a:t>El número de CUE debe ir sin guiones</a:t>
                      </a:r>
                      <a:r>
                        <a:rPr lang="es-AR" sz="1400" b="1" u="none" strike="noStrike" baseline="0" dirty="0" smtClean="0">
                          <a:solidFill>
                            <a:srgbClr val="FF0000"/>
                          </a:solidFill>
                          <a:effectLst/>
                        </a:rPr>
                        <a:t> ni espacios</a:t>
                      </a:r>
                      <a:endParaRPr lang="es-AR" sz="14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a:effectLst/>
                        </a:rPr>
                        <a:t>NOMBRE</a:t>
                      </a:r>
                      <a:endParaRPr lang="es-AR" sz="18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a:effectLst/>
                        </a:rPr>
                        <a:t>APELLIDO</a:t>
                      </a: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DNI</a:t>
                      </a:r>
                    </a:p>
                    <a:p>
                      <a:pPr marL="0" marR="0" lvl="0" indent="0" algn="ctr" defTabSz="914400" rtl="0" eaLnBrk="1" fontAlgn="ctr" latinLnBrk="0" hangingPunct="1">
                        <a:lnSpc>
                          <a:spcPct val="100000"/>
                        </a:lnSpc>
                        <a:spcBef>
                          <a:spcPts val="0"/>
                        </a:spcBef>
                        <a:spcAft>
                          <a:spcPts val="0"/>
                        </a:spcAft>
                        <a:buClrTx/>
                        <a:buSzTx/>
                        <a:buFontTx/>
                        <a:buNone/>
                        <a:tabLst/>
                        <a:defRPr/>
                      </a:pPr>
                      <a:r>
                        <a:rPr lang="es-AR" sz="1400" b="1" i="0" u="none" strike="noStrike" dirty="0" smtClean="0">
                          <a:solidFill>
                            <a:srgbClr val="FF0000"/>
                          </a:solidFill>
                          <a:effectLst/>
                          <a:latin typeface="Calibri"/>
                        </a:rPr>
                        <a:t>Debe ir el número sin puntos, en caso de poseer 7 dígitos comenzar con el “0”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a:effectLst/>
                        </a:rPr>
                        <a:t>EMAIL</a:t>
                      </a:r>
                      <a:endParaRPr lang="es-AR" sz="18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TELÉFONO</a:t>
                      </a:r>
                    </a:p>
                    <a:p>
                      <a:pPr marL="0" marR="0" lvl="0" indent="0" algn="ctr" defTabSz="914400" rtl="0" eaLnBrk="1" fontAlgn="ctr" latinLnBrk="0" hangingPunct="1">
                        <a:lnSpc>
                          <a:spcPct val="100000"/>
                        </a:lnSpc>
                        <a:spcBef>
                          <a:spcPts val="0"/>
                        </a:spcBef>
                        <a:spcAft>
                          <a:spcPts val="0"/>
                        </a:spcAft>
                        <a:buClrTx/>
                        <a:buSzTx/>
                        <a:buFontTx/>
                        <a:buNone/>
                        <a:tabLst/>
                        <a:defRPr/>
                      </a:pPr>
                      <a:r>
                        <a:rPr lang="es-AR" sz="1400" b="1" i="0" u="none" strike="noStrike" dirty="0" smtClean="0">
                          <a:solidFill>
                            <a:srgbClr val="FF0000"/>
                          </a:solidFill>
                          <a:effectLst/>
                          <a:latin typeface="Calibri"/>
                        </a:rPr>
                        <a:t>La</a:t>
                      </a:r>
                      <a:r>
                        <a:rPr lang="es-AR" sz="1400" b="1" i="0" u="none" strike="noStrike" baseline="0" dirty="0" smtClean="0">
                          <a:solidFill>
                            <a:srgbClr val="FF0000"/>
                          </a:solidFill>
                          <a:effectLst/>
                          <a:latin typeface="Calibri"/>
                        </a:rPr>
                        <a:t> característica NO debe estar separa del número con </a:t>
                      </a:r>
                      <a:r>
                        <a:rPr lang="es-AR" sz="1400" b="1" i="0" u="none" strike="noStrike" baseline="0" dirty="0" err="1" smtClean="0">
                          <a:solidFill>
                            <a:srgbClr val="FF0000"/>
                          </a:solidFill>
                          <a:effectLst/>
                          <a:latin typeface="Calibri"/>
                        </a:rPr>
                        <a:t>guión</a:t>
                      </a:r>
                      <a:r>
                        <a:rPr lang="es-AR" sz="1400" b="1" i="0" u="none" strike="noStrike" baseline="0" dirty="0" smtClean="0">
                          <a:solidFill>
                            <a:srgbClr val="FF0000"/>
                          </a:solidFill>
                          <a:effectLst/>
                          <a:latin typeface="Calibri"/>
                        </a:rPr>
                        <a:t> o espacio</a:t>
                      </a:r>
                      <a:endParaRPr lang="es-AR" sz="1400" b="1" i="0" u="none" strike="noStrike" dirty="0" smtClean="0">
                        <a:solidFill>
                          <a:srgbClr val="FF0000"/>
                        </a:solidFill>
                        <a:effectLst/>
                        <a:latin typeface="Calibri"/>
                      </a:endParaRPr>
                    </a:p>
                    <a:p>
                      <a:pPr algn="ctr" fontAlgn="ct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a:effectLst/>
                        </a:rPr>
                        <a:t>CARGO</a:t>
                      </a: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ROL </a:t>
                      </a:r>
                    </a:p>
                    <a:p>
                      <a:pPr algn="ctr" fontAlgn="ctr"/>
                      <a:r>
                        <a:rPr lang="es-AR" sz="1400" b="1" i="0" u="none" strike="noStrike" dirty="0" smtClean="0">
                          <a:solidFill>
                            <a:srgbClr val="FF0000"/>
                          </a:solidFill>
                          <a:effectLst/>
                          <a:latin typeface="Calibri"/>
                        </a:rPr>
                        <a:t>En casó de ser Titular colocar</a:t>
                      </a:r>
                      <a:r>
                        <a:rPr lang="es-AR" sz="1400" b="1" i="0" u="none" strike="noStrike" baseline="0" dirty="0" smtClean="0">
                          <a:solidFill>
                            <a:srgbClr val="FF0000"/>
                          </a:solidFill>
                          <a:effectLst/>
                          <a:latin typeface="Calibri"/>
                        </a:rPr>
                        <a:t> el valor T</a:t>
                      </a:r>
                    </a:p>
                    <a:p>
                      <a:pPr algn="ctr" fontAlgn="ctr"/>
                      <a:r>
                        <a:rPr lang="es-AR" sz="1400" b="1" i="0" u="none" strike="noStrike" baseline="0" dirty="0" smtClean="0">
                          <a:solidFill>
                            <a:srgbClr val="FF0000"/>
                          </a:solidFill>
                          <a:effectLst/>
                          <a:latin typeface="Calibri"/>
                        </a:rPr>
                        <a:t>En caso de ser Suplente o Interino colocar el valor S</a:t>
                      </a:r>
                      <a:endParaRPr lang="es-AR" sz="14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664">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664">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03592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3186302438"/>
              </p:ext>
            </p:extLst>
          </p:nvPr>
        </p:nvGraphicFramePr>
        <p:xfrm>
          <a:off x="244701" y="1124748"/>
          <a:ext cx="11513712" cy="5115285"/>
        </p:xfrm>
        <a:graphic>
          <a:graphicData uri="http://schemas.openxmlformats.org/drawingml/2006/table">
            <a:tbl>
              <a:tblPr>
                <a:tableStyleId>{5C22544A-7EE6-4342-B048-85BDC9FD1C3A}</a:tableStyleId>
              </a:tblPr>
              <a:tblGrid>
                <a:gridCol w="2942712"/>
                <a:gridCol w="1714200"/>
                <a:gridCol w="1714200"/>
                <a:gridCol w="1714200"/>
                <a:gridCol w="1714200"/>
                <a:gridCol w="1714200"/>
              </a:tblGrid>
              <a:tr h="444560">
                <a:tc gridSpan="6">
                  <a:txBody>
                    <a:bodyPr/>
                    <a:lstStyle/>
                    <a:p>
                      <a:pPr algn="ctr" fontAlgn="b"/>
                      <a:r>
                        <a:rPr lang="es-AR" sz="2000" u="none" strike="noStrike" dirty="0">
                          <a:effectLst/>
                        </a:rPr>
                        <a:t>DATOS DEL DOCENTE APLICADOR</a:t>
                      </a:r>
                      <a:endParaRPr lang="es-AR" sz="20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444560">
                <a:tc gridSpan="6">
                  <a:txBody>
                    <a:bodyPr/>
                    <a:lstStyle/>
                    <a:p>
                      <a:pPr algn="l" fontAlgn="b"/>
                      <a:endParaRPr lang="es-AR" sz="2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r>
              <a:tr h="1333681">
                <a:tc>
                  <a:txBody>
                    <a:bodyPr/>
                    <a:lstStyle/>
                    <a:p>
                      <a:pPr algn="ctr" fontAlgn="ctr"/>
                      <a:r>
                        <a:rPr lang="es-AR" sz="2000" u="none" strike="noStrike" dirty="0">
                          <a:effectLst/>
                        </a:rPr>
                        <a:t>CUE - ORIGEN </a:t>
                      </a:r>
                      <a:r>
                        <a:rPr lang="es-AR" sz="2000" u="none" strike="noStrike" dirty="0" smtClean="0">
                          <a:effectLst/>
                        </a:rPr>
                        <a:t>                       </a:t>
                      </a:r>
                      <a:r>
                        <a:rPr lang="es-AR" sz="2000" b="1" u="none" strike="noStrike" dirty="0">
                          <a:solidFill>
                            <a:srgbClr val="FF0000"/>
                          </a:solidFill>
                          <a:effectLst/>
                        </a:rPr>
                        <a:t>El número de CUE debe ir sin </a:t>
                      </a:r>
                      <a:r>
                        <a:rPr lang="es-AR" sz="2000" b="1" u="none" strike="noStrike" dirty="0" smtClean="0">
                          <a:solidFill>
                            <a:srgbClr val="FF0000"/>
                          </a:solidFill>
                          <a:effectLst/>
                        </a:rPr>
                        <a:t>guiones</a:t>
                      </a:r>
                      <a:r>
                        <a:rPr lang="es-AR" sz="2000" b="1" u="none" strike="noStrike" baseline="0" dirty="0" smtClean="0">
                          <a:solidFill>
                            <a:srgbClr val="FF0000"/>
                          </a:solidFill>
                          <a:effectLst/>
                        </a:rPr>
                        <a:t> ni espacios</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a:effectLst/>
                        </a:rPr>
                        <a:t>NOMBRE</a:t>
                      </a:r>
                      <a:endParaRPr lang="es-AR" sz="20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a:effectLst/>
                        </a:rPr>
                        <a:t>APELLIDO</a:t>
                      </a:r>
                      <a:endParaRPr lang="es-AR" sz="20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smtClean="0">
                          <a:effectLst/>
                        </a:rPr>
                        <a:t>DNI</a:t>
                      </a:r>
                    </a:p>
                    <a:p>
                      <a:pPr algn="ctr" fontAlgn="ctr"/>
                      <a:r>
                        <a:rPr lang="es-AR" sz="2000" b="1" i="0" u="none" strike="noStrike" dirty="0" smtClean="0">
                          <a:solidFill>
                            <a:srgbClr val="FF0000"/>
                          </a:solidFill>
                          <a:effectLst/>
                          <a:latin typeface="Calibri"/>
                        </a:rPr>
                        <a:t>Debe ir el número sin puntos, en caso de poseer 7 dígitos comenzar con el “0”</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a:effectLst/>
                        </a:rPr>
                        <a:t>EMAIL</a:t>
                      </a:r>
                      <a:endParaRPr lang="es-AR" sz="20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smtClean="0">
                          <a:effectLst/>
                        </a:rPr>
                        <a:t>TELÉFONO</a:t>
                      </a:r>
                    </a:p>
                    <a:p>
                      <a:pPr algn="ctr" fontAlgn="ctr"/>
                      <a:r>
                        <a:rPr lang="es-AR" sz="2000" b="1" i="0" u="none" strike="noStrike" dirty="0" smtClean="0">
                          <a:solidFill>
                            <a:srgbClr val="FF0000"/>
                          </a:solidFill>
                          <a:effectLst/>
                          <a:latin typeface="Calibri"/>
                        </a:rPr>
                        <a:t>La</a:t>
                      </a:r>
                      <a:r>
                        <a:rPr lang="es-AR" sz="2000" b="1" i="0" u="none" strike="noStrike" baseline="0" dirty="0" smtClean="0">
                          <a:solidFill>
                            <a:srgbClr val="FF0000"/>
                          </a:solidFill>
                          <a:effectLst/>
                          <a:latin typeface="Calibri"/>
                        </a:rPr>
                        <a:t> característica NO debe estar separa del número con </a:t>
                      </a:r>
                      <a:r>
                        <a:rPr lang="es-AR" sz="2000" b="1" i="0" u="none" strike="noStrike" baseline="0" dirty="0" err="1" smtClean="0">
                          <a:solidFill>
                            <a:srgbClr val="FF0000"/>
                          </a:solidFill>
                          <a:effectLst/>
                          <a:latin typeface="Calibri"/>
                        </a:rPr>
                        <a:t>guión</a:t>
                      </a:r>
                      <a:r>
                        <a:rPr lang="es-AR" sz="2000" b="1" i="0" u="none" strike="noStrike" baseline="0" dirty="0" smtClean="0">
                          <a:solidFill>
                            <a:srgbClr val="FF0000"/>
                          </a:solidFill>
                          <a:effectLst/>
                          <a:latin typeface="Calibri"/>
                        </a:rPr>
                        <a:t> o espacio</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322705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Docente Aplicador</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31" y="290789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281699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u="sng" dirty="0" smtClean="0">
                <a:solidFill>
                  <a:schemeClr val="tx1"/>
                </a:solidFill>
                <a:latin typeface="Arial Rounded MT Bold" panose="020F0704030504030204" pitchFamily="34" charset="0"/>
              </a:rPr>
              <a:t>Entrar en contacto con la Institución en la que le tocará aplicar</a:t>
            </a:r>
            <a:r>
              <a:rPr lang="es-AR" sz="2400" dirty="0" smtClean="0">
                <a:solidFill>
                  <a:schemeClr val="tx1"/>
                </a:solidFill>
                <a:latin typeface="Arial Rounded MT Bold" panose="020F0704030504030204" pitchFamily="34" charset="0"/>
              </a:rPr>
              <a:t> el día 7 de noviembre.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1066415" y="1828798"/>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Acompañar a los estudiantes de los grados/cursos evaluados en la </a:t>
            </a:r>
            <a:r>
              <a:rPr lang="es-AR" sz="2400" u="sng" dirty="0" smtClean="0">
                <a:solidFill>
                  <a:schemeClr val="tx1"/>
                </a:solidFill>
                <a:latin typeface="Arial Rounded MT Bold" panose="020F0704030504030204" pitchFamily="34" charset="0"/>
              </a:rPr>
              <a:t>sensibilización</a:t>
            </a:r>
            <a:r>
              <a:rPr lang="es-AR" sz="2400" dirty="0" smtClean="0">
                <a:solidFill>
                  <a:schemeClr val="tx1"/>
                </a:solidFill>
                <a:latin typeface="Arial Rounded MT Bold" panose="020F0704030504030204" pitchFamily="34" charset="0"/>
              </a:rPr>
              <a:t> para la prueba.</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1751192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9" name="CuadroTexto 8"/>
          <p:cNvSpPr txBox="1"/>
          <p:nvPr/>
        </p:nvSpPr>
        <p:spPr>
          <a:xfrm>
            <a:off x="1066415" y="1828798"/>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Garantizar la correcta aplicación de la Prueba en las escuelas a su cargo. </a:t>
            </a:r>
          </a:p>
        </p:txBody>
      </p:sp>
      <p:sp>
        <p:nvSpPr>
          <p:cNvPr id="11" name="CuadroTexto 10"/>
          <p:cNvSpPr txBox="1"/>
          <p:nvPr/>
        </p:nvSpPr>
        <p:spPr>
          <a:xfrm>
            <a:off x="230629" y="298597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4" name="CuadroTexto 13"/>
          <p:cNvSpPr txBox="1"/>
          <p:nvPr/>
        </p:nvSpPr>
        <p:spPr>
          <a:xfrm>
            <a:off x="1066413" y="2985973"/>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Relevar los datos de monitoreo (Cantidad de centros educativos, secciones y estudiantes presentes) y remitir al Área de Evaluación los mismos para ser informados a la Secretaría de Evaluación Educativa. </a:t>
            </a:r>
          </a:p>
        </p:txBody>
      </p:sp>
    </p:spTree>
    <p:extLst>
      <p:ext uri="{BB962C8B-B14F-4D97-AF65-F5344CB8AC3E}">
        <p14:creationId xmlns:p14="http://schemas.microsoft.com/office/powerpoint/2010/main" val="1581786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 Veedor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519394"/>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29241"/>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Entregar al Docente/Aplicador la caja correspondiente a la sección a evaluar</a:t>
            </a:r>
            <a:r>
              <a:rPr lang="es-AR" sz="2400" dirty="0" smtClean="0">
                <a:solidFill>
                  <a:schemeClr val="tx1"/>
                </a:solidFill>
                <a:latin typeface="Arial Rounded MT Bold" panose="020F0704030504030204" pitchFamily="34" charset="0"/>
              </a:rPr>
              <a:t>, la misma debe estar cerrada. Entregará, también la copia del registro de la sección a los fines de que el Aplicador pueda organizar la distribución de materiales.  </a:t>
            </a:r>
            <a:endParaRPr lang="es-AR" sz="2400" dirty="0" smtClean="0">
              <a:solidFill>
                <a:srgbClr val="00B050"/>
              </a:solidFill>
              <a:latin typeface="Arial Rounded MT Bold" panose="020F0704030504030204" pitchFamily="34" charset="0"/>
            </a:endParaRPr>
          </a:p>
        </p:txBody>
      </p:sp>
      <p:sp>
        <p:nvSpPr>
          <p:cNvPr id="16" name="CuadroTexto 15"/>
          <p:cNvSpPr txBox="1"/>
          <p:nvPr/>
        </p:nvSpPr>
        <p:spPr>
          <a:xfrm>
            <a:off x="230629" y="3112680"/>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7" name="CuadroTexto 16"/>
          <p:cNvSpPr txBox="1"/>
          <p:nvPr/>
        </p:nvSpPr>
        <p:spPr>
          <a:xfrm>
            <a:off x="1066415" y="3002796"/>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Recibir del Docente Aplicador la Planilla del Directivo/Veedor y completarla (por duplicado).</a:t>
            </a:r>
          </a:p>
        </p:txBody>
      </p:sp>
      <p:sp>
        <p:nvSpPr>
          <p:cNvPr id="18" name="CuadroTexto 17"/>
          <p:cNvSpPr txBox="1"/>
          <p:nvPr/>
        </p:nvSpPr>
        <p:spPr>
          <a:xfrm>
            <a:off x="230629" y="4796051"/>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9" name="CuadroTexto 18"/>
          <p:cNvSpPr txBox="1"/>
          <p:nvPr/>
        </p:nvSpPr>
        <p:spPr>
          <a:xfrm>
            <a:off x="1066415" y="4666509"/>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Monitorear la Aplicación de la prueba, poniendo especial énfasis en el correcto completamiento por parte de los estudiantes.  </a:t>
            </a:r>
            <a:endParaRPr lang="es-AR" sz="2400" dirty="0" smtClean="0">
              <a:solidFill>
                <a:srgbClr val="00B050"/>
              </a:solidFill>
              <a:latin typeface="Arial Rounded MT Bold" panose="020F0704030504030204" pitchFamily="34" charset="0"/>
            </a:endParaRPr>
          </a:p>
        </p:txBody>
      </p:sp>
      <p:sp>
        <p:nvSpPr>
          <p:cNvPr id="20" name="CuadroTexto 19"/>
          <p:cNvSpPr txBox="1"/>
          <p:nvPr/>
        </p:nvSpPr>
        <p:spPr>
          <a:xfrm>
            <a:off x="230629" y="5805221"/>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4</a:t>
            </a:r>
            <a:endParaRPr lang="es-AR" sz="2000" b="1" dirty="0">
              <a:solidFill>
                <a:schemeClr val="accent1"/>
              </a:solidFill>
              <a:latin typeface="Arial Rounded MT Bold" panose="020F0704030504030204" pitchFamily="34" charset="0"/>
            </a:endParaRPr>
          </a:p>
        </p:txBody>
      </p:sp>
      <p:sp>
        <p:nvSpPr>
          <p:cNvPr id="21" name="CuadroTexto 20"/>
          <p:cNvSpPr txBox="1"/>
          <p:nvPr/>
        </p:nvSpPr>
        <p:spPr>
          <a:xfrm>
            <a:off x="1066415" y="5701437"/>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Entregar al Docente Aplicador el Cuadernillo del Director completo y una de las Planillas del Directivo/Veedor completada. </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910641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adroTexto 19"/>
          <p:cNvSpPr txBox="1"/>
          <p:nvPr/>
        </p:nvSpPr>
        <p:spPr>
          <a:xfrm>
            <a:off x="230629" y="383217"/>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5</a:t>
            </a:r>
            <a:endParaRPr lang="es-AR" sz="2000" b="1" dirty="0">
              <a:solidFill>
                <a:schemeClr val="accent1"/>
              </a:solidFill>
              <a:latin typeface="Arial Rounded MT Bold" panose="020F0704030504030204" pitchFamily="34" charset="0"/>
            </a:endParaRPr>
          </a:p>
        </p:txBody>
      </p:sp>
      <p:sp>
        <p:nvSpPr>
          <p:cNvPr id="21" name="CuadroTexto 20"/>
          <p:cNvSpPr txBox="1"/>
          <p:nvPr/>
        </p:nvSpPr>
        <p:spPr>
          <a:xfrm>
            <a:off x="1066415" y="279433"/>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Informar al Coordinador de Cabecera los datos de </a:t>
            </a:r>
            <a:r>
              <a:rPr lang="es-AR" sz="2400" b="1" dirty="0" smtClean="0">
                <a:solidFill>
                  <a:schemeClr val="tx1"/>
                </a:solidFill>
                <a:latin typeface="Arial Rounded MT Bold" panose="020F0704030504030204" pitchFamily="34" charset="0"/>
              </a:rPr>
              <a:t>cantidad de secciones efectivamente evaluadas y de estudiantes presentes en cada una de las secciones. </a:t>
            </a:r>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22" name="CuadroTexto 21"/>
          <p:cNvSpPr txBox="1"/>
          <p:nvPr/>
        </p:nvSpPr>
        <p:spPr>
          <a:xfrm>
            <a:off x="230629" y="181636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6</a:t>
            </a:r>
            <a:endParaRPr lang="es-AR" sz="2000" b="1" dirty="0">
              <a:solidFill>
                <a:schemeClr val="accent1"/>
              </a:solidFill>
              <a:latin typeface="Arial Rounded MT Bold" panose="020F0704030504030204" pitchFamily="34" charset="0"/>
            </a:endParaRPr>
          </a:p>
        </p:txBody>
      </p:sp>
      <p:sp>
        <p:nvSpPr>
          <p:cNvPr id="23" name="CuadroTexto 22"/>
          <p:cNvSpPr txBox="1"/>
          <p:nvPr/>
        </p:nvSpPr>
        <p:spPr>
          <a:xfrm>
            <a:off x="1066415" y="1744559"/>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Recibir la caja cerrada del Docente Aplicador concluida la jornada.</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774511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776176"/>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Docente Aplicador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53227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21685"/>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Recibir la caja correspondiente a la sección a evaluar</a:t>
            </a:r>
            <a:r>
              <a:rPr lang="es-AR" sz="2400" dirty="0" smtClean="0">
                <a:solidFill>
                  <a:schemeClr val="tx1"/>
                </a:solidFill>
                <a:latin typeface="Arial Rounded MT Bold" panose="020F0704030504030204" pitchFamily="34" charset="0"/>
              </a:rPr>
              <a:t>, la misma debe estar cerrada, y la copia del registro de la sección a los fines de organizar la distribución de materiales.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230629" y="277128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20" name="CuadroTexto 19"/>
          <p:cNvSpPr txBox="1"/>
          <p:nvPr/>
        </p:nvSpPr>
        <p:spPr>
          <a:xfrm>
            <a:off x="1066415" y="2642497"/>
            <a:ext cx="10806716" cy="3785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Abrir la caja dentro del aula. </a:t>
            </a:r>
            <a:r>
              <a:rPr lang="es-AR" sz="2400" dirty="0" smtClean="0">
                <a:solidFill>
                  <a:schemeClr val="tx1"/>
                </a:solidFill>
                <a:latin typeface="Arial Rounded MT Bold" panose="020F0704030504030204" pitchFamily="34" charset="0"/>
              </a:rPr>
              <a:t>Cada caja contiene:</a:t>
            </a: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1 único </a:t>
            </a:r>
            <a:r>
              <a:rPr lang="es-AR" sz="2000" u="sng" dirty="0" smtClean="0">
                <a:solidFill>
                  <a:schemeClr val="tx1"/>
                </a:solidFill>
                <a:latin typeface="Arial Rounded MT Bold" panose="020F0704030504030204" pitchFamily="34" charset="0"/>
              </a:rPr>
              <a:t>cuadernillo de prueba</a:t>
            </a:r>
            <a:r>
              <a:rPr lang="es-AR" sz="2000" dirty="0" smtClean="0">
                <a:solidFill>
                  <a:schemeClr val="tx1"/>
                </a:solidFill>
                <a:latin typeface="Arial Rounded MT Bold" panose="020F0704030504030204" pitchFamily="34" charset="0"/>
              </a:rPr>
              <a:t> </a:t>
            </a:r>
            <a:r>
              <a:rPr lang="es-AR" sz="2000" dirty="0">
                <a:solidFill>
                  <a:schemeClr val="tx1"/>
                </a:solidFill>
                <a:latin typeface="Arial Rounded MT Bold" panose="020F0704030504030204" pitchFamily="34" charset="0"/>
              </a:rPr>
              <a:t>para cada </a:t>
            </a:r>
            <a:r>
              <a:rPr lang="es-AR" sz="2000" dirty="0" smtClean="0">
                <a:solidFill>
                  <a:schemeClr val="tx1"/>
                </a:solidFill>
                <a:latin typeface="Arial Rounded MT Bold" panose="020F0704030504030204" pitchFamily="34" charset="0"/>
              </a:rPr>
              <a:t>estudiante, que contiene las dos áreas a evaluar. </a:t>
            </a: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1 </a:t>
            </a:r>
            <a:r>
              <a:rPr lang="es-AR" sz="2000" u="sng" dirty="0" smtClean="0">
                <a:solidFill>
                  <a:schemeClr val="tx1"/>
                </a:solidFill>
                <a:latin typeface="Arial Rounded MT Bold" panose="020F0704030504030204" pitchFamily="34" charset="0"/>
              </a:rPr>
              <a:t>Cuadernillo de Estudiante </a:t>
            </a:r>
            <a:r>
              <a:rPr lang="es-AR" sz="2000" dirty="0" smtClean="0">
                <a:solidFill>
                  <a:schemeClr val="tx1"/>
                </a:solidFill>
                <a:latin typeface="Arial Rounded MT Bold" panose="020F0704030504030204" pitchFamily="34" charset="0"/>
              </a:rPr>
              <a:t>con hojas de respuesta y cuestionario del estudiantes.</a:t>
            </a:r>
          </a:p>
          <a:p>
            <a:pPr lvl="0" algn="just"/>
            <a:r>
              <a:rPr lang="es-AR" sz="1600" dirty="0" smtClean="0">
                <a:solidFill>
                  <a:srgbClr val="00B050"/>
                </a:solidFill>
                <a:latin typeface="Arial Rounded MT Bold" panose="020F0704030504030204" pitchFamily="34" charset="0"/>
              </a:rPr>
              <a:t>               </a:t>
            </a:r>
            <a:r>
              <a:rPr lang="es-AR" sz="1600" dirty="0" smtClean="0">
                <a:solidFill>
                  <a:srgbClr val="FF0000"/>
                </a:solidFill>
                <a:latin typeface="Arial Rounded MT Bold" panose="020F0704030504030204" pitchFamily="34" charset="0"/>
              </a:rPr>
              <a:t>*Cada estudiante recibirá un sobre transparente que contiene los dos cuadernillos.</a:t>
            </a:r>
            <a:endParaRPr lang="es-AR" dirty="0" smtClean="0">
              <a:solidFill>
                <a:srgbClr val="FF0000"/>
              </a:solidFill>
              <a:latin typeface="Arial Rounded MT Bold" panose="020F0704030504030204" pitchFamily="34" charset="0"/>
            </a:endParaRP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Lápices y Gomas para cada alumno de esa sección. </a:t>
            </a:r>
          </a:p>
          <a:p>
            <a:pPr marL="342900" lvl="0" indent="-342900" algn="just">
              <a:buFont typeface="Arial" panose="020B0604020202020204" pitchFamily="34" charset="0"/>
              <a:buChar char="•"/>
            </a:pPr>
            <a:r>
              <a:rPr lang="es-AR" sz="2000" u="sng" dirty="0" smtClean="0">
                <a:solidFill>
                  <a:schemeClr val="tx1"/>
                </a:solidFill>
                <a:latin typeface="Arial Rounded MT Bold" panose="020F0704030504030204" pitchFamily="34" charset="0"/>
              </a:rPr>
              <a:t>Planilla del Aplicador</a:t>
            </a:r>
            <a:r>
              <a:rPr lang="es-AR" sz="2000" dirty="0" smtClean="0">
                <a:solidFill>
                  <a:schemeClr val="tx1"/>
                </a:solidFill>
                <a:latin typeface="Arial Rounded MT Bold" panose="020F0704030504030204" pitchFamily="34" charset="0"/>
              </a:rPr>
              <a:t>.</a:t>
            </a:r>
          </a:p>
          <a:p>
            <a:pPr marL="342900" indent="-342900" algn="just">
              <a:buFont typeface="Arial" panose="020B0604020202020204" pitchFamily="34" charset="0"/>
              <a:buChar char="•"/>
            </a:pPr>
            <a:r>
              <a:rPr lang="es-AR" sz="2000" dirty="0">
                <a:solidFill>
                  <a:schemeClr val="tx1"/>
                </a:solidFill>
                <a:latin typeface="Arial Rounded MT Bold" panose="020F0704030504030204" pitchFamily="34" charset="0"/>
              </a:rPr>
              <a:t>Seis cuadernillos con tipografía aumentada para estudiantes con disminución visual (pueden utilizarse estos cuadernillos si se registra un faltante de material</a:t>
            </a:r>
            <a:r>
              <a:rPr lang="es-AR" sz="2000" dirty="0" smtClean="0">
                <a:solidFill>
                  <a:schemeClr val="tx1"/>
                </a:solidFill>
                <a:latin typeface="Arial Rounded MT Bold" panose="020F0704030504030204" pitchFamily="34" charset="0"/>
              </a:rPr>
              <a:t>) </a:t>
            </a:r>
          </a:p>
          <a:p>
            <a:pPr lvl="0" algn="just"/>
            <a:r>
              <a:rPr lang="es-AR" sz="2000" dirty="0">
                <a:solidFill>
                  <a:schemeClr val="tx1"/>
                </a:solidFill>
                <a:latin typeface="Arial Rounded MT Bold" panose="020F0704030504030204" pitchFamily="34" charset="0"/>
              </a:rPr>
              <a:t>Una de las cajas que reciba la escuela contendrá:</a:t>
            </a:r>
          </a:p>
          <a:p>
            <a:pPr marL="342900" lvl="0" indent="-342900" algn="just">
              <a:buFont typeface="Arial" panose="020B0604020202020204" pitchFamily="34" charset="0"/>
              <a:buChar char="•"/>
            </a:pPr>
            <a:r>
              <a:rPr lang="es-AR" sz="2000" u="sng" dirty="0">
                <a:solidFill>
                  <a:schemeClr val="tx1"/>
                </a:solidFill>
                <a:latin typeface="Arial Rounded MT Bold" panose="020F0704030504030204" pitchFamily="34" charset="0"/>
              </a:rPr>
              <a:t>Planilla del Director/Veedor</a:t>
            </a:r>
            <a:r>
              <a:rPr lang="es-AR" sz="2000" dirty="0">
                <a:solidFill>
                  <a:schemeClr val="tx1"/>
                </a:solidFill>
                <a:latin typeface="Arial Rounded MT Bold" panose="020F0704030504030204" pitchFamily="34" charset="0"/>
              </a:rPr>
              <a:t>.</a:t>
            </a:r>
          </a:p>
          <a:p>
            <a:pPr marL="342900" lvl="0" indent="-342900" algn="just">
              <a:buFont typeface="Arial" panose="020B0604020202020204" pitchFamily="34" charset="0"/>
              <a:buChar char="•"/>
            </a:pPr>
            <a:r>
              <a:rPr lang="es-AR" sz="2000" u="sng" dirty="0">
                <a:solidFill>
                  <a:schemeClr val="tx1"/>
                </a:solidFill>
                <a:latin typeface="Arial Rounded MT Bold" panose="020F0704030504030204" pitchFamily="34" charset="0"/>
              </a:rPr>
              <a:t>Cuestionario del Director </a:t>
            </a:r>
            <a:r>
              <a:rPr lang="es-AR" sz="2000" dirty="0">
                <a:solidFill>
                  <a:schemeClr val="tx1"/>
                </a:solidFill>
                <a:latin typeface="Arial Rounded MT Bold" panose="020F0704030504030204" pitchFamily="34" charset="0"/>
              </a:rPr>
              <a:t>(sólo para escuelas de nivel secundario</a:t>
            </a:r>
            <a:r>
              <a:rPr lang="es-AR" sz="2000" dirty="0" smtClean="0">
                <a:solidFill>
                  <a:schemeClr val="tx1"/>
                </a:solidFill>
                <a:latin typeface="Arial Rounded MT Bold" panose="020F0704030504030204" pitchFamily="34" charset="0"/>
              </a:rPr>
              <a:t>).</a:t>
            </a:r>
            <a:endParaRPr lang="es-AR" sz="2000" dirty="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18118679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365855" y="21025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1201641" y="235617"/>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Completar la Planilla del Aplicador.</a:t>
            </a:r>
            <a:endParaRPr lang="es-AR" sz="2400" dirty="0" smtClean="0">
              <a:solidFill>
                <a:srgbClr val="00B050"/>
              </a:solidFill>
              <a:latin typeface="Arial Rounded MT Bold" panose="020F0704030504030204" pitchFamily="34" charset="0"/>
            </a:endParaRPr>
          </a:p>
        </p:txBody>
      </p:sp>
      <p:sp>
        <p:nvSpPr>
          <p:cNvPr id="17" name="CuadroTexto 16"/>
          <p:cNvSpPr txBox="1"/>
          <p:nvPr/>
        </p:nvSpPr>
        <p:spPr>
          <a:xfrm>
            <a:off x="365855" y="1021619"/>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4</a:t>
            </a:r>
            <a:endParaRPr lang="es-AR" sz="2000" b="1" dirty="0">
              <a:solidFill>
                <a:schemeClr val="accent1"/>
              </a:solidFill>
              <a:latin typeface="Arial Rounded MT Bold" panose="020F0704030504030204" pitchFamily="34" charset="0"/>
            </a:endParaRPr>
          </a:p>
        </p:txBody>
      </p:sp>
      <p:sp>
        <p:nvSpPr>
          <p:cNvPr id="18" name="CuadroTexto 17"/>
          <p:cNvSpPr txBox="1"/>
          <p:nvPr/>
        </p:nvSpPr>
        <p:spPr>
          <a:xfrm>
            <a:off x="1201641" y="885977"/>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Presentarse a los estudiantes. Informar el tiempo de la aplicación de la prueba. </a:t>
            </a:r>
          </a:p>
        </p:txBody>
      </p:sp>
      <p:sp>
        <p:nvSpPr>
          <p:cNvPr id="19" name="CuadroTexto 18"/>
          <p:cNvSpPr txBox="1"/>
          <p:nvPr/>
        </p:nvSpPr>
        <p:spPr>
          <a:xfrm>
            <a:off x="1609859" y="1757339"/>
            <a:ext cx="9087998" cy="41969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Aplicación de la Prueba de Ciencias Sociales (60 minutos)</a:t>
            </a:r>
            <a:endParaRPr lang="es-AR" sz="2400" dirty="0">
              <a:solidFill>
                <a:schemeClr val="tx1"/>
              </a:solidFill>
              <a:latin typeface="Arial Rounded MT Bold" panose="020F0704030504030204" pitchFamily="34" charset="0"/>
            </a:endParaRPr>
          </a:p>
        </p:txBody>
      </p:sp>
      <p:sp>
        <p:nvSpPr>
          <p:cNvPr id="21" name="CuadroTexto 20"/>
          <p:cNvSpPr txBox="1"/>
          <p:nvPr/>
        </p:nvSpPr>
        <p:spPr>
          <a:xfrm>
            <a:off x="1609859" y="2204519"/>
            <a:ext cx="9087998" cy="46166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Recreo (15 minutos)</a:t>
            </a:r>
            <a:endParaRPr lang="es-AR" sz="2400" dirty="0">
              <a:solidFill>
                <a:schemeClr val="tx1"/>
              </a:solidFill>
              <a:latin typeface="Arial Rounded MT Bold" panose="020F0704030504030204" pitchFamily="34" charset="0"/>
            </a:endParaRPr>
          </a:p>
        </p:txBody>
      </p:sp>
      <p:sp>
        <p:nvSpPr>
          <p:cNvPr id="22" name="CuadroTexto 21"/>
          <p:cNvSpPr txBox="1"/>
          <p:nvPr/>
        </p:nvSpPr>
        <p:spPr>
          <a:xfrm>
            <a:off x="1609859" y="2696147"/>
            <a:ext cx="9087998" cy="46166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Aplicación de la Prueba de Ciencias Naturales  (60 minutos)</a:t>
            </a:r>
            <a:endParaRPr lang="es-AR" sz="2400" dirty="0">
              <a:solidFill>
                <a:schemeClr val="tx1"/>
              </a:solidFill>
              <a:latin typeface="Arial Rounded MT Bold" panose="020F0704030504030204" pitchFamily="34" charset="0"/>
            </a:endParaRPr>
          </a:p>
        </p:txBody>
      </p:sp>
      <p:sp>
        <p:nvSpPr>
          <p:cNvPr id="23" name="CuadroTexto 22"/>
          <p:cNvSpPr txBox="1"/>
          <p:nvPr/>
        </p:nvSpPr>
        <p:spPr>
          <a:xfrm>
            <a:off x="1609859" y="3174897"/>
            <a:ext cx="9087998" cy="46166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Recreo (15 minutos)</a:t>
            </a:r>
            <a:endParaRPr lang="es-AR" sz="2400" dirty="0">
              <a:solidFill>
                <a:schemeClr val="tx1"/>
              </a:solidFill>
              <a:latin typeface="Arial Rounded MT Bold" panose="020F0704030504030204" pitchFamily="34" charset="0"/>
            </a:endParaRPr>
          </a:p>
        </p:txBody>
      </p:sp>
      <p:sp>
        <p:nvSpPr>
          <p:cNvPr id="24" name="CuadroTexto 23"/>
          <p:cNvSpPr txBox="1"/>
          <p:nvPr/>
        </p:nvSpPr>
        <p:spPr>
          <a:xfrm>
            <a:off x="1609859" y="3656138"/>
            <a:ext cx="9087998" cy="46166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Respuesta del Cuestionario de Estudiantes (40 minutos)</a:t>
            </a:r>
            <a:endParaRPr lang="es-AR" sz="2400" dirty="0">
              <a:solidFill>
                <a:schemeClr val="tx1"/>
              </a:solidFill>
              <a:latin typeface="Arial Rounded MT Bold" panose="020F0704030504030204" pitchFamily="34" charset="0"/>
            </a:endParaRPr>
          </a:p>
        </p:txBody>
      </p:sp>
      <p:sp>
        <p:nvSpPr>
          <p:cNvPr id="25" name="CuadroTexto 24"/>
          <p:cNvSpPr txBox="1"/>
          <p:nvPr/>
        </p:nvSpPr>
        <p:spPr>
          <a:xfrm>
            <a:off x="365855" y="435724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5</a:t>
            </a:r>
            <a:endParaRPr lang="es-AR" sz="2000" b="1" dirty="0">
              <a:solidFill>
                <a:schemeClr val="accent1"/>
              </a:solidFill>
              <a:latin typeface="Arial Rounded MT Bold" panose="020F0704030504030204" pitchFamily="34" charset="0"/>
            </a:endParaRPr>
          </a:p>
        </p:txBody>
      </p:sp>
      <p:sp>
        <p:nvSpPr>
          <p:cNvPr id="26" name="CuadroTexto 25"/>
          <p:cNvSpPr txBox="1"/>
          <p:nvPr/>
        </p:nvSpPr>
        <p:spPr>
          <a:xfrm>
            <a:off x="1201641" y="4221603"/>
            <a:ext cx="10806716" cy="2677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Entregar los sobres transparentes cerrados con los Cuadernillos e ir registrando los presentes en la Planilla del Aplicador. Al </a:t>
            </a:r>
            <a:r>
              <a:rPr lang="es-AR" sz="2400" dirty="0">
                <a:solidFill>
                  <a:schemeClr val="tx1"/>
                </a:solidFill>
                <a:latin typeface="Arial Rounded MT Bold" panose="020F0704030504030204" pitchFamily="34" charset="0"/>
              </a:rPr>
              <a:t>primer estudiante del registro se le entregan los cuadernillos que contengan el n°1 de ID de estudiante. Continuar la distribución en forma secuencial, siguiendo el orden de la lista, sin asignar materiales a los estudiantes ausentes. </a:t>
            </a:r>
            <a:r>
              <a:rPr lang="es-AR" sz="2400" b="1" dirty="0">
                <a:solidFill>
                  <a:schemeClr val="tx1"/>
                </a:solidFill>
                <a:latin typeface="Arial Rounded MT Bold" panose="020F0704030504030204" pitchFamily="34" charset="0"/>
              </a:rPr>
              <a:t>Los materiales con los números de ID ausentes se vuelven a guardar en la caja.</a:t>
            </a:r>
            <a:endParaRPr lang="es-AR" sz="2400" dirty="0" smtClean="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74545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365855" y="21025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6</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1201641" y="7461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Transmitir con claridad las indicaciones sobre la forma de llenar las burbujas de respuestas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365855" y="1041249"/>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7</a:t>
            </a:r>
            <a:endParaRPr lang="es-AR" sz="2000" b="1" dirty="0">
              <a:solidFill>
                <a:schemeClr val="accent1"/>
              </a:solidFill>
              <a:latin typeface="Arial Rounded MT Bold" panose="020F0704030504030204" pitchFamily="34" charset="0"/>
            </a:endParaRPr>
          </a:p>
        </p:txBody>
      </p:sp>
      <p:sp>
        <p:nvSpPr>
          <p:cNvPr id="20" name="CuadroTexto 19"/>
          <p:cNvSpPr txBox="1"/>
          <p:nvPr/>
        </p:nvSpPr>
        <p:spPr>
          <a:xfrm>
            <a:off x="1201641" y="905607"/>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spcAft>
                <a:spcPts val="0"/>
              </a:spcAft>
            </a:pPr>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Si un estudiante llegara al aula una vez entregados los cuadernillos, no le será permitido realizar la prueba de esa área evaluada y será considerado ausente. (Podrá realizar la prueba del área siguiente en el momento de aplicación que corresponda).</a:t>
            </a:r>
          </a:p>
        </p:txBody>
      </p:sp>
      <p:sp>
        <p:nvSpPr>
          <p:cNvPr id="27" name="CuadroTexto 26"/>
          <p:cNvSpPr txBox="1"/>
          <p:nvPr/>
        </p:nvSpPr>
        <p:spPr>
          <a:xfrm>
            <a:off x="365855" y="265707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8</a:t>
            </a:r>
            <a:endParaRPr lang="es-AR" sz="2000" b="1" dirty="0">
              <a:solidFill>
                <a:schemeClr val="accent1"/>
              </a:solidFill>
              <a:latin typeface="Arial Rounded MT Bold" panose="020F0704030504030204" pitchFamily="34" charset="0"/>
            </a:endParaRPr>
          </a:p>
        </p:txBody>
      </p:sp>
      <p:sp>
        <p:nvSpPr>
          <p:cNvPr id="28" name="CuadroTexto 27"/>
          <p:cNvSpPr txBox="1"/>
          <p:nvPr/>
        </p:nvSpPr>
        <p:spPr>
          <a:xfrm>
            <a:off x="1201641" y="2521434"/>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spcAft>
                <a:spcPts val="0"/>
              </a:spcAft>
            </a:pPr>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Prever que los últimos diez minutos de la aplicación de la Prueba estén reservados para que los estudiantes revisen el material a entregar. </a:t>
            </a:r>
          </a:p>
        </p:txBody>
      </p:sp>
      <p:sp>
        <p:nvSpPr>
          <p:cNvPr id="29" name="CuadroTexto 28"/>
          <p:cNvSpPr txBox="1"/>
          <p:nvPr/>
        </p:nvSpPr>
        <p:spPr>
          <a:xfrm>
            <a:off x="365855" y="362371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9</a:t>
            </a:r>
            <a:endParaRPr lang="es-AR" sz="2000" b="1" dirty="0">
              <a:solidFill>
                <a:schemeClr val="accent1"/>
              </a:solidFill>
              <a:latin typeface="Arial Rounded MT Bold" panose="020F0704030504030204" pitchFamily="34" charset="0"/>
            </a:endParaRPr>
          </a:p>
        </p:txBody>
      </p:sp>
      <p:sp>
        <p:nvSpPr>
          <p:cNvPr id="30" name="CuadroTexto 29"/>
          <p:cNvSpPr txBox="1"/>
          <p:nvPr/>
        </p:nvSpPr>
        <p:spPr>
          <a:xfrm>
            <a:off x="1201641" y="3488073"/>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Comprobar que no haya dobles marcas ni tachaduras. Si hubiera cambiado la opción de respuesta, verificar si borraron totalmente la considerada incorrecta. Verificar que las pruebas hayan sido completadas con lápiz negro</a:t>
            </a:r>
            <a:r>
              <a:rPr lang="es-AR" sz="2400" dirty="0" smtClean="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a:t>
            </a:r>
            <a:endPar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1" name="CuadroTexto 30"/>
          <p:cNvSpPr txBox="1"/>
          <p:nvPr/>
        </p:nvSpPr>
        <p:spPr>
          <a:xfrm>
            <a:off x="193183" y="5329017"/>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10</a:t>
            </a:r>
            <a:endParaRPr lang="es-AR" sz="2000" b="1" dirty="0">
              <a:solidFill>
                <a:schemeClr val="accent1"/>
              </a:solidFill>
              <a:latin typeface="Arial Rounded MT Bold" panose="020F0704030504030204" pitchFamily="34" charset="0"/>
            </a:endParaRPr>
          </a:p>
        </p:txBody>
      </p:sp>
      <p:sp>
        <p:nvSpPr>
          <p:cNvPr id="32" name="CuadroTexto 31"/>
          <p:cNvSpPr txBox="1"/>
          <p:nvPr/>
        </p:nvSpPr>
        <p:spPr>
          <a:xfrm>
            <a:off x="1201641" y="5193375"/>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a:solidFill>
                  <a:schemeClr val="tx1"/>
                </a:solidFill>
                <a:latin typeface="Arial Rounded MT Bold" panose="020F0704030504030204" pitchFamily="34" charset="0"/>
              </a:rPr>
              <a:t>Controlar la devolución de todo el material de cada uno de los estudiantes</a:t>
            </a:r>
            <a:r>
              <a:rPr lang="es-AR" sz="2400" dirty="0" smtClean="0">
                <a:solidFill>
                  <a:schemeClr val="tx1"/>
                </a:solidFill>
                <a:latin typeface="Arial Rounded MT Bold" panose="020F0704030504030204" pitchFamily="34" charset="0"/>
              </a:rPr>
              <a:t>.</a:t>
            </a:r>
            <a:endParaRPr lang="es-AR" sz="24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9386379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uadroTexto 30"/>
          <p:cNvSpPr txBox="1"/>
          <p:nvPr/>
        </p:nvSpPr>
        <p:spPr>
          <a:xfrm>
            <a:off x="193183" y="267615"/>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11</a:t>
            </a:r>
            <a:endParaRPr lang="es-AR" sz="2000" b="1" dirty="0">
              <a:solidFill>
                <a:schemeClr val="accent1"/>
              </a:solidFill>
              <a:latin typeface="Arial Rounded MT Bold" panose="020F0704030504030204" pitchFamily="34" charset="0"/>
            </a:endParaRPr>
          </a:p>
        </p:txBody>
      </p:sp>
      <p:sp>
        <p:nvSpPr>
          <p:cNvPr id="32" name="CuadroTexto 31"/>
          <p:cNvSpPr txBox="1"/>
          <p:nvPr/>
        </p:nvSpPr>
        <p:spPr>
          <a:xfrm>
            <a:off x="1201641" y="131973"/>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smtClean="0">
                <a:solidFill>
                  <a:schemeClr val="tx1"/>
                </a:solidFill>
                <a:latin typeface="Arial Rounded MT Bold" panose="020F0704030504030204" pitchFamily="34" charset="0"/>
              </a:rPr>
              <a:t>Guardar el material en la/s cajas correspondientes y cerrar las mismas.</a:t>
            </a:r>
          </a:p>
          <a:p>
            <a:pPr algn="just"/>
            <a:r>
              <a:rPr lang="es-AR" sz="2400" dirty="0" smtClean="0">
                <a:solidFill>
                  <a:srgbClr val="FF0000"/>
                </a:solidFill>
                <a:latin typeface="Arial Rounded MT Bold" panose="020F0704030504030204" pitchFamily="34" charset="0"/>
              </a:rPr>
              <a:t>*Guardar la Planilla del Director en la misma caja donde se encontraba.  </a:t>
            </a:r>
            <a:endParaRPr lang="es-AR" sz="2400" dirty="0">
              <a:solidFill>
                <a:srgbClr val="FF0000"/>
              </a:solidFill>
              <a:latin typeface="Arial Rounded MT Bold" panose="020F0704030504030204" pitchFamily="34" charset="0"/>
            </a:endParaRPr>
          </a:p>
        </p:txBody>
      </p:sp>
      <p:sp>
        <p:nvSpPr>
          <p:cNvPr id="12" name="CuadroTexto 11"/>
          <p:cNvSpPr txBox="1"/>
          <p:nvPr/>
        </p:nvSpPr>
        <p:spPr>
          <a:xfrm>
            <a:off x="193183" y="1467944"/>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12</a:t>
            </a:r>
            <a:endParaRPr lang="es-AR" sz="2000" b="1" dirty="0">
              <a:solidFill>
                <a:schemeClr val="accent1"/>
              </a:solidFill>
              <a:latin typeface="Arial Rounded MT Bold" panose="020F0704030504030204" pitchFamily="34" charset="0"/>
            </a:endParaRPr>
          </a:p>
        </p:txBody>
      </p:sp>
      <p:sp>
        <p:nvSpPr>
          <p:cNvPr id="13" name="CuadroTexto 12"/>
          <p:cNvSpPr txBox="1"/>
          <p:nvPr/>
        </p:nvSpPr>
        <p:spPr>
          <a:xfrm>
            <a:off x="1201641" y="1486850"/>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smtClean="0">
                <a:solidFill>
                  <a:schemeClr val="tx1"/>
                </a:solidFill>
                <a:latin typeface="Arial Rounded MT Bold" panose="020F0704030504030204" pitchFamily="34" charset="0"/>
              </a:rPr>
              <a:t>Entregar la caja cerrada al Director/Veedor.</a:t>
            </a:r>
          </a:p>
        </p:txBody>
      </p:sp>
    </p:spTree>
    <p:extLst>
      <p:ext uri="{BB962C8B-B14F-4D97-AF65-F5344CB8AC3E}">
        <p14:creationId xmlns:p14="http://schemas.microsoft.com/office/powerpoint/2010/main" val="3041457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Después de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49363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08806"/>
            <a:ext cx="10806716" cy="1938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Recibir los materiales</a:t>
            </a:r>
            <a:r>
              <a:rPr lang="es-AR" sz="2400" dirty="0" smtClean="0">
                <a:solidFill>
                  <a:schemeClr val="tx1"/>
                </a:solidFill>
                <a:latin typeface="Arial Rounded MT Bold" panose="020F0704030504030204" pitchFamily="34" charset="0"/>
              </a:rPr>
              <a:t> y completar </a:t>
            </a:r>
            <a:r>
              <a:rPr lang="es-AR" sz="2400" b="1" u="sng" dirty="0">
                <a:solidFill>
                  <a:schemeClr val="tx1"/>
                </a:solidFill>
                <a:latin typeface="Arial Rounded MT Bold" panose="020F0704030504030204" pitchFamily="34" charset="0"/>
              </a:rPr>
              <a:t>el “ACTA PLANILLA DE ENTREGA Y RECEPCIÓN DE MATERIALES APRENDER 2017”</a:t>
            </a:r>
            <a:r>
              <a:rPr lang="es-AR" sz="2400" dirty="0">
                <a:solidFill>
                  <a:schemeClr val="tx1"/>
                </a:solidFill>
                <a:latin typeface="Arial Rounded MT Bold" panose="020F0704030504030204" pitchFamily="34" charset="0"/>
              </a:rPr>
              <a:t> en la que se consignará la cantidad de cajas que </a:t>
            </a:r>
            <a:r>
              <a:rPr lang="es-AR" sz="2400" dirty="0" smtClean="0">
                <a:solidFill>
                  <a:schemeClr val="tx1"/>
                </a:solidFill>
                <a:latin typeface="Arial Rounded MT Bold" panose="020F0704030504030204" pitchFamily="34" charset="0"/>
              </a:rPr>
              <a:t>se entregan, </a:t>
            </a:r>
            <a:r>
              <a:rPr lang="es-AR" sz="2400" dirty="0">
                <a:solidFill>
                  <a:schemeClr val="tx1"/>
                </a:solidFill>
                <a:latin typeface="Arial Rounded MT Bold" panose="020F0704030504030204" pitchFamily="34" charset="0"/>
              </a:rPr>
              <a:t>fecha y firma del director. </a:t>
            </a:r>
          </a:p>
          <a:p>
            <a:pPr lvl="0" algn="just"/>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9" name="CuadroTexto 8"/>
          <p:cNvSpPr txBox="1"/>
          <p:nvPr/>
        </p:nvSpPr>
        <p:spPr>
          <a:xfrm>
            <a:off x="230629" y="320246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3194912"/>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Recibir la copia de la Planilla del Directivo/Veedor</a:t>
            </a:r>
            <a:endParaRPr lang="es-AR" sz="2400" dirty="0" smtClean="0">
              <a:solidFill>
                <a:srgbClr val="00B050"/>
              </a:solidFill>
              <a:latin typeface="Arial Rounded MT Bold" panose="020F0704030504030204" pitchFamily="34" charset="0"/>
            </a:endParaRPr>
          </a:p>
        </p:txBody>
      </p:sp>
      <p:sp>
        <p:nvSpPr>
          <p:cNvPr id="13" name="CuadroTexto 12"/>
          <p:cNvSpPr txBox="1"/>
          <p:nvPr/>
        </p:nvSpPr>
        <p:spPr>
          <a:xfrm>
            <a:off x="230629" y="434868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5" name="CuadroTexto 14"/>
          <p:cNvSpPr txBox="1"/>
          <p:nvPr/>
        </p:nvSpPr>
        <p:spPr>
          <a:xfrm>
            <a:off x="1066415" y="4392648"/>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Organizar el material</a:t>
            </a:r>
            <a:r>
              <a:rPr lang="es-AR" sz="2400" b="1" dirty="0" smtClean="0">
                <a:solidFill>
                  <a:schemeClr val="tx1"/>
                </a:solidFill>
                <a:latin typeface="Arial Rounded MT Bold" panose="020F0704030504030204" pitchFamily="34" charset="0"/>
              </a:rPr>
              <a:t> </a:t>
            </a:r>
            <a:r>
              <a:rPr lang="es-AR" sz="2400" dirty="0" smtClean="0">
                <a:solidFill>
                  <a:schemeClr val="tx1"/>
                </a:solidFill>
                <a:latin typeface="Arial Rounded MT Bold" panose="020F0704030504030204" pitchFamily="34" charset="0"/>
              </a:rPr>
              <a:t> para el envío postal</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4007643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Después de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 Veedor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49363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08806"/>
            <a:ext cx="10806716" cy="1938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Entregar los materiales</a:t>
            </a:r>
            <a:r>
              <a:rPr lang="es-AR" sz="2400" dirty="0" smtClean="0">
                <a:solidFill>
                  <a:schemeClr val="tx1"/>
                </a:solidFill>
                <a:latin typeface="Arial Rounded MT Bold" panose="020F0704030504030204" pitchFamily="34" charset="0"/>
              </a:rPr>
              <a:t> en la Cabecera de distribución y completar </a:t>
            </a:r>
            <a:r>
              <a:rPr lang="es-AR" sz="2400" b="1" u="sng" dirty="0">
                <a:solidFill>
                  <a:schemeClr val="tx1"/>
                </a:solidFill>
                <a:latin typeface="Arial Rounded MT Bold" panose="020F0704030504030204" pitchFamily="34" charset="0"/>
              </a:rPr>
              <a:t>el “ACTA PLANILLA DE ENTREGA Y RECEPCIÓN DE MATERIALES APRENDER 2017”</a:t>
            </a:r>
            <a:r>
              <a:rPr lang="es-AR" sz="2400" dirty="0">
                <a:solidFill>
                  <a:schemeClr val="tx1"/>
                </a:solidFill>
                <a:latin typeface="Arial Rounded MT Bold" panose="020F0704030504030204" pitchFamily="34" charset="0"/>
              </a:rPr>
              <a:t> en la que se consignará la cantidad de cajas que </a:t>
            </a:r>
            <a:r>
              <a:rPr lang="es-AR" sz="2400" dirty="0" smtClean="0">
                <a:solidFill>
                  <a:schemeClr val="tx1"/>
                </a:solidFill>
                <a:latin typeface="Arial Rounded MT Bold" panose="020F0704030504030204" pitchFamily="34" charset="0"/>
              </a:rPr>
              <a:t>se entregan, </a:t>
            </a:r>
            <a:r>
              <a:rPr lang="es-AR" sz="2400" dirty="0">
                <a:solidFill>
                  <a:schemeClr val="tx1"/>
                </a:solidFill>
                <a:latin typeface="Arial Rounded MT Bold" panose="020F0704030504030204" pitchFamily="34" charset="0"/>
              </a:rPr>
              <a:t>fecha y firma del director. </a:t>
            </a:r>
          </a:p>
          <a:p>
            <a:pPr lvl="0" algn="just"/>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9" name="CuadroTexto 8"/>
          <p:cNvSpPr txBox="1"/>
          <p:nvPr/>
        </p:nvSpPr>
        <p:spPr>
          <a:xfrm>
            <a:off x="230629" y="320246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3194912"/>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Entregar la copia de la Planilla del Directivo/Veedor</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4045677148"/>
      </p:ext>
    </p:extLst>
  </p:cSld>
  <p:clrMapOvr>
    <a:masterClrMapping/>
  </p:clrMapOvr>
</p:sld>
</file>

<file path=ppt/theme/theme1.xml><?xml version="1.0" encoding="utf-8"?>
<a:theme xmlns:a="http://schemas.openxmlformats.org/drawingml/2006/main" name="Marco">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1605</TotalTime>
  <Words>2760</Words>
  <Application>Microsoft Office PowerPoint</Application>
  <PresentationFormat>Panorámica</PresentationFormat>
  <Paragraphs>385</Paragraphs>
  <Slides>51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51</vt:i4>
      </vt:variant>
    </vt:vector>
  </HeadingPairs>
  <TitlesOfParts>
    <vt:vector size="59" baseType="lpstr">
      <vt:lpstr>Arial</vt:lpstr>
      <vt:lpstr>Arial Rounded MT Bold</vt:lpstr>
      <vt:lpstr>Calibri</vt:lpstr>
      <vt:lpstr>Corbel</vt:lpstr>
      <vt:lpstr>RobotoSlab-Light</vt:lpstr>
      <vt:lpstr>Times New Roman</vt:lpstr>
      <vt:lpstr>Wingdings 2</vt:lpstr>
      <vt:lpstr>Marco</vt:lpstr>
      <vt:lpstr>APRENDER 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Gobierno de Cordoba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de Revisión de expertos</dc:title>
  <dc:creator>Rafael Orlando Taborda</dc:creator>
  <cp:lastModifiedBy>Micaela Bressan</cp:lastModifiedBy>
  <cp:revision>97</cp:revision>
  <cp:lastPrinted>2017-08-16T17:59:31Z</cp:lastPrinted>
  <dcterms:created xsi:type="dcterms:W3CDTF">2017-06-16T15:03:36Z</dcterms:created>
  <dcterms:modified xsi:type="dcterms:W3CDTF">2017-08-30T13:46:45Z</dcterms:modified>
</cp:coreProperties>
</file>