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handoutMasterIdLst>
    <p:handoutMasterId r:id="rId62"/>
  </p:handoutMasterIdLst>
  <p:sldIdLst>
    <p:sldId id="256" r:id="rId2"/>
    <p:sldId id="271" r:id="rId3"/>
    <p:sldId id="316" r:id="rId4"/>
    <p:sldId id="317" r:id="rId5"/>
    <p:sldId id="318" r:id="rId6"/>
    <p:sldId id="319" r:id="rId7"/>
    <p:sldId id="320" r:id="rId8"/>
    <p:sldId id="321" r:id="rId9"/>
    <p:sldId id="322" r:id="rId10"/>
    <p:sldId id="323" r:id="rId11"/>
    <p:sldId id="324" r:id="rId12"/>
    <p:sldId id="325" r:id="rId13"/>
    <p:sldId id="326" r:id="rId14"/>
    <p:sldId id="327" r:id="rId15"/>
    <p:sldId id="328" r:id="rId16"/>
    <p:sldId id="329" r:id="rId17"/>
    <p:sldId id="330" r:id="rId18"/>
    <p:sldId id="331" r:id="rId19"/>
    <p:sldId id="332" r:id="rId20"/>
    <p:sldId id="333" r:id="rId21"/>
    <p:sldId id="334" r:id="rId22"/>
    <p:sldId id="335" r:id="rId23"/>
    <p:sldId id="336" r:id="rId24"/>
    <p:sldId id="337" r:id="rId25"/>
    <p:sldId id="338" r:id="rId26"/>
    <p:sldId id="339" r:id="rId27"/>
    <p:sldId id="340" r:id="rId28"/>
    <p:sldId id="341" r:id="rId29"/>
    <p:sldId id="342" r:id="rId30"/>
    <p:sldId id="343" r:id="rId31"/>
    <p:sldId id="344" r:id="rId32"/>
    <p:sldId id="345" r:id="rId33"/>
    <p:sldId id="346" r:id="rId34"/>
    <p:sldId id="347" r:id="rId35"/>
    <p:sldId id="348"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52" r:id="rId50"/>
    <p:sldId id="353" r:id="rId51"/>
    <p:sldId id="304" r:id="rId52"/>
    <p:sldId id="305" r:id="rId53"/>
    <p:sldId id="306" r:id="rId54"/>
    <p:sldId id="307" r:id="rId55"/>
    <p:sldId id="308" r:id="rId56"/>
    <p:sldId id="309" r:id="rId57"/>
    <p:sldId id="310" r:id="rId58"/>
    <p:sldId id="311" r:id="rId59"/>
    <p:sldId id="312" r:id="rId60"/>
    <p:sldId id="313" r:id="rId61"/>
  </p:sldIdLst>
  <p:sldSz cx="12192000" cy="6858000"/>
  <p:notesSz cx="6724650" cy="97742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544" autoAdjust="0"/>
    <p:restoredTop sz="94660"/>
  </p:normalViewPr>
  <p:slideViewPr>
    <p:cSldViewPr snapToGrid="0">
      <p:cViewPr varScale="1">
        <p:scale>
          <a:sx n="47" d="100"/>
          <a:sy n="47" d="100"/>
        </p:scale>
        <p:origin x="378"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14650" cy="49053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sz="quarter" idx="1"/>
          </p:nvPr>
        </p:nvSpPr>
        <p:spPr>
          <a:xfrm>
            <a:off x="3808413" y="0"/>
            <a:ext cx="2914650" cy="490538"/>
          </a:xfrm>
          <a:prstGeom prst="rect">
            <a:avLst/>
          </a:prstGeom>
        </p:spPr>
        <p:txBody>
          <a:bodyPr vert="horz" lIns="91440" tIns="45720" rIns="91440" bIns="45720" rtlCol="0"/>
          <a:lstStyle>
            <a:lvl1pPr algn="r">
              <a:defRPr sz="1200"/>
            </a:lvl1pPr>
          </a:lstStyle>
          <a:p>
            <a:fld id="{0637A292-8A39-4444-9017-542438A5EEBE}" type="datetimeFigureOut">
              <a:rPr lang="es-AR" smtClean="0"/>
              <a:pPr/>
              <a:t>30/08/2017</a:t>
            </a:fld>
            <a:endParaRPr lang="es-AR"/>
          </a:p>
        </p:txBody>
      </p:sp>
      <p:sp>
        <p:nvSpPr>
          <p:cNvPr id="4" name="Marcador de pie de página 3"/>
          <p:cNvSpPr>
            <a:spLocks noGrp="1"/>
          </p:cNvSpPr>
          <p:nvPr>
            <p:ph type="ftr" sz="quarter" idx="2"/>
          </p:nvPr>
        </p:nvSpPr>
        <p:spPr>
          <a:xfrm>
            <a:off x="0" y="9283700"/>
            <a:ext cx="2914650" cy="490538"/>
          </a:xfrm>
          <a:prstGeom prst="rect">
            <a:avLst/>
          </a:prstGeom>
        </p:spPr>
        <p:txBody>
          <a:bodyPr vert="horz" lIns="91440" tIns="45720" rIns="91440" bIns="45720" rtlCol="0" anchor="b"/>
          <a:lstStyle>
            <a:lvl1pPr algn="l">
              <a:defRPr sz="1200"/>
            </a:lvl1pPr>
          </a:lstStyle>
          <a:p>
            <a:endParaRPr lang="es-AR"/>
          </a:p>
        </p:txBody>
      </p:sp>
      <p:sp>
        <p:nvSpPr>
          <p:cNvPr id="5" name="Marcador de número de diapositiva 4"/>
          <p:cNvSpPr>
            <a:spLocks noGrp="1"/>
          </p:cNvSpPr>
          <p:nvPr>
            <p:ph type="sldNum" sz="quarter" idx="3"/>
          </p:nvPr>
        </p:nvSpPr>
        <p:spPr>
          <a:xfrm>
            <a:off x="3808413" y="9283700"/>
            <a:ext cx="2914650" cy="490538"/>
          </a:xfrm>
          <a:prstGeom prst="rect">
            <a:avLst/>
          </a:prstGeom>
        </p:spPr>
        <p:txBody>
          <a:bodyPr vert="horz" lIns="91440" tIns="45720" rIns="91440" bIns="45720" rtlCol="0" anchor="b"/>
          <a:lstStyle>
            <a:lvl1pPr algn="r">
              <a:defRPr sz="1200"/>
            </a:lvl1pPr>
          </a:lstStyle>
          <a:p>
            <a:fld id="{22041317-A9C5-49D0-B79E-FAB13DB59CB9}" type="slidenum">
              <a:rPr lang="es-AR" smtClean="0"/>
              <a:pPr/>
              <a:t>‹Nº›</a:t>
            </a:fld>
            <a:endParaRPr lang="es-AR"/>
          </a:p>
        </p:txBody>
      </p:sp>
    </p:spTree>
    <p:extLst>
      <p:ext uri="{BB962C8B-B14F-4D97-AF65-F5344CB8AC3E}">
        <p14:creationId xmlns:p14="http://schemas.microsoft.com/office/powerpoint/2010/main" val="99963444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smtClean="0"/>
              <a:t>Haga clic para modificar el estilo de título del patrón</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8/30/2017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8/30/2017</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67426" y="1698540"/>
            <a:ext cx="8718996" cy="1630208"/>
          </a:xfrm>
        </p:spPr>
        <p:txBody>
          <a:bodyPr>
            <a:noAutofit/>
          </a:bodyPr>
          <a:lstStyle/>
          <a:p>
            <a:r>
              <a:rPr lang="es-AR" sz="8000" b="1" dirty="0" smtClean="0">
                <a:solidFill>
                  <a:schemeClr val="bg1"/>
                </a:solidFill>
                <a:latin typeface="Arial Rounded MT Bold" panose="020F0704030504030204" pitchFamily="34" charset="0"/>
              </a:rPr>
              <a:t>APRENDER 2017</a:t>
            </a:r>
            <a:endParaRPr lang="es-AR" sz="8000" b="1" dirty="0">
              <a:solidFill>
                <a:schemeClr val="bg1"/>
              </a:solidFill>
              <a:latin typeface="Arial Rounded MT Bold" panose="020F0704030504030204" pitchFamily="34" charset="0"/>
            </a:endParaRPr>
          </a:p>
        </p:txBody>
      </p:sp>
      <p:sp>
        <p:nvSpPr>
          <p:cNvPr id="3" name="Subtítulo 2"/>
          <p:cNvSpPr>
            <a:spLocks noGrp="1"/>
          </p:cNvSpPr>
          <p:nvPr>
            <p:ph type="subTitle" idx="1"/>
          </p:nvPr>
        </p:nvSpPr>
        <p:spPr>
          <a:xfrm>
            <a:off x="167426" y="3328748"/>
            <a:ext cx="8744753" cy="1431027"/>
          </a:xfrm>
        </p:spPr>
        <p:txBody>
          <a:bodyPr>
            <a:normAutofit fontScale="92500"/>
          </a:bodyPr>
          <a:lstStyle/>
          <a:p>
            <a:r>
              <a:rPr lang="es-AR" sz="3900" b="1" dirty="0" smtClean="0">
                <a:effectLst>
                  <a:outerShdw blurRad="38100" dist="38100" dir="2700000" algn="tl">
                    <a:srgbClr val="000000">
                      <a:alpha val="43137"/>
                    </a:srgbClr>
                  </a:outerShdw>
                </a:effectLst>
                <a:latin typeface="Arial Rounded MT Bold" panose="020F0704030504030204" pitchFamily="34" charset="0"/>
              </a:rPr>
              <a:t>Operativo provincial de preparación, acompañamiento y aplicación. </a:t>
            </a:r>
          </a:p>
          <a:p>
            <a:endParaRPr lang="es-AR"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79" y="0"/>
            <a:ext cx="12233180" cy="1275008"/>
          </a:xfrm>
          <a:prstGeom prst="rect">
            <a:avLst/>
          </a:prstGeom>
          <a:ln>
            <a:solidFill>
              <a:schemeClr val="accent1"/>
            </a:solidFill>
          </a:ln>
        </p:spPr>
      </p:pic>
    </p:spTree>
    <p:extLst>
      <p:ext uri="{BB962C8B-B14F-4D97-AF65-F5344CB8AC3E}">
        <p14:creationId xmlns:p14="http://schemas.microsoft.com/office/powerpoint/2010/main" val="349101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257579" y="1803041"/>
            <a:ext cx="11694016" cy="2554545"/>
          </a:xfrm>
          <a:prstGeom prst="rect">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algn="ctr"/>
            <a:r>
              <a:rPr lang="es-AR" sz="8000" dirty="0" smtClean="0">
                <a:solidFill>
                  <a:schemeClr val="bg2">
                    <a:lumMod val="40000"/>
                    <a:lumOff val="60000"/>
                  </a:schemeClr>
                </a:solidFill>
                <a:latin typeface="Arial Rounded MT Bold" panose="020F0704030504030204" pitchFamily="34" charset="0"/>
              </a:rPr>
              <a:t>Primer momento</a:t>
            </a:r>
          </a:p>
          <a:p>
            <a:pPr algn="ctr"/>
            <a:r>
              <a:rPr lang="es-AR" sz="80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Análisis Aprender 2016</a:t>
            </a:r>
            <a:endParaRPr lang="es-AR" sz="80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spTree>
    <p:extLst>
      <p:ext uri="{BB962C8B-B14F-4D97-AF65-F5344CB8AC3E}">
        <p14:creationId xmlns:p14="http://schemas.microsoft.com/office/powerpoint/2010/main" val="1263667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30631" y="71886"/>
            <a:ext cx="11642501" cy="584775"/>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Escuelas participantes y Estudiantes respondientes</a:t>
            </a:r>
            <a:endParaRPr lang="es-AR" sz="4000" dirty="0">
              <a:solidFill>
                <a:schemeClr val="bg1"/>
              </a:solidFill>
              <a:latin typeface="Arial Rounded MT Bold" panose="020F0704030504030204" pitchFamily="34" charset="0"/>
            </a:endParaRPr>
          </a:p>
        </p:txBody>
      </p:sp>
      <p:sp>
        <p:nvSpPr>
          <p:cNvPr id="5" name="CuadroTexto 4"/>
          <p:cNvSpPr txBox="1"/>
          <p:nvPr/>
        </p:nvSpPr>
        <p:spPr>
          <a:xfrm>
            <a:off x="3416522" y="5993107"/>
            <a:ext cx="8456610" cy="307777"/>
          </a:xfrm>
          <a:prstGeom prst="rect">
            <a:avLst/>
          </a:prstGeom>
          <a:noFill/>
        </p:spPr>
        <p:txBody>
          <a:bodyPr wrap="none" rtlCol="0">
            <a:spAutoFit/>
          </a:bodyPr>
          <a:lstStyle/>
          <a:p>
            <a:r>
              <a:rPr lang="es-AR" sz="1400" dirty="0" smtClean="0">
                <a:latin typeface="Arial Rounded MT Bold" panose="020F0704030504030204" pitchFamily="34" charset="0"/>
              </a:rPr>
              <a:t>*Escuelas participantes: Al menos un estudiante respondió el 50% o más de alguna evaluación.</a:t>
            </a:r>
            <a:endParaRPr lang="es-AR" sz="1400" dirty="0">
              <a:latin typeface="Arial Rounded MT Bold" panose="020F0704030504030204" pitchFamily="34" charset="0"/>
            </a:endParaRPr>
          </a:p>
        </p:txBody>
      </p:sp>
      <p:sp>
        <p:nvSpPr>
          <p:cNvPr id="6" name="CuadroTexto 5"/>
          <p:cNvSpPr txBox="1"/>
          <p:nvPr/>
        </p:nvSpPr>
        <p:spPr>
          <a:xfrm>
            <a:off x="3416522" y="6300884"/>
            <a:ext cx="7944995" cy="307777"/>
          </a:xfrm>
          <a:prstGeom prst="rect">
            <a:avLst/>
          </a:prstGeom>
          <a:noFill/>
        </p:spPr>
        <p:txBody>
          <a:bodyPr wrap="none" rtlCol="0">
            <a:spAutoFit/>
          </a:bodyPr>
          <a:lstStyle/>
          <a:p>
            <a:r>
              <a:rPr lang="es-AR" sz="1400" dirty="0" smtClean="0">
                <a:latin typeface="Arial Rounded MT Bold" panose="020F0704030504030204" pitchFamily="34" charset="0"/>
              </a:rPr>
              <a:t>**Estudiante respondiente: Estudiante que respondió el 50% o más de alguna evaluación.</a:t>
            </a:r>
            <a:endParaRPr lang="es-AR" sz="1400" dirty="0">
              <a:latin typeface="Arial Rounded MT Bold" panose="020F0704030504030204" pitchFamily="34" charset="0"/>
            </a:endParaRPr>
          </a:p>
        </p:txBody>
      </p:sp>
      <p:graphicFrame>
        <p:nvGraphicFramePr>
          <p:cNvPr id="10" name="Tabla 9"/>
          <p:cNvGraphicFramePr>
            <a:graphicFrameLocks noGrp="1"/>
          </p:cNvGraphicFramePr>
          <p:nvPr>
            <p:extLst>
              <p:ext uri="{D42A27DB-BD31-4B8C-83A1-F6EECF244321}">
                <p14:modId xmlns:p14="http://schemas.microsoft.com/office/powerpoint/2010/main" val="3245465127"/>
              </p:ext>
            </p:extLst>
          </p:nvPr>
        </p:nvGraphicFramePr>
        <p:xfrm>
          <a:off x="1344653" y="1895036"/>
          <a:ext cx="9414455" cy="1889760"/>
        </p:xfrm>
        <a:graphic>
          <a:graphicData uri="http://schemas.openxmlformats.org/drawingml/2006/table">
            <a:tbl>
              <a:tblPr firstRow="1" bandRow="1">
                <a:tableStyleId>{5C22544A-7EE6-4342-B048-85BDC9FD1C3A}</a:tableStyleId>
              </a:tblPr>
              <a:tblGrid>
                <a:gridCol w="8163945"/>
                <a:gridCol w="1250510"/>
              </a:tblGrid>
              <a:tr h="370840">
                <a:tc>
                  <a:txBody>
                    <a:bodyPr/>
                    <a:lstStyle/>
                    <a:p>
                      <a:r>
                        <a:rPr lang="es-AR" sz="2800" b="1" dirty="0" smtClean="0">
                          <a:solidFill>
                            <a:schemeClr val="tx1"/>
                          </a:solidFill>
                          <a:latin typeface="Arial Rounded MT Bold" panose="020F0704030504030204" pitchFamily="34" charset="0"/>
                        </a:rPr>
                        <a:t>Tasa de escuelas participantes * </a:t>
                      </a:r>
                    </a:p>
                    <a:p>
                      <a:r>
                        <a:rPr lang="es-AR" sz="2800" b="1" dirty="0" smtClean="0">
                          <a:solidFill>
                            <a:schemeClr val="tx1"/>
                          </a:solidFill>
                          <a:latin typeface="Arial Rounded MT Bold" panose="020F0704030504030204" pitchFamily="34" charset="0"/>
                        </a:rPr>
                        <a:t>(Total</a:t>
                      </a:r>
                      <a:r>
                        <a:rPr lang="es-AR" sz="2800" b="1" baseline="0" dirty="0" smtClean="0">
                          <a:solidFill>
                            <a:schemeClr val="tx1"/>
                          </a:solidFill>
                          <a:latin typeface="Arial Rounded MT Bold" panose="020F0704030504030204" pitchFamily="34" charset="0"/>
                        </a:rPr>
                        <a:t> Provincial)</a:t>
                      </a:r>
                      <a:endParaRPr lang="es-AR" sz="2800" b="1" dirty="0">
                        <a:solidFill>
                          <a:schemeClr val="tx1"/>
                        </a:solidFill>
                        <a:latin typeface="Arial Rounded MT Bold" panose="020F0704030504030204" pitchFamily="34" charset="0"/>
                      </a:endParaRPr>
                    </a:p>
                  </a:txBody>
                  <a:tcPr anchor="ctr">
                    <a:solidFill>
                      <a:schemeClr val="accent1">
                        <a:lumMod val="20000"/>
                        <a:lumOff val="80000"/>
                      </a:schemeClr>
                    </a:solidFill>
                  </a:tcPr>
                </a:tc>
                <a:tc>
                  <a:txBody>
                    <a:bodyPr/>
                    <a:lstStyle/>
                    <a:p>
                      <a:r>
                        <a:rPr lang="es-AR" sz="2800" b="1" dirty="0" smtClean="0">
                          <a:solidFill>
                            <a:schemeClr val="tx1"/>
                          </a:solidFill>
                          <a:latin typeface="Arial Rounded MT Bold" panose="020F0704030504030204" pitchFamily="34" charset="0"/>
                        </a:rPr>
                        <a:t>94,4%</a:t>
                      </a:r>
                      <a:endParaRPr lang="es-AR" sz="2800" b="1" dirty="0">
                        <a:solidFill>
                          <a:schemeClr val="tx1"/>
                        </a:solidFill>
                        <a:latin typeface="Arial Rounded MT Bold" panose="020F0704030504030204" pitchFamily="34" charset="0"/>
                      </a:endParaRPr>
                    </a:p>
                  </a:txBody>
                  <a:tcPr anchor="ctr">
                    <a:solidFill>
                      <a:schemeClr val="accent1">
                        <a:lumMod val="20000"/>
                        <a:lumOff val="80000"/>
                      </a:schemeClr>
                    </a:solidFill>
                  </a:tcPr>
                </a:tc>
              </a:tr>
              <a:tr h="370840">
                <a:tc>
                  <a:txBody>
                    <a:bodyPr/>
                    <a:lstStyle/>
                    <a:p>
                      <a:r>
                        <a:rPr lang="es-AR" sz="2800" b="1" dirty="0" smtClean="0">
                          <a:solidFill>
                            <a:schemeClr val="tx1"/>
                          </a:solidFill>
                          <a:latin typeface="Arial Rounded MT Bold" panose="020F0704030504030204" pitchFamily="34" charset="0"/>
                        </a:rPr>
                        <a:t>Tasa de estudiantes respondientes**</a:t>
                      </a:r>
                    </a:p>
                    <a:p>
                      <a:r>
                        <a:rPr lang="es-AR" sz="2800" b="1" dirty="0" smtClean="0">
                          <a:solidFill>
                            <a:schemeClr val="tx1"/>
                          </a:solidFill>
                          <a:latin typeface="Arial Rounded MT Bold" panose="020F0704030504030204" pitchFamily="34" charset="0"/>
                        </a:rPr>
                        <a:t>(Total</a:t>
                      </a:r>
                      <a:r>
                        <a:rPr lang="es-AR" sz="2800" b="1" baseline="0" dirty="0" smtClean="0">
                          <a:solidFill>
                            <a:schemeClr val="tx1"/>
                          </a:solidFill>
                          <a:latin typeface="Arial Rounded MT Bold" panose="020F0704030504030204" pitchFamily="34" charset="0"/>
                        </a:rPr>
                        <a:t> Provincial)</a:t>
                      </a:r>
                      <a:endParaRPr lang="es-AR" sz="2800" b="1" dirty="0">
                        <a:solidFill>
                          <a:schemeClr val="tx1"/>
                        </a:solidFill>
                        <a:latin typeface="Arial Rounded MT Bold" panose="020F0704030504030204" pitchFamily="34" charset="0"/>
                      </a:endParaRPr>
                    </a:p>
                  </a:txBody>
                  <a:tcPr anchor="ctr">
                    <a:solidFill>
                      <a:schemeClr val="accent1">
                        <a:lumMod val="40000"/>
                        <a:lumOff val="60000"/>
                      </a:schemeClr>
                    </a:solidFill>
                  </a:tcPr>
                </a:tc>
                <a:tc>
                  <a:txBody>
                    <a:bodyPr/>
                    <a:lstStyle/>
                    <a:p>
                      <a:r>
                        <a:rPr lang="es-AR" sz="2800" b="1" dirty="0" smtClean="0">
                          <a:solidFill>
                            <a:schemeClr val="tx1"/>
                          </a:solidFill>
                          <a:latin typeface="Arial Rounded MT Bold" panose="020F0704030504030204" pitchFamily="34" charset="0"/>
                        </a:rPr>
                        <a:t>84,9%</a:t>
                      </a:r>
                      <a:endParaRPr lang="es-AR" sz="2800" b="1" dirty="0">
                        <a:solidFill>
                          <a:schemeClr val="tx1"/>
                        </a:solidFill>
                        <a:latin typeface="Arial Rounded MT Bold" panose="020F0704030504030204" pitchFamily="34" charset="0"/>
                      </a:endParaRPr>
                    </a:p>
                  </a:txBody>
                  <a:tcPr anchor="ctr">
                    <a:solidFill>
                      <a:schemeClr val="accent1">
                        <a:lumMod val="40000"/>
                        <a:lumOff val="60000"/>
                      </a:schemeClr>
                    </a:solidFill>
                  </a:tcPr>
                </a:tc>
              </a:tr>
            </a:tbl>
          </a:graphicData>
        </a:graphic>
      </p:graphicFrame>
    </p:spTree>
    <p:extLst>
      <p:ext uri="{BB962C8B-B14F-4D97-AF65-F5344CB8AC3E}">
        <p14:creationId xmlns:p14="http://schemas.microsoft.com/office/powerpoint/2010/main" val="2547500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LENGUA</a:t>
            </a:r>
            <a:endParaRPr lang="es-AR" sz="4000" dirty="0">
              <a:solidFill>
                <a:schemeClr val="bg1"/>
              </a:solidFill>
              <a:latin typeface="Arial Rounded MT Bold" panose="020F0704030504030204" pitchFamily="34" charset="0"/>
            </a:endParaRPr>
          </a:p>
        </p:txBody>
      </p:sp>
      <p:graphicFrame>
        <p:nvGraphicFramePr>
          <p:cNvPr id="7" name="Tabla 6"/>
          <p:cNvGraphicFramePr>
            <a:graphicFrameLocks noGrp="1"/>
          </p:cNvGraphicFramePr>
          <p:nvPr>
            <p:extLst/>
          </p:nvPr>
        </p:nvGraphicFramePr>
        <p:xfrm>
          <a:off x="282145" y="1255566"/>
          <a:ext cx="11642501" cy="2346960"/>
        </p:xfrm>
        <a:graphic>
          <a:graphicData uri="http://schemas.openxmlformats.org/drawingml/2006/table">
            <a:tbl>
              <a:tblPr firstRow="1" bandRow="1">
                <a:tableStyleId>{5C22544A-7EE6-4342-B048-85BDC9FD1C3A}</a:tableStyleId>
              </a:tblPr>
              <a:tblGrid>
                <a:gridCol w="11642501">
                  <a:extLst>
                    <a:ext uri="{9D8B030D-6E8A-4147-A177-3AD203B41FA5}">
                      <a16:colId xmlns:a16="http://schemas.microsoft.com/office/drawing/2014/main" xmlns="" val="20000"/>
                    </a:ext>
                  </a:extLst>
                </a:gridCol>
              </a:tblGrid>
              <a:tr h="370840">
                <a:tc>
                  <a:txBody>
                    <a:bodyPr/>
                    <a:lstStyle/>
                    <a:p>
                      <a:pPr algn="ctr"/>
                      <a:r>
                        <a:rPr lang="es-AR" sz="2400" dirty="0" smtClean="0">
                          <a:latin typeface="Arial Rounded MT Bold" panose="020F0704030504030204" pitchFamily="34" charset="0"/>
                        </a:rPr>
                        <a:t>Capacidad</a:t>
                      </a:r>
                      <a:r>
                        <a:rPr lang="es-AR" sz="2400" baseline="0" dirty="0" smtClean="0">
                          <a:latin typeface="Arial Rounded MT Bold" panose="020F0704030504030204" pitchFamily="34" charset="0"/>
                        </a:rPr>
                        <a:t> General: COMPRENSIÓN LECTORA</a:t>
                      </a:r>
                      <a:endParaRPr lang="es-AR" sz="2400" dirty="0">
                        <a:latin typeface="Arial Rounded MT Bold" panose="020F0704030504030204" pitchFamily="34" charset="0"/>
                      </a:endParaRPr>
                    </a:p>
                  </a:txBody>
                  <a:tcPr/>
                </a:tc>
                <a:extLst>
                  <a:ext uri="{0D108BD9-81ED-4DB2-BD59-A6C34878D82A}">
                    <a16:rowId xmlns:a16="http://schemas.microsoft.com/office/drawing/2014/main" xmlns="" val="10000"/>
                  </a:ext>
                </a:extLst>
              </a:tr>
              <a:tr h="370840">
                <a:tc>
                  <a:txBody>
                    <a:bodyPr/>
                    <a:lstStyle/>
                    <a:p>
                      <a:pPr algn="ctr"/>
                      <a:r>
                        <a:rPr lang="es-AR" sz="2000" dirty="0" smtClean="0">
                          <a:latin typeface="Arial Rounded MT Bold" panose="020F0704030504030204" pitchFamily="34" charset="0"/>
                        </a:rPr>
                        <a:t>CAPACIDADES</a:t>
                      </a:r>
                      <a:r>
                        <a:rPr lang="es-AR" sz="2000" baseline="0" dirty="0" smtClean="0">
                          <a:latin typeface="Arial Rounded MT Bold" panose="020F0704030504030204" pitchFamily="34" charset="0"/>
                        </a:rPr>
                        <a:t> ESPECÍFICAS:</a:t>
                      </a:r>
                      <a:endParaRPr lang="es-AR" sz="2000" dirty="0">
                        <a:latin typeface="Arial Rounded MT Bold" panose="020F0704030504030204" pitchFamily="34" charset="0"/>
                      </a:endParaRPr>
                    </a:p>
                  </a:txBody>
                  <a:tcPr/>
                </a:tc>
                <a:extLst>
                  <a:ext uri="{0D108BD9-81ED-4DB2-BD59-A6C34878D82A}">
                    <a16:rowId xmlns:a16="http://schemas.microsoft.com/office/drawing/2014/main" xmlns="" val="10001"/>
                  </a:ext>
                </a:extLst>
              </a:tr>
              <a:tr h="370840">
                <a:tc>
                  <a:txBody>
                    <a:bodyPr/>
                    <a:lstStyle/>
                    <a:p>
                      <a:pPr marL="285750" indent="-285750" algn="just">
                        <a:buFont typeface="Arial" panose="020B0604020202020204" pitchFamily="34" charset="0"/>
                        <a:buChar char="•"/>
                      </a:pPr>
                      <a:r>
                        <a:rPr lang="es-AR" sz="2400" b="1" dirty="0" smtClean="0">
                          <a:latin typeface="Arial Rounded MT Bold" panose="020F0704030504030204" pitchFamily="34" charset="0"/>
                        </a:rPr>
                        <a:t>EXTRAER</a:t>
                      </a:r>
                      <a:r>
                        <a:rPr lang="es-AR" sz="2000" b="1" dirty="0" smtClean="0">
                          <a:latin typeface="Arial Rounded MT Bold" panose="020F0704030504030204" pitchFamily="34" charset="0"/>
                        </a:rPr>
                        <a:t>: </a:t>
                      </a:r>
                      <a:r>
                        <a:rPr lang="es-AR" sz="2000" b="0" baseline="0" dirty="0" smtClean="0">
                          <a:latin typeface="Arial Rounded MT Bold" panose="020F0704030504030204" pitchFamily="34" charset="0"/>
                        </a:rPr>
                        <a:t>localizar información en una o más partes de un texto.</a:t>
                      </a:r>
                    </a:p>
                    <a:p>
                      <a:pPr marL="285750" indent="-285750" algn="just">
                        <a:buFont typeface="Arial" panose="020B0604020202020204" pitchFamily="34" charset="0"/>
                        <a:buChar char="•"/>
                      </a:pPr>
                      <a:r>
                        <a:rPr lang="es-AR" sz="2400" b="1" baseline="0" dirty="0" smtClean="0">
                          <a:latin typeface="Arial Rounded MT Bold" panose="020F0704030504030204" pitchFamily="34" charset="0"/>
                        </a:rPr>
                        <a:t>INTERPRETAR</a:t>
                      </a:r>
                      <a:r>
                        <a:rPr lang="es-AR" sz="2000" b="1" baseline="0" dirty="0" smtClean="0">
                          <a:latin typeface="Arial Rounded MT Bold" panose="020F0704030504030204" pitchFamily="34" charset="0"/>
                        </a:rPr>
                        <a:t>:</a:t>
                      </a:r>
                      <a:r>
                        <a:rPr lang="es-AR" sz="2000" b="0" baseline="0" dirty="0" smtClean="0">
                          <a:latin typeface="Arial Rounded MT Bold" panose="020F0704030504030204" pitchFamily="34" charset="0"/>
                        </a:rPr>
                        <a:t> implica reconstruir el significado global y realizar inferencias. </a:t>
                      </a:r>
                    </a:p>
                    <a:p>
                      <a:pPr marL="285750" indent="-285750" algn="just">
                        <a:buFont typeface="Arial" panose="020B0604020202020204" pitchFamily="34" charset="0"/>
                        <a:buChar char="•"/>
                      </a:pPr>
                      <a:r>
                        <a:rPr lang="es-AR" sz="2400" b="1" baseline="0" dirty="0" smtClean="0">
                          <a:latin typeface="Arial Rounded MT Bold" panose="020F0704030504030204" pitchFamily="34" charset="0"/>
                        </a:rPr>
                        <a:t>REFLEXIONAR Y EVALUAR</a:t>
                      </a:r>
                      <a:r>
                        <a:rPr lang="es-AR" sz="2000" b="0" baseline="0" dirty="0" smtClean="0">
                          <a:latin typeface="Arial Rounded MT Bold" panose="020F0704030504030204" pitchFamily="34" charset="0"/>
                        </a:rPr>
                        <a:t>: consiste en relacionar un texto con la propia experiencia, conocimientos e ideas. </a:t>
                      </a:r>
                      <a:endParaRPr lang="es-AR" sz="2000" b="1" dirty="0">
                        <a:latin typeface="Arial Rounded MT Bold" panose="020F0704030504030204" pitchFamily="34" charset="0"/>
                      </a:endParaRPr>
                    </a:p>
                  </a:txBody>
                  <a:tcPr/>
                </a:tc>
                <a:extLst>
                  <a:ext uri="{0D108BD9-81ED-4DB2-BD59-A6C34878D82A}">
                    <a16:rowId xmlns:a16="http://schemas.microsoft.com/office/drawing/2014/main" xmlns="" val="10002"/>
                  </a:ext>
                </a:extLst>
              </a:tr>
            </a:tbl>
          </a:graphicData>
        </a:graphic>
      </p:graphicFrame>
      <p:graphicFrame>
        <p:nvGraphicFramePr>
          <p:cNvPr id="8" name="Tabla 7"/>
          <p:cNvGraphicFramePr>
            <a:graphicFrameLocks noGrp="1"/>
          </p:cNvGraphicFramePr>
          <p:nvPr>
            <p:extLst/>
          </p:nvPr>
        </p:nvGraphicFramePr>
        <p:xfrm>
          <a:off x="3055395" y="3711289"/>
          <a:ext cx="6096000" cy="29870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xmlns="" val="20000"/>
                    </a:ext>
                  </a:extLst>
                </a:gridCol>
              </a:tblGrid>
              <a:tr h="370840">
                <a:tc>
                  <a:txBody>
                    <a:bodyPr/>
                    <a:lstStyle/>
                    <a:p>
                      <a:pPr algn="ctr"/>
                      <a:r>
                        <a:rPr lang="es-AR" sz="2400" dirty="0" smtClean="0">
                          <a:latin typeface="Arial Rounded MT Bold" panose="020F0704030504030204" pitchFamily="34" charset="0"/>
                        </a:rPr>
                        <a:t>Contenidos:</a:t>
                      </a:r>
                      <a:endParaRPr lang="es-AR" sz="2400" dirty="0">
                        <a:latin typeface="Arial Rounded MT Bold" panose="020F0704030504030204" pitchFamily="34" charset="0"/>
                      </a:endParaRPr>
                    </a:p>
                  </a:txBody>
                  <a:tcPr/>
                </a:tc>
                <a:extLst>
                  <a:ext uri="{0D108BD9-81ED-4DB2-BD59-A6C34878D82A}">
                    <a16:rowId xmlns:a16="http://schemas.microsoft.com/office/drawing/2014/main" xmlns="" val="10000"/>
                  </a:ext>
                </a:extLst>
              </a:tr>
              <a:tr h="370840">
                <a:tc>
                  <a:txBody>
                    <a:bodyPr/>
                    <a:lstStyle/>
                    <a:p>
                      <a:pPr marL="285750" indent="-285750" algn="just">
                        <a:buFont typeface="Arial" panose="020B0604020202020204" pitchFamily="34" charset="0"/>
                        <a:buChar char="•"/>
                      </a:pPr>
                      <a:r>
                        <a:rPr lang="es-AR" sz="2000" baseline="0" dirty="0" smtClean="0">
                          <a:latin typeface="Arial Rounded MT Bold" panose="020F0704030504030204" pitchFamily="34" charset="0"/>
                        </a:rPr>
                        <a:t>Cohesión</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Especificidad del texto literario.</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Géneros.</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Idea central.</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Información explícita.</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Estructura narrativa.</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Recursos enunciativos. </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Vocabulario. </a:t>
                      </a: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865611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LENGUA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1244750110"/>
              </p:ext>
            </p:extLst>
          </p:nvPr>
        </p:nvGraphicFramePr>
        <p:xfrm>
          <a:off x="195245" y="2331073"/>
          <a:ext cx="11729401" cy="2973184"/>
        </p:xfrm>
        <a:graphic>
          <a:graphicData uri="http://schemas.openxmlformats.org/drawingml/2006/table">
            <a:tbl>
              <a:tblPr firstRow="1" bandRow="1">
                <a:tableStyleId>{5C22544A-7EE6-4342-B048-85BDC9FD1C3A}</a:tableStyleId>
              </a:tblPr>
              <a:tblGrid>
                <a:gridCol w="2067825"/>
                <a:gridCol w="7606923"/>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sz="1800" b="1" dirty="0" smtClean="0">
                          <a:latin typeface="Arial Rounded MT Bold" panose="020F0704030504030204" pitchFamily="34" charset="0"/>
                        </a:rPr>
                        <a:t>AVANZADO</a:t>
                      </a:r>
                      <a:endParaRPr lang="es-AR" sz="1800" b="1" dirty="0">
                        <a:latin typeface="Arial Rounded MT Bold" panose="020F0704030504030204" pitchFamily="34" charset="0"/>
                      </a:endParaRPr>
                    </a:p>
                  </a:txBody>
                  <a:tcPr marL="91434" marR="91434" marT="45723" marB="45723" anchor="ctr"/>
                </a:tc>
                <a:tc>
                  <a:txBody>
                    <a:bodyPr/>
                    <a:lstStyle/>
                    <a:p>
                      <a:pPr marL="285750" indent="-285750" algn="just">
                        <a:buFont typeface="Arial" panose="020B0604020202020204" pitchFamily="34" charset="0"/>
                        <a:buChar char="•"/>
                      </a:pPr>
                      <a:r>
                        <a:rPr lang="es-AR" sz="1800" b="1" dirty="0" smtClean="0">
                          <a:latin typeface="Arial Rounded MT Bold" panose="020F0704030504030204" pitchFamily="34" charset="0"/>
                        </a:rPr>
                        <a:t>Conceptualizar con destreza </a:t>
                      </a:r>
                      <a:r>
                        <a:rPr lang="es-AR" sz="1800" dirty="0" smtClean="0">
                          <a:latin typeface="Arial Rounded MT Bold" panose="020F0704030504030204" pitchFamily="34" charset="0"/>
                        </a:rPr>
                        <a:t>distintas herramientas de teoría</a:t>
                      </a:r>
                      <a:r>
                        <a:rPr lang="es-AR" sz="1800" baseline="0" dirty="0" smtClean="0">
                          <a:latin typeface="Arial Rounded MT Bold" panose="020F0704030504030204" pitchFamily="34" charset="0"/>
                        </a:rPr>
                        <a:t> literaria. </a:t>
                      </a:r>
                    </a:p>
                    <a:p>
                      <a:pPr marL="285750" indent="-285750" algn="just">
                        <a:buFont typeface="Arial" panose="020B0604020202020204" pitchFamily="34" charset="0"/>
                        <a:buChar char="•"/>
                      </a:pPr>
                      <a:r>
                        <a:rPr lang="es-AR" sz="1800" baseline="0" dirty="0" smtClean="0">
                          <a:latin typeface="Arial Rounded MT Bold" panose="020F0704030504030204" pitchFamily="34" charset="0"/>
                        </a:rPr>
                        <a:t>Jerarquizar información explícita e inferencial con solvencia, en todo tipo de escritos. </a:t>
                      </a:r>
                    </a:p>
                    <a:p>
                      <a:pPr marL="285750" indent="-285750" algn="just">
                        <a:buFont typeface="Arial" panose="020B0604020202020204" pitchFamily="34" charset="0"/>
                        <a:buChar char="•"/>
                      </a:pPr>
                      <a:r>
                        <a:rPr lang="es-AR" sz="1800" baseline="0" dirty="0" smtClean="0">
                          <a:latin typeface="Arial Rounded MT Bold" panose="020F0704030504030204" pitchFamily="34" charset="0"/>
                        </a:rPr>
                        <a:t>Reconocer elementos de la argumentación que les sirve para diferenciar entre datos y opiniones propias y ajenas y </a:t>
                      </a:r>
                      <a:r>
                        <a:rPr lang="es-AR" sz="1800" b="1" baseline="0" dirty="0" smtClean="0">
                          <a:latin typeface="Arial Rounded MT Bold" panose="020F0704030504030204" pitchFamily="34" charset="0"/>
                        </a:rPr>
                        <a:t>realizar juicios valorativos. </a:t>
                      </a:r>
                      <a:endParaRPr lang="es-AR" sz="1800" b="1" dirty="0">
                        <a:latin typeface="Arial Rounded MT Bold" panose="020F0704030504030204" pitchFamily="34" charset="0"/>
                      </a:endParaRPr>
                    </a:p>
                  </a:txBody>
                  <a:tcPr marL="91434" marR="91434" marT="45723" marB="45723" anchor="ctr"/>
                </a:tc>
                <a:tc>
                  <a:txBody>
                    <a:bodyPr/>
                    <a:lstStyle/>
                    <a:p>
                      <a:pPr algn="ctr"/>
                      <a:r>
                        <a:rPr lang="es-AR" sz="3200" b="1" dirty="0" smtClean="0">
                          <a:latin typeface="Arial Rounded MT Bold" panose="020F0704030504030204" pitchFamily="34" charset="0"/>
                        </a:rPr>
                        <a:t>12,9%</a:t>
                      </a:r>
                      <a:endParaRPr lang="es-AR" sz="3200" b="1" dirty="0">
                        <a:latin typeface="Arial Rounded MT Bold" panose="020F0704030504030204" pitchFamily="34" charset="0"/>
                      </a:endParaRPr>
                    </a:p>
                  </a:txBody>
                  <a:tcPr marL="91434" marR="91434" marT="45723" marB="45723" anchor="ctr">
                    <a:solidFill>
                      <a:srgbClr val="00B0F0"/>
                    </a:solidFill>
                  </a:tcPr>
                </a:tc>
              </a:tr>
            </a:tbl>
          </a:graphicData>
        </a:graphic>
      </p:graphicFrame>
    </p:spTree>
    <p:extLst>
      <p:ext uri="{BB962C8B-B14F-4D97-AF65-F5344CB8AC3E}">
        <p14:creationId xmlns:p14="http://schemas.microsoft.com/office/powerpoint/2010/main" val="3564987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44117" y="326745"/>
            <a:ext cx="6825803"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Avanzado</a:t>
            </a:r>
            <a:endParaRPr lang="es-AR" sz="32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428" y="1476120"/>
            <a:ext cx="11265405" cy="3997401"/>
          </a:xfrm>
          <a:prstGeom prst="rect">
            <a:avLst/>
          </a:prstGeom>
        </p:spPr>
      </p:pic>
    </p:spTree>
    <p:extLst>
      <p:ext uri="{BB962C8B-B14F-4D97-AF65-F5344CB8AC3E}">
        <p14:creationId xmlns:p14="http://schemas.microsoft.com/office/powerpoint/2010/main" val="2021008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LENGUA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3621733800"/>
              </p:ext>
            </p:extLst>
          </p:nvPr>
        </p:nvGraphicFramePr>
        <p:xfrm>
          <a:off x="195246" y="2150770"/>
          <a:ext cx="11729401" cy="2884867"/>
        </p:xfrm>
        <a:graphic>
          <a:graphicData uri="http://schemas.openxmlformats.org/drawingml/2006/table">
            <a:tbl>
              <a:tblPr firstRow="1" bandRow="1">
                <a:tableStyleId>{5C22544A-7EE6-4342-B048-85BDC9FD1C3A}</a:tableStyleId>
              </a:tblPr>
              <a:tblGrid>
                <a:gridCol w="2679515"/>
                <a:gridCol w="6995233"/>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SATISFACTORIO</a:t>
                      </a:r>
                      <a:endParaRPr lang="es-AR"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sz="1800" dirty="0" smtClean="0">
                          <a:latin typeface="Arial Rounded MT Bold" panose="020F0704030504030204" pitchFamily="34" charset="0"/>
                        </a:rPr>
                        <a:t>Manejar adecuadamente </a:t>
                      </a:r>
                      <a:r>
                        <a:rPr lang="es-AR" sz="1800" b="1" dirty="0" smtClean="0">
                          <a:latin typeface="Arial Rounded MT Bold" panose="020F0704030504030204" pitchFamily="34" charset="0"/>
                        </a:rPr>
                        <a:t>categorías de análisis literario</a:t>
                      </a:r>
                      <a:r>
                        <a:rPr lang="es-AR" sz="1800" dirty="0" smtClean="0">
                          <a:latin typeface="Arial Rounded MT Bold" panose="020F0704030504030204" pitchFamily="34" charset="0"/>
                        </a:rPr>
                        <a:t> que les permitan lecturas comprensivas complejas.</a:t>
                      </a:r>
                    </a:p>
                    <a:p>
                      <a:pPr marL="285750" indent="-285750" algn="just">
                        <a:buFont typeface="Arial" panose="020B0604020202020204" pitchFamily="34" charset="0"/>
                        <a:buChar char="•"/>
                      </a:pPr>
                      <a:r>
                        <a:rPr lang="es-AR" sz="1800" dirty="0" smtClean="0">
                          <a:latin typeface="Arial Rounded MT Bold" panose="020F0704030504030204" pitchFamily="34" charset="0"/>
                        </a:rPr>
                        <a:t>Interpretar con adecuado dominio el contenido global de textos expositivos. </a:t>
                      </a:r>
                    </a:p>
                    <a:p>
                      <a:pPr marL="285750" indent="-285750" algn="just">
                        <a:buFont typeface="Arial" panose="020B0604020202020204" pitchFamily="34" charset="0"/>
                        <a:buChar char="•"/>
                      </a:pPr>
                      <a:r>
                        <a:rPr lang="es-AR" sz="1800" b="1" dirty="0" smtClean="0">
                          <a:latin typeface="Arial Rounded MT Bold" panose="020F0704030504030204" pitchFamily="34" charset="0"/>
                        </a:rPr>
                        <a:t>Reconocer y conceptualizar la función de distintos recursos retóricos </a:t>
                      </a:r>
                      <a:r>
                        <a:rPr lang="es-AR" sz="1800" dirty="0" smtClean="0">
                          <a:latin typeface="Arial Rounded MT Bold" panose="020F0704030504030204" pitchFamily="34" charset="0"/>
                        </a:rPr>
                        <a:t>en textos expositivos y argumentativos. </a:t>
                      </a:r>
                      <a:endParaRPr lang="es-AR" sz="1800" dirty="0">
                        <a:latin typeface="Arial Rounded MT Bold" panose="020F0704030504030204" pitchFamily="34" charset="0"/>
                      </a:endParaRPr>
                    </a:p>
                  </a:txBody>
                  <a:tcPr marL="91434" marR="91434" marT="45723" marB="45723" anchor="ctr"/>
                </a:tc>
                <a:tc>
                  <a:txBody>
                    <a:bodyPr/>
                    <a:lstStyle/>
                    <a:p>
                      <a:pPr algn="ctr"/>
                      <a:r>
                        <a:rPr lang="es-AR" sz="3200" b="1" dirty="0" smtClean="0">
                          <a:latin typeface="Arial Rounded MT Bold" panose="020F0704030504030204" pitchFamily="34" charset="0"/>
                        </a:rPr>
                        <a:t>48,9%</a:t>
                      </a:r>
                      <a:endParaRPr lang="es-AR" sz="3200" b="1" dirty="0">
                        <a:latin typeface="Arial Rounded MT Bold" panose="020F0704030504030204" pitchFamily="34" charset="0"/>
                      </a:endParaRPr>
                    </a:p>
                  </a:txBody>
                  <a:tcPr marL="91434" marR="91434" marT="45723" marB="45723" anchor="ctr">
                    <a:solidFill>
                      <a:srgbClr val="92D050"/>
                    </a:solidFill>
                  </a:tcPr>
                </a:tc>
              </a:tr>
            </a:tbl>
          </a:graphicData>
        </a:graphic>
      </p:graphicFrame>
    </p:spTree>
    <p:extLst>
      <p:ext uri="{BB962C8B-B14F-4D97-AF65-F5344CB8AC3E}">
        <p14:creationId xmlns:p14="http://schemas.microsoft.com/office/powerpoint/2010/main" val="3263074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44117" y="326745"/>
            <a:ext cx="6825803"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Satisfactorio</a:t>
            </a:r>
            <a:endParaRPr lang="es-AR" sz="3200" dirty="0">
              <a:solidFill>
                <a:schemeClr val="bg1"/>
              </a:solidFill>
              <a:latin typeface="Arial Rounded MT Bold" panose="020F0704030504030204" pitchFamily="34"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117" y="1352282"/>
            <a:ext cx="11653311" cy="4134117"/>
          </a:xfrm>
          <a:prstGeom prst="rect">
            <a:avLst/>
          </a:prstGeom>
        </p:spPr>
      </p:pic>
    </p:spTree>
    <p:extLst>
      <p:ext uri="{BB962C8B-B14F-4D97-AF65-F5344CB8AC3E}">
        <p14:creationId xmlns:p14="http://schemas.microsoft.com/office/powerpoint/2010/main" val="1799869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LENGUA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3128627399"/>
              </p:ext>
            </p:extLst>
          </p:nvPr>
        </p:nvGraphicFramePr>
        <p:xfrm>
          <a:off x="195245" y="2382589"/>
          <a:ext cx="11729401" cy="2884867"/>
        </p:xfrm>
        <a:graphic>
          <a:graphicData uri="http://schemas.openxmlformats.org/drawingml/2006/table">
            <a:tbl>
              <a:tblPr firstRow="1" bandRow="1">
                <a:tableStyleId>{5C22544A-7EE6-4342-B048-85BDC9FD1C3A}</a:tableStyleId>
              </a:tblPr>
              <a:tblGrid>
                <a:gridCol w="2036457"/>
                <a:gridCol w="7638291"/>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BÁSICO</a:t>
                      </a:r>
                      <a:endParaRPr lang="es-AR"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sz="1800" dirty="0" smtClean="0">
                          <a:latin typeface="Arial Rounded MT Bold" panose="020F0704030504030204" pitchFamily="34" charset="0"/>
                        </a:rPr>
                        <a:t>Localizar información de </a:t>
                      </a:r>
                      <a:r>
                        <a:rPr lang="es-AR" sz="1800" b="1" dirty="0" smtClean="0">
                          <a:latin typeface="Arial Rounded MT Bold" panose="020F0704030504030204" pitchFamily="34" charset="0"/>
                        </a:rPr>
                        <a:t>mediana complejidad</a:t>
                      </a:r>
                      <a:r>
                        <a:rPr lang="es-AR" sz="1800" dirty="0" smtClean="0">
                          <a:latin typeface="Arial Rounded MT Bold" panose="020F0704030504030204" pitchFamily="34" charset="0"/>
                        </a:rPr>
                        <a:t> cuando es</a:t>
                      </a:r>
                      <a:r>
                        <a:rPr lang="es-AR" sz="1800" baseline="0" dirty="0" smtClean="0">
                          <a:latin typeface="Arial Rounded MT Bold" panose="020F0704030504030204" pitchFamily="34" charset="0"/>
                        </a:rPr>
                        <a:t> </a:t>
                      </a:r>
                      <a:r>
                        <a:rPr lang="es-AR" sz="1800" b="1" baseline="0" dirty="0" smtClean="0">
                          <a:latin typeface="Arial Rounded MT Bold" panose="020F0704030504030204" pitchFamily="34" charset="0"/>
                        </a:rPr>
                        <a:t>literal o parafraseada</a:t>
                      </a:r>
                      <a:r>
                        <a:rPr lang="es-AR" sz="1800" baseline="0" dirty="0" smtClean="0">
                          <a:latin typeface="Arial Rounded MT Bold" panose="020F0704030504030204" pitchFamily="34" charset="0"/>
                        </a:rPr>
                        <a:t> en posición destacada o no en el interior del texto. </a:t>
                      </a:r>
                    </a:p>
                    <a:p>
                      <a:pPr marL="285750" indent="-285750" algn="just">
                        <a:buFont typeface="Arial" panose="020B0604020202020204" pitchFamily="34" charset="0"/>
                        <a:buChar char="•"/>
                      </a:pPr>
                      <a:r>
                        <a:rPr lang="es-AR" sz="1800" baseline="0" dirty="0" smtClean="0">
                          <a:latin typeface="Arial Rounded MT Bold" panose="020F0704030504030204" pitchFamily="34" charset="0"/>
                        </a:rPr>
                        <a:t>Interpretar aspectos muy básicos de textos narrativos literarios de distintos grados de dificultad. </a:t>
                      </a:r>
                      <a:endParaRPr lang="es-AR" sz="1800" dirty="0">
                        <a:latin typeface="Arial Rounded MT Bold" panose="020F0704030504030204" pitchFamily="34" charset="0"/>
                      </a:endParaRPr>
                    </a:p>
                  </a:txBody>
                  <a:tcPr marL="91434" marR="91434" marT="45716" marB="45716" anchor="ctr"/>
                </a:tc>
                <a:tc>
                  <a:txBody>
                    <a:bodyPr/>
                    <a:lstStyle/>
                    <a:p>
                      <a:pPr algn="ctr"/>
                      <a:r>
                        <a:rPr lang="es-AR" sz="3200" b="1" dirty="0" smtClean="0">
                          <a:latin typeface="Arial Rounded MT Bold" panose="020F0704030504030204" pitchFamily="34" charset="0"/>
                        </a:rPr>
                        <a:t>20,9%</a:t>
                      </a:r>
                      <a:endParaRPr lang="es-AR" sz="3200" b="1" dirty="0">
                        <a:latin typeface="Arial Rounded MT Bold" panose="020F0704030504030204" pitchFamily="34" charset="0"/>
                      </a:endParaRPr>
                    </a:p>
                  </a:txBody>
                  <a:tcPr marL="91434" marR="91434" marT="45716" marB="45716" anchor="ctr">
                    <a:solidFill>
                      <a:srgbClr val="FFC000"/>
                    </a:solidFill>
                  </a:tcPr>
                </a:tc>
              </a:tr>
            </a:tbl>
          </a:graphicData>
        </a:graphic>
      </p:graphicFrame>
    </p:spTree>
    <p:extLst>
      <p:ext uri="{BB962C8B-B14F-4D97-AF65-F5344CB8AC3E}">
        <p14:creationId xmlns:p14="http://schemas.microsoft.com/office/powerpoint/2010/main" val="1755450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44117" y="326745"/>
            <a:ext cx="6825803"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Básico</a:t>
            </a:r>
            <a:endParaRPr lang="es-AR" sz="32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602" y="1352282"/>
            <a:ext cx="11934932" cy="4198512"/>
          </a:xfrm>
          <a:prstGeom prst="rect">
            <a:avLst/>
          </a:prstGeom>
        </p:spPr>
      </p:pic>
    </p:spTree>
    <p:extLst>
      <p:ext uri="{BB962C8B-B14F-4D97-AF65-F5344CB8AC3E}">
        <p14:creationId xmlns:p14="http://schemas.microsoft.com/office/powerpoint/2010/main" val="4063489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LENGUA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2686058439"/>
              </p:ext>
            </p:extLst>
          </p:nvPr>
        </p:nvGraphicFramePr>
        <p:xfrm>
          <a:off x="195244" y="2240922"/>
          <a:ext cx="11729402" cy="2884867"/>
        </p:xfrm>
        <a:graphic>
          <a:graphicData uri="http://schemas.openxmlformats.org/drawingml/2006/table">
            <a:tbl>
              <a:tblPr firstRow="1" bandRow="1">
                <a:tableStyleId>{5C22544A-7EE6-4342-B048-85BDC9FD1C3A}</a:tableStyleId>
              </a:tblPr>
              <a:tblGrid>
                <a:gridCol w="2428566"/>
                <a:gridCol w="7246183"/>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POR DEBAJO DEL NIVEL BÁSICO</a:t>
                      </a:r>
                      <a:endParaRPr lang="es-AR"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sz="1800" dirty="0" smtClean="0">
                          <a:latin typeface="Arial Rounded MT Bold" panose="020F0704030504030204" pitchFamily="34" charset="0"/>
                        </a:rPr>
                        <a:t>Buscar y localizar </a:t>
                      </a:r>
                      <a:r>
                        <a:rPr lang="es-AR" sz="1800" b="1" dirty="0" smtClean="0">
                          <a:latin typeface="Arial Rounded MT Bold" panose="020F0704030504030204" pitchFamily="34" charset="0"/>
                        </a:rPr>
                        <a:t>información literal sencilla</a:t>
                      </a:r>
                      <a:r>
                        <a:rPr lang="es-AR" sz="1800" dirty="0" smtClean="0">
                          <a:latin typeface="Arial Rounded MT Bold" panose="020F0704030504030204" pitchFamily="34" charset="0"/>
                        </a:rPr>
                        <a:t> poniendo</a:t>
                      </a:r>
                      <a:r>
                        <a:rPr lang="es-AR" sz="1800" baseline="0" dirty="0" smtClean="0">
                          <a:latin typeface="Arial Rounded MT Bold" panose="020F0704030504030204" pitchFamily="34" charset="0"/>
                        </a:rPr>
                        <a:t> en juego conocimiento previos muy generalizados. </a:t>
                      </a:r>
                      <a:endParaRPr lang="es-AR" sz="1800" dirty="0">
                        <a:latin typeface="Arial Rounded MT Bold" panose="020F0704030504030204" pitchFamily="34" charset="0"/>
                      </a:endParaRPr>
                    </a:p>
                  </a:txBody>
                  <a:tcPr marL="91434" marR="91434" marT="45716" marB="45716" anchor="ctr"/>
                </a:tc>
                <a:tc>
                  <a:txBody>
                    <a:bodyPr/>
                    <a:lstStyle/>
                    <a:p>
                      <a:pPr algn="ctr"/>
                      <a:r>
                        <a:rPr lang="es-AR" sz="3200" b="1" dirty="0" smtClean="0">
                          <a:latin typeface="Arial Rounded MT Bold" panose="020F0704030504030204" pitchFamily="34" charset="0"/>
                        </a:rPr>
                        <a:t>17,3%</a:t>
                      </a:r>
                      <a:endParaRPr lang="es-AR" sz="3200" b="1" dirty="0">
                        <a:latin typeface="Arial Rounded MT Bold" panose="020F0704030504030204" pitchFamily="34" charset="0"/>
                      </a:endParaRPr>
                    </a:p>
                  </a:txBody>
                  <a:tcPr marL="91434" marR="91434" marT="45716" marB="45716" anchor="ctr">
                    <a:solidFill>
                      <a:srgbClr val="FF0000"/>
                    </a:solidFill>
                  </a:tcPr>
                </a:tc>
              </a:tr>
            </a:tbl>
          </a:graphicData>
        </a:graphic>
      </p:graphicFrame>
    </p:spTree>
    <p:extLst>
      <p:ext uri="{BB962C8B-B14F-4D97-AF65-F5344CB8AC3E}">
        <p14:creationId xmlns:p14="http://schemas.microsoft.com/office/powerpoint/2010/main" val="465834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71146" y="339624"/>
            <a:ext cx="7280512"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Por debajo del nivel básico</a:t>
            </a:r>
            <a:endParaRPr lang="es-AR" sz="3200" dirty="0">
              <a:solidFill>
                <a:schemeClr val="bg1"/>
              </a:solidFill>
              <a:latin typeface="Arial Rounded MT Bold" panose="020F0704030504030204" pitchFamily="34"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974" y="1287887"/>
            <a:ext cx="11563408" cy="4224271"/>
          </a:xfrm>
          <a:prstGeom prst="rect">
            <a:avLst/>
          </a:prstGeom>
        </p:spPr>
      </p:pic>
    </p:spTree>
    <p:extLst>
      <p:ext uri="{BB962C8B-B14F-4D97-AF65-F5344CB8AC3E}">
        <p14:creationId xmlns:p14="http://schemas.microsoft.com/office/powerpoint/2010/main" val="912663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MATEMÁTICA</a:t>
            </a:r>
            <a:endParaRPr lang="es-AR" sz="4000" dirty="0">
              <a:solidFill>
                <a:schemeClr val="bg1"/>
              </a:solidFill>
              <a:latin typeface="Arial Rounded MT Bold" panose="020F0704030504030204" pitchFamily="34" charset="0"/>
            </a:endParaRPr>
          </a:p>
        </p:txBody>
      </p:sp>
      <p:graphicFrame>
        <p:nvGraphicFramePr>
          <p:cNvPr id="5" name="Tabla 4"/>
          <p:cNvGraphicFramePr>
            <a:graphicFrameLocks noGrp="1"/>
          </p:cNvGraphicFramePr>
          <p:nvPr>
            <p:extLst/>
          </p:nvPr>
        </p:nvGraphicFramePr>
        <p:xfrm>
          <a:off x="282146" y="1294203"/>
          <a:ext cx="11642501" cy="3235960"/>
        </p:xfrm>
        <a:graphic>
          <a:graphicData uri="http://schemas.openxmlformats.org/drawingml/2006/table">
            <a:tbl>
              <a:tblPr firstRow="1" bandRow="1">
                <a:tableStyleId>{5C22544A-7EE6-4342-B048-85BDC9FD1C3A}</a:tableStyleId>
              </a:tblPr>
              <a:tblGrid>
                <a:gridCol w="11642501">
                  <a:extLst>
                    <a:ext uri="{9D8B030D-6E8A-4147-A177-3AD203B41FA5}">
                      <a16:colId xmlns:a16="http://schemas.microsoft.com/office/drawing/2014/main" xmlns="" val="20000"/>
                    </a:ext>
                  </a:extLst>
                </a:gridCol>
              </a:tblGrid>
              <a:tr h="370840">
                <a:tc>
                  <a:txBody>
                    <a:bodyPr/>
                    <a:lstStyle/>
                    <a:p>
                      <a:pPr algn="ctr"/>
                      <a:r>
                        <a:rPr lang="es-AR" sz="2400" dirty="0" smtClean="0">
                          <a:latin typeface="Arial Rounded MT Bold" panose="020F0704030504030204" pitchFamily="34" charset="0"/>
                        </a:rPr>
                        <a:t>Capacidad</a:t>
                      </a:r>
                      <a:r>
                        <a:rPr lang="es-AR" sz="2400" baseline="0" dirty="0" smtClean="0">
                          <a:latin typeface="Arial Rounded MT Bold" panose="020F0704030504030204" pitchFamily="34" charset="0"/>
                        </a:rPr>
                        <a:t> General: Resolución de situaciones problemáticas</a:t>
                      </a:r>
                      <a:endParaRPr lang="es-AR" sz="2400" dirty="0">
                        <a:latin typeface="Arial Rounded MT Bold" panose="020F0704030504030204" pitchFamily="34" charset="0"/>
                      </a:endParaRPr>
                    </a:p>
                  </a:txBody>
                  <a:tcPr/>
                </a:tc>
                <a:extLst>
                  <a:ext uri="{0D108BD9-81ED-4DB2-BD59-A6C34878D82A}">
                    <a16:rowId xmlns:a16="http://schemas.microsoft.com/office/drawing/2014/main" xmlns="" val="10000"/>
                  </a:ext>
                </a:extLst>
              </a:tr>
              <a:tr h="370840">
                <a:tc>
                  <a:txBody>
                    <a:bodyPr/>
                    <a:lstStyle/>
                    <a:p>
                      <a:pPr algn="ctr"/>
                      <a:r>
                        <a:rPr lang="es-AR" dirty="0" smtClean="0">
                          <a:latin typeface="Arial Rounded MT Bold" panose="020F0704030504030204" pitchFamily="34" charset="0"/>
                        </a:rPr>
                        <a:t>CAPACIDADES</a:t>
                      </a:r>
                      <a:r>
                        <a:rPr lang="es-AR" baseline="0" dirty="0" smtClean="0">
                          <a:latin typeface="Arial Rounded MT Bold" panose="020F0704030504030204" pitchFamily="34" charset="0"/>
                        </a:rPr>
                        <a:t> ESPECÍFICAS:</a:t>
                      </a:r>
                      <a:endParaRPr lang="es-AR" dirty="0">
                        <a:latin typeface="Arial Rounded MT Bold" panose="020F0704030504030204" pitchFamily="34" charset="0"/>
                      </a:endParaRPr>
                    </a:p>
                  </a:txBody>
                  <a:tcPr/>
                </a:tc>
                <a:extLst>
                  <a:ext uri="{0D108BD9-81ED-4DB2-BD59-A6C34878D82A}">
                    <a16:rowId xmlns:a16="http://schemas.microsoft.com/office/drawing/2014/main" xmlns="" val="10001"/>
                  </a:ext>
                </a:extLst>
              </a:tr>
              <a:tr h="370840">
                <a:tc>
                  <a:txBody>
                    <a:bodyPr/>
                    <a:lstStyle/>
                    <a:p>
                      <a:pPr marL="285750" indent="-285750" algn="just">
                        <a:buFont typeface="Arial" panose="020B0604020202020204" pitchFamily="34" charset="0"/>
                        <a:buChar char="•"/>
                      </a:pPr>
                      <a:r>
                        <a:rPr lang="es-AR" sz="2000" b="1" dirty="0" smtClean="0">
                          <a:latin typeface="Arial Rounded MT Bold" panose="020F0704030504030204" pitchFamily="34" charset="0"/>
                        </a:rPr>
                        <a:t>RECONOCIMIENTO</a:t>
                      </a:r>
                      <a:r>
                        <a:rPr lang="es-AR" sz="2000" b="1" baseline="0" dirty="0" smtClean="0">
                          <a:latin typeface="Arial Rounded MT Bold" panose="020F0704030504030204" pitchFamily="34" charset="0"/>
                        </a:rPr>
                        <a:t> DE CONCEPTOS</a:t>
                      </a:r>
                      <a:r>
                        <a:rPr lang="es-AR" b="1" baseline="0" dirty="0" smtClean="0">
                          <a:latin typeface="Arial Rounded MT Bold" panose="020F0704030504030204" pitchFamily="34" charset="0"/>
                        </a:rPr>
                        <a:t>: </a:t>
                      </a:r>
                      <a:r>
                        <a:rPr lang="es-AR" b="0" baseline="0" dirty="0" smtClean="0">
                          <a:latin typeface="Arial Rounded MT Bold" panose="020F0704030504030204" pitchFamily="34" charset="0"/>
                        </a:rPr>
                        <a:t>consiste en identificar conceptos, relaciones y propiedades matemáticas. </a:t>
                      </a:r>
                    </a:p>
                    <a:p>
                      <a:pPr marL="285750" indent="-285750" algn="just">
                        <a:buFont typeface="Arial" panose="020B0604020202020204" pitchFamily="34" charset="0"/>
                        <a:buChar char="•"/>
                      </a:pPr>
                      <a:r>
                        <a:rPr lang="es-AR" sz="2000" b="1" baseline="0" dirty="0" smtClean="0">
                          <a:latin typeface="Arial Rounded MT Bold" panose="020F0704030504030204" pitchFamily="34" charset="0"/>
                        </a:rPr>
                        <a:t>RESOLUCIÓN DE OPERACIONES</a:t>
                      </a:r>
                      <a:r>
                        <a:rPr lang="es-AR" b="1" baseline="0" dirty="0" smtClean="0">
                          <a:latin typeface="Arial Rounded MT Bold" panose="020F0704030504030204" pitchFamily="34" charset="0"/>
                        </a:rPr>
                        <a:t>: </a:t>
                      </a:r>
                      <a:r>
                        <a:rPr lang="es-AR" b="0" baseline="0" dirty="0" smtClean="0">
                          <a:latin typeface="Arial Rounded MT Bold" panose="020F0704030504030204" pitchFamily="34" charset="0"/>
                        </a:rPr>
                        <a:t>resolver operaciones utilizando distintos procedimientos.</a:t>
                      </a:r>
                    </a:p>
                    <a:p>
                      <a:pPr marL="285750" indent="-285750" algn="just">
                        <a:buFont typeface="Arial" panose="020B0604020202020204" pitchFamily="34" charset="0"/>
                        <a:buChar char="•"/>
                      </a:pPr>
                      <a:r>
                        <a:rPr lang="es-AR" sz="2000" b="1" baseline="0" dirty="0" smtClean="0">
                          <a:latin typeface="Arial Rounded MT Bold" panose="020F0704030504030204" pitchFamily="34" charset="0"/>
                        </a:rPr>
                        <a:t>RESOLUCIÓN DE SITUACIONES EN CONTEXTOS INTRA Y/O EXTRA MATEMÁTICOS</a:t>
                      </a:r>
                      <a:r>
                        <a:rPr lang="es-AR" b="1" baseline="0" dirty="0" smtClean="0">
                          <a:latin typeface="Arial Rounded MT Bold" panose="020F0704030504030204" pitchFamily="34" charset="0"/>
                        </a:rPr>
                        <a:t>:</a:t>
                      </a:r>
                      <a:r>
                        <a:rPr lang="es-AR" b="0" baseline="0" dirty="0" smtClean="0">
                          <a:latin typeface="Arial Rounded MT Bold" panose="020F0704030504030204" pitchFamily="34" charset="0"/>
                        </a:rPr>
                        <a:t> se refiere a la posibilidad de resolver problemas contextualizados.</a:t>
                      </a:r>
                    </a:p>
                    <a:p>
                      <a:pPr marL="285750" indent="-285750" algn="just">
                        <a:buFont typeface="Arial" panose="020B0604020202020204" pitchFamily="34" charset="0"/>
                        <a:buChar char="•"/>
                      </a:pPr>
                      <a:r>
                        <a:rPr lang="es-AR" sz="2000" b="1" baseline="0" dirty="0" smtClean="0">
                          <a:latin typeface="Arial Rounded MT Bold" panose="020F0704030504030204" pitchFamily="34" charset="0"/>
                        </a:rPr>
                        <a:t>COMUNICACIÓN</a:t>
                      </a:r>
                      <a:r>
                        <a:rPr lang="es-AR" b="1" baseline="0" dirty="0" smtClean="0">
                          <a:latin typeface="Arial Rounded MT Bold" panose="020F0704030504030204" pitchFamily="34" charset="0"/>
                        </a:rPr>
                        <a:t>: </a:t>
                      </a:r>
                      <a:r>
                        <a:rPr lang="es-AR" b="0" baseline="0" dirty="0" smtClean="0">
                          <a:latin typeface="Arial Rounded MT Bold" panose="020F0704030504030204" pitchFamily="34" charset="0"/>
                        </a:rPr>
                        <a:t>se refiere a la interpretación de la información, esto es: comprender enunciados, cuadros, gráficos; manejar el vocabulario de la matemática, traducir de una forma de representación a otra, de un tipo de lenguaje a otro. </a:t>
                      </a:r>
                      <a:endParaRPr lang="es-AR" b="1" dirty="0">
                        <a:latin typeface="Arial Rounded MT Bold" panose="020F0704030504030204" pitchFamily="34" charset="0"/>
                      </a:endParaRPr>
                    </a:p>
                  </a:txBody>
                  <a:tcPr/>
                </a:tc>
                <a:extLst>
                  <a:ext uri="{0D108BD9-81ED-4DB2-BD59-A6C34878D82A}">
                    <a16:rowId xmlns:a16="http://schemas.microsoft.com/office/drawing/2014/main" xmlns="" val="10002"/>
                  </a:ext>
                </a:extLst>
              </a:tr>
            </a:tbl>
          </a:graphicData>
        </a:graphic>
      </p:graphicFrame>
      <p:graphicFrame>
        <p:nvGraphicFramePr>
          <p:cNvPr id="6" name="Tabla 5"/>
          <p:cNvGraphicFramePr>
            <a:graphicFrameLocks noGrp="1"/>
          </p:cNvGraphicFramePr>
          <p:nvPr>
            <p:extLst/>
          </p:nvPr>
        </p:nvGraphicFramePr>
        <p:xfrm>
          <a:off x="3055396" y="4731246"/>
          <a:ext cx="6096000" cy="17678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xmlns="" val="20000"/>
                    </a:ext>
                  </a:extLst>
                </a:gridCol>
              </a:tblGrid>
              <a:tr h="298832">
                <a:tc>
                  <a:txBody>
                    <a:bodyPr/>
                    <a:lstStyle/>
                    <a:p>
                      <a:pPr algn="ctr"/>
                      <a:r>
                        <a:rPr lang="es-AR" sz="2400" dirty="0" smtClean="0">
                          <a:latin typeface="Arial Rounded MT Bold" panose="020F0704030504030204" pitchFamily="34" charset="0"/>
                        </a:rPr>
                        <a:t>Contenidos relacionados a los ejes de:</a:t>
                      </a:r>
                      <a:endParaRPr lang="es-AR" sz="2400" dirty="0">
                        <a:latin typeface="Arial Rounded MT Bold" panose="020F0704030504030204" pitchFamily="34" charset="0"/>
                      </a:endParaRPr>
                    </a:p>
                  </a:txBody>
                  <a:tcPr/>
                </a:tc>
                <a:extLst>
                  <a:ext uri="{0D108BD9-81ED-4DB2-BD59-A6C34878D82A}">
                    <a16:rowId xmlns:a16="http://schemas.microsoft.com/office/drawing/2014/main" xmlns="" val="10000"/>
                  </a:ext>
                </a:extLst>
              </a:tr>
              <a:tr h="370840">
                <a:tc>
                  <a:txBody>
                    <a:bodyPr/>
                    <a:lstStyle/>
                    <a:p>
                      <a:pPr marL="285750" indent="-285750" algn="just">
                        <a:buFont typeface="Arial" panose="020B0604020202020204" pitchFamily="34" charset="0"/>
                        <a:buChar char="•"/>
                      </a:pPr>
                      <a:r>
                        <a:rPr lang="es-AR" sz="2000" dirty="0" smtClean="0">
                          <a:latin typeface="Arial Rounded MT Bold" panose="020F0704030504030204" pitchFamily="34" charset="0"/>
                        </a:rPr>
                        <a:t>Geometría y medida.</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Número y operaciones.</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Estadística y Probabilidad.</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Funciones. </a:t>
                      </a: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152990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a:solidFill>
                  <a:schemeClr val="bg1"/>
                </a:solidFill>
                <a:latin typeface="Arial Rounded MT Bold" panose="020F0704030504030204" pitchFamily="34" charset="0"/>
              </a:rPr>
              <a:t>MATEMÁTICA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2734740952"/>
              </p:ext>
            </p:extLst>
          </p:nvPr>
        </p:nvGraphicFramePr>
        <p:xfrm>
          <a:off x="195245" y="2266679"/>
          <a:ext cx="11729401" cy="2884867"/>
        </p:xfrm>
        <a:graphic>
          <a:graphicData uri="http://schemas.openxmlformats.org/drawingml/2006/table">
            <a:tbl>
              <a:tblPr firstRow="1" bandRow="1">
                <a:tableStyleId>{5C22544A-7EE6-4342-B048-85BDC9FD1C3A}</a:tableStyleId>
              </a:tblPr>
              <a:tblGrid>
                <a:gridCol w="2067825"/>
                <a:gridCol w="7606923"/>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sz="2000" b="1" dirty="0" smtClean="0">
                          <a:latin typeface="Arial Rounded MT Bold" panose="020F0704030504030204" pitchFamily="34" charset="0"/>
                        </a:rPr>
                        <a:t>AVANZADO</a:t>
                      </a:r>
                      <a:endParaRPr lang="es-AR" sz="2000"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sz="1800" baseline="0" dirty="0" smtClean="0">
                          <a:latin typeface="Arial Rounded MT Bold" panose="020F0704030504030204" pitchFamily="34" charset="0"/>
                        </a:rPr>
                        <a:t>Utilizar un pensamiento matemático con </a:t>
                      </a:r>
                      <a:r>
                        <a:rPr lang="es-AR" sz="1800" b="1" baseline="0" dirty="0" smtClean="0">
                          <a:latin typeface="Arial Rounded MT Bold" panose="020F0704030504030204" pitchFamily="34" charset="0"/>
                        </a:rPr>
                        <a:t>mayor grado de formalización y generalización</a:t>
                      </a:r>
                      <a:r>
                        <a:rPr lang="es-AR" sz="1800" baseline="0" dirty="0" smtClean="0">
                          <a:latin typeface="Arial Rounded MT Bold" panose="020F0704030504030204" pitchFamily="34" charset="0"/>
                        </a:rPr>
                        <a:t>.</a:t>
                      </a:r>
                    </a:p>
                    <a:p>
                      <a:pPr marL="285750" indent="-285750" algn="just">
                        <a:buFont typeface="Arial" panose="020B0604020202020204" pitchFamily="34" charset="0"/>
                        <a:buChar char="•"/>
                      </a:pPr>
                      <a:r>
                        <a:rPr lang="es-AR" sz="1800" baseline="0" dirty="0" smtClean="0">
                          <a:latin typeface="Arial Rounded MT Bold" panose="020F0704030504030204" pitchFamily="34" charset="0"/>
                        </a:rPr>
                        <a:t>Resolver problemas de varios pasos, infiriendo datos no explícitos.</a:t>
                      </a:r>
                    </a:p>
                    <a:p>
                      <a:pPr marL="285750" indent="-285750" algn="just">
                        <a:buFont typeface="Arial" panose="020B0604020202020204" pitchFamily="34" charset="0"/>
                        <a:buChar char="•"/>
                      </a:pPr>
                      <a:r>
                        <a:rPr lang="es-AR" sz="1800" baseline="0" dirty="0" smtClean="0">
                          <a:latin typeface="Arial Rounded MT Bold" panose="020F0704030504030204" pitchFamily="34" charset="0"/>
                        </a:rPr>
                        <a:t>Realizar la </a:t>
                      </a:r>
                      <a:r>
                        <a:rPr lang="es-AR" sz="1800" b="1" baseline="0" dirty="0" smtClean="0">
                          <a:latin typeface="Arial Rounded MT Bold" panose="020F0704030504030204" pitchFamily="34" charset="0"/>
                        </a:rPr>
                        <a:t>conversión</a:t>
                      </a:r>
                      <a:r>
                        <a:rPr lang="es-AR" sz="1800" baseline="0" dirty="0" smtClean="0">
                          <a:latin typeface="Arial Rounded MT Bold" panose="020F0704030504030204" pitchFamily="34" charset="0"/>
                        </a:rPr>
                        <a:t> entre distintos registros de representación, </a:t>
                      </a:r>
                      <a:r>
                        <a:rPr lang="es-AR" sz="1800" b="1" baseline="0" dirty="0" smtClean="0">
                          <a:latin typeface="Arial Rounded MT Bold" panose="020F0704030504030204" pitchFamily="34" charset="0"/>
                        </a:rPr>
                        <a:t>de gráficos a algebraicos.</a:t>
                      </a:r>
                    </a:p>
                  </a:txBody>
                  <a:tcPr marL="91434" marR="91434" marT="45717" marB="45717" anchor="ctr"/>
                </a:tc>
                <a:tc>
                  <a:txBody>
                    <a:bodyPr/>
                    <a:lstStyle/>
                    <a:p>
                      <a:pPr algn="ctr"/>
                      <a:r>
                        <a:rPr lang="es-AR" sz="3200" b="1" dirty="0" smtClean="0">
                          <a:latin typeface="Arial Rounded MT Bold" panose="020F0704030504030204" pitchFamily="34" charset="0"/>
                        </a:rPr>
                        <a:t>7,4%</a:t>
                      </a:r>
                      <a:endParaRPr lang="es-AR" sz="3200" b="1" dirty="0">
                        <a:latin typeface="Arial Rounded MT Bold" panose="020F0704030504030204" pitchFamily="34" charset="0"/>
                      </a:endParaRPr>
                    </a:p>
                  </a:txBody>
                  <a:tcPr marL="91434" marR="91434" marT="45717" marB="45717" anchor="ctr">
                    <a:solidFill>
                      <a:srgbClr val="00B0F0"/>
                    </a:solidFill>
                  </a:tcPr>
                </a:tc>
              </a:tr>
            </a:tbl>
          </a:graphicData>
        </a:graphic>
      </p:graphicFrame>
    </p:spTree>
    <p:extLst>
      <p:ext uri="{BB962C8B-B14F-4D97-AF65-F5344CB8AC3E}">
        <p14:creationId xmlns:p14="http://schemas.microsoft.com/office/powerpoint/2010/main" val="264387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71146" y="107803"/>
            <a:ext cx="7280512"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Avanzado</a:t>
            </a:r>
            <a:endParaRPr lang="es-AR" sz="32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8958" y="965949"/>
            <a:ext cx="6163669" cy="5892051"/>
          </a:xfrm>
          <a:prstGeom prst="rect">
            <a:avLst/>
          </a:prstGeom>
        </p:spPr>
      </p:pic>
    </p:spTree>
    <p:extLst>
      <p:ext uri="{BB962C8B-B14F-4D97-AF65-F5344CB8AC3E}">
        <p14:creationId xmlns:p14="http://schemas.microsoft.com/office/powerpoint/2010/main" val="267036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MATEMÁTICA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3433316877"/>
              </p:ext>
            </p:extLst>
          </p:nvPr>
        </p:nvGraphicFramePr>
        <p:xfrm>
          <a:off x="195244" y="2485623"/>
          <a:ext cx="11729402" cy="2884867"/>
        </p:xfrm>
        <a:graphic>
          <a:graphicData uri="http://schemas.openxmlformats.org/drawingml/2006/table">
            <a:tbl>
              <a:tblPr firstRow="1" bandRow="1">
                <a:tableStyleId>{5C22544A-7EE6-4342-B048-85BDC9FD1C3A}</a:tableStyleId>
              </a:tblPr>
              <a:tblGrid>
                <a:gridCol w="2679516"/>
                <a:gridCol w="6995233"/>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SATISFACTORIO</a:t>
                      </a:r>
                      <a:endParaRPr lang="es-AR"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sz="1800" dirty="0" smtClean="0">
                          <a:latin typeface="Arial Rounded MT Bold" panose="020F0704030504030204" pitchFamily="34" charset="0"/>
                        </a:rPr>
                        <a:t>Evidencia cierto</a:t>
                      </a:r>
                      <a:r>
                        <a:rPr lang="es-AR" sz="1800" baseline="0" dirty="0" smtClean="0">
                          <a:latin typeface="Arial Rounded MT Bold" panose="020F0704030504030204" pitchFamily="34" charset="0"/>
                        </a:rPr>
                        <a:t> dominio de formalización.</a:t>
                      </a:r>
                    </a:p>
                    <a:p>
                      <a:pPr marL="285750" indent="-285750" algn="just">
                        <a:buFont typeface="Arial" panose="020B0604020202020204" pitchFamily="34" charset="0"/>
                        <a:buChar char="•"/>
                      </a:pPr>
                      <a:r>
                        <a:rPr lang="es-AR" sz="1800" baseline="0" dirty="0" smtClean="0">
                          <a:latin typeface="Arial Rounded MT Bold" panose="020F0704030504030204" pitchFamily="34" charset="0"/>
                        </a:rPr>
                        <a:t>Resolver situaciones problemáticas para lo cual necesita plantear ecuaciones y utilizar conocimientos algebraicos. </a:t>
                      </a:r>
                    </a:p>
                    <a:p>
                      <a:pPr marL="285750" indent="-285750" algn="just">
                        <a:buFont typeface="Arial" panose="020B0604020202020204" pitchFamily="34" charset="0"/>
                        <a:buChar char="•"/>
                      </a:pPr>
                      <a:r>
                        <a:rPr lang="es-AR" sz="1800" baseline="0" dirty="0" smtClean="0">
                          <a:latin typeface="Arial Rounded MT Bold" panose="020F0704030504030204" pitchFamily="34" charset="0"/>
                        </a:rPr>
                        <a:t>Resolver </a:t>
                      </a:r>
                      <a:r>
                        <a:rPr lang="es-AR" sz="1800" b="1" baseline="0" dirty="0" smtClean="0">
                          <a:latin typeface="Arial Rounded MT Bold" panose="020F0704030504030204" pitchFamily="34" charset="0"/>
                        </a:rPr>
                        <a:t>situaciones extra e </a:t>
                      </a:r>
                      <a:r>
                        <a:rPr lang="es-AR" sz="1800" b="1" baseline="0" dirty="0" err="1" smtClean="0">
                          <a:latin typeface="Arial Rounded MT Bold" panose="020F0704030504030204" pitchFamily="34" charset="0"/>
                        </a:rPr>
                        <a:t>intra-metamáticos</a:t>
                      </a:r>
                      <a:r>
                        <a:rPr lang="es-AR" sz="1800" baseline="0" dirty="0" smtClean="0">
                          <a:latin typeface="Arial Rounded MT Bold" panose="020F0704030504030204" pitchFamily="34" charset="0"/>
                        </a:rPr>
                        <a:t> que involucran conceptos geométricos y de medida. </a:t>
                      </a:r>
                      <a:endParaRPr lang="es-AR" sz="1800" dirty="0">
                        <a:latin typeface="Arial Rounded MT Bold" panose="020F0704030504030204" pitchFamily="34" charset="0"/>
                      </a:endParaRPr>
                    </a:p>
                  </a:txBody>
                  <a:tcPr marL="91434" marR="91434" marT="45717" marB="45717" anchor="ctr"/>
                </a:tc>
                <a:tc>
                  <a:txBody>
                    <a:bodyPr/>
                    <a:lstStyle/>
                    <a:p>
                      <a:pPr algn="ctr"/>
                      <a:r>
                        <a:rPr lang="es-AR" sz="3200" b="1" dirty="0" smtClean="0">
                          <a:latin typeface="Arial Rounded MT Bold" panose="020F0704030504030204" pitchFamily="34" charset="0"/>
                        </a:rPr>
                        <a:t>31,9%</a:t>
                      </a:r>
                      <a:endParaRPr lang="es-AR" sz="3200" b="1" dirty="0">
                        <a:latin typeface="Arial Rounded MT Bold" panose="020F0704030504030204" pitchFamily="34" charset="0"/>
                      </a:endParaRPr>
                    </a:p>
                  </a:txBody>
                  <a:tcPr marL="91434" marR="91434" marT="45717" marB="45717" anchor="ctr">
                    <a:solidFill>
                      <a:srgbClr val="92D050"/>
                    </a:solidFill>
                  </a:tcPr>
                </a:tc>
              </a:tr>
            </a:tbl>
          </a:graphicData>
        </a:graphic>
      </p:graphicFrame>
    </p:spTree>
    <p:extLst>
      <p:ext uri="{BB962C8B-B14F-4D97-AF65-F5344CB8AC3E}">
        <p14:creationId xmlns:p14="http://schemas.microsoft.com/office/powerpoint/2010/main" val="572976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71146" y="94923"/>
            <a:ext cx="7280512"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Satisfactorio</a:t>
            </a:r>
            <a:endParaRPr lang="es-AR" sz="3200" dirty="0">
              <a:solidFill>
                <a:schemeClr val="bg1"/>
              </a:solidFill>
              <a:latin typeface="Arial Rounded MT Bold" panose="020F0704030504030204" pitchFamily="34"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7963" y="961202"/>
            <a:ext cx="7649643" cy="5896798"/>
          </a:xfrm>
          <a:prstGeom prst="rect">
            <a:avLst/>
          </a:prstGeom>
        </p:spPr>
      </p:pic>
    </p:spTree>
    <p:extLst>
      <p:ext uri="{BB962C8B-B14F-4D97-AF65-F5344CB8AC3E}">
        <p14:creationId xmlns:p14="http://schemas.microsoft.com/office/powerpoint/2010/main" val="2425894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MATEMÁTICA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4268908769"/>
              </p:ext>
            </p:extLst>
          </p:nvPr>
        </p:nvGraphicFramePr>
        <p:xfrm>
          <a:off x="195245" y="2318197"/>
          <a:ext cx="11729401" cy="2884867"/>
        </p:xfrm>
        <a:graphic>
          <a:graphicData uri="http://schemas.openxmlformats.org/drawingml/2006/table">
            <a:tbl>
              <a:tblPr firstRow="1" bandRow="1">
                <a:tableStyleId>{5C22544A-7EE6-4342-B048-85BDC9FD1C3A}</a:tableStyleId>
              </a:tblPr>
              <a:tblGrid>
                <a:gridCol w="2036457"/>
                <a:gridCol w="7638291"/>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BÁSICO</a:t>
                      </a:r>
                      <a:endParaRPr lang="es-AR"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sz="1800" dirty="0" smtClean="0">
                          <a:latin typeface="Arial Rounded MT Bold" panose="020F0704030504030204" pitchFamily="34" charset="0"/>
                        </a:rPr>
                        <a:t>Reconocer,</a:t>
                      </a:r>
                      <a:r>
                        <a:rPr lang="es-AR" sz="1800" baseline="0" dirty="0" smtClean="0">
                          <a:latin typeface="Arial Rounded MT Bold" panose="020F0704030504030204" pitchFamily="34" charset="0"/>
                        </a:rPr>
                        <a:t> identificar e interpretar información de tablas, gráficos cartesianos y de barra.</a:t>
                      </a:r>
                    </a:p>
                    <a:p>
                      <a:pPr marL="285750" indent="-285750" algn="just">
                        <a:buFont typeface="Arial" panose="020B0604020202020204" pitchFamily="34" charset="0"/>
                        <a:buChar char="•"/>
                      </a:pPr>
                      <a:r>
                        <a:rPr lang="es-AR" sz="1800" baseline="0" dirty="0" smtClean="0">
                          <a:latin typeface="Arial Rounded MT Bold" panose="020F0704030504030204" pitchFamily="34" charset="0"/>
                        </a:rPr>
                        <a:t>Resolver situaciones problemáticos simples en contextos matemáticos.</a:t>
                      </a:r>
                    </a:p>
                    <a:p>
                      <a:pPr marL="285750" indent="-285750" algn="just">
                        <a:buFont typeface="Arial" panose="020B0604020202020204" pitchFamily="34" charset="0"/>
                        <a:buChar char="•"/>
                      </a:pPr>
                      <a:r>
                        <a:rPr lang="es-AR" sz="1800" baseline="0" dirty="0" smtClean="0">
                          <a:latin typeface="Arial Rounded MT Bold" panose="020F0704030504030204" pitchFamily="34" charset="0"/>
                        </a:rPr>
                        <a:t>Resolver problemas de porcentaje de </a:t>
                      </a:r>
                      <a:r>
                        <a:rPr lang="es-AR" sz="1800" b="1" baseline="0" dirty="0" smtClean="0">
                          <a:latin typeface="Arial Rounded MT Bold" panose="020F0704030504030204" pitchFamily="34" charset="0"/>
                        </a:rPr>
                        <a:t>uso habitual</a:t>
                      </a:r>
                      <a:r>
                        <a:rPr lang="es-AR" sz="1800" baseline="0" dirty="0" smtClean="0">
                          <a:latin typeface="Arial Rounded MT Bold" panose="020F0704030504030204" pitchFamily="34" charset="0"/>
                        </a:rPr>
                        <a:t> y aquellos en los que intervienen </a:t>
                      </a:r>
                      <a:r>
                        <a:rPr lang="es-AR" sz="1800" b="1" baseline="0" dirty="0" smtClean="0">
                          <a:latin typeface="Arial Rounded MT Bold" panose="020F0704030504030204" pitchFamily="34" charset="0"/>
                        </a:rPr>
                        <a:t>fracciones usuales</a:t>
                      </a:r>
                      <a:r>
                        <a:rPr lang="es-AR" sz="1800" baseline="0" dirty="0" smtClean="0">
                          <a:latin typeface="Arial Rounded MT Bold" panose="020F0704030504030204" pitchFamily="34" charset="0"/>
                        </a:rPr>
                        <a:t>. </a:t>
                      </a:r>
                      <a:endParaRPr lang="es-AR" sz="1800" dirty="0">
                        <a:latin typeface="Arial Rounded MT Bold" panose="020F0704030504030204" pitchFamily="34" charset="0"/>
                      </a:endParaRPr>
                    </a:p>
                  </a:txBody>
                  <a:tcPr marL="91434" marR="91434" marT="45723" marB="45723" anchor="ctr"/>
                </a:tc>
                <a:tc>
                  <a:txBody>
                    <a:bodyPr/>
                    <a:lstStyle/>
                    <a:p>
                      <a:pPr algn="ctr"/>
                      <a:r>
                        <a:rPr lang="es-AR" sz="3200" b="1" dirty="0" smtClean="0">
                          <a:latin typeface="Arial Rounded MT Bold" panose="020F0704030504030204" pitchFamily="34" charset="0"/>
                        </a:rPr>
                        <a:t>29%</a:t>
                      </a:r>
                      <a:endParaRPr lang="es-AR" sz="3200" b="1" dirty="0">
                        <a:latin typeface="Arial Rounded MT Bold" panose="020F0704030504030204" pitchFamily="34" charset="0"/>
                      </a:endParaRPr>
                    </a:p>
                  </a:txBody>
                  <a:tcPr marL="91434" marR="91434" marT="45723" marB="45723" anchor="ctr">
                    <a:solidFill>
                      <a:srgbClr val="FFC000"/>
                    </a:solidFill>
                  </a:tcPr>
                </a:tc>
              </a:tr>
            </a:tbl>
          </a:graphicData>
        </a:graphic>
      </p:graphicFrame>
    </p:spTree>
    <p:extLst>
      <p:ext uri="{BB962C8B-B14F-4D97-AF65-F5344CB8AC3E}">
        <p14:creationId xmlns:p14="http://schemas.microsoft.com/office/powerpoint/2010/main" val="3639034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71146" y="339624"/>
            <a:ext cx="7280512"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Básico</a:t>
            </a:r>
            <a:endParaRPr lang="es-AR" sz="32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5500" y="1225328"/>
            <a:ext cx="8204109" cy="5632672"/>
          </a:xfrm>
          <a:prstGeom prst="rect">
            <a:avLst/>
          </a:prstGeom>
        </p:spPr>
      </p:pic>
    </p:spTree>
    <p:extLst>
      <p:ext uri="{BB962C8B-B14F-4D97-AF65-F5344CB8AC3E}">
        <p14:creationId xmlns:p14="http://schemas.microsoft.com/office/powerpoint/2010/main" val="2852511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MATEMÁTICA</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381831423"/>
              </p:ext>
            </p:extLst>
          </p:nvPr>
        </p:nvGraphicFramePr>
        <p:xfrm>
          <a:off x="195244" y="2395470"/>
          <a:ext cx="11729402" cy="2884867"/>
        </p:xfrm>
        <a:graphic>
          <a:graphicData uri="http://schemas.openxmlformats.org/drawingml/2006/table">
            <a:tbl>
              <a:tblPr firstRow="1" bandRow="1">
                <a:tableStyleId>{5C22544A-7EE6-4342-B048-85BDC9FD1C3A}</a:tableStyleId>
              </a:tblPr>
              <a:tblGrid>
                <a:gridCol w="2428566"/>
                <a:gridCol w="7246183"/>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POR DEBAJO DEL NIVEL BÁSICO</a:t>
                      </a:r>
                      <a:endParaRPr lang="es-AR" b="1" dirty="0">
                        <a:latin typeface="Arial Rounded MT Bold" panose="020F0704030504030204" pitchFamily="34" charset="0"/>
                      </a:endParaRPr>
                    </a:p>
                  </a:txBody>
                  <a:tcPr anchor="ctr"/>
                </a:tc>
                <a:tc>
                  <a:txBody>
                    <a:bodyPr/>
                    <a:lstStyle/>
                    <a:p>
                      <a:pPr marL="285750" indent="-285750" algn="just">
                        <a:buFont typeface="Arial" panose="020B0604020202020204" pitchFamily="34" charset="0"/>
                        <a:buChar char="•"/>
                      </a:pPr>
                      <a:r>
                        <a:rPr lang="es-AR" sz="1800" dirty="0" smtClean="0">
                          <a:latin typeface="Arial Rounded MT Bold" panose="020F0704030504030204" pitchFamily="34" charset="0"/>
                        </a:rPr>
                        <a:t>Convertir un </a:t>
                      </a:r>
                      <a:r>
                        <a:rPr lang="es-AR" sz="1800" b="1" dirty="0" smtClean="0">
                          <a:latin typeface="Arial Rounded MT Bold" panose="020F0704030504030204" pitchFamily="34" charset="0"/>
                        </a:rPr>
                        <a:t>registro coloquial sencillo a uno algebraico </a:t>
                      </a:r>
                      <a:r>
                        <a:rPr lang="es-AR" sz="1800" dirty="0" smtClean="0">
                          <a:latin typeface="Arial Rounded MT Bold" panose="020F0704030504030204" pitchFamily="34" charset="0"/>
                        </a:rPr>
                        <a:t>relacionado con las</a:t>
                      </a:r>
                      <a:r>
                        <a:rPr lang="es-AR" sz="1800" baseline="0" dirty="0" smtClean="0">
                          <a:latin typeface="Arial Rounded MT Bold" panose="020F0704030504030204" pitchFamily="34" charset="0"/>
                        </a:rPr>
                        <a:t> operaciones básicas de la adición y la multiplicación. </a:t>
                      </a:r>
                      <a:endParaRPr lang="es-AR" sz="1800" dirty="0">
                        <a:latin typeface="Arial Rounded MT Bold" panose="020F0704030504030204" pitchFamily="34" charset="0"/>
                      </a:endParaRPr>
                    </a:p>
                  </a:txBody>
                  <a:tcPr marL="91434" marR="91434" marT="45723" marB="45723" anchor="ctr"/>
                </a:tc>
                <a:tc>
                  <a:txBody>
                    <a:bodyPr/>
                    <a:lstStyle/>
                    <a:p>
                      <a:pPr algn="ctr"/>
                      <a:r>
                        <a:rPr lang="es-AR" sz="3200" b="1" dirty="0" smtClean="0">
                          <a:latin typeface="Arial Rounded MT Bold" panose="020F0704030504030204" pitchFamily="34" charset="0"/>
                        </a:rPr>
                        <a:t>31,7%</a:t>
                      </a:r>
                      <a:endParaRPr lang="es-AR" sz="3200" b="1" dirty="0">
                        <a:latin typeface="Arial Rounded MT Bold" panose="020F0704030504030204" pitchFamily="34" charset="0"/>
                      </a:endParaRPr>
                    </a:p>
                  </a:txBody>
                  <a:tcPr marL="91434" marR="91434" marT="45723" marB="45723" anchor="ctr">
                    <a:solidFill>
                      <a:srgbClr val="FF0000"/>
                    </a:solidFill>
                  </a:tcPr>
                </a:tc>
              </a:tr>
            </a:tbl>
          </a:graphicData>
        </a:graphic>
      </p:graphicFrame>
    </p:spTree>
    <p:extLst>
      <p:ext uri="{BB962C8B-B14F-4D97-AF65-F5344CB8AC3E}">
        <p14:creationId xmlns:p14="http://schemas.microsoft.com/office/powerpoint/2010/main" val="1298316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71146" y="94926"/>
            <a:ext cx="7280512"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latin typeface="Arial Rounded MT Bold" panose="020F0704030504030204" pitchFamily="34" charset="0"/>
              </a:rPr>
              <a:t>Ejemplo </a:t>
            </a:r>
            <a:r>
              <a:rPr lang="es-AR" sz="2400" dirty="0">
                <a:latin typeface="Arial Rounded MT Bold" panose="020F0704030504030204" pitchFamily="34" charset="0"/>
              </a:rPr>
              <a:t>de un ítem que pueden resolver los estudiantes del nivel </a:t>
            </a:r>
            <a:r>
              <a:rPr lang="es-AR" sz="2400" dirty="0" smtClean="0">
                <a:latin typeface="Arial Rounded MT Bold" panose="020F0704030504030204" pitchFamily="34" charset="0"/>
              </a:rPr>
              <a:t>Por debajo del nivel básico</a:t>
            </a:r>
            <a:endParaRPr lang="es-AR" sz="3200" dirty="0">
              <a:solidFill>
                <a:schemeClr val="bg1"/>
              </a:solidFill>
              <a:latin typeface="Arial Rounded MT Bold" panose="020F0704030504030204" pitchFamily="34"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976" y="1197734"/>
            <a:ext cx="11326731" cy="4932609"/>
          </a:xfrm>
          <a:prstGeom prst="rect">
            <a:avLst/>
          </a:prstGeom>
        </p:spPr>
      </p:pic>
    </p:spTree>
    <p:extLst>
      <p:ext uri="{BB962C8B-B14F-4D97-AF65-F5344CB8AC3E}">
        <p14:creationId xmlns:p14="http://schemas.microsoft.com/office/powerpoint/2010/main" val="1452069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CIENCIAS SOCIALES</a:t>
            </a:r>
            <a:endParaRPr lang="es-AR" sz="4000" dirty="0">
              <a:solidFill>
                <a:schemeClr val="bg1"/>
              </a:solidFill>
              <a:latin typeface="Arial Rounded MT Bold" panose="020F0704030504030204" pitchFamily="34" charset="0"/>
            </a:endParaRPr>
          </a:p>
        </p:txBody>
      </p:sp>
      <p:graphicFrame>
        <p:nvGraphicFramePr>
          <p:cNvPr id="5" name="Tabla 4"/>
          <p:cNvGraphicFramePr>
            <a:graphicFrameLocks noGrp="1"/>
          </p:cNvGraphicFramePr>
          <p:nvPr>
            <p:extLst/>
          </p:nvPr>
        </p:nvGraphicFramePr>
        <p:xfrm>
          <a:off x="282146" y="1294203"/>
          <a:ext cx="11642501" cy="2377440"/>
        </p:xfrm>
        <a:graphic>
          <a:graphicData uri="http://schemas.openxmlformats.org/drawingml/2006/table">
            <a:tbl>
              <a:tblPr firstRow="1" bandRow="1">
                <a:tableStyleId>{5C22544A-7EE6-4342-B048-85BDC9FD1C3A}</a:tableStyleId>
              </a:tblPr>
              <a:tblGrid>
                <a:gridCol w="11642501">
                  <a:extLst>
                    <a:ext uri="{9D8B030D-6E8A-4147-A177-3AD203B41FA5}">
                      <a16:colId xmlns:a16="http://schemas.microsoft.com/office/drawing/2014/main" xmlns="" val="20000"/>
                    </a:ext>
                  </a:extLst>
                </a:gridCol>
              </a:tblGrid>
              <a:tr h="370840">
                <a:tc>
                  <a:txBody>
                    <a:bodyPr/>
                    <a:lstStyle/>
                    <a:p>
                      <a:pPr algn="ctr"/>
                      <a:r>
                        <a:rPr lang="es-AR" sz="2400" dirty="0" smtClean="0">
                          <a:latin typeface="Arial Rounded MT Bold" panose="020F0704030504030204" pitchFamily="34" charset="0"/>
                        </a:rPr>
                        <a:t>Capacidades</a:t>
                      </a:r>
                      <a:endParaRPr lang="es-AR" sz="2400" dirty="0">
                        <a:latin typeface="Arial Rounded MT Bold" panose="020F0704030504030204" pitchFamily="34" charset="0"/>
                      </a:endParaRPr>
                    </a:p>
                  </a:txBody>
                  <a:tcPr/>
                </a:tc>
                <a:extLst>
                  <a:ext uri="{0D108BD9-81ED-4DB2-BD59-A6C34878D82A}">
                    <a16:rowId xmlns:a16="http://schemas.microsoft.com/office/drawing/2014/main" xmlns="" val="10000"/>
                  </a:ext>
                </a:extLst>
              </a:tr>
              <a:tr h="370840">
                <a:tc>
                  <a:txBody>
                    <a:bodyPr/>
                    <a:lstStyle/>
                    <a:p>
                      <a:pPr marL="285750" indent="-285750" algn="just">
                        <a:buFont typeface="Arial" panose="020B0604020202020204" pitchFamily="34" charset="0"/>
                        <a:buChar char="•"/>
                      </a:pPr>
                      <a:r>
                        <a:rPr lang="es-AR" sz="2000" b="1" dirty="0" smtClean="0">
                          <a:latin typeface="Arial Rounded MT Bold" panose="020F0704030504030204" pitchFamily="34" charset="0"/>
                        </a:rPr>
                        <a:t>RECONOCIMIENTO</a:t>
                      </a:r>
                      <a:r>
                        <a:rPr lang="es-AR" sz="2000" b="1" baseline="0" dirty="0" smtClean="0">
                          <a:latin typeface="Arial Rounded MT Bold" panose="020F0704030504030204" pitchFamily="34" charset="0"/>
                        </a:rPr>
                        <a:t> DE HECHOS Y DATOS:</a:t>
                      </a:r>
                      <a:r>
                        <a:rPr lang="es-AR" sz="2000" b="0" baseline="0" dirty="0" smtClean="0">
                          <a:latin typeface="Arial Rounded MT Bold" panose="020F0704030504030204" pitchFamily="34" charset="0"/>
                        </a:rPr>
                        <a:t> identificar datos y hechos en un conjunto de información.</a:t>
                      </a:r>
                    </a:p>
                    <a:p>
                      <a:pPr marL="285750" indent="-285750" algn="just">
                        <a:buFont typeface="Arial" panose="020B0604020202020204" pitchFamily="34" charset="0"/>
                        <a:buChar char="•"/>
                      </a:pPr>
                      <a:r>
                        <a:rPr lang="es-AR" sz="2000" b="1" baseline="0" dirty="0" smtClean="0">
                          <a:latin typeface="Arial Rounded MT Bold" panose="020F0704030504030204" pitchFamily="34" charset="0"/>
                        </a:rPr>
                        <a:t>RECONOCIMIENTO DE CONCEPTOS</a:t>
                      </a:r>
                      <a:r>
                        <a:rPr lang="es-AR" sz="2000" b="0" baseline="0" dirty="0" smtClean="0">
                          <a:latin typeface="Arial Rounded MT Bold" panose="020F0704030504030204" pitchFamily="34" charset="0"/>
                        </a:rPr>
                        <a:t>: identificar conceptos, reconocer ejemplos o definiciones. </a:t>
                      </a:r>
                    </a:p>
                    <a:p>
                      <a:pPr marL="285750" indent="-285750" algn="just">
                        <a:buFont typeface="Arial" panose="020B0604020202020204" pitchFamily="34" charset="0"/>
                        <a:buChar char="•"/>
                      </a:pPr>
                      <a:r>
                        <a:rPr lang="es-AR" sz="2000" b="1" baseline="0" dirty="0" smtClean="0">
                          <a:latin typeface="Arial Rounded MT Bold" panose="020F0704030504030204" pitchFamily="34" charset="0"/>
                        </a:rPr>
                        <a:t>INTERPRETACIÓN/EXPLORACIÓN:</a:t>
                      </a:r>
                      <a:r>
                        <a:rPr lang="es-AR" sz="2000" b="0" baseline="0" dirty="0" smtClean="0">
                          <a:latin typeface="Arial Rounded MT Bold" panose="020F0704030504030204" pitchFamily="34" charset="0"/>
                        </a:rPr>
                        <a:t> obtener y cruzar información explícita o implícita. </a:t>
                      </a:r>
                    </a:p>
                    <a:p>
                      <a:pPr marL="285750" indent="-285750" algn="just">
                        <a:buFont typeface="Arial" panose="020B0604020202020204" pitchFamily="34" charset="0"/>
                        <a:buChar char="•"/>
                      </a:pPr>
                      <a:r>
                        <a:rPr lang="es-AR" sz="2000" b="1" baseline="0" dirty="0" smtClean="0">
                          <a:latin typeface="Arial Rounded MT Bold" panose="020F0704030504030204" pitchFamily="34" charset="0"/>
                        </a:rPr>
                        <a:t>ANÁLISIS DE SITUACIONES: </a:t>
                      </a:r>
                      <a:r>
                        <a:rPr lang="es-AR" sz="2000" b="0" baseline="0" dirty="0" smtClean="0">
                          <a:latin typeface="Arial Rounded MT Bold" panose="020F0704030504030204" pitchFamily="34" charset="0"/>
                        </a:rPr>
                        <a:t>reconocer relaciones y seleccionar el curso de acción. </a:t>
                      </a:r>
                      <a:endParaRPr lang="es-AR" sz="2000" b="1" baseline="0" dirty="0" smtClean="0">
                        <a:latin typeface="Arial Rounded MT Bold" panose="020F0704030504030204" pitchFamily="34" charset="0"/>
                      </a:endParaRPr>
                    </a:p>
                  </a:txBody>
                  <a:tcPr/>
                </a:tc>
                <a:extLst>
                  <a:ext uri="{0D108BD9-81ED-4DB2-BD59-A6C34878D82A}">
                    <a16:rowId xmlns:a16="http://schemas.microsoft.com/office/drawing/2014/main" xmlns="" val="10002"/>
                  </a:ext>
                </a:extLst>
              </a:tr>
            </a:tbl>
          </a:graphicData>
        </a:graphic>
      </p:graphicFrame>
      <p:graphicFrame>
        <p:nvGraphicFramePr>
          <p:cNvPr id="6" name="Tabla 5"/>
          <p:cNvGraphicFramePr>
            <a:graphicFrameLocks noGrp="1"/>
          </p:cNvGraphicFramePr>
          <p:nvPr>
            <p:extLst/>
          </p:nvPr>
        </p:nvGraphicFramePr>
        <p:xfrm>
          <a:off x="2524259" y="4125939"/>
          <a:ext cx="6627137" cy="1463040"/>
        </p:xfrm>
        <a:graphic>
          <a:graphicData uri="http://schemas.openxmlformats.org/drawingml/2006/table">
            <a:tbl>
              <a:tblPr firstRow="1" bandRow="1">
                <a:tableStyleId>{5C22544A-7EE6-4342-B048-85BDC9FD1C3A}</a:tableStyleId>
              </a:tblPr>
              <a:tblGrid>
                <a:gridCol w="6627137">
                  <a:extLst>
                    <a:ext uri="{9D8B030D-6E8A-4147-A177-3AD203B41FA5}">
                      <a16:colId xmlns:a16="http://schemas.microsoft.com/office/drawing/2014/main" xmlns="" val="20000"/>
                    </a:ext>
                  </a:extLst>
                </a:gridCol>
              </a:tblGrid>
              <a:tr h="298832">
                <a:tc>
                  <a:txBody>
                    <a:bodyPr/>
                    <a:lstStyle/>
                    <a:p>
                      <a:pPr algn="ctr"/>
                      <a:r>
                        <a:rPr lang="es-AR" sz="2400" dirty="0" smtClean="0">
                          <a:latin typeface="Arial Rounded MT Bold" panose="020F0704030504030204" pitchFamily="34" charset="0"/>
                        </a:rPr>
                        <a:t>Contenidos relacionados a las disciplinas:</a:t>
                      </a:r>
                      <a:endParaRPr lang="es-AR" sz="2400" dirty="0">
                        <a:latin typeface="Arial Rounded MT Bold" panose="020F0704030504030204" pitchFamily="34" charset="0"/>
                      </a:endParaRPr>
                    </a:p>
                  </a:txBody>
                  <a:tcPr/>
                </a:tc>
                <a:extLst>
                  <a:ext uri="{0D108BD9-81ED-4DB2-BD59-A6C34878D82A}">
                    <a16:rowId xmlns:a16="http://schemas.microsoft.com/office/drawing/2014/main" xmlns="" val="10000"/>
                  </a:ext>
                </a:extLst>
              </a:tr>
              <a:tr h="370840">
                <a:tc>
                  <a:txBody>
                    <a:bodyPr/>
                    <a:lstStyle/>
                    <a:p>
                      <a:pPr marL="285750" indent="-285750" algn="just">
                        <a:buFont typeface="Arial" panose="020B0604020202020204" pitchFamily="34" charset="0"/>
                        <a:buChar char="•"/>
                      </a:pPr>
                      <a:r>
                        <a:rPr lang="es-AR" sz="2000" baseline="0" dirty="0" smtClean="0">
                          <a:latin typeface="Arial Rounded MT Bold" panose="020F0704030504030204" pitchFamily="34" charset="0"/>
                        </a:rPr>
                        <a:t>Historia.</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Geografía.</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Educación ciudadana. </a:t>
                      </a: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470086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a:solidFill>
                  <a:schemeClr val="bg1"/>
                </a:solidFill>
                <a:latin typeface="Arial Rounded MT Bold" panose="020F0704030504030204" pitchFamily="34" charset="0"/>
              </a:rPr>
              <a:t>CIENCIAS SOCIALES</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3648935176"/>
              </p:ext>
            </p:extLst>
          </p:nvPr>
        </p:nvGraphicFramePr>
        <p:xfrm>
          <a:off x="195245" y="2266679"/>
          <a:ext cx="11729401" cy="2973188"/>
        </p:xfrm>
        <a:graphic>
          <a:graphicData uri="http://schemas.openxmlformats.org/drawingml/2006/table">
            <a:tbl>
              <a:tblPr firstRow="1" bandRow="1">
                <a:tableStyleId>{5C22544A-7EE6-4342-B048-85BDC9FD1C3A}</a:tableStyleId>
              </a:tblPr>
              <a:tblGrid>
                <a:gridCol w="2067825"/>
                <a:gridCol w="7606923"/>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sz="2000" b="1" dirty="0" smtClean="0">
                          <a:latin typeface="Arial Rounded MT Bold" panose="020F0704030504030204" pitchFamily="34" charset="0"/>
                        </a:rPr>
                        <a:t>AVANZADO</a:t>
                      </a:r>
                      <a:endParaRPr lang="es-AR" sz="2000" b="1" dirty="0">
                        <a:latin typeface="Arial Rounded MT Bold" panose="020F0704030504030204" pitchFamily="34" charset="0"/>
                      </a:endParaRPr>
                    </a:p>
                  </a:txBody>
                  <a:tcPr anchor="ctr"/>
                </a:tc>
                <a:tc>
                  <a:txBody>
                    <a:bodyPr/>
                    <a:lstStyle/>
                    <a:p>
                      <a:pPr marL="285750" lvl="0" indent="-285750">
                        <a:buFont typeface="Arial" panose="020B0604020202020204" pitchFamily="34" charset="0"/>
                        <a:buChar char="•"/>
                      </a:pPr>
                      <a:r>
                        <a:rPr lang="es-AR" sz="1800" kern="1200" dirty="0" smtClean="0">
                          <a:solidFill>
                            <a:schemeClr val="dk1"/>
                          </a:solidFill>
                          <a:effectLst/>
                          <a:latin typeface="Arial Rounded MT Bold" panose="020F0704030504030204" pitchFamily="34" charset="0"/>
                          <a:ea typeface="+mn-ea"/>
                          <a:cs typeface="+mn-cs"/>
                        </a:rPr>
                        <a:t>Reconocer en un texto de mediana extensión, con presencia de múltiples datos e información, </a:t>
                      </a:r>
                      <a:r>
                        <a:rPr lang="es-AR" sz="1800" b="1" kern="1200" dirty="0" smtClean="0">
                          <a:solidFill>
                            <a:schemeClr val="dk1"/>
                          </a:solidFill>
                          <a:effectLst/>
                          <a:latin typeface="Arial Rounded MT Bold" panose="020F0704030504030204" pitchFamily="34" charset="0"/>
                          <a:ea typeface="+mn-ea"/>
                          <a:cs typeface="+mn-cs"/>
                        </a:rPr>
                        <a:t>relaciones causales, características políticas y sociales, hechos importantes de la historia Argentina del siglo XX.</a:t>
                      </a:r>
                    </a:p>
                    <a:p>
                      <a:pPr marL="285750" lvl="0" indent="-285750">
                        <a:buFont typeface="Arial" panose="020B0604020202020204" pitchFamily="34" charset="0"/>
                        <a:buChar char="•"/>
                      </a:pPr>
                      <a:r>
                        <a:rPr lang="es-AR" sz="1800" kern="1200" dirty="0" smtClean="0">
                          <a:solidFill>
                            <a:schemeClr val="dk1"/>
                          </a:solidFill>
                          <a:effectLst/>
                          <a:latin typeface="Arial Rounded MT Bold" panose="020F0704030504030204" pitchFamily="34" charset="0"/>
                          <a:ea typeface="+mn-ea"/>
                          <a:cs typeface="+mn-cs"/>
                        </a:rPr>
                        <a:t>Establecer conclusiones a partir de la relación</a:t>
                      </a:r>
                      <a:r>
                        <a:rPr lang="es-AR" sz="1800" kern="1200" baseline="0" dirty="0" smtClean="0">
                          <a:solidFill>
                            <a:schemeClr val="dk1"/>
                          </a:solidFill>
                          <a:effectLst/>
                          <a:latin typeface="Arial Rounded MT Bold" panose="020F0704030504030204" pitchFamily="34" charset="0"/>
                          <a:ea typeface="+mn-ea"/>
                          <a:cs typeface="+mn-cs"/>
                        </a:rPr>
                        <a:t> entre</a:t>
                      </a:r>
                      <a:r>
                        <a:rPr lang="es-AR" sz="1800" kern="1200" dirty="0" smtClean="0">
                          <a:solidFill>
                            <a:schemeClr val="dk1"/>
                          </a:solidFill>
                          <a:effectLst/>
                          <a:latin typeface="Arial Rounded MT Bold" panose="020F0704030504030204" pitchFamily="34" charset="0"/>
                          <a:ea typeface="+mn-ea"/>
                          <a:cs typeface="+mn-cs"/>
                        </a:rPr>
                        <a:t> múltiples datos.</a:t>
                      </a:r>
                    </a:p>
                    <a:p>
                      <a:pPr marL="285750" lvl="0" indent="-285750">
                        <a:buFont typeface="Arial" panose="020B0604020202020204" pitchFamily="34" charset="0"/>
                        <a:buChar char="•"/>
                      </a:pPr>
                      <a:r>
                        <a:rPr lang="es-AR" sz="1800" kern="1200" dirty="0" smtClean="0">
                          <a:solidFill>
                            <a:schemeClr val="dk1"/>
                          </a:solidFill>
                          <a:effectLst/>
                          <a:latin typeface="Arial Rounded MT Bold" panose="020F0704030504030204" pitchFamily="34" charset="0"/>
                          <a:ea typeface="+mn-ea"/>
                          <a:cs typeface="+mn-cs"/>
                        </a:rPr>
                        <a:t>Realizar</a:t>
                      </a:r>
                      <a:r>
                        <a:rPr lang="es-AR" sz="1800" kern="1200" baseline="0" dirty="0" smtClean="0">
                          <a:solidFill>
                            <a:schemeClr val="dk1"/>
                          </a:solidFill>
                          <a:effectLst/>
                          <a:latin typeface="Arial Rounded MT Bold" panose="020F0704030504030204" pitchFamily="34" charset="0"/>
                          <a:ea typeface="+mn-ea"/>
                          <a:cs typeface="+mn-cs"/>
                        </a:rPr>
                        <a:t> </a:t>
                      </a:r>
                      <a:r>
                        <a:rPr lang="es-AR" sz="1800" kern="1200" dirty="0" smtClean="0">
                          <a:solidFill>
                            <a:schemeClr val="dk1"/>
                          </a:solidFill>
                          <a:effectLst/>
                          <a:latin typeface="Arial Rounded MT Bold" panose="020F0704030504030204" pitchFamily="34" charset="0"/>
                          <a:ea typeface="+mn-ea"/>
                          <a:cs typeface="+mn-cs"/>
                        </a:rPr>
                        <a:t> inferencia a partir de la lectura de textos de época.</a:t>
                      </a:r>
                      <a:endParaRPr lang="es-AR" sz="1800" baseline="0" dirty="0" smtClean="0">
                        <a:latin typeface="Arial Rounded MT Bold" panose="020F0704030504030204" pitchFamily="34" charset="0"/>
                      </a:endParaRPr>
                    </a:p>
                  </a:txBody>
                  <a:tcPr marL="91443" marR="91443" marT="45725" marB="45725" anchor="ctr"/>
                </a:tc>
                <a:tc>
                  <a:txBody>
                    <a:bodyPr/>
                    <a:lstStyle/>
                    <a:p>
                      <a:pPr algn="ctr"/>
                      <a:r>
                        <a:rPr lang="es-AR" sz="3200" b="1" dirty="0" smtClean="0">
                          <a:latin typeface="Arial Rounded MT Bold" panose="020F0704030504030204" pitchFamily="34" charset="0"/>
                        </a:rPr>
                        <a:t>44,2%</a:t>
                      </a:r>
                      <a:endParaRPr lang="es-AR" sz="3200" b="1" dirty="0">
                        <a:latin typeface="Arial Rounded MT Bold" panose="020F0704030504030204" pitchFamily="34" charset="0"/>
                      </a:endParaRPr>
                    </a:p>
                  </a:txBody>
                  <a:tcPr marL="91443" marR="91443" marT="45725" marB="45725" anchor="ctr">
                    <a:solidFill>
                      <a:srgbClr val="00B0F0"/>
                    </a:solidFill>
                  </a:tcPr>
                </a:tc>
              </a:tr>
            </a:tbl>
          </a:graphicData>
        </a:graphic>
      </p:graphicFrame>
    </p:spTree>
    <p:extLst>
      <p:ext uri="{BB962C8B-B14F-4D97-AF65-F5344CB8AC3E}">
        <p14:creationId xmlns:p14="http://schemas.microsoft.com/office/powerpoint/2010/main" val="1755792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a:solidFill>
                  <a:schemeClr val="bg1"/>
                </a:solidFill>
                <a:latin typeface="Arial Rounded MT Bold" panose="020F0704030504030204" pitchFamily="34" charset="0"/>
              </a:rPr>
              <a:t>CIENCIAS SOCIALES</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3039149062"/>
              </p:ext>
            </p:extLst>
          </p:nvPr>
        </p:nvGraphicFramePr>
        <p:xfrm>
          <a:off x="195244" y="2485623"/>
          <a:ext cx="11729402" cy="3521828"/>
        </p:xfrm>
        <a:graphic>
          <a:graphicData uri="http://schemas.openxmlformats.org/drawingml/2006/table">
            <a:tbl>
              <a:tblPr firstRow="1" bandRow="1">
                <a:tableStyleId>{5C22544A-7EE6-4342-B048-85BDC9FD1C3A}</a:tableStyleId>
              </a:tblPr>
              <a:tblGrid>
                <a:gridCol w="2679516"/>
                <a:gridCol w="6995233"/>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SATISFACTORIO</a:t>
                      </a:r>
                      <a:endParaRPr lang="es-AR" b="1" dirty="0">
                        <a:latin typeface="Arial Rounded MT Bold" panose="020F0704030504030204" pitchFamily="34" charset="0"/>
                      </a:endParaRPr>
                    </a:p>
                  </a:txBody>
                  <a:tcPr anchor="ctr"/>
                </a:tc>
                <a:tc>
                  <a:txBody>
                    <a:bodyPr/>
                    <a:lstStyle/>
                    <a:p>
                      <a:pPr marL="285750" lvl="0" indent="-285750" algn="l">
                        <a:buFont typeface="Arial" panose="020B0604020202020204" pitchFamily="34" charset="0"/>
                        <a:buChar char="•"/>
                      </a:pPr>
                      <a:r>
                        <a:rPr lang="es-AR" sz="1800" kern="1200" dirty="0" smtClean="0">
                          <a:solidFill>
                            <a:schemeClr val="dk1"/>
                          </a:solidFill>
                          <a:effectLst/>
                          <a:latin typeface="Arial Rounded MT Bold" panose="020F0704030504030204" pitchFamily="34" charset="0"/>
                          <a:ea typeface="+mn-ea"/>
                          <a:cs typeface="+mn-cs"/>
                        </a:rPr>
                        <a:t>Realizar  </a:t>
                      </a:r>
                      <a:r>
                        <a:rPr lang="es-AR" sz="1800" b="1" kern="1200" dirty="0" smtClean="0">
                          <a:solidFill>
                            <a:schemeClr val="dk1"/>
                          </a:solidFill>
                          <a:effectLst/>
                          <a:latin typeface="Arial Rounded MT Bold" panose="020F0704030504030204" pitchFamily="34" charset="0"/>
                          <a:ea typeface="+mn-ea"/>
                          <a:cs typeface="+mn-cs"/>
                        </a:rPr>
                        <a:t>inferencias sencillas</a:t>
                      </a:r>
                      <a:r>
                        <a:rPr lang="es-AR" sz="1800" kern="1200" dirty="0" smtClean="0">
                          <a:solidFill>
                            <a:schemeClr val="dk1"/>
                          </a:solidFill>
                          <a:effectLst/>
                          <a:latin typeface="Arial Rounded MT Bold" panose="020F0704030504030204" pitchFamily="34" charset="0"/>
                          <a:ea typeface="+mn-ea"/>
                          <a:cs typeface="+mn-cs"/>
                        </a:rPr>
                        <a:t>, a partir de un tema, un concepto, una clasificación sencilla y </a:t>
                      </a:r>
                      <a:r>
                        <a:rPr lang="es-AR" sz="1800" b="1" kern="1200" dirty="0" smtClean="0">
                          <a:solidFill>
                            <a:schemeClr val="dk1"/>
                          </a:solidFill>
                          <a:effectLst/>
                          <a:latin typeface="Arial Rounded MT Bold" panose="020F0704030504030204" pitchFamily="34" charset="0"/>
                          <a:ea typeface="+mn-ea"/>
                          <a:cs typeface="+mn-cs"/>
                        </a:rPr>
                        <a:t>grandes períodos históricos del siglo XX.</a:t>
                      </a:r>
                    </a:p>
                    <a:p>
                      <a:pPr marL="285750" lvl="0" indent="-285750" algn="l">
                        <a:buFont typeface="Arial" panose="020B0604020202020204" pitchFamily="34" charset="0"/>
                        <a:buChar char="•"/>
                      </a:pPr>
                      <a:r>
                        <a:rPr lang="es-AR" sz="1800" kern="1200" dirty="0" smtClean="0">
                          <a:solidFill>
                            <a:schemeClr val="dk1"/>
                          </a:solidFill>
                          <a:effectLst/>
                          <a:latin typeface="Arial Rounded MT Bold" panose="020F0704030504030204" pitchFamily="34" charset="0"/>
                          <a:ea typeface="+mn-ea"/>
                          <a:cs typeface="+mn-cs"/>
                        </a:rPr>
                        <a:t>Reconocer relaciones causales en temas políticos, económicos, ambientales y sociales, con bajo nivel de inferencia a partir de la interpretación de un texto de mediana complejidad.</a:t>
                      </a:r>
                    </a:p>
                    <a:p>
                      <a:pPr marL="285750" lvl="0" indent="-285750" algn="l">
                        <a:buFont typeface="Arial" panose="020B0604020202020204" pitchFamily="34" charset="0"/>
                        <a:buChar char="•"/>
                      </a:pPr>
                      <a:r>
                        <a:rPr lang="es-AR" sz="1800" kern="1200" dirty="0" smtClean="0">
                          <a:solidFill>
                            <a:schemeClr val="dk1"/>
                          </a:solidFill>
                          <a:effectLst/>
                          <a:latin typeface="Arial Rounded MT Bold" panose="020F0704030504030204" pitchFamily="34" charset="0"/>
                          <a:ea typeface="+mn-ea"/>
                          <a:cs typeface="+mn-cs"/>
                        </a:rPr>
                        <a:t>Interpretar</a:t>
                      </a:r>
                      <a:r>
                        <a:rPr lang="es-AR" sz="1800" kern="1200" baseline="0" dirty="0" smtClean="0">
                          <a:solidFill>
                            <a:schemeClr val="dk1"/>
                          </a:solidFill>
                          <a:effectLst/>
                          <a:latin typeface="Arial Rounded MT Bold" panose="020F0704030504030204" pitchFamily="34" charset="0"/>
                          <a:ea typeface="+mn-ea"/>
                          <a:cs typeface="+mn-cs"/>
                        </a:rPr>
                        <a:t> </a:t>
                      </a:r>
                      <a:r>
                        <a:rPr lang="es-AR" sz="1800" kern="1200" dirty="0" smtClean="0">
                          <a:solidFill>
                            <a:schemeClr val="dk1"/>
                          </a:solidFill>
                          <a:effectLst/>
                          <a:latin typeface="Arial Rounded MT Bold" panose="020F0704030504030204" pitchFamily="34" charset="0"/>
                          <a:ea typeface="+mn-ea"/>
                          <a:cs typeface="+mn-cs"/>
                        </a:rPr>
                        <a:t>información explícita en una tabla estadística que presenta dos o más variables.</a:t>
                      </a:r>
                    </a:p>
                  </a:txBody>
                  <a:tcPr marL="91443" marR="91443" marT="45725" marB="45725" anchor="ctr"/>
                </a:tc>
                <a:tc>
                  <a:txBody>
                    <a:bodyPr/>
                    <a:lstStyle/>
                    <a:p>
                      <a:pPr algn="l"/>
                      <a:r>
                        <a:rPr lang="es-AR" sz="3200" b="1" dirty="0" smtClean="0">
                          <a:latin typeface="Arial Rounded MT Bold" panose="020F0704030504030204" pitchFamily="34" charset="0"/>
                        </a:rPr>
                        <a:t>   24,5</a:t>
                      </a:r>
                      <a:endParaRPr lang="es-AR" sz="3200" b="1" dirty="0">
                        <a:latin typeface="Arial Rounded MT Bold" panose="020F0704030504030204" pitchFamily="34" charset="0"/>
                      </a:endParaRPr>
                    </a:p>
                  </a:txBody>
                  <a:tcPr marL="91443" marR="91443" marT="45725" marB="45725" anchor="ctr">
                    <a:solidFill>
                      <a:srgbClr val="92D050"/>
                    </a:solidFill>
                  </a:tcPr>
                </a:tc>
              </a:tr>
            </a:tbl>
          </a:graphicData>
        </a:graphic>
      </p:graphicFrame>
    </p:spTree>
    <p:extLst>
      <p:ext uri="{BB962C8B-B14F-4D97-AF65-F5344CB8AC3E}">
        <p14:creationId xmlns:p14="http://schemas.microsoft.com/office/powerpoint/2010/main" val="959105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a:solidFill>
                  <a:schemeClr val="bg1"/>
                </a:solidFill>
                <a:latin typeface="Arial Rounded MT Bold" panose="020F0704030504030204" pitchFamily="34" charset="0"/>
              </a:rPr>
              <a:t>CIENCIAS SOCIALES</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2751737944"/>
              </p:ext>
            </p:extLst>
          </p:nvPr>
        </p:nvGraphicFramePr>
        <p:xfrm>
          <a:off x="195245" y="2318197"/>
          <a:ext cx="11729401" cy="2884867"/>
        </p:xfrm>
        <a:graphic>
          <a:graphicData uri="http://schemas.openxmlformats.org/drawingml/2006/table">
            <a:tbl>
              <a:tblPr firstRow="1" bandRow="1">
                <a:tableStyleId>{5C22544A-7EE6-4342-B048-85BDC9FD1C3A}</a:tableStyleId>
              </a:tblPr>
              <a:tblGrid>
                <a:gridCol w="2036457"/>
                <a:gridCol w="7638291"/>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BÁSICO</a:t>
                      </a:r>
                      <a:endParaRPr lang="es-AR" b="1" dirty="0">
                        <a:latin typeface="Arial Rounded MT Bold" panose="020F0704030504030204" pitchFamily="34" charset="0"/>
                      </a:endParaRPr>
                    </a:p>
                  </a:txBody>
                  <a:tcPr anchor="ctr"/>
                </a:tc>
                <a:tc>
                  <a:txBody>
                    <a:bodyPr/>
                    <a:lstStyle/>
                    <a:p>
                      <a:pPr marL="285750" lvl="0" indent="-285750">
                        <a:buFont typeface="Arial" panose="020B0604020202020204" pitchFamily="34" charset="0"/>
                        <a:buChar char="•"/>
                      </a:pPr>
                      <a:r>
                        <a:rPr lang="es-AR" sz="1800" b="1" kern="1200" dirty="0" smtClean="0">
                          <a:solidFill>
                            <a:schemeClr val="dk1"/>
                          </a:solidFill>
                          <a:effectLst/>
                          <a:latin typeface="Arial Rounded MT Bold" panose="020F0704030504030204" pitchFamily="34" charset="0"/>
                          <a:ea typeface="+mn-ea"/>
                          <a:cs typeface="+mn-cs"/>
                        </a:rPr>
                        <a:t>Interpretar</a:t>
                      </a:r>
                      <a:r>
                        <a:rPr lang="es-AR" sz="1800" b="1" kern="1200" baseline="0" dirty="0" smtClean="0">
                          <a:solidFill>
                            <a:schemeClr val="dk1"/>
                          </a:solidFill>
                          <a:effectLst/>
                          <a:latin typeface="Arial Rounded MT Bold" panose="020F0704030504030204" pitchFamily="34" charset="0"/>
                          <a:ea typeface="+mn-ea"/>
                          <a:cs typeface="+mn-cs"/>
                        </a:rPr>
                        <a:t> </a:t>
                      </a:r>
                      <a:r>
                        <a:rPr lang="es-AR" sz="1800" b="1" kern="1200" dirty="0" smtClean="0">
                          <a:solidFill>
                            <a:schemeClr val="dk1"/>
                          </a:solidFill>
                          <a:effectLst/>
                          <a:latin typeface="Arial Rounded MT Bold" panose="020F0704030504030204" pitchFamily="34" charset="0"/>
                          <a:ea typeface="+mn-ea"/>
                          <a:cs typeface="+mn-cs"/>
                        </a:rPr>
                        <a:t>información explícita </a:t>
                      </a:r>
                      <a:r>
                        <a:rPr lang="es-AR" sz="1800" kern="1200" dirty="0" smtClean="0">
                          <a:solidFill>
                            <a:schemeClr val="dk1"/>
                          </a:solidFill>
                          <a:effectLst/>
                          <a:latin typeface="Arial Rounded MT Bold" panose="020F0704030504030204" pitchFamily="34" charset="0"/>
                          <a:ea typeface="+mn-ea"/>
                          <a:cs typeface="+mn-cs"/>
                        </a:rPr>
                        <a:t>en  textos breves, mapas y gráficos cartesianos en los que deben seleccionar opciones con dos variables </a:t>
                      </a:r>
                      <a:r>
                        <a:rPr lang="es-AR" sz="1800" b="1" kern="1200" dirty="0" smtClean="0">
                          <a:solidFill>
                            <a:schemeClr val="dk1"/>
                          </a:solidFill>
                          <a:effectLst/>
                          <a:latin typeface="Arial Rounded MT Bold" panose="020F0704030504030204" pitchFamily="34" charset="0"/>
                          <a:ea typeface="+mn-ea"/>
                          <a:cs typeface="+mn-cs"/>
                        </a:rPr>
                        <a:t>que no requieren recurrir a conocimientos previos</a:t>
                      </a:r>
                      <a:r>
                        <a:rPr lang="es-AR" sz="1800" kern="1200" dirty="0" smtClean="0">
                          <a:solidFill>
                            <a:schemeClr val="dk1"/>
                          </a:solidFill>
                          <a:effectLst/>
                          <a:latin typeface="Arial Rounded MT Bold" panose="020F0704030504030204" pitchFamily="34" charset="0"/>
                          <a:ea typeface="+mn-ea"/>
                          <a:cs typeface="+mn-cs"/>
                        </a:rPr>
                        <a:t>. </a:t>
                      </a:r>
                    </a:p>
                    <a:p>
                      <a:pPr marL="285750" lvl="0" indent="-285750">
                        <a:buFont typeface="Arial" panose="020B0604020202020204" pitchFamily="34" charset="0"/>
                        <a:buChar char="•"/>
                      </a:pPr>
                      <a:r>
                        <a:rPr lang="es-AR" sz="1800" kern="1200" dirty="0" smtClean="0">
                          <a:solidFill>
                            <a:schemeClr val="dk1"/>
                          </a:solidFill>
                          <a:effectLst/>
                          <a:latin typeface="Arial Rounded MT Bold" panose="020F0704030504030204" pitchFamily="34" charset="0"/>
                          <a:ea typeface="+mn-ea"/>
                          <a:cs typeface="+mn-cs"/>
                        </a:rPr>
                        <a:t>Reconocer información muy básica de la realidad económica, política y social Argentina presente en los medios masivos de comunicación.</a:t>
                      </a:r>
                      <a:endParaRPr lang="es-AR" sz="1800" dirty="0">
                        <a:latin typeface="Arial Rounded MT Bold" panose="020F0704030504030204" pitchFamily="34" charset="0"/>
                      </a:endParaRPr>
                    </a:p>
                  </a:txBody>
                  <a:tcPr marL="91434" marR="91434" marT="45717" marB="45717" anchor="ctr"/>
                </a:tc>
                <a:tc>
                  <a:txBody>
                    <a:bodyPr/>
                    <a:lstStyle/>
                    <a:p>
                      <a:pPr algn="ctr"/>
                      <a:r>
                        <a:rPr lang="es-AR" sz="3200" b="1" dirty="0" smtClean="0">
                          <a:latin typeface="Arial Rounded MT Bold" panose="020F0704030504030204" pitchFamily="34" charset="0"/>
                        </a:rPr>
                        <a:t>18,2%</a:t>
                      </a:r>
                      <a:endParaRPr lang="es-AR" sz="3200" b="1" dirty="0">
                        <a:latin typeface="Arial Rounded MT Bold" panose="020F0704030504030204" pitchFamily="34" charset="0"/>
                      </a:endParaRPr>
                    </a:p>
                  </a:txBody>
                  <a:tcPr marL="91434" marR="91434" marT="45717" marB="45717" anchor="ctr">
                    <a:solidFill>
                      <a:srgbClr val="FFC000"/>
                    </a:solidFill>
                  </a:tcPr>
                </a:tc>
              </a:tr>
            </a:tbl>
          </a:graphicData>
        </a:graphic>
      </p:graphicFrame>
    </p:spTree>
    <p:extLst>
      <p:ext uri="{BB962C8B-B14F-4D97-AF65-F5344CB8AC3E}">
        <p14:creationId xmlns:p14="http://schemas.microsoft.com/office/powerpoint/2010/main" val="1928689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a:solidFill>
                  <a:schemeClr val="bg1"/>
                </a:solidFill>
                <a:latin typeface="Arial Rounded MT Bold" panose="020F0704030504030204" pitchFamily="34" charset="0"/>
              </a:rPr>
              <a:t>CIENCIAS SOCIALES</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2930551671"/>
              </p:ext>
            </p:extLst>
          </p:nvPr>
        </p:nvGraphicFramePr>
        <p:xfrm>
          <a:off x="195244" y="2395470"/>
          <a:ext cx="11729402" cy="2884867"/>
        </p:xfrm>
        <a:graphic>
          <a:graphicData uri="http://schemas.openxmlformats.org/drawingml/2006/table">
            <a:tbl>
              <a:tblPr firstRow="1" bandRow="1">
                <a:tableStyleId>{5C22544A-7EE6-4342-B048-85BDC9FD1C3A}</a:tableStyleId>
              </a:tblPr>
              <a:tblGrid>
                <a:gridCol w="2428566"/>
                <a:gridCol w="7246183"/>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POR DEBAJO DEL NIVEL BÁSICO</a:t>
                      </a:r>
                      <a:endParaRPr lang="es-AR" b="1" dirty="0">
                        <a:latin typeface="Arial Rounded MT Bold" panose="020F0704030504030204" pitchFamily="34" charset="0"/>
                      </a:endParaRPr>
                    </a:p>
                  </a:txBody>
                  <a:tcPr anchor="ctr"/>
                </a:tc>
                <a:tc>
                  <a:txBody>
                    <a:bodyPr/>
                    <a:lstStyle/>
                    <a:p>
                      <a:pPr marL="285750" lvl="0" indent="-285750">
                        <a:buFont typeface="Arial" panose="020B0604020202020204" pitchFamily="34" charset="0"/>
                        <a:buChar char="•"/>
                      </a:pPr>
                      <a:r>
                        <a:rPr lang="es-AR" sz="1800" b="1" kern="1200" dirty="0" smtClean="0">
                          <a:solidFill>
                            <a:schemeClr val="dk1"/>
                          </a:solidFill>
                          <a:effectLst/>
                          <a:latin typeface="Arial Rounded MT Bold" panose="020F0704030504030204" pitchFamily="34" charset="0"/>
                          <a:ea typeface="+mn-ea"/>
                          <a:cs typeface="+mn-cs"/>
                        </a:rPr>
                        <a:t>Reconocer datos muy generales relacionados con temas cotidianos de ciudadanía. </a:t>
                      </a:r>
                    </a:p>
                    <a:p>
                      <a:pPr marL="285750" lvl="0" indent="-285750">
                        <a:buFont typeface="Arial" panose="020B0604020202020204" pitchFamily="34" charset="0"/>
                        <a:buChar char="•"/>
                      </a:pPr>
                      <a:r>
                        <a:rPr lang="es-AR" sz="1800" kern="1200" dirty="0" smtClean="0">
                          <a:solidFill>
                            <a:schemeClr val="dk1"/>
                          </a:solidFill>
                          <a:effectLst/>
                          <a:latin typeface="Arial Rounded MT Bold" panose="020F0704030504030204" pitchFamily="34" charset="0"/>
                          <a:ea typeface="+mn-ea"/>
                          <a:cs typeface="+mn-cs"/>
                        </a:rPr>
                        <a:t>Identificar y relacionar entre sí dos conceptos generales de ciudadanía a partir de textos muy breves.</a:t>
                      </a:r>
                      <a:endParaRPr lang="es-AR" sz="1800" dirty="0">
                        <a:latin typeface="Arial Rounded MT Bold" panose="020F0704030504030204" pitchFamily="34" charset="0"/>
                      </a:endParaRPr>
                    </a:p>
                  </a:txBody>
                  <a:tcPr marL="91434" marR="91434" marT="45717" marB="45717" anchor="ctr"/>
                </a:tc>
                <a:tc>
                  <a:txBody>
                    <a:bodyPr/>
                    <a:lstStyle/>
                    <a:p>
                      <a:pPr algn="ctr"/>
                      <a:r>
                        <a:rPr lang="es-AR" sz="3200" b="1" dirty="0" smtClean="0">
                          <a:latin typeface="Arial Rounded MT Bold" panose="020F0704030504030204" pitchFamily="34" charset="0"/>
                        </a:rPr>
                        <a:t>13,1%</a:t>
                      </a:r>
                      <a:endParaRPr lang="es-AR" sz="3200" b="1" dirty="0">
                        <a:latin typeface="Arial Rounded MT Bold" panose="020F0704030504030204" pitchFamily="34" charset="0"/>
                      </a:endParaRPr>
                    </a:p>
                  </a:txBody>
                  <a:tcPr marL="91434" marR="91434" marT="45717" marB="45717" anchor="ctr">
                    <a:solidFill>
                      <a:srgbClr val="FF0000"/>
                    </a:solidFill>
                  </a:tcPr>
                </a:tc>
              </a:tr>
            </a:tbl>
          </a:graphicData>
        </a:graphic>
      </p:graphicFrame>
    </p:spTree>
    <p:extLst>
      <p:ext uri="{BB962C8B-B14F-4D97-AF65-F5344CB8AC3E}">
        <p14:creationId xmlns:p14="http://schemas.microsoft.com/office/powerpoint/2010/main" val="629526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smtClean="0">
                <a:solidFill>
                  <a:schemeClr val="bg1"/>
                </a:solidFill>
                <a:latin typeface="Arial Rounded MT Bold" panose="020F0704030504030204" pitchFamily="34" charset="0"/>
              </a:rPr>
              <a:t>CIENCIAS NATURALES</a:t>
            </a:r>
            <a:endParaRPr lang="es-AR" sz="4000" dirty="0">
              <a:solidFill>
                <a:schemeClr val="bg1"/>
              </a:solidFill>
              <a:latin typeface="Arial Rounded MT Bold" panose="020F0704030504030204" pitchFamily="34" charset="0"/>
            </a:endParaRPr>
          </a:p>
        </p:txBody>
      </p:sp>
      <p:graphicFrame>
        <p:nvGraphicFramePr>
          <p:cNvPr id="5" name="Tabla 4"/>
          <p:cNvGraphicFramePr>
            <a:graphicFrameLocks noGrp="1"/>
          </p:cNvGraphicFramePr>
          <p:nvPr>
            <p:extLst/>
          </p:nvPr>
        </p:nvGraphicFramePr>
        <p:xfrm>
          <a:off x="282146" y="1294203"/>
          <a:ext cx="11642501" cy="2377440"/>
        </p:xfrm>
        <a:graphic>
          <a:graphicData uri="http://schemas.openxmlformats.org/drawingml/2006/table">
            <a:tbl>
              <a:tblPr firstRow="1" bandRow="1">
                <a:tableStyleId>{5C22544A-7EE6-4342-B048-85BDC9FD1C3A}</a:tableStyleId>
              </a:tblPr>
              <a:tblGrid>
                <a:gridCol w="11642501">
                  <a:extLst>
                    <a:ext uri="{9D8B030D-6E8A-4147-A177-3AD203B41FA5}">
                      <a16:colId xmlns:a16="http://schemas.microsoft.com/office/drawing/2014/main" xmlns="" val="20000"/>
                    </a:ext>
                  </a:extLst>
                </a:gridCol>
              </a:tblGrid>
              <a:tr h="370840">
                <a:tc>
                  <a:txBody>
                    <a:bodyPr/>
                    <a:lstStyle/>
                    <a:p>
                      <a:pPr algn="ctr"/>
                      <a:r>
                        <a:rPr lang="es-AR" sz="2400" dirty="0" smtClean="0">
                          <a:latin typeface="Arial Rounded MT Bold" panose="020F0704030504030204" pitchFamily="34" charset="0"/>
                        </a:rPr>
                        <a:t>Capacidades</a:t>
                      </a:r>
                      <a:endParaRPr lang="es-AR" sz="2400" dirty="0">
                        <a:latin typeface="Arial Rounded MT Bold" panose="020F0704030504030204" pitchFamily="34" charset="0"/>
                      </a:endParaRPr>
                    </a:p>
                  </a:txBody>
                  <a:tcPr/>
                </a:tc>
                <a:extLst>
                  <a:ext uri="{0D108BD9-81ED-4DB2-BD59-A6C34878D82A}">
                    <a16:rowId xmlns:a16="http://schemas.microsoft.com/office/drawing/2014/main" xmlns="" val="10000"/>
                  </a:ext>
                </a:extLst>
              </a:tr>
              <a:tr h="370840">
                <a:tc>
                  <a:txBody>
                    <a:bodyPr/>
                    <a:lstStyle/>
                    <a:p>
                      <a:pPr marL="285750" indent="-285750" algn="just">
                        <a:buFont typeface="Arial" panose="020B0604020202020204" pitchFamily="34" charset="0"/>
                        <a:buChar char="•"/>
                      </a:pPr>
                      <a:r>
                        <a:rPr lang="es-AR" sz="2000" b="1" baseline="0" dirty="0" smtClean="0">
                          <a:latin typeface="Arial Rounded MT Bold" panose="020F0704030504030204" pitchFamily="34" charset="0"/>
                        </a:rPr>
                        <a:t>RECONOCIMIENTO DE CONCEPTOS: </a:t>
                      </a:r>
                      <a:r>
                        <a:rPr lang="es-AR" sz="2000" b="0" baseline="0" dirty="0" smtClean="0">
                          <a:latin typeface="Arial Rounded MT Bold" panose="020F0704030504030204" pitchFamily="34" charset="0"/>
                        </a:rPr>
                        <a:t>identificación e interpretación de conceptos propios de las Ciencias Naturales.</a:t>
                      </a:r>
                    </a:p>
                    <a:p>
                      <a:pPr marL="285750" indent="-285750" algn="just">
                        <a:buFont typeface="Arial" panose="020B0604020202020204" pitchFamily="34" charset="0"/>
                        <a:buChar char="•"/>
                      </a:pPr>
                      <a:r>
                        <a:rPr lang="es-AR" sz="2000" b="1" baseline="0" dirty="0" smtClean="0">
                          <a:latin typeface="Arial Rounded MT Bold" panose="020F0704030504030204" pitchFamily="34" charset="0"/>
                        </a:rPr>
                        <a:t>COMUNICACIÓN:</a:t>
                      </a:r>
                      <a:r>
                        <a:rPr lang="es-AR" sz="2000" b="0" baseline="0" dirty="0" smtClean="0">
                          <a:latin typeface="Arial Rounded MT Bold" panose="020F0704030504030204" pitchFamily="34" charset="0"/>
                        </a:rPr>
                        <a:t> identificación de datos como la organización, interpretación y traducción de información en distintos formatos. </a:t>
                      </a:r>
                    </a:p>
                    <a:p>
                      <a:pPr marL="285750" indent="-285750" algn="just">
                        <a:buFont typeface="Arial" panose="020B0604020202020204" pitchFamily="34" charset="0"/>
                        <a:buChar char="•"/>
                      </a:pPr>
                      <a:r>
                        <a:rPr lang="es-AR" sz="2000" b="1" baseline="0" dirty="0" smtClean="0">
                          <a:latin typeface="Arial Rounded MT Bold" panose="020F0704030504030204" pitchFamily="34" charset="0"/>
                        </a:rPr>
                        <a:t>ANÁLISIS DE SITUACIONES:</a:t>
                      </a:r>
                      <a:r>
                        <a:rPr lang="es-AR" sz="2000" b="0" baseline="0" dirty="0" smtClean="0">
                          <a:latin typeface="Arial Rounded MT Bold" panose="020F0704030504030204" pitchFamily="34" charset="0"/>
                        </a:rPr>
                        <a:t> identificación, interpretación y análisis de evidencias, conclusiones y procesos de investigación. </a:t>
                      </a:r>
                      <a:endParaRPr lang="es-AR" sz="2000" b="1" baseline="0" dirty="0" smtClean="0">
                        <a:latin typeface="Arial Rounded MT Bold" panose="020F0704030504030204" pitchFamily="34" charset="0"/>
                      </a:endParaRPr>
                    </a:p>
                  </a:txBody>
                  <a:tcPr/>
                </a:tc>
                <a:extLst>
                  <a:ext uri="{0D108BD9-81ED-4DB2-BD59-A6C34878D82A}">
                    <a16:rowId xmlns:a16="http://schemas.microsoft.com/office/drawing/2014/main" xmlns="" val="10002"/>
                  </a:ext>
                </a:extLst>
              </a:tr>
            </a:tbl>
          </a:graphicData>
        </a:graphic>
      </p:graphicFrame>
      <p:graphicFrame>
        <p:nvGraphicFramePr>
          <p:cNvPr id="6" name="Tabla 5"/>
          <p:cNvGraphicFramePr>
            <a:graphicFrameLocks noGrp="1"/>
          </p:cNvGraphicFramePr>
          <p:nvPr>
            <p:extLst/>
          </p:nvPr>
        </p:nvGraphicFramePr>
        <p:xfrm>
          <a:off x="2524259" y="4125939"/>
          <a:ext cx="6627137" cy="1463040"/>
        </p:xfrm>
        <a:graphic>
          <a:graphicData uri="http://schemas.openxmlformats.org/drawingml/2006/table">
            <a:tbl>
              <a:tblPr firstRow="1" bandRow="1">
                <a:tableStyleId>{5C22544A-7EE6-4342-B048-85BDC9FD1C3A}</a:tableStyleId>
              </a:tblPr>
              <a:tblGrid>
                <a:gridCol w="6627137">
                  <a:extLst>
                    <a:ext uri="{9D8B030D-6E8A-4147-A177-3AD203B41FA5}">
                      <a16:colId xmlns:a16="http://schemas.microsoft.com/office/drawing/2014/main" xmlns="" val="20000"/>
                    </a:ext>
                  </a:extLst>
                </a:gridCol>
              </a:tblGrid>
              <a:tr h="298832">
                <a:tc>
                  <a:txBody>
                    <a:bodyPr/>
                    <a:lstStyle/>
                    <a:p>
                      <a:pPr algn="ctr"/>
                      <a:r>
                        <a:rPr lang="es-AR" sz="2400" dirty="0" smtClean="0">
                          <a:latin typeface="Arial Rounded MT Bold" panose="020F0704030504030204" pitchFamily="34" charset="0"/>
                        </a:rPr>
                        <a:t>Contenidos relacionados a las disciplinas:</a:t>
                      </a:r>
                      <a:endParaRPr lang="es-AR" sz="2400" dirty="0">
                        <a:latin typeface="Arial Rounded MT Bold" panose="020F0704030504030204" pitchFamily="34" charset="0"/>
                      </a:endParaRPr>
                    </a:p>
                  </a:txBody>
                  <a:tcPr/>
                </a:tc>
                <a:extLst>
                  <a:ext uri="{0D108BD9-81ED-4DB2-BD59-A6C34878D82A}">
                    <a16:rowId xmlns:a16="http://schemas.microsoft.com/office/drawing/2014/main" xmlns="" val="10000"/>
                  </a:ext>
                </a:extLst>
              </a:tr>
              <a:tr h="370840">
                <a:tc>
                  <a:txBody>
                    <a:bodyPr/>
                    <a:lstStyle/>
                    <a:p>
                      <a:pPr marL="285750" indent="-285750" algn="just">
                        <a:buFont typeface="Arial" panose="020B0604020202020204" pitchFamily="34" charset="0"/>
                        <a:buChar char="•"/>
                      </a:pPr>
                      <a:r>
                        <a:rPr lang="es-AR" sz="2000" baseline="0" dirty="0" smtClean="0">
                          <a:latin typeface="Arial Rounded MT Bold" panose="020F0704030504030204" pitchFamily="34" charset="0"/>
                        </a:rPr>
                        <a:t>Biología.</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Química.</a:t>
                      </a:r>
                    </a:p>
                    <a:p>
                      <a:pPr marL="285750" indent="-285750" algn="just">
                        <a:buFont typeface="Arial" panose="020B0604020202020204" pitchFamily="34" charset="0"/>
                        <a:buChar char="•"/>
                      </a:pPr>
                      <a:r>
                        <a:rPr lang="es-AR" sz="2000" baseline="0" dirty="0" smtClean="0">
                          <a:latin typeface="Arial Rounded MT Bold" panose="020F0704030504030204" pitchFamily="34" charset="0"/>
                        </a:rPr>
                        <a:t>Física. </a:t>
                      </a: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721650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a:solidFill>
                  <a:schemeClr val="bg1"/>
                </a:solidFill>
                <a:latin typeface="Arial Rounded MT Bold" panose="020F0704030504030204" pitchFamily="34" charset="0"/>
              </a:rPr>
              <a:t>CIENCIAS NATURALES</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3453503887"/>
              </p:ext>
            </p:extLst>
          </p:nvPr>
        </p:nvGraphicFramePr>
        <p:xfrm>
          <a:off x="195245" y="2266679"/>
          <a:ext cx="11729401" cy="2884867"/>
        </p:xfrm>
        <a:graphic>
          <a:graphicData uri="http://schemas.openxmlformats.org/drawingml/2006/table">
            <a:tbl>
              <a:tblPr firstRow="1" bandRow="1">
                <a:tableStyleId>{5C22544A-7EE6-4342-B048-85BDC9FD1C3A}</a:tableStyleId>
              </a:tblPr>
              <a:tblGrid>
                <a:gridCol w="2067825"/>
                <a:gridCol w="7606923"/>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sz="2000" b="1" dirty="0" smtClean="0">
                          <a:latin typeface="Arial Rounded MT Bold" panose="020F0704030504030204" pitchFamily="34" charset="0"/>
                        </a:rPr>
                        <a:t>AVANZADO</a:t>
                      </a:r>
                      <a:endParaRPr lang="es-AR" sz="2000" b="1" dirty="0">
                        <a:latin typeface="Arial Rounded MT Bold" panose="020F0704030504030204" pitchFamily="34" charset="0"/>
                      </a:endParaRPr>
                    </a:p>
                  </a:txBody>
                  <a:tcPr anchor="ctr"/>
                </a:tc>
                <a:tc>
                  <a:txBody>
                    <a:bodyPr/>
                    <a:lstStyle/>
                    <a:p>
                      <a:pPr marL="285750" lvl="0" indent="-285750">
                        <a:buFont typeface="Arial" panose="020B0604020202020204" pitchFamily="34" charset="0"/>
                        <a:buChar char="•"/>
                      </a:pPr>
                      <a:r>
                        <a:rPr lang="es-AR" sz="1800" kern="1200" dirty="0" smtClean="0">
                          <a:solidFill>
                            <a:schemeClr val="dk1"/>
                          </a:solidFill>
                          <a:effectLst/>
                          <a:latin typeface="Arial Rounded MT Bold" panose="020F0704030504030204" pitchFamily="34" charset="0"/>
                          <a:ea typeface="+mn-ea"/>
                          <a:cs typeface="+mn-cs"/>
                        </a:rPr>
                        <a:t>Analizar </a:t>
                      </a:r>
                      <a:r>
                        <a:rPr lang="es-AR" sz="1800" b="1" kern="1200" dirty="0" smtClean="0">
                          <a:solidFill>
                            <a:schemeClr val="dk1"/>
                          </a:solidFill>
                          <a:effectLst/>
                          <a:latin typeface="Arial Rounded MT Bold" panose="020F0704030504030204" pitchFamily="34" charset="0"/>
                          <a:ea typeface="+mn-ea"/>
                          <a:cs typeface="+mn-cs"/>
                        </a:rPr>
                        <a:t>situaciones problemáticas y experimentales, utilizando marcos teóricos  específicos</a:t>
                      </a:r>
                      <a:r>
                        <a:rPr lang="es-AR" sz="1800" kern="1200" dirty="0" smtClean="0">
                          <a:solidFill>
                            <a:schemeClr val="dk1"/>
                          </a:solidFill>
                          <a:effectLst/>
                          <a:latin typeface="Arial Rounded MT Bold" panose="020F0704030504030204" pitchFamily="34" charset="0"/>
                          <a:ea typeface="+mn-ea"/>
                          <a:cs typeface="+mn-cs"/>
                        </a:rPr>
                        <a:t> de las disciplinas de las Ciencias Naturales.</a:t>
                      </a:r>
                    </a:p>
                    <a:p>
                      <a:pPr marL="285750" lvl="0" indent="-285750">
                        <a:buFont typeface="Arial" panose="020B0604020202020204" pitchFamily="34" charset="0"/>
                        <a:buChar char="•"/>
                      </a:pPr>
                      <a:r>
                        <a:rPr lang="es-AR" sz="1800" kern="1200" dirty="0" smtClean="0">
                          <a:solidFill>
                            <a:schemeClr val="dk1"/>
                          </a:solidFill>
                          <a:effectLst/>
                          <a:latin typeface="Arial Rounded MT Bold" panose="020F0704030504030204" pitchFamily="34" charset="0"/>
                          <a:ea typeface="+mn-ea"/>
                          <a:cs typeface="+mn-cs"/>
                        </a:rPr>
                        <a:t>Realizar inferencias a partir de textos breves, representaciones, tablas y gráficos de más de</a:t>
                      </a:r>
                      <a:r>
                        <a:rPr lang="es-AR" sz="1800" u="none" kern="1200" dirty="0" smtClean="0">
                          <a:solidFill>
                            <a:schemeClr val="dk1"/>
                          </a:solidFill>
                          <a:effectLst/>
                          <a:latin typeface="Arial Rounded MT Bold" panose="020F0704030504030204" pitchFamily="34" charset="0"/>
                          <a:ea typeface="+mn-ea"/>
                          <a:cs typeface="+mn-cs"/>
                        </a:rPr>
                        <a:t> dos variables</a:t>
                      </a:r>
                      <a:r>
                        <a:rPr lang="es-AR" sz="1800" kern="1200" dirty="0" smtClean="0">
                          <a:solidFill>
                            <a:schemeClr val="dk1"/>
                          </a:solidFill>
                          <a:effectLst/>
                          <a:latin typeface="Arial Rounded MT Bold" panose="020F0704030504030204" pitchFamily="34" charset="0"/>
                          <a:ea typeface="+mn-ea"/>
                          <a:cs typeface="+mn-cs"/>
                        </a:rPr>
                        <a:t>.</a:t>
                      </a:r>
                    </a:p>
                  </a:txBody>
                  <a:tcPr marL="91443" marR="91443" anchor="ctr"/>
                </a:tc>
                <a:tc>
                  <a:txBody>
                    <a:bodyPr/>
                    <a:lstStyle/>
                    <a:p>
                      <a:pPr algn="ctr"/>
                      <a:r>
                        <a:rPr lang="es-AR" sz="3200" b="1" dirty="0" smtClean="0">
                          <a:latin typeface="Arial Rounded MT Bold" panose="020F0704030504030204" pitchFamily="34" charset="0"/>
                        </a:rPr>
                        <a:t>14,7%</a:t>
                      </a:r>
                      <a:endParaRPr lang="es-AR" sz="3200" b="1" dirty="0">
                        <a:latin typeface="Arial Rounded MT Bold" panose="020F0704030504030204" pitchFamily="34" charset="0"/>
                      </a:endParaRPr>
                    </a:p>
                  </a:txBody>
                  <a:tcPr marL="91443" marR="91443" anchor="ctr">
                    <a:solidFill>
                      <a:srgbClr val="00B0F0"/>
                    </a:solidFill>
                  </a:tcPr>
                </a:tc>
              </a:tr>
            </a:tbl>
          </a:graphicData>
        </a:graphic>
      </p:graphicFrame>
    </p:spTree>
    <p:extLst>
      <p:ext uri="{BB962C8B-B14F-4D97-AF65-F5344CB8AC3E}">
        <p14:creationId xmlns:p14="http://schemas.microsoft.com/office/powerpoint/2010/main" val="11457349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a:solidFill>
                  <a:schemeClr val="bg1"/>
                </a:solidFill>
                <a:latin typeface="Arial Rounded MT Bold" panose="020F0704030504030204" pitchFamily="34" charset="0"/>
              </a:rPr>
              <a:t>CIENCIAS NATURALES</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852302755"/>
              </p:ext>
            </p:extLst>
          </p:nvPr>
        </p:nvGraphicFramePr>
        <p:xfrm>
          <a:off x="195244" y="2485623"/>
          <a:ext cx="11729402" cy="3521818"/>
        </p:xfrm>
        <a:graphic>
          <a:graphicData uri="http://schemas.openxmlformats.org/drawingml/2006/table">
            <a:tbl>
              <a:tblPr firstRow="1" bandRow="1">
                <a:tableStyleId>{5C22544A-7EE6-4342-B048-85BDC9FD1C3A}</a:tableStyleId>
              </a:tblPr>
              <a:tblGrid>
                <a:gridCol w="2679516"/>
                <a:gridCol w="6995233"/>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SATISFACTORIO</a:t>
                      </a:r>
                      <a:endParaRPr lang="es-AR" b="1" dirty="0">
                        <a:latin typeface="Arial Rounded MT Bold" panose="020F0704030504030204" pitchFamily="34" charset="0"/>
                      </a:endParaRPr>
                    </a:p>
                  </a:txBody>
                  <a:tcPr anchor="ctr"/>
                </a:tc>
                <a:tc>
                  <a:txBody>
                    <a:bodyPr/>
                    <a:lstStyle/>
                    <a:p>
                      <a:pPr marL="285750" lvl="0" indent="-285750">
                        <a:buFont typeface="Arial" panose="020B0604020202020204" pitchFamily="34" charset="0"/>
                        <a:buChar char="•"/>
                      </a:pPr>
                      <a:r>
                        <a:rPr lang="es-AR" sz="1800" kern="1200" dirty="0" smtClean="0">
                          <a:solidFill>
                            <a:schemeClr val="dk1"/>
                          </a:solidFill>
                          <a:effectLst/>
                          <a:latin typeface="Arial Rounded MT Bold" panose="020F0704030504030204" pitchFamily="34" charset="0"/>
                          <a:ea typeface="+mn-ea"/>
                          <a:cs typeface="+mn-cs"/>
                        </a:rPr>
                        <a:t>Analizar situaciones problemáticas y experimentales contextualizadas que requieran el manejo de marcos teóricos que han sido abordados en los últimos años de la educación secundaria. </a:t>
                      </a:r>
                    </a:p>
                    <a:p>
                      <a:pPr marL="285750" lvl="0" indent="-285750">
                        <a:buFont typeface="Arial" panose="020B0604020202020204" pitchFamily="34" charset="0"/>
                        <a:buChar char="•"/>
                      </a:pPr>
                      <a:r>
                        <a:rPr lang="es-AR" sz="1800" b="1" kern="1200" dirty="0" smtClean="0">
                          <a:solidFill>
                            <a:schemeClr val="dk1"/>
                          </a:solidFill>
                          <a:effectLst/>
                          <a:latin typeface="Arial Rounded MT Bold" panose="020F0704030504030204" pitchFamily="34" charset="0"/>
                          <a:ea typeface="+mn-ea"/>
                          <a:cs typeface="+mn-cs"/>
                        </a:rPr>
                        <a:t>Interpretar información implícita  </a:t>
                      </a:r>
                      <a:r>
                        <a:rPr lang="es-AR" sz="1800" kern="1200" dirty="0" smtClean="0">
                          <a:solidFill>
                            <a:schemeClr val="dk1"/>
                          </a:solidFill>
                          <a:effectLst/>
                          <a:latin typeface="Arial Rounded MT Bold" panose="020F0704030504030204" pitchFamily="34" charset="0"/>
                          <a:ea typeface="+mn-ea"/>
                          <a:cs typeface="+mn-cs"/>
                        </a:rPr>
                        <a:t>en textos breves, tablas y gráficos de más de dos</a:t>
                      </a:r>
                      <a:r>
                        <a:rPr lang="es-AR" sz="1800" u="sng" kern="1200" dirty="0" smtClean="0">
                          <a:solidFill>
                            <a:schemeClr val="dk1"/>
                          </a:solidFill>
                          <a:effectLst/>
                          <a:latin typeface="Arial Rounded MT Bold" panose="020F0704030504030204" pitchFamily="34" charset="0"/>
                          <a:ea typeface="+mn-ea"/>
                          <a:cs typeface="+mn-cs"/>
                        </a:rPr>
                        <a:t> </a:t>
                      </a:r>
                      <a:r>
                        <a:rPr lang="es-AR" sz="1800" kern="1200" dirty="0" smtClean="0">
                          <a:solidFill>
                            <a:schemeClr val="dk1"/>
                          </a:solidFill>
                          <a:effectLst/>
                          <a:latin typeface="Arial Rounded MT Bold" panose="020F0704030504030204" pitchFamily="34" charset="0"/>
                          <a:ea typeface="+mn-ea"/>
                          <a:cs typeface="+mn-cs"/>
                        </a:rPr>
                        <a:t>variables y en  representaciones gráficas propias de cada disciplina.</a:t>
                      </a:r>
                    </a:p>
                    <a:p>
                      <a:pPr marL="285750" lvl="0" indent="-285750">
                        <a:buFont typeface="Arial" panose="020B0604020202020204" pitchFamily="34" charset="0"/>
                        <a:buChar char="•"/>
                      </a:pPr>
                      <a:r>
                        <a:rPr lang="es-AR" sz="1800" b="1" kern="1200" dirty="0" smtClean="0">
                          <a:solidFill>
                            <a:schemeClr val="dk1"/>
                          </a:solidFill>
                          <a:effectLst/>
                          <a:latin typeface="Arial Rounded MT Bold" panose="020F0704030504030204" pitchFamily="34" charset="0"/>
                          <a:ea typeface="+mn-ea"/>
                          <a:cs typeface="+mn-cs"/>
                        </a:rPr>
                        <a:t>Interpretar información explícita  </a:t>
                      </a:r>
                      <a:r>
                        <a:rPr lang="es-AR" sz="1800" kern="1200" dirty="0" smtClean="0">
                          <a:solidFill>
                            <a:schemeClr val="dk1"/>
                          </a:solidFill>
                          <a:effectLst/>
                          <a:latin typeface="Arial Rounded MT Bold" panose="020F0704030504030204" pitchFamily="34" charset="0"/>
                          <a:ea typeface="+mn-ea"/>
                          <a:cs typeface="+mn-cs"/>
                        </a:rPr>
                        <a:t>en textos breves, tablas y gráficos con no más de dos variables.</a:t>
                      </a:r>
                    </a:p>
                  </a:txBody>
                  <a:tcPr marL="91443" marR="91443" anchor="ctr"/>
                </a:tc>
                <a:tc>
                  <a:txBody>
                    <a:bodyPr/>
                    <a:lstStyle/>
                    <a:p>
                      <a:pPr algn="ctr"/>
                      <a:r>
                        <a:rPr lang="es-AR" sz="3200" b="1" dirty="0" smtClean="0">
                          <a:latin typeface="Arial Rounded MT Bold" panose="020F0704030504030204" pitchFamily="34" charset="0"/>
                        </a:rPr>
                        <a:t>57,9%</a:t>
                      </a:r>
                      <a:endParaRPr lang="es-AR" sz="3200" b="1" dirty="0">
                        <a:latin typeface="Arial Rounded MT Bold" panose="020F0704030504030204" pitchFamily="34" charset="0"/>
                      </a:endParaRPr>
                    </a:p>
                  </a:txBody>
                  <a:tcPr marL="91443" marR="91443" anchor="ctr">
                    <a:solidFill>
                      <a:srgbClr val="92D050"/>
                    </a:solidFill>
                  </a:tcPr>
                </a:tc>
              </a:tr>
            </a:tbl>
          </a:graphicData>
        </a:graphic>
      </p:graphicFrame>
    </p:spTree>
    <p:extLst>
      <p:ext uri="{BB962C8B-B14F-4D97-AF65-F5344CB8AC3E}">
        <p14:creationId xmlns:p14="http://schemas.microsoft.com/office/powerpoint/2010/main" val="3556871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a:solidFill>
                  <a:schemeClr val="bg1"/>
                </a:solidFill>
                <a:latin typeface="Arial Rounded MT Bold" panose="020F0704030504030204" pitchFamily="34" charset="0"/>
              </a:rPr>
              <a:t>CIENCIAS NATURALES</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2730090433"/>
              </p:ext>
            </p:extLst>
          </p:nvPr>
        </p:nvGraphicFramePr>
        <p:xfrm>
          <a:off x="195245" y="2318197"/>
          <a:ext cx="11729401" cy="2884867"/>
        </p:xfrm>
        <a:graphic>
          <a:graphicData uri="http://schemas.openxmlformats.org/drawingml/2006/table">
            <a:tbl>
              <a:tblPr firstRow="1" bandRow="1">
                <a:tableStyleId>{5C22544A-7EE6-4342-B048-85BDC9FD1C3A}</a:tableStyleId>
              </a:tblPr>
              <a:tblGrid>
                <a:gridCol w="2036457"/>
                <a:gridCol w="7638291"/>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BÁSICO</a:t>
                      </a:r>
                      <a:endParaRPr lang="es-AR" b="1" dirty="0">
                        <a:latin typeface="Arial Rounded MT Bold" panose="020F0704030504030204" pitchFamily="34" charset="0"/>
                      </a:endParaRPr>
                    </a:p>
                  </a:txBody>
                  <a:tcPr anchor="ctr"/>
                </a:tc>
                <a:tc>
                  <a:txBody>
                    <a:bodyPr/>
                    <a:lstStyle/>
                    <a:p>
                      <a:pPr marL="285750" lvl="0" indent="-285750">
                        <a:buFont typeface="Arial" panose="020B0604020202020204" pitchFamily="34" charset="0"/>
                        <a:buChar char="•"/>
                      </a:pPr>
                      <a:r>
                        <a:rPr lang="es-AR" sz="1800" kern="1200" dirty="0" smtClean="0">
                          <a:solidFill>
                            <a:schemeClr val="dk1"/>
                          </a:solidFill>
                          <a:effectLst/>
                          <a:latin typeface="Arial Rounded MT Bold" panose="020F0704030504030204" pitchFamily="34" charset="0"/>
                          <a:ea typeface="+mn-ea"/>
                          <a:cs typeface="+mn-cs"/>
                        </a:rPr>
                        <a:t>Resolver situaciones problemáticas y experimentales que requieran el manejo de </a:t>
                      </a:r>
                      <a:r>
                        <a:rPr lang="es-AR" sz="1800" b="1" kern="1200" dirty="0" smtClean="0">
                          <a:solidFill>
                            <a:schemeClr val="dk1"/>
                          </a:solidFill>
                          <a:effectLst/>
                          <a:latin typeface="Arial Rounded MT Bold" panose="020F0704030504030204" pitchFamily="34" charset="0"/>
                          <a:ea typeface="+mn-ea"/>
                          <a:cs typeface="+mn-cs"/>
                        </a:rPr>
                        <a:t>marcos teóricos de baja complejidad que han sido abordados en la escolaridad primaria y secundaria.</a:t>
                      </a:r>
                    </a:p>
                    <a:p>
                      <a:pPr marL="285750" lvl="0" indent="-285750">
                        <a:buFont typeface="Arial" panose="020B0604020202020204" pitchFamily="34" charset="0"/>
                        <a:buChar char="•"/>
                      </a:pPr>
                      <a:r>
                        <a:rPr lang="es-AR" sz="1800" kern="1200" dirty="0" smtClean="0">
                          <a:solidFill>
                            <a:schemeClr val="dk1"/>
                          </a:solidFill>
                          <a:effectLst/>
                          <a:latin typeface="Arial Rounded MT Bold" panose="020F0704030504030204" pitchFamily="34" charset="0"/>
                          <a:ea typeface="+mn-ea"/>
                          <a:cs typeface="+mn-cs"/>
                        </a:rPr>
                        <a:t>Interpretar modelos gráficos sencillos de la Biología y de la Química.</a:t>
                      </a:r>
                    </a:p>
                  </a:txBody>
                  <a:tcPr marL="91434" marR="91434" marT="45726" marB="45726" anchor="ctr"/>
                </a:tc>
                <a:tc>
                  <a:txBody>
                    <a:bodyPr/>
                    <a:lstStyle/>
                    <a:p>
                      <a:pPr algn="ctr"/>
                      <a:r>
                        <a:rPr lang="es-AR" sz="3200" b="1" dirty="0" smtClean="0">
                          <a:latin typeface="Arial Rounded MT Bold" panose="020F0704030504030204" pitchFamily="34" charset="0"/>
                        </a:rPr>
                        <a:t>14,4%</a:t>
                      </a:r>
                      <a:endParaRPr lang="es-AR" sz="3200" b="1" dirty="0">
                        <a:latin typeface="Arial Rounded MT Bold" panose="020F0704030504030204" pitchFamily="34" charset="0"/>
                      </a:endParaRPr>
                    </a:p>
                  </a:txBody>
                  <a:tcPr marL="91434" marR="91434" marT="45726" marB="45726" anchor="ctr">
                    <a:solidFill>
                      <a:srgbClr val="FFC000"/>
                    </a:solidFill>
                  </a:tcPr>
                </a:tc>
              </a:tr>
            </a:tbl>
          </a:graphicData>
        </a:graphic>
      </p:graphicFrame>
    </p:spTree>
    <p:extLst>
      <p:ext uri="{BB962C8B-B14F-4D97-AF65-F5344CB8AC3E}">
        <p14:creationId xmlns:p14="http://schemas.microsoft.com/office/powerpoint/2010/main" val="1113746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Análisis de Resultados Aprender 2016</a:t>
            </a:r>
          </a:p>
          <a:p>
            <a:pPr algn="ctr"/>
            <a:r>
              <a:rPr lang="es-AR" sz="3200" dirty="0">
                <a:solidFill>
                  <a:schemeClr val="bg1"/>
                </a:solidFill>
                <a:latin typeface="Arial Rounded MT Bold" panose="020F0704030504030204" pitchFamily="34" charset="0"/>
              </a:rPr>
              <a:t>CIENCIAS NATURALES</a:t>
            </a:r>
            <a:endParaRPr lang="es-AR" sz="4000" dirty="0">
              <a:solidFill>
                <a:schemeClr val="bg1"/>
              </a:solidFill>
              <a:latin typeface="Arial Rounded MT Bold" panose="020F0704030504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3000023743"/>
              </p:ext>
            </p:extLst>
          </p:nvPr>
        </p:nvGraphicFramePr>
        <p:xfrm>
          <a:off x="195244" y="2395470"/>
          <a:ext cx="11729402" cy="2884867"/>
        </p:xfrm>
        <a:graphic>
          <a:graphicData uri="http://schemas.openxmlformats.org/drawingml/2006/table">
            <a:tbl>
              <a:tblPr firstRow="1" bandRow="1">
                <a:tableStyleId>{5C22544A-7EE6-4342-B048-85BDC9FD1C3A}</a:tableStyleId>
              </a:tblPr>
              <a:tblGrid>
                <a:gridCol w="2428566"/>
                <a:gridCol w="7246183"/>
                <a:gridCol w="2054653"/>
              </a:tblGrid>
              <a:tr h="961498">
                <a:tc>
                  <a:txBody>
                    <a:bodyPr/>
                    <a:lstStyle/>
                    <a:p>
                      <a:pPr algn="ctr"/>
                      <a:r>
                        <a:rPr lang="es-AR" b="0" dirty="0" smtClean="0">
                          <a:latin typeface="Arial Rounded MT Bold" panose="020F0704030504030204" pitchFamily="34" charset="0"/>
                        </a:rPr>
                        <a:t>NIVEL DE DESEMPEÑO</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DESCRIPTORES</a:t>
                      </a:r>
                      <a:endParaRPr lang="es-AR" b="0" dirty="0">
                        <a:latin typeface="Arial Rounded MT Bold" panose="020F0704030504030204" pitchFamily="34" charset="0"/>
                      </a:endParaRPr>
                    </a:p>
                  </a:txBody>
                  <a:tcPr anchor="ctr"/>
                </a:tc>
                <a:tc>
                  <a:txBody>
                    <a:bodyPr/>
                    <a:lstStyle/>
                    <a:p>
                      <a:pPr algn="ctr"/>
                      <a:r>
                        <a:rPr lang="es-AR" b="0" dirty="0" smtClean="0">
                          <a:latin typeface="Arial Rounded MT Bold" panose="020F0704030504030204" pitchFamily="34" charset="0"/>
                        </a:rPr>
                        <a:t>RESULTADO</a:t>
                      </a:r>
                      <a:r>
                        <a:rPr lang="es-AR" b="0" baseline="0" dirty="0" smtClean="0">
                          <a:latin typeface="Arial Rounded MT Bold" panose="020F0704030504030204" pitchFamily="34" charset="0"/>
                        </a:rPr>
                        <a:t> PROVINCIAL</a:t>
                      </a:r>
                      <a:endParaRPr lang="es-AR" b="0" dirty="0">
                        <a:latin typeface="Arial Rounded MT Bold" panose="020F0704030504030204" pitchFamily="34" charset="0"/>
                      </a:endParaRPr>
                    </a:p>
                  </a:txBody>
                  <a:tcPr anchor="ctr"/>
                </a:tc>
              </a:tr>
              <a:tr h="1923369">
                <a:tc>
                  <a:txBody>
                    <a:bodyPr/>
                    <a:lstStyle/>
                    <a:p>
                      <a:pPr algn="ctr"/>
                      <a:r>
                        <a:rPr lang="es-AR" b="1" dirty="0" smtClean="0">
                          <a:latin typeface="Arial Rounded MT Bold" panose="020F0704030504030204" pitchFamily="34" charset="0"/>
                        </a:rPr>
                        <a:t>POR DEBAJO DEL NIVEL BÁSICO</a:t>
                      </a:r>
                      <a:endParaRPr lang="es-AR" b="1" dirty="0">
                        <a:latin typeface="Arial Rounded MT Bold" panose="020F070403050403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AR" sz="1800" b="0" kern="1200" dirty="0" smtClean="0">
                          <a:solidFill>
                            <a:schemeClr val="dk1"/>
                          </a:solidFill>
                          <a:effectLst/>
                          <a:latin typeface="Arial Rounded MT Bold" panose="020F0704030504030204" pitchFamily="34" charset="0"/>
                          <a:ea typeface="+mn-ea"/>
                          <a:cs typeface="+mn-cs"/>
                        </a:rPr>
                        <a:t>Extraer</a:t>
                      </a:r>
                      <a:r>
                        <a:rPr lang="es-AR" sz="1800" b="1" kern="1200" dirty="0" smtClean="0">
                          <a:solidFill>
                            <a:schemeClr val="dk1"/>
                          </a:solidFill>
                          <a:effectLst/>
                          <a:latin typeface="Arial Rounded MT Bold" panose="020F0704030504030204" pitchFamily="34" charset="0"/>
                          <a:ea typeface="+mn-ea"/>
                          <a:cs typeface="+mn-cs"/>
                        </a:rPr>
                        <a:t> información puntual de gráficos de barras y de tortas</a:t>
                      </a:r>
                      <a:r>
                        <a:rPr lang="es-AR" sz="1800" kern="1200" dirty="0" smtClean="0">
                          <a:solidFill>
                            <a:schemeClr val="dk1"/>
                          </a:solidFill>
                          <a:effectLst/>
                          <a:latin typeface="Arial Rounded MT Bold" panose="020F0704030504030204" pitchFamily="34" charset="0"/>
                          <a:ea typeface="+mn-ea"/>
                          <a:cs typeface="+mn-cs"/>
                        </a:rPr>
                        <a:t>.</a:t>
                      </a:r>
                    </a:p>
                  </a:txBody>
                  <a:tcPr marL="91434" marR="91434" marT="45726" marB="45726" anchor="ctr"/>
                </a:tc>
                <a:tc>
                  <a:txBody>
                    <a:bodyPr/>
                    <a:lstStyle/>
                    <a:p>
                      <a:pPr algn="ctr"/>
                      <a:r>
                        <a:rPr lang="es-AR" sz="3200" b="1" dirty="0" smtClean="0">
                          <a:latin typeface="Arial Rounded MT Bold" panose="020F0704030504030204" pitchFamily="34" charset="0"/>
                        </a:rPr>
                        <a:t>12%</a:t>
                      </a:r>
                      <a:endParaRPr lang="es-AR" sz="3200" b="1" dirty="0">
                        <a:latin typeface="Arial Rounded MT Bold" panose="020F0704030504030204" pitchFamily="34" charset="0"/>
                      </a:endParaRPr>
                    </a:p>
                  </a:txBody>
                  <a:tcPr marL="91434" marR="91434" marT="45726" marB="45726" anchor="ctr">
                    <a:solidFill>
                      <a:srgbClr val="FF0000"/>
                    </a:solidFill>
                  </a:tcPr>
                </a:tc>
              </a:tr>
            </a:tbl>
          </a:graphicData>
        </a:graphic>
      </p:graphicFrame>
    </p:spTree>
    <p:extLst>
      <p:ext uri="{BB962C8B-B14F-4D97-AF65-F5344CB8AC3E}">
        <p14:creationId xmlns:p14="http://schemas.microsoft.com/office/powerpoint/2010/main" val="23894875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Aprender 2016 </a:t>
            </a:r>
          </a:p>
          <a:p>
            <a:pPr algn="ctr"/>
            <a:r>
              <a:rPr lang="es-AR" sz="3200" dirty="0" smtClean="0">
                <a:solidFill>
                  <a:schemeClr val="bg1"/>
                </a:solidFill>
                <a:latin typeface="Arial Rounded MT Bold" panose="020F0704030504030204" pitchFamily="34" charset="0"/>
              </a:rPr>
              <a:t>Nivel de desempeño según </a:t>
            </a:r>
            <a:r>
              <a:rPr lang="es-AR" sz="3200" b="1" dirty="0" smtClean="0">
                <a:solidFill>
                  <a:schemeClr val="bg1"/>
                </a:solidFill>
                <a:latin typeface="Arial Rounded MT Bold" panose="020F0704030504030204" pitchFamily="34" charset="0"/>
              </a:rPr>
              <a:t>asistencia al Nivel Inicial</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9430" y="5816105"/>
            <a:ext cx="1834641" cy="1041895"/>
          </a:xfrm>
          <a:prstGeom prst="rect">
            <a:avLst/>
          </a:prstGeom>
        </p:spPr>
      </p:pic>
      <p:sp>
        <p:nvSpPr>
          <p:cNvPr id="7" name="CuadroTexto 6"/>
          <p:cNvSpPr txBox="1"/>
          <p:nvPr/>
        </p:nvSpPr>
        <p:spPr>
          <a:xfrm>
            <a:off x="964727" y="1318419"/>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Lengua</a:t>
            </a:r>
            <a:endParaRPr lang="es-AR" sz="3200" dirty="0">
              <a:solidFill>
                <a:schemeClr val="bg1"/>
              </a:solidFill>
              <a:latin typeface="Arial Rounded MT Bold" panose="020F0704030504030204" pitchFamily="34" charset="0"/>
            </a:endParaRPr>
          </a:p>
        </p:txBody>
      </p:sp>
      <p:sp>
        <p:nvSpPr>
          <p:cNvPr id="8" name="CuadroTexto 7"/>
          <p:cNvSpPr txBox="1"/>
          <p:nvPr/>
        </p:nvSpPr>
        <p:spPr>
          <a:xfrm>
            <a:off x="6854417" y="1318419"/>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Matemática</a:t>
            </a:r>
            <a:endParaRPr lang="es-AR" sz="32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77" y="1937199"/>
            <a:ext cx="5577742" cy="3876666"/>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6406" y="1982810"/>
            <a:ext cx="5656680" cy="3840852"/>
          </a:xfrm>
          <a:prstGeom prst="rect">
            <a:avLst/>
          </a:prstGeom>
        </p:spPr>
      </p:pic>
    </p:spTree>
    <p:extLst>
      <p:ext uri="{BB962C8B-B14F-4D97-AF65-F5344CB8AC3E}">
        <p14:creationId xmlns:p14="http://schemas.microsoft.com/office/powerpoint/2010/main" val="7025519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Aprender 2016 </a:t>
            </a:r>
          </a:p>
          <a:p>
            <a:pPr algn="ctr"/>
            <a:r>
              <a:rPr lang="es-AR" sz="3200" dirty="0" smtClean="0">
                <a:solidFill>
                  <a:schemeClr val="bg1"/>
                </a:solidFill>
                <a:latin typeface="Arial Rounded MT Bold" panose="020F0704030504030204" pitchFamily="34" charset="0"/>
              </a:rPr>
              <a:t>Nivel de desempeño según </a:t>
            </a:r>
            <a:r>
              <a:rPr lang="es-AR" sz="3200" b="1" dirty="0" smtClean="0">
                <a:solidFill>
                  <a:schemeClr val="bg1"/>
                </a:solidFill>
                <a:latin typeface="Arial Rounded MT Bold" panose="020F0704030504030204" pitchFamily="34" charset="0"/>
              </a:rPr>
              <a:t>asistencia al Nivel Inicial</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9430" y="5816105"/>
            <a:ext cx="1834641" cy="1041895"/>
          </a:xfrm>
          <a:prstGeom prst="rect">
            <a:avLst/>
          </a:prstGeom>
        </p:spPr>
      </p:pic>
      <p:sp>
        <p:nvSpPr>
          <p:cNvPr id="7" name="CuadroTexto 6"/>
          <p:cNvSpPr txBox="1"/>
          <p:nvPr/>
        </p:nvSpPr>
        <p:spPr>
          <a:xfrm>
            <a:off x="964727" y="1318419"/>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Ciencias Sociales</a:t>
            </a:r>
            <a:endParaRPr lang="es-AR" sz="3200" dirty="0">
              <a:solidFill>
                <a:schemeClr val="bg1"/>
              </a:solidFill>
              <a:latin typeface="Arial Rounded MT Bold" panose="020F0704030504030204" pitchFamily="34" charset="0"/>
            </a:endParaRPr>
          </a:p>
        </p:txBody>
      </p:sp>
      <p:sp>
        <p:nvSpPr>
          <p:cNvPr id="8" name="CuadroTexto 7"/>
          <p:cNvSpPr txBox="1"/>
          <p:nvPr/>
        </p:nvSpPr>
        <p:spPr>
          <a:xfrm>
            <a:off x="6854417" y="1318419"/>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Ciencias Naturales</a:t>
            </a:r>
            <a:endParaRPr lang="es-AR" sz="3200" dirty="0">
              <a:solidFill>
                <a:schemeClr val="bg1"/>
              </a:solidFill>
              <a:latin typeface="Arial Rounded MT Bold" panose="020F0704030504030204" pitchFamily="34" charset="0"/>
            </a:endParaRP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655" y="1846327"/>
            <a:ext cx="5766741" cy="3773194"/>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9058" y="1890072"/>
            <a:ext cx="5902942" cy="3816044"/>
          </a:xfrm>
          <a:prstGeom prst="rect">
            <a:avLst/>
          </a:prstGeom>
        </p:spPr>
      </p:pic>
    </p:spTree>
    <p:extLst>
      <p:ext uri="{BB962C8B-B14F-4D97-AF65-F5344CB8AC3E}">
        <p14:creationId xmlns:p14="http://schemas.microsoft.com/office/powerpoint/2010/main" val="2637582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Aprender 2016 </a:t>
            </a:r>
          </a:p>
          <a:p>
            <a:pPr algn="ctr"/>
            <a:r>
              <a:rPr lang="es-AR" sz="3200" dirty="0" smtClean="0">
                <a:solidFill>
                  <a:schemeClr val="bg1"/>
                </a:solidFill>
                <a:latin typeface="Arial Rounded MT Bold" panose="020F0704030504030204" pitchFamily="34" charset="0"/>
              </a:rPr>
              <a:t>Nivel de desempeño según </a:t>
            </a:r>
            <a:r>
              <a:rPr lang="es-AR" sz="3200" b="1" dirty="0" err="1" smtClean="0">
                <a:solidFill>
                  <a:schemeClr val="bg1"/>
                </a:solidFill>
                <a:latin typeface="Arial Rounded MT Bold" panose="020F0704030504030204" pitchFamily="34" charset="0"/>
              </a:rPr>
              <a:t>repitencia</a:t>
            </a:r>
            <a:r>
              <a:rPr lang="es-AR" sz="3200" b="1" dirty="0" smtClean="0">
                <a:solidFill>
                  <a:schemeClr val="bg1"/>
                </a:solidFill>
                <a:latin typeface="Arial Rounded MT Bold" panose="020F0704030504030204" pitchFamily="34" charset="0"/>
              </a:rPr>
              <a:t> declarada</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9430" y="5764589"/>
            <a:ext cx="1834641" cy="1041895"/>
          </a:xfrm>
          <a:prstGeom prst="rect">
            <a:avLst/>
          </a:prstGeom>
        </p:spPr>
      </p:pic>
      <p:sp>
        <p:nvSpPr>
          <p:cNvPr id="7" name="CuadroTexto 6"/>
          <p:cNvSpPr txBox="1"/>
          <p:nvPr/>
        </p:nvSpPr>
        <p:spPr>
          <a:xfrm>
            <a:off x="964727" y="1241145"/>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Lengua</a:t>
            </a:r>
            <a:endParaRPr lang="es-AR" sz="3200" dirty="0">
              <a:solidFill>
                <a:schemeClr val="bg1"/>
              </a:solidFill>
              <a:latin typeface="Arial Rounded MT Bold" panose="020F0704030504030204" pitchFamily="34" charset="0"/>
            </a:endParaRPr>
          </a:p>
        </p:txBody>
      </p:sp>
      <p:sp>
        <p:nvSpPr>
          <p:cNvPr id="8" name="CuadroTexto 7"/>
          <p:cNvSpPr txBox="1"/>
          <p:nvPr/>
        </p:nvSpPr>
        <p:spPr>
          <a:xfrm>
            <a:off x="6854417" y="1241145"/>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Matemática</a:t>
            </a:r>
            <a:endParaRPr lang="es-AR" sz="3200" dirty="0">
              <a:solidFill>
                <a:schemeClr val="bg1"/>
              </a:solidFill>
              <a:latin typeface="Arial Rounded MT Bold" panose="020F0704030504030204" pitchFamily="34" charset="0"/>
            </a:endParaRP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390" y="1719645"/>
            <a:ext cx="5218466" cy="4053868"/>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2933" y="1828262"/>
            <a:ext cx="5229416" cy="3993210"/>
          </a:xfrm>
          <a:prstGeom prst="rect">
            <a:avLst/>
          </a:prstGeom>
        </p:spPr>
      </p:pic>
    </p:spTree>
    <p:extLst>
      <p:ext uri="{BB962C8B-B14F-4D97-AF65-F5344CB8AC3E}">
        <p14:creationId xmlns:p14="http://schemas.microsoft.com/office/powerpoint/2010/main" val="33939316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2146" y="38475"/>
            <a:ext cx="11642501" cy="1077218"/>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Aprender 2016 </a:t>
            </a:r>
          </a:p>
          <a:p>
            <a:pPr algn="ctr"/>
            <a:r>
              <a:rPr lang="es-AR" sz="3200" dirty="0" smtClean="0">
                <a:solidFill>
                  <a:schemeClr val="bg1"/>
                </a:solidFill>
                <a:latin typeface="Arial Rounded MT Bold" panose="020F0704030504030204" pitchFamily="34" charset="0"/>
              </a:rPr>
              <a:t>Nivel de desempeño según </a:t>
            </a:r>
            <a:r>
              <a:rPr lang="es-AR" sz="3200" b="1" dirty="0" err="1" smtClean="0">
                <a:solidFill>
                  <a:schemeClr val="bg1"/>
                </a:solidFill>
                <a:latin typeface="Arial Rounded MT Bold" panose="020F0704030504030204" pitchFamily="34" charset="0"/>
              </a:rPr>
              <a:t>repitencia</a:t>
            </a:r>
            <a:r>
              <a:rPr lang="es-AR" sz="3200" b="1" dirty="0" smtClean="0">
                <a:solidFill>
                  <a:schemeClr val="bg1"/>
                </a:solidFill>
                <a:latin typeface="Arial Rounded MT Bold" panose="020F0704030504030204" pitchFamily="34" charset="0"/>
              </a:rPr>
              <a:t> declarada</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9430" y="5764589"/>
            <a:ext cx="1834641" cy="1041895"/>
          </a:xfrm>
          <a:prstGeom prst="rect">
            <a:avLst/>
          </a:prstGeom>
        </p:spPr>
      </p:pic>
      <p:sp>
        <p:nvSpPr>
          <p:cNvPr id="7" name="CuadroTexto 6"/>
          <p:cNvSpPr txBox="1"/>
          <p:nvPr/>
        </p:nvSpPr>
        <p:spPr>
          <a:xfrm>
            <a:off x="964727" y="1241145"/>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Ciencias Sociales</a:t>
            </a:r>
            <a:endParaRPr lang="es-AR" sz="3200" dirty="0">
              <a:solidFill>
                <a:schemeClr val="bg1"/>
              </a:solidFill>
              <a:latin typeface="Arial Rounded MT Bold" panose="020F0704030504030204" pitchFamily="34" charset="0"/>
            </a:endParaRPr>
          </a:p>
        </p:txBody>
      </p:sp>
      <p:sp>
        <p:nvSpPr>
          <p:cNvPr id="8" name="CuadroTexto 7"/>
          <p:cNvSpPr txBox="1"/>
          <p:nvPr/>
        </p:nvSpPr>
        <p:spPr>
          <a:xfrm>
            <a:off x="6854417" y="1241145"/>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Ciencias Naturales </a:t>
            </a:r>
            <a:endParaRPr lang="es-AR" sz="32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617" y="1828262"/>
            <a:ext cx="5194332" cy="3871982"/>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6750" y="1819338"/>
            <a:ext cx="5254371" cy="3889830"/>
          </a:xfrm>
          <a:prstGeom prst="rect">
            <a:avLst/>
          </a:prstGeom>
        </p:spPr>
      </p:pic>
    </p:spTree>
    <p:extLst>
      <p:ext uri="{BB962C8B-B14F-4D97-AF65-F5344CB8AC3E}">
        <p14:creationId xmlns:p14="http://schemas.microsoft.com/office/powerpoint/2010/main" val="36776139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257579" y="1803041"/>
            <a:ext cx="11694016" cy="2554545"/>
          </a:xfrm>
          <a:prstGeom prst="rect">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algn="ctr"/>
            <a:r>
              <a:rPr lang="es-AR" sz="8000" dirty="0" smtClean="0">
                <a:solidFill>
                  <a:schemeClr val="bg2">
                    <a:lumMod val="40000"/>
                    <a:lumOff val="60000"/>
                  </a:schemeClr>
                </a:solidFill>
                <a:latin typeface="Arial Rounded MT Bold" panose="020F0704030504030204" pitchFamily="34" charset="0"/>
              </a:rPr>
              <a:t>Segundo momento</a:t>
            </a:r>
          </a:p>
          <a:p>
            <a:pPr algn="ctr"/>
            <a:r>
              <a:rPr lang="es-AR" sz="80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Aprender 2017</a:t>
            </a:r>
            <a:endParaRPr lang="es-AR" sz="80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spTree>
    <p:extLst>
      <p:ext uri="{BB962C8B-B14F-4D97-AF65-F5344CB8AC3E}">
        <p14:creationId xmlns:p14="http://schemas.microsoft.com/office/powerpoint/2010/main" val="23467655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¿Cuándo se aplica APRENDER 2017?</a:t>
            </a:r>
            <a:endParaRPr lang="es-AR" sz="4000" dirty="0">
              <a:solidFill>
                <a:schemeClr val="bg1"/>
              </a:solidFill>
              <a:latin typeface="Arial Rounded MT Bold" panose="020F0704030504030204" pitchFamily="34" charset="0"/>
            </a:endParaRPr>
          </a:p>
        </p:txBody>
      </p:sp>
      <p:sp>
        <p:nvSpPr>
          <p:cNvPr id="9" name="CuadroTexto 8"/>
          <p:cNvSpPr txBox="1"/>
          <p:nvPr/>
        </p:nvSpPr>
        <p:spPr>
          <a:xfrm>
            <a:off x="6091707" y="1642649"/>
            <a:ext cx="5781425" cy="107721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a:solidFill>
                  <a:schemeClr val="bg1"/>
                </a:solidFill>
                <a:latin typeface="Arial Rounded MT Bold" panose="020F0704030504030204" pitchFamily="34" charset="0"/>
              </a:rPr>
              <a:t>6</a:t>
            </a:r>
            <a:r>
              <a:rPr lang="es-AR" sz="3200" baseline="30000" dirty="0">
                <a:solidFill>
                  <a:schemeClr val="bg1"/>
                </a:solidFill>
                <a:latin typeface="Arial Rounded MT Bold" panose="020F0704030504030204" pitchFamily="34" charset="0"/>
              </a:rPr>
              <a:t>to</a:t>
            </a:r>
            <a:r>
              <a:rPr lang="es-AR" sz="3200" dirty="0">
                <a:solidFill>
                  <a:schemeClr val="bg1"/>
                </a:solidFill>
                <a:latin typeface="Arial Rounded MT Bold" panose="020F0704030504030204" pitchFamily="34" charset="0"/>
              </a:rPr>
              <a:t> </a:t>
            </a:r>
            <a:r>
              <a:rPr lang="es-AR" sz="3200" dirty="0" smtClean="0">
                <a:solidFill>
                  <a:schemeClr val="bg1"/>
                </a:solidFill>
                <a:latin typeface="Arial Rounded MT Bold" panose="020F0704030504030204" pitchFamily="34" charset="0"/>
              </a:rPr>
              <a:t>año</a:t>
            </a:r>
            <a:endParaRPr lang="es-AR" sz="3200" dirty="0">
              <a:solidFill>
                <a:schemeClr val="bg1"/>
              </a:solidFill>
              <a:latin typeface="Arial Rounded MT Bold" panose="020F0704030504030204" pitchFamily="34" charset="0"/>
            </a:endParaRPr>
          </a:p>
          <a:p>
            <a:pPr algn="ctr"/>
            <a:r>
              <a:rPr lang="es-AR" sz="3200" dirty="0">
                <a:solidFill>
                  <a:schemeClr val="bg1"/>
                </a:solidFill>
                <a:latin typeface="Arial Rounded MT Bold" panose="020F0704030504030204" pitchFamily="34" charset="0"/>
              </a:rPr>
              <a:t>Educación </a:t>
            </a:r>
            <a:r>
              <a:rPr lang="es-AR" sz="3200" dirty="0" smtClean="0">
                <a:solidFill>
                  <a:schemeClr val="bg1"/>
                </a:solidFill>
                <a:latin typeface="Arial Rounded MT Bold" panose="020F0704030504030204" pitchFamily="34" charset="0"/>
              </a:rPr>
              <a:t>Secundaria</a:t>
            </a:r>
            <a:endParaRPr lang="es-AR" sz="3200" dirty="0">
              <a:solidFill>
                <a:schemeClr val="bg1"/>
              </a:solidFill>
              <a:latin typeface="Arial Rounded MT Bold" panose="020F0704030504030204" pitchFamily="34" charset="0"/>
            </a:endParaRPr>
          </a:p>
        </p:txBody>
      </p:sp>
      <p:sp>
        <p:nvSpPr>
          <p:cNvPr id="12" name="CuadroTexto 11"/>
          <p:cNvSpPr txBox="1"/>
          <p:nvPr/>
        </p:nvSpPr>
        <p:spPr>
          <a:xfrm>
            <a:off x="230631" y="1642648"/>
            <a:ext cx="5781425" cy="107721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6</a:t>
            </a:r>
            <a:r>
              <a:rPr lang="es-AR" sz="3200" baseline="30000" dirty="0" smtClean="0">
                <a:solidFill>
                  <a:schemeClr val="bg1"/>
                </a:solidFill>
                <a:latin typeface="Arial Rounded MT Bold" panose="020F0704030504030204" pitchFamily="34" charset="0"/>
              </a:rPr>
              <a:t>to</a:t>
            </a:r>
            <a:r>
              <a:rPr lang="es-AR" sz="3200" dirty="0" smtClean="0">
                <a:solidFill>
                  <a:schemeClr val="bg1"/>
                </a:solidFill>
                <a:latin typeface="Arial Rounded MT Bold" panose="020F0704030504030204" pitchFamily="34" charset="0"/>
              </a:rPr>
              <a:t> grado  </a:t>
            </a:r>
          </a:p>
          <a:p>
            <a:pPr algn="ctr"/>
            <a:r>
              <a:rPr lang="es-AR" sz="3200" dirty="0" smtClean="0">
                <a:solidFill>
                  <a:schemeClr val="bg1"/>
                </a:solidFill>
                <a:latin typeface="Arial Rounded MT Bold" panose="020F0704030504030204" pitchFamily="34" charset="0"/>
              </a:rPr>
              <a:t>Educación Primaria</a:t>
            </a:r>
            <a:endParaRPr lang="es-AR" sz="3200" dirty="0">
              <a:solidFill>
                <a:schemeClr val="bg1"/>
              </a:solidFill>
              <a:latin typeface="Arial Rounded MT Bold" panose="020F0704030504030204" pitchFamily="34" charset="0"/>
            </a:endParaRPr>
          </a:p>
        </p:txBody>
      </p:sp>
      <p:sp>
        <p:nvSpPr>
          <p:cNvPr id="13" name="CuadroTexto 12"/>
          <p:cNvSpPr txBox="1"/>
          <p:nvPr/>
        </p:nvSpPr>
        <p:spPr>
          <a:xfrm>
            <a:off x="230631" y="2838471"/>
            <a:ext cx="5781425" cy="584775"/>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457200" indent="-457200">
              <a:buFont typeface="Arial" panose="020B0604020202020204" pitchFamily="34" charset="0"/>
              <a:buChar char="•"/>
            </a:pPr>
            <a:r>
              <a:rPr lang="es-AR" sz="3200" dirty="0" smtClean="0">
                <a:solidFill>
                  <a:schemeClr val="tx1"/>
                </a:solidFill>
                <a:latin typeface="Arial Rounded MT Bold" panose="020F0704030504030204" pitchFamily="34" charset="0"/>
              </a:rPr>
              <a:t>Martes 7 de Noviembre </a:t>
            </a:r>
            <a:endParaRPr lang="es-AR" sz="3200" dirty="0">
              <a:solidFill>
                <a:schemeClr val="tx1"/>
              </a:solidFill>
              <a:latin typeface="Arial Rounded MT Bold" panose="020F0704030504030204" pitchFamily="34" charset="0"/>
            </a:endParaRPr>
          </a:p>
        </p:txBody>
      </p:sp>
      <p:sp>
        <p:nvSpPr>
          <p:cNvPr id="15" name="CuadroTexto 14"/>
          <p:cNvSpPr txBox="1"/>
          <p:nvPr/>
        </p:nvSpPr>
        <p:spPr>
          <a:xfrm>
            <a:off x="6091707" y="2838470"/>
            <a:ext cx="5781425" cy="584775"/>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457200" indent="-457200">
              <a:buFont typeface="Arial" panose="020B0604020202020204" pitchFamily="34" charset="0"/>
              <a:buChar char="•"/>
            </a:pPr>
            <a:r>
              <a:rPr lang="es-AR" sz="3200" dirty="0" smtClean="0">
                <a:solidFill>
                  <a:schemeClr val="tx1"/>
                </a:solidFill>
                <a:latin typeface="Arial Rounded MT Bold" panose="020F0704030504030204" pitchFamily="34" charset="0"/>
              </a:rPr>
              <a:t>Martes 7 de Noviembre</a:t>
            </a:r>
            <a:endParaRPr lang="es-AR" sz="3200" dirty="0">
              <a:solidFill>
                <a:schemeClr val="tx1"/>
              </a:solidFill>
              <a:latin typeface="Arial Rounded MT Bold" panose="020F0704030504030204" pitchFamily="34" charset="0"/>
            </a:endParaRPr>
          </a:p>
        </p:txBody>
      </p:sp>
      <p:sp>
        <p:nvSpPr>
          <p:cNvPr id="7" name="CuadroTexto 6"/>
          <p:cNvSpPr txBox="1"/>
          <p:nvPr/>
        </p:nvSpPr>
        <p:spPr>
          <a:xfrm>
            <a:off x="230630" y="3541851"/>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Sin suspensión de clases.</a:t>
            </a:r>
            <a:endParaRPr lang="es-AR" sz="32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7471678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¿Qué evalúa APRENDER 2017?</a:t>
            </a:r>
            <a:endParaRPr lang="es-AR" sz="4000" dirty="0">
              <a:solidFill>
                <a:schemeClr val="bg1"/>
              </a:solidFill>
              <a:latin typeface="Arial Rounded MT Bold" panose="020F0704030504030204" pitchFamily="34" charset="0"/>
            </a:endParaRPr>
          </a:p>
        </p:txBody>
      </p:sp>
      <p:sp>
        <p:nvSpPr>
          <p:cNvPr id="9" name="CuadroTexto 8"/>
          <p:cNvSpPr txBox="1"/>
          <p:nvPr/>
        </p:nvSpPr>
        <p:spPr>
          <a:xfrm>
            <a:off x="6078828" y="3280953"/>
            <a:ext cx="5781425" cy="58477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a:solidFill>
                  <a:schemeClr val="bg1"/>
                </a:solidFill>
                <a:latin typeface="Arial Rounded MT Bold" panose="020F0704030504030204" pitchFamily="34" charset="0"/>
              </a:rPr>
              <a:t>6</a:t>
            </a:r>
            <a:r>
              <a:rPr lang="es-AR" sz="3200" baseline="30000" dirty="0">
                <a:solidFill>
                  <a:schemeClr val="bg1"/>
                </a:solidFill>
                <a:latin typeface="Arial Rounded MT Bold" panose="020F0704030504030204" pitchFamily="34" charset="0"/>
              </a:rPr>
              <a:t>to</a:t>
            </a:r>
            <a:r>
              <a:rPr lang="es-AR" sz="3200" dirty="0">
                <a:solidFill>
                  <a:schemeClr val="bg1"/>
                </a:solidFill>
                <a:latin typeface="Arial Rounded MT Bold" panose="020F0704030504030204" pitchFamily="34" charset="0"/>
              </a:rPr>
              <a:t> </a:t>
            </a:r>
            <a:r>
              <a:rPr lang="es-AR" sz="3200" dirty="0" smtClean="0">
                <a:solidFill>
                  <a:schemeClr val="bg1"/>
                </a:solidFill>
                <a:latin typeface="Arial Rounded MT Bold" panose="020F0704030504030204" pitchFamily="34" charset="0"/>
              </a:rPr>
              <a:t>año (censo)</a:t>
            </a:r>
          </a:p>
        </p:txBody>
      </p:sp>
      <p:sp>
        <p:nvSpPr>
          <p:cNvPr id="12" name="CuadroTexto 11"/>
          <p:cNvSpPr txBox="1"/>
          <p:nvPr/>
        </p:nvSpPr>
        <p:spPr>
          <a:xfrm>
            <a:off x="217752" y="3280952"/>
            <a:ext cx="5781425" cy="58477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6</a:t>
            </a:r>
            <a:r>
              <a:rPr lang="es-AR" sz="3200" baseline="30000" dirty="0" smtClean="0">
                <a:solidFill>
                  <a:schemeClr val="bg1"/>
                </a:solidFill>
                <a:latin typeface="Arial Rounded MT Bold" panose="020F0704030504030204" pitchFamily="34" charset="0"/>
              </a:rPr>
              <a:t>to</a:t>
            </a:r>
            <a:r>
              <a:rPr lang="es-AR" sz="3200" dirty="0" smtClean="0">
                <a:solidFill>
                  <a:schemeClr val="bg1"/>
                </a:solidFill>
                <a:latin typeface="Arial Rounded MT Bold" panose="020F0704030504030204" pitchFamily="34" charset="0"/>
              </a:rPr>
              <a:t> grado (censo)  </a:t>
            </a:r>
          </a:p>
        </p:txBody>
      </p:sp>
      <p:sp>
        <p:nvSpPr>
          <p:cNvPr id="13" name="CuadroTexto 12"/>
          <p:cNvSpPr txBox="1"/>
          <p:nvPr/>
        </p:nvSpPr>
        <p:spPr>
          <a:xfrm>
            <a:off x="217752" y="3933171"/>
            <a:ext cx="5781425" cy="1077218"/>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457200" indent="-457200">
              <a:buFont typeface="Arial" panose="020B0604020202020204" pitchFamily="34" charset="0"/>
              <a:buChar char="•"/>
            </a:pPr>
            <a:r>
              <a:rPr lang="es-AR" sz="3200" dirty="0" smtClean="0">
                <a:solidFill>
                  <a:schemeClr val="tx1"/>
                </a:solidFill>
                <a:latin typeface="Arial Rounded MT Bold" panose="020F0704030504030204" pitchFamily="34" charset="0"/>
              </a:rPr>
              <a:t>Ciencias Sociales</a:t>
            </a:r>
          </a:p>
          <a:p>
            <a:pPr marL="457200" indent="-457200">
              <a:buFont typeface="Arial" panose="020B0604020202020204" pitchFamily="34" charset="0"/>
              <a:buChar char="•"/>
            </a:pPr>
            <a:r>
              <a:rPr lang="es-AR" sz="3200" dirty="0" smtClean="0">
                <a:solidFill>
                  <a:schemeClr val="tx1"/>
                </a:solidFill>
                <a:latin typeface="Arial Rounded MT Bold" panose="020F0704030504030204" pitchFamily="34" charset="0"/>
              </a:rPr>
              <a:t>Ciencias Naturales</a:t>
            </a:r>
            <a:endParaRPr lang="es-AR" sz="3200" dirty="0">
              <a:solidFill>
                <a:schemeClr val="tx1"/>
              </a:solidFill>
              <a:latin typeface="Arial Rounded MT Bold" panose="020F0704030504030204" pitchFamily="34" charset="0"/>
            </a:endParaRPr>
          </a:p>
        </p:txBody>
      </p:sp>
      <p:sp>
        <p:nvSpPr>
          <p:cNvPr id="15" name="CuadroTexto 14"/>
          <p:cNvSpPr txBox="1"/>
          <p:nvPr/>
        </p:nvSpPr>
        <p:spPr>
          <a:xfrm>
            <a:off x="6078828" y="3933170"/>
            <a:ext cx="5781425" cy="1077218"/>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342900" indent="-342900">
              <a:buFont typeface="Arial" panose="020B0604020202020204" pitchFamily="34" charset="0"/>
              <a:buChar char="•"/>
            </a:pPr>
            <a:r>
              <a:rPr lang="es-AR" sz="3200" dirty="0" smtClean="0">
                <a:solidFill>
                  <a:schemeClr val="tx1"/>
                </a:solidFill>
                <a:latin typeface="Arial Rounded MT Bold" panose="020F0704030504030204" pitchFamily="34" charset="0"/>
              </a:rPr>
              <a:t>Lengua</a:t>
            </a:r>
          </a:p>
          <a:p>
            <a:pPr marL="342900" indent="-342900">
              <a:buFont typeface="Arial" panose="020B0604020202020204" pitchFamily="34" charset="0"/>
              <a:buChar char="•"/>
            </a:pPr>
            <a:r>
              <a:rPr lang="es-AR" sz="3200" dirty="0" smtClean="0">
                <a:solidFill>
                  <a:schemeClr val="tx1"/>
                </a:solidFill>
                <a:latin typeface="Arial Rounded MT Bold" panose="020F0704030504030204" pitchFamily="34" charset="0"/>
              </a:rPr>
              <a:t>Matemática</a:t>
            </a:r>
          </a:p>
        </p:txBody>
      </p:sp>
      <p:sp>
        <p:nvSpPr>
          <p:cNvPr id="7" name="CuadroTexto 6"/>
          <p:cNvSpPr txBox="1"/>
          <p:nvPr/>
        </p:nvSpPr>
        <p:spPr>
          <a:xfrm>
            <a:off x="217751" y="1333459"/>
            <a:ext cx="5781425" cy="584775"/>
          </a:xfrm>
          <a:prstGeom prst="rect">
            <a:avLst/>
          </a:prstGeom>
          <a:solidFill>
            <a:schemeClr val="accent1">
              <a:lumMod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Educación Primaria</a:t>
            </a:r>
            <a:endParaRPr lang="es-AR" sz="3200" dirty="0">
              <a:solidFill>
                <a:schemeClr val="bg1"/>
              </a:solidFill>
              <a:latin typeface="Arial Rounded MT Bold" panose="020F0704030504030204" pitchFamily="34" charset="0"/>
            </a:endParaRPr>
          </a:p>
        </p:txBody>
      </p:sp>
      <p:sp>
        <p:nvSpPr>
          <p:cNvPr id="8" name="CuadroTexto 7"/>
          <p:cNvSpPr txBox="1"/>
          <p:nvPr/>
        </p:nvSpPr>
        <p:spPr>
          <a:xfrm>
            <a:off x="6078827" y="1333459"/>
            <a:ext cx="5781425" cy="584775"/>
          </a:xfrm>
          <a:prstGeom prst="rect">
            <a:avLst/>
          </a:prstGeom>
          <a:solidFill>
            <a:schemeClr val="accent1">
              <a:lumMod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Educación Secundaria</a:t>
            </a:r>
            <a:endParaRPr lang="es-AR" sz="3200" dirty="0">
              <a:solidFill>
                <a:schemeClr val="bg1"/>
              </a:solidFill>
              <a:latin typeface="Arial Rounded MT Bold" panose="020F0704030504030204" pitchFamily="34" charset="0"/>
            </a:endParaRPr>
          </a:p>
        </p:txBody>
      </p:sp>
      <p:sp>
        <p:nvSpPr>
          <p:cNvPr id="10" name="CuadroTexto 9"/>
          <p:cNvSpPr txBox="1"/>
          <p:nvPr/>
        </p:nvSpPr>
        <p:spPr>
          <a:xfrm>
            <a:off x="217751" y="1967194"/>
            <a:ext cx="5781425" cy="58477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bg1"/>
                </a:solidFill>
                <a:latin typeface="Arial Rounded MT Bold" panose="020F0704030504030204" pitchFamily="34" charset="0"/>
              </a:rPr>
              <a:t>4</a:t>
            </a:r>
            <a:r>
              <a:rPr lang="es-AR" sz="3200" baseline="30000" dirty="0" smtClean="0">
                <a:solidFill>
                  <a:schemeClr val="bg1"/>
                </a:solidFill>
                <a:latin typeface="Arial Rounded MT Bold" panose="020F0704030504030204" pitchFamily="34" charset="0"/>
              </a:rPr>
              <a:t>to</a:t>
            </a:r>
            <a:r>
              <a:rPr lang="es-AR" sz="3200" dirty="0" smtClean="0">
                <a:solidFill>
                  <a:schemeClr val="bg1"/>
                </a:solidFill>
                <a:latin typeface="Arial Rounded MT Bold" panose="020F0704030504030204" pitchFamily="34" charset="0"/>
              </a:rPr>
              <a:t> grado (muestra)  </a:t>
            </a:r>
          </a:p>
        </p:txBody>
      </p:sp>
      <p:sp>
        <p:nvSpPr>
          <p:cNvPr id="11" name="CuadroTexto 10"/>
          <p:cNvSpPr txBox="1"/>
          <p:nvPr/>
        </p:nvSpPr>
        <p:spPr>
          <a:xfrm>
            <a:off x="217751" y="2619413"/>
            <a:ext cx="5781425" cy="584775"/>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457200" indent="-457200">
              <a:buFont typeface="Arial" panose="020B0604020202020204" pitchFamily="34" charset="0"/>
              <a:buChar char="•"/>
            </a:pPr>
            <a:r>
              <a:rPr lang="es-AR" sz="3200" dirty="0" smtClean="0">
                <a:solidFill>
                  <a:schemeClr val="tx1"/>
                </a:solidFill>
                <a:latin typeface="Arial Rounded MT Bold" panose="020F0704030504030204" pitchFamily="34" charset="0"/>
              </a:rPr>
              <a:t>Producción escrita</a:t>
            </a:r>
            <a:endParaRPr lang="es-AR" sz="3200" dirty="0">
              <a:solidFill>
                <a:schemeClr val="tx1"/>
              </a:solidFill>
              <a:latin typeface="Arial Rounded MT Bold" panose="020F0704030504030204" pitchFamily="34" charset="0"/>
            </a:endParaRPr>
          </a:p>
        </p:txBody>
      </p:sp>
      <p:sp>
        <p:nvSpPr>
          <p:cNvPr id="14" name="CuadroTexto 13"/>
          <p:cNvSpPr txBox="1"/>
          <p:nvPr/>
        </p:nvSpPr>
        <p:spPr>
          <a:xfrm>
            <a:off x="718687" y="5528652"/>
            <a:ext cx="11302819"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AR" sz="2600" dirty="0" smtClean="0">
                <a:solidFill>
                  <a:schemeClr val="tx1"/>
                </a:solidFill>
                <a:latin typeface="Arial Rounded MT Bold" panose="020F0704030504030204" pitchFamily="34" charset="0"/>
              </a:rPr>
              <a:t>*En los casos censales, se aplicará un instrumento de evaluación con 24 ítems de opción múltiple con única respuesta correcta.</a:t>
            </a:r>
            <a:endParaRPr lang="es-AR" sz="2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6770180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Organización provincial</a:t>
            </a:r>
            <a:endParaRPr lang="es-AR" sz="4000" dirty="0">
              <a:solidFill>
                <a:schemeClr val="bg1"/>
              </a:solidFill>
              <a:latin typeface="Arial Rounded MT Bold" panose="020F0704030504030204" pitchFamily="34" charset="0"/>
            </a:endParaRPr>
          </a:p>
        </p:txBody>
      </p:sp>
      <p:sp>
        <p:nvSpPr>
          <p:cNvPr id="10" name="CuadroTexto 9"/>
          <p:cNvSpPr txBox="1"/>
          <p:nvPr/>
        </p:nvSpPr>
        <p:spPr>
          <a:xfrm>
            <a:off x="230631" y="3936538"/>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Cabeceras de distribución</a:t>
            </a:r>
            <a:endParaRPr lang="es-AR" sz="3200" dirty="0">
              <a:solidFill>
                <a:schemeClr val="bg1"/>
              </a:solidFill>
              <a:latin typeface="Arial Rounded MT Bold" panose="020F0704030504030204" pitchFamily="34" charset="0"/>
            </a:endParaRPr>
          </a:p>
        </p:txBody>
      </p:sp>
      <p:sp>
        <p:nvSpPr>
          <p:cNvPr id="20" name="CuadroTexto 19"/>
          <p:cNvSpPr txBox="1"/>
          <p:nvPr/>
        </p:nvSpPr>
        <p:spPr>
          <a:xfrm>
            <a:off x="4493538" y="4845017"/>
            <a:ext cx="7379594"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3200" dirty="0" smtClean="0">
                <a:solidFill>
                  <a:schemeClr val="tx1"/>
                </a:solidFill>
                <a:latin typeface="Arial Rounded MT Bold" panose="020F0704030504030204" pitchFamily="34" charset="0"/>
              </a:rPr>
              <a:t>Cada </a:t>
            </a:r>
            <a:r>
              <a:rPr lang="es-AR" sz="3200" dirty="0" smtClean="0">
                <a:solidFill>
                  <a:srgbClr val="0070C0"/>
                </a:solidFill>
                <a:latin typeface="Arial Rounded MT Bold" panose="020F0704030504030204" pitchFamily="34" charset="0"/>
              </a:rPr>
              <a:t>Zona de supervisión </a:t>
            </a:r>
            <a:r>
              <a:rPr lang="es-AR" sz="3200" dirty="0" smtClean="0">
                <a:solidFill>
                  <a:schemeClr val="tx1"/>
                </a:solidFill>
                <a:latin typeface="Arial Rounded MT Bold" panose="020F0704030504030204" pitchFamily="34" charset="0"/>
              </a:rPr>
              <a:t>será Cabecera de Distribución para las escuelas a su cargo.</a:t>
            </a:r>
            <a:endParaRPr lang="es-AR" sz="3200" dirty="0">
              <a:solidFill>
                <a:schemeClr val="tx1"/>
              </a:solidFill>
              <a:latin typeface="Arial Rounded MT Bold" panose="020F0704030504030204" pitchFamily="34" charset="0"/>
            </a:endParaRPr>
          </a:p>
        </p:txBody>
      </p:sp>
      <p:cxnSp>
        <p:nvCxnSpPr>
          <p:cNvPr id="11" name="Conector angular 10"/>
          <p:cNvCxnSpPr>
            <a:stCxn id="10" idx="2"/>
            <a:endCxn id="20" idx="1"/>
          </p:cNvCxnSpPr>
          <p:nvPr/>
        </p:nvCxnSpPr>
        <p:spPr>
          <a:xfrm rot="16200000" flipH="1">
            <a:off x="2995810" y="4132119"/>
            <a:ext cx="1231644" cy="1763811"/>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3" name="CuadroTexto 22"/>
          <p:cNvSpPr txBox="1"/>
          <p:nvPr/>
        </p:nvSpPr>
        <p:spPr>
          <a:xfrm>
            <a:off x="230631" y="1011585"/>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Nodos</a:t>
            </a:r>
            <a:endParaRPr lang="es-AR" sz="3200" dirty="0">
              <a:solidFill>
                <a:schemeClr val="bg1"/>
              </a:solidFill>
              <a:latin typeface="Arial Rounded MT Bold" panose="020F0704030504030204" pitchFamily="34" charset="0"/>
            </a:endParaRPr>
          </a:p>
        </p:txBody>
      </p:sp>
      <p:sp>
        <p:nvSpPr>
          <p:cNvPr id="25" name="CuadroTexto 24"/>
          <p:cNvSpPr txBox="1"/>
          <p:nvPr/>
        </p:nvSpPr>
        <p:spPr>
          <a:xfrm>
            <a:off x="4237149" y="1920064"/>
            <a:ext cx="7635983"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3200" dirty="0" smtClean="0">
                <a:solidFill>
                  <a:schemeClr val="tx1"/>
                </a:solidFill>
                <a:latin typeface="Arial Rounded MT Bold" panose="020F0704030504030204" pitchFamily="34" charset="0"/>
              </a:rPr>
              <a:t>Organización territorial dividida en </a:t>
            </a:r>
            <a:r>
              <a:rPr lang="es-AR" sz="3200" dirty="0" smtClean="0">
                <a:solidFill>
                  <a:srgbClr val="0070C0"/>
                </a:solidFill>
                <a:latin typeface="Arial Rounded MT Bold" panose="020F0704030504030204" pitchFamily="34" charset="0"/>
              </a:rPr>
              <a:t>10 Nodos</a:t>
            </a:r>
            <a:r>
              <a:rPr lang="es-AR" sz="3200" dirty="0" smtClean="0">
                <a:solidFill>
                  <a:schemeClr val="tx1"/>
                </a:solidFill>
                <a:latin typeface="Arial Rounded MT Bold" panose="020F0704030504030204" pitchFamily="34" charset="0"/>
              </a:rPr>
              <a:t> para agilizar los canales de comunicación y acompañamiento.</a:t>
            </a:r>
            <a:endParaRPr lang="es-AR" sz="3200" dirty="0">
              <a:solidFill>
                <a:schemeClr val="tx1"/>
              </a:solidFill>
              <a:latin typeface="Arial Rounded MT Bold" panose="020F0704030504030204" pitchFamily="34" charset="0"/>
            </a:endParaRPr>
          </a:p>
        </p:txBody>
      </p:sp>
      <p:cxnSp>
        <p:nvCxnSpPr>
          <p:cNvPr id="27" name="Conector angular 26"/>
          <p:cNvCxnSpPr>
            <a:stCxn id="23" idx="2"/>
            <a:endCxn id="25" idx="1"/>
          </p:cNvCxnSpPr>
          <p:nvPr/>
        </p:nvCxnSpPr>
        <p:spPr>
          <a:xfrm rot="16200000" flipH="1">
            <a:off x="2867616" y="1335361"/>
            <a:ext cx="1231644" cy="1507422"/>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94783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6092" y="0"/>
            <a:ext cx="4399816" cy="6858000"/>
          </a:xfrm>
          <a:prstGeom prst="rect">
            <a:avLst/>
          </a:prstGeom>
        </p:spPr>
      </p:pic>
    </p:spTree>
    <p:extLst>
      <p:ext uri="{BB962C8B-B14F-4D97-AF65-F5344CB8AC3E}">
        <p14:creationId xmlns:p14="http://schemas.microsoft.com/office/powerpoint/2010/main" val="11843269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71886"/>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Actores del dispositivo provincial</a:t>
            </a:r>
            <a:endParaRPr lang="es-AR" sz="4000" dirty="0">
              <a:solidFill>
                <a:schemeClr val="bg1"/>
              </a:solidFill>
              <a:latin typeface="Arial Rounded MT Bold" panose="020F0704030504030204" pitchFamily="34" charset="0"/>
            </a:endParaRPr>
          </a:p>
        </p:txBody>
      </p:sp>
      <p:sp>
        <p:nvSpPr>
          <p:cNvPr id="3" name="CuadroTexto 2"/>
          <p:cNvSpPr txBox="1"/>
          <p:nvPr/>
        </p:nvSpPr>
        <p:spPr>
          <a:xfrm>
            <a:off x="6874933" y="4086609"/>
            <a:ext cx="4998195"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Referente de Nodo</a:t>
            </a:r>
            <a:endParaRPr lang="es-AR" sz="2400" dirty="0">
              <a:solidFill>
                <a:schemeClr val="bg1"/>
              </a:solidFill>
              <a:latin typeface="Arial Rounded MT Bold" panose="020F0704030504030204" pitchFamily="34" charset="0"/>
            </a:endParaRPr>
          </a:p>
        </p:txBody>
      </p:sp>
      <p:sp>
        <p:nvSpPr>
          <p:cNvPr id="4" name="CuadroTexto 3"/>
          <p:cNvSpPr txBox="1"/>
          <p:nvPr/>
        </p:nvSpPr>
        <p:spPr>
          <a:xfrm>
            <a:off x="230630" y="2954354"/>
            <a:ext cx="4998194" cy="8309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Supervisor/ Responsable de Cabecera de distribución</a:t>
            </a:r>
            <a:endParaRPr lang="es-AR" sz="2400" dirty="0">
              <a:solidFill>
                <a:schemeClr val="bg1"/>
              </a:solidFill>
              <a:latin typeface="Arial Rounded MT Bold" panose="020F0704030504030204" pitchFamily="34" charset="0"/>
            </a:endParaRPr>
          </a:p>
        </p:txBody>
      </p:sp>
      <p:sp>
        <p:nvSpPr>
          <p:cNvPr id="6" name="CuadroTexto 5"/>
          <p:cNvSpPr txBox="1"/>
          <p:nvPr/>
        </p:nvSpPr>
        <p:spPr>
          <a:xfrm>
            <a:off x="3552782" y="5131662"/>
            <a:ext cx="4998194"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Director/ Veedor</a:t>
            </a:r>
            <a:endParaRPr lang="es-AR" sz="2400" dirty="0">
              <a:solidFill>
                <a:schemeClr val="bg1"/>
              </a:solidFill>
              <a:latin typeface="Arial Rounded MT Bold" panose="020F0704030504030204" pitchFamily="34" charset="0"/>
            </a:endParaRPr>
          </a:p>
        </p:txBody>
      </p:sp>
      <p:sp>
        <p:nvSpPr>
          <p:cNvPr id="7" name="CuadroTexto 6"/>
          <p:cNvSpPr txBox="1"/>
          <p:nvPr/>
        </p:nvSpPr>
        <p:spPr>
          <a:xfrm>
            <a:off x="3552779" y="6244788"/>
            <a:ext cx="4998197"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Docente/ Aplicador</a:t>
            </a:r>
            <a:endParaRPr lang="es-AR" sz="2400" dirty="0">
              <a:solidFill>
                <a:schemeClr val="bg1"/>
              </a:solidFill>
              <a:latin typeface="Arial Rounded MT Bold" panose="020F0704030504030204" pitchFamily="34" charset="0"/>
            </a:endParaRPr>
          </a:p>
        </p:txBody>
      </p:sp>
      <p:sp>
        <p:nvSpPr>
          <p:cNvPr id="8" name="CuadroTexto 7"/>
          <p:cNvSpPr txBox="1"/>
          <p:nvPr/>
        </p:nvSpPr>
        <p:spPr>
          <a:xfrm>
            <a:off x="6874934" y="1777199"/>
            <a:ext cx="4998195" cy="156966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Dirección Gral. de Planeamiento, Información y Evaluación Educativa/ Área de Evaluación</a:t>
            </a:r>
            <a:endParaRPr lang="es-AR" sz="3200" dirty="0">
              <a:solidFill>
                <a:schemeClr val="bg1"/>
              </a:solidFill>
              <a:latin typeface="Arial Rounded MT Bold" panose="020F0704030504030204" pitchFamily="34" charset="0"/>
            </a:endParaRPr>
          </a:p>
        </p:txBody>
      </p:sp>
      <p:sp>
        <p:nvSpPr>
          <p:cNvPr id="9" name="CuadroTexto 8"/>
          <p:cNvSpPr txBox="1"/>
          <p:nvPr/>
        </p:nvSpPr>
        <p:spPr>
          <a:xfrm>
            <a:off x="230632" y="1748895"/>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Direcciones de Nivel</a:t>
            </a:r>
            <a:endParaRPr lang="es-AR" sz="2400" dirty="0">
              <a:solidFill>
                <a:schemeClr val="bg1"/>
              </a:solidFill>
              <a:latin typeface="Arial Rounded MT Bold" panose="020F0704030504030204" pitchFamily="34" charset="0"/>
            </a:endParaRPr>
          </a:p>
        </p:txBody>
      </p:sp>
      <p:sp>
        <p:nvSpPr>
          <p:cNvPr id="10" name="CuadroTexto 9"/>
          <p:cNvSpPr txBox="1"/>
          <p:nvPr/>
        </p:nvSpPr>
        <p:spPr>
          <a:xfrm>
            <a:off x="3552784" y="917493"/>
            <a:ext cx="4998192"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Secretaría de Educación</a:t>
            </a:r>
            <a:endParaRPr lang="es-AR" sz="3200" dirty="0">
              <a:solidFill>
                <a:schemeClr val="bg1"/>
              </a:solidFill>
              <a:latin typeface="Arial Rounded MT Bold" panose="020F0704030504030204" pitchFamily="34" charset="0"/>
            </a:endParaRPr>
          </a:p>
        </p:txBody>
      </p:sp>
      <p:cxnSp>
        <p:nvCxnSpPr>
          <p:cNvPr id="22" name="Conector angular 21"/>
          <p:cNvCxnSpPr>
            <a:stCxn id="10" idx="1"/>
            <a:endCxn id="9" idx="0"/>
          </p:cNvCxnSpPr>
          <p:nvPr/>
        </p:nvCxnSpPr>
        <p:spPr>
          <a:xfrm rot="10800000" flipV="1">
            <a:off x="2729728" y="1148325"/>
            <a:ext cx="823056" cy="600569"/>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4" name="Conector angular 23"/>
          <p:cNvCxnSpPr>
            <a:stCxn id="10" idx="3"/>
            <a:endCxn id="8" idx="0"/>
          </p:cNvCxnSpPr>
          <p:nvPr/>
        </p:nvCxnSpPr>
        <p:spPr>
          <a:xfrm>
            <a:off x="8550976" y="1148326"/>
            <a:ext cx="823056" cy="628873"/>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a:stCxn id="9" idx="2"/>
            <a:endCxn id="4" idx="0"/>
          </p:cNvCxnSpPr>
          <p:nvPr/>
        </p:nvCxnSpPr>
        <p:spPr>
          <a:xfrm flipH="1">
            <a:off x="2729727" y="2210560"/>
            <a:ext cx="1" cy="74379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31"/>
          <p:cNvCxnSpPr>
            <a:stCxn id="8" idx="2"/>
            <a:endCxn id="3" idx="0"/>
          </p:cNvCxnSpPr>
          <p:nvPr/>
        </p:nvCxnSpPr>
        <p:spPr>
          <a:xfrm flipH="1">
            <a:off x="9374031" y="3346859"/>
            <a:ext cx="1" cy="73975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0" name="Conector angular 39"/>
          <p:cNvCxnSpPr>
            <a:stCxn id="4" idx="2"/>
            <a:endCxn id="6" idx="1"/>
          </p:cNvCxnSpPr>
          <p:nvPr/>
        </p:nvCxnSpPr>
        <p:spPr>
          <a:xfrm rot="16200000" flipH="1">
            <a:off x="2352682" y="4162395"/>
            <a:ext cx="1577144" cy="823055"/>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2" name="Conector angular 41"/>
          <p:cNvCxnSpPr>
            <a:stCxn id="3" idx="2"/>
            <a:endCxn id="6" idx="3"/>
          </p:cNvCxnSpPr>
          <p:nvPr/>
        </p:nvCxnSpPr>
        <p:spPr>
          <a:xfrm rot="5400000">
            <a:off x="8555394" y="4543857"/>
            <a:ext cx="814221" cy="823055"/>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de flecha 43"/>
          <p:cNvCxnSpPr>
            <a:stCxn id="6" idx="2"/>
          </p:cNvCxnSpPr>
          <p:nvPr/>
        </p:nvCxnSpPr>
        <p:spPr>
          <a:xfrm flipH="1">
            <a:off x="6051877" y="5593327"/>
            <a:ext cx="2" cy="58338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8" name="Conector recto de flecha 47"/>
          <p:cNvCxnSpPr>
            <a:stCxn id="9" idx="3"/>
            <a:endCxn id="8" idx="1"/>
          </p:cNvCxnSpPr>
          <p:nvPr/>
        </p:nvCxnSpPr>
        <p:spPr>
          <a:xfrm>
            <a:off x="5228824" y="1979728"/>
            <a:ext cx="1646110" cy="582301"/>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de flecha 49"/>
          <p:cNvCxnSpPr>
            <a:stCxn id="4" idx="3"/>
            <a:endCxn id="8" idx="1"/>
          </p:cNvCxnSpPr>
          <p:nvPr/>
        </p:nvCxnSpPr>
        <p:spPr>
          <a:xfrm flipV="1">
            <a:off x="5228824" y="2562029"/>
            <a:ext cx="1646110" cy="80782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Conector recto de flecha 51"/>
          <p:cNvCxnSpPr>
            <a:stCxn id="4" idx="3"/>
            <a:endCxn id="3" idx="1"/>
          </p:cNvCxnSpPr>
          <p:nvPr/>
        </p:nvCxnSpPr>
        <p:spPr>
          <a:xfrm>
            <a:off x="5228824" y="3369853"/>
            <a:ext cx="1646109" cy="947589"/>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24032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71886"/>
            <a:ext cx="11642501" cy="1323439"/>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Principales funciones y responsabilidades del COORDINADOR DE CABECERA </a:t>
            </a:r>
            <a:endParaRPr lang="es-AR" sz="40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1531722"/>
            <a:ext cx="760032" cy="651456"/>
          </a:xfrm>
          <a:prstGeom prst="rect">
            <a:avLst/>
          </a:prstGeom>
        </p:spPr>
      </p:pic>
      <p:sp>
        <p:nvSpPr>
          <p:cNvPr id="21" name="CuadroTexto 20"/>
          <p:cNvSpPr txBox="1"/>
          <p:nvPr/>
        </p:nvSpPr>
        <p:spPr>
          <a:xfrm>
            <a:off x="932288" y="1558339"/>
            <a:ext cx="11302819"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AR" sz="2600" dirty="0">
                <a:solidFill>
                  <a:schemeClr val="tx1"/>
                </a:solidFill>
                <a:latin typeface="Arial Rounded MT Bold" panose="020F0704030504030204" pitchFamily="34" charset="0"/>
              </a:rPr>
              <a:t>Ser </a:t>
            </a:r>
            <a:r>
              <a:rPr lang="es-AR" sz="2600" b="1" dirty="0">
                <a:solidFill>
                  <a:schemeClr val="tx1"/>
                </a:solidFill>
                <a:latin typeface="Arial Rounded MT Bold" panose="020F0704030504030204" pitchFamily="34" charset="0"/>
              </a:rPr>
              <a:t>vínculo de comunicación y enlace </a:t>
            </a:r>
            <a:r>
              <a:rPr lang="es-AR" sz="2600" dirty="0">
                <a:solidFill>
                  <a:schemeClr val="tx1"/>
                </a:solidFill>
                <a:latin typeface="Arial Rounded MT Bold" panose="020F0704030504030204" pitchFamily="34" charset="0"/>
              </a:rPr>
              <a:t>entre </a:t>
            </a:r>
            <a:r>
              <a:rPr lang="es-AR" sz="2600" dirty="0" smtClean="0">
                <a:solidFill>
                  <a:schemeClr val="tx1"/>
                </a:solidFill>
                <a:latin typeface="Arial Rounded MT Bold" panose="020F0704030504030204" pitchFamily="34" charset="0"/>
              </a:rPr>
              <a:t>los distintos actores del Dispositivo</a:t>
            </a:r>
            <a:endParaRPr lang="es-AR" sz="2600" dirty="0">
              <a:solidFill>
                <a:schemeClr val="tx1"/>
              </a:solidFill>
              <a:latin typeface="Arial Rounded MT Bold" panose="020F0704030504030204" pitchFamily="34" charset="0"/>
            </a:endParaRPr>
          </a:p>
        </p:txBody>
      </p:sp>
      <p:sp>
        <p:nvSpPr>
          <p:cNvPr id="23" name="CuadroTexto 22"/>
          <p:cNvSpPr txBox="1"/>
          <p:nvPr/>
        </p:nvSpPr>
        <p:spPr>
          <a:xfrm>
            <a:off x="932288" y="2557225"/>
            <a:ext cx="10026444"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a:solidFill>
                  <a:schemeClr val="tx1"/>
                </a:solidFill>
                <a:latin typeface="Arial Rounded MT Bold" panose="020F0704030504030204" pitchFamily="34" charset="0"/>
              </a:rPr>
              <a:t>Establecer los cruces de docentes aplicadores </a:t>
            </a:r>
            <a:r>
              <a:rPr lang="es-ES" sz="2600" dirty="0">
                <a:solidFill>
                  <a:schemeClr val="tx1"/>
                </a:solidFill>
                <a:latin typeface="Arial Rounded MT Bold" panose="020F0704030504030204" pitchFamily="34" charset="0"/>
              </a:rPr>
              <a:t>y remitir nómina en tiempo y forma.</a:t>
            </a:r>
            <a:endParaRPr lang="es-AR" sz="2600" dirty="0">
              <a:solidFill>
                <a:schemeClr val="tx1"/>
              </a:solidFill>
              <a:latin typeface="Arial Rounded MT Bold" panose="020F0704030504030204" pitchFamily="34" charset="0"/>
            </a:endParaRPr>
          </a:p>
        </p:txBody>
      </p:sp>
      <p:pic>
        <p:nvPicPr>
          <p:cNvPr id="25" name="Imagen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631" y="2573984"/>
            <a:ext cx="760032" cy="651456"/>
          </a:xfrm>
          <a:prstGeom prst="rect">
            <a:avLst/>
          </a:prstGeom>
        </p:spPr>
      </p:pic>
      <p:sp>
        <p:nvSpPr>
          <p:cNvPr id="27" name="CuadroTexto 26"/>
          <p:cNvSpPr txBox="1"/>
          <p:nvPr/>
        </p:nvSpPr>
        <p:spPr>
          <a:xfrm>
            <a:off x="932288" y="3523366"/>
            <a:ext cx="10026444"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Recepción, control, organización y entrega de los materiales </a:t>
            </a:r>
            <a:r>
              <a:rPr lang="es-ES" sz="2600" dirty="0" smtClean="0">
                <a:solidFill>
                  <a:schemeClr val="tx1"/>
                </a:solidFill>
                <a:latin typeface="Arial Rounded MT Bold" panose="020F0704030504030204" pitchFamily="34" charset="0"/>
              </a:rPr>
              <a:t>a Directivos/Veedores</a:t>
            </a:r>
            <a:endParaRPr lang="es-AR" sz="2600" dirty="0">
              <a:solidFill>
                <a:schemeClr val="tx1"/>
              </a:solidFill>
              <a:latin typeface="Arial Rounded MT Bold" panose="020F0704030504030204" pitchFamily="34" charset="0"/>
            </a:endParaRPr>
          </a:p>
        </p:txBody>
      </p:sp>
      <p:pic>
        <p:nvPicPr>
          <p:cNvPr id="28" name="Imagen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631" y="3550836"/>
            <a:ext cx="760032" cy="651456"/>
          </a:xfrm>
          <a:prstGeom prst="rect">
            <a:avLst/>
          </a:prstGeom>
        </p:spPr>
      </p:pic>
      <p:sp>
        <p:nvSpPr>
          <p:cNvPr id="29" name="CuadroTexto 28"/>
          <p:cNvSpPr txBox="1"/>
          <p:nvPr/>
        </p:nvSpPr>
        <p:spPr>
          <a:xfrm>
            <a:off x="911870" y="4527689"/>
            <a:ext cx="10026444" cy="492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Garantizar la correcta aplicación</a:t>
            </a:r>
            <a:r>
              <a:rPr lang="es-ES" sz="2600" dirty="0" smtClean="0">
                <a:solidFill>
                  <a:schemeClr val="tx1"/>
                </a:solidFill>
                <a:latin typeface="Arial Rounded MT Bold" panose="020F0704030504030204" pitchFamily="34" charset="0"/>
              </a:rPr>
              <a:t> de la prueba.</a:t>
            </a:r>
            <a:endParaRPr lang="es-AR" sz="2600" dirty="0">
              <a:solidFill>
                <a:schemeClr val="tx1"/>
              </a:solidFill>
              <a:latin typeface="Arial Rounded MT Bold" panose="020F0704030504030204" pitchFamily="34" charset="0"/>
            </a:endParaRPr>
          </a:p>
        </p:txBody>
      </p:sp>
      <p:pic>
        <p:nvPicPr>
          <p:cNvPr id="30" name="Imagen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4476302"/>
            <a:ext cx="760032" cy="651456"/>
          </a:xfrm>
          <a:prstGeom prst="rect">
            <a:avLst/>
          </a:prstGeom>
        </p:spPr>
      </p:pic>
      <p:sp>
        <p:nvSpPr>
          <p:cNvPr id="31" name="CuadroTexto 30"/>
          <p:cNvSpPr txBox="1"/>
          <p:nvPr/>
        </p:nvSpPr>
        <p:spPr>
          <a:xfrm>
            <a:off x="932288" y="5099839"/>
            <a:ext cx="10026444" cy="492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Relevar datos de monitoreo el día del Operativo.</a:t>
            </a:r>
            <a:endParaRPr lang="es-AR" sz="2600" dirty="0">
              <a:solidFill>
                <a:schemeClr val="tx1"/>
              </a:solidFill>
              <a:latin typeface="Arial Rounded MT Bold" panose="020F0704030504030204" pitchFamily="34" charset="0"/>
            </a:endParaRPr>
          </a:p>
        </p:txBody>
      </p:sp>
      <p:pic>
        <p:nvPicPr>
          <p:cNvPr id="33" name="Imagen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717" y="5083801"/>
            <a:ext cx="760032" cy="651456"/>
          </a:xfrm>
          <a:prstGeom prst="rect">
            <a:avLst/>
          </a:prstGeom>
        </p:spPr>
      </p:pic>
      <p:pic>
        <p:nvPicPr>
          <p:cNvPr id="34" name="Imagen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717" y="5729208"/>
            <a:ext cx="760032" cy="651456"/>
          </a:xfrm>
          <a:prstGeom prst="rect">
            <a:avLst/>
          </a:prstGeom>
        </p:spPr>
      </p:pic>
      <p:sp>
        <p:nvSpPr>
          <p:cNvPr id="35" name="CuadroTexto 34"/>
          <p:cNvSpPr txBox="1"/>
          <p:nvPr/>
        </p:nvSpPr>
        <p:spPr>
          <a:xfrm>
            <a:off x="911870" y="5768171"/>
            <a:ext cx="11259712"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Recibir los materiales </a:t>
            </a:r>
            <a:r>
              <a:rPr lang="es-ES" sz="2600" dirty="0" smtClean="0">
                <a:solidFill>
                  <a:schemeClr val="tx1"/>
                </a:solidFill>
                <a:latin typeface="Arial Rounded MT Bold" panose="020F0704030504030204" pitchFamily="34" charset="0"/>
              </a:rPr>
              <a:t>luego de la aplicación y </a:t>
            </a:r>
            <a:r>
              <a:rPr lang="es-ES" sz="2600" b="1" dirty="0" smtClean="0">
                <a:solidFill>
                  <a:schemeClr val="tx1"/>
                </a:solidFill>
                <a:latin typeface="Arial Rounded MT Bold" panose="020F0704030504030204" pitchFamily="34" charset="0"/>
              </a:rPr>
              <a:t>organizarlos </a:t>
            </a:r>
            <a:r>
              <a:rPr lang="es-ES" sz="2600" dirty="0" smtClean="0">
                <a:solidFill>
                  <a:schemeClr val="tx1"/>
                </a:solidFill>
                <a:latin typeface="Arial Rounded MT Bold" panose="020F0704030504030204" pitchFamily="34" charset="0"/>
              </a:rPr>
              <a:t>para el envío postal. </a:t>
            </a:r>
            <a:endParaRPr lang="es-AR" sz="2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34585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71886"/>
            <a:ext cx="11642501" cy="1323439"/>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Principales funciones y responsabilidades del DIRECTOR/VEEDOR</a:t>
            </a:r>
            <a:endParaRPr lang="es-AR" sz="40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1531722"/>
            <a:ext cx="760032" cy="651456"/>
          </a:xfrm>
          <a:prstGeom prst="rect">
            <a:avLst/>
          </a:prstGeom>
        </p:spPr>
      </p:pic>
      <p:sp>
        <p:nvSpPr>
          <p:cNvPr id="21" name="CuadroTexto 20"/>
          <p:cNvSpPr txBox="1"/>
          <p:nvPr/>
        </p:nvSpPr>
        <p:spPr>
          <a:xfrm>
            <a:off x="932288" y="1558339"/>
            <a:ext cx="11302819"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AR" sz="2600" dirty="0" smtClean="0">
                <a:solidFill>
                  <a:schemeClr val="tx1"/>
                </a:solidFill>
                <a:latin typeface="Arial Rounded MT Bold" panose="020F0704030504030204" pitchFamily="34" charset="0"/>
              </a:rPr>
              <a:t>Conformar equipos para la </a:t>
            </a:r>
            <a:r>
              <a:rPr lang="es-AR" sz="2600" b="1" dirty="0" smtClean="0">
                <a:solidFill>
                  <a:schemeClr val="tx1"/>
                </a:solidFill>
                <a:latin typeface="Arial Rounded MT Bold" panose="020F0704030504030204" pitchFamily="34" charset="0"/>
              </a:rPr>
              <a:t>sensibilización</a:t>
            </a:r>
            <a:r>
              <a:rPr lang="es-AR" sz="2600" dirty="0" smtClean="0">
                <a:solidFill>
                  <a:schemeClr val="tx1"/>
                </a:solidFill>
                <a:latin typeface="Arial Rounded MT Bold" panose="020F0704030504030204" pitchFamily="34" charset="0"/>
              </a:rPr>
              <a:t> dentro de las instituciones.</a:t>
            </a:r>
            <a:endParaRPr lang="es-AR" sz="2600" dirty="0">
              <a:solidFill>
                <a:schemeClr val="tx1"/>
              </a:solidFill>
              <a:latin typeface="Arial Rounded MT Bold" panose="020F0704030504030204" pitchFamily="34" charset="0"/>
            </a:endParaRPr>
          </a:p>
        </p:txBody>
      </p:sp>
      <p:sp>
        <p:nvSpPr>
          <p:cNvPr id="23" name="CuadroTexto 22"/>
          <p:cNvSpPr txBox="1"/>
          <p:nvPr/>
        </p:nvSpPr>
        <p:spPr>
          <a:xfrm>
            <a:off x="932288" y="2419626"/>
            <a:ext cx="10026444" cy="492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dirty="0" smtClean="0">
                <a:solidFill>
                  <a:schemeClr val="tx1"/>
                </a:solidFill>
                <a:latin typeface="Arial Rounded MT Bold" panose="020F0704030504030204" pitchFamily="34" charset="0"/>
              </a:rPr>
              <a:t>Elevar al Supervisor la </a:t>
            </a:r>
            <a:r>
              <a:rPr lang="es-ES" sz="2600" b="1" dirty="0" smtClean="0">
                <a:solidFill>
                  <a:schemeClr val="tx1"/>
                </a:solidFill>
                <a:latin typeface="Arial Rounded MT Bold" panose="020F0704030504030204" pitchFamily="34" charset="0"/>
              </a:rPr>
              <a:t>nómina de docentes aplicadores.</a:t>
            </a:r>
            <a:endParaRPr lang="es-AR" sz="2600" b="1" dirty="0">
              <a:solidFill>
                <a:schemeClr val="tx1"/>
              </a:solidFill>
              <a:latin typeface="Arial Rounded MT Bold" panose="020F0704030504030204" pitchFamily="34" charset="0"/>
            </a:endParaRPr>
          </a:p>
        </p:txBody>
      </p:sp>
      <p:pic>
        <p:nvPicPr>
          <p:cNvPr id="25" name="Imagen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838" y="2354068"/>
            <a:ext cx="760032" cy="651456"/>
          </a:xfrm>
          <a:prstGeom prst="rect">
            <a:avLst/>
          </a:prstGeom>
        </p:spPr>
      </p:pic>
      <p:sp>
        <p:nvSpPr>
          <p:cNvPr id="27" name="CuadroTexto 26"/>
          <p:cNvSpPr txBox="1"/>
          <p:nvPr/>
        </p:nvSpPr>
        <p:spPr>
          <a:xfrm>
            <a:off x="924749" y="3065218"/>
            <a:ext cx="10026444" cy="492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Verificar y retirar </a:t>
            </a:r>
            <a:r>
              <a:rPr lang="es-ES" sz="2600" dirty="0" smtClean="0">
                <a:solidFill>
                  <a:schemeClr val="tx1"/>
                </a:solidFill>
                <a:latin typeface="Arial Rounded MT Bold" panose="020F0704030504030204" pitchFamily="34" charset="0"/>
              </a:rPr>
              <a:t>los materiales de la prueba.</a:t>
            </a:r>
            <a:endParaRPr lang="es-AR" sz="2600" dirty="0">
              <a:solidFill>
                <a:schemeClr val="tx1"/>
              </a:solidFill>
              <a:latin typeface="Arial Rounded MT Bold" panose="020F0704030504030204" pitchFamily="34" charset="0"/>
            </a:endParaRPr>
          </a:p>
        </p:txBody>
      </p:sp>
      <p:pic>
        <p:nvPicPr>
          <p:cNvPr id="28" name="Imagen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3034754"/>
            <a:ext cx="760032" cy="651456"/>
          </a:xfrm>
          <a:prstGeom prst="rect">
            <a:avLst/>
          </a:prstGeom>
        </p:spPr>
      </p:pic>
      <p:sp>
        <p:nvSpPr>
          <p:cNvPr id="29" name="CuadroTexto 28"/>
          <p:cNvSpPr txBox="1"/>
          <p:nvPr/>
        </p:nvSpPr>
        <p:spPr>
          <a:xfrm>
            <a:off x="911870" y="3672265"/>
            <a:ext cx="10026444"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Preparar la jornada</a:t>
            </a:r>
            <a:r>
              <a:rPr lang="es-ES" sz="2600" dirty="0" smtClean="0">
                <a:solidFill>
                  <a:schemeClr val="tx1"/>
                </a:solidFill>
                <a:latin typeface="Arial Rounded MT Bold" panose="020F0704030504030204" pitchFamily="34" charset="0"/>
              </a:rPr>
              <a:t> de la prueba, garantizando la correcta aplicación de la misma. </a:t>
            </a:r>
            <a:endParaRPr lang="es-AR" sz="2600" dirty="0">
              <a:solidFill>
                <a:schemeClr val="tx1"/>
              </a:solidFill>
              <a:latin typeface="Arial Rounded MT Bold" panose="020F0704030504030204" pitchFamily="34" charset="0"/>
            </a:endParaRPr>
          </a:p>
        </p:txBody>
      </p:sp>
      <p:pic>
        <p:nvPicPr>
          <p:cNvPr id="30" name="Imagen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717" y="3680161"/>
            <a:ext cx="760032" cy="651456"/>
          </a:xfrm>
          <a:prstGeom prst="rect">
            <a:avLst/>
          </a:prstGeom>
        </p:spPr>
      </p:pic>
      <p:sp>
        <p:nvSpPr>
          <p:cNvPr id="31" name="CuadroTexto 30"/>
          <p:cNvSpPr txBox="1"/>
          <p:nvPr/>
        </p:nvSpPr>
        <p:spPr>
          <a:xfrm>
            <a:off x="911870" y="4574158"/>
            <a:ext cx="11116998" cy="12926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Cumplir la función de Veedor</a:t>
            </a:r>
            <a:r>
              <a:rPr lang="es-ES" sz="2600" dirty="0" smtClean="0">
                <a:solidFill>
                  <a:schemeClr val="tx1"/>
                </a:solidFill>
                <a:latin typeface="Arial Rounded MT Bold" panose="020F0704030504030204" pitchFamily="34" charset="0"/>
              </a:rPr>
              <a:t> el día de la aplicación, velando especialmente por el correcto completamiento por parte de los estudiantes de los materiales de prueba</a:t>
            </a:r>
            <a:endParaRPr lang="es-AR" sz="2600" dirty="0">
              <a:solidFill>
                <a:schemeClr val="tx1"/>
              </a:solidFill>
              <a:latin typeface="Arial Rounded MT Bold" panose="020F0704030504030204" pitchFamily="34" charset="0"/>
            </a:endParaRPr>
          </a:p>
        </p:txBody>
      </p:sp>
      <p:pic>
        <p:nvPicPr>
          <p:cNvPr id="33" name="Imagen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4558768"/>
            <a:ext cx="760032" cy="651456"/>
          </a:xfrm>
          <a:prstGeom prst="rect">
            <a:avLst/>
          </a:prstGeom>
        </p:spPr>
      </p:pic>
      <p:pic>
        <p:nvPicPr>
          <p:cNvPr id="34" name="Imagen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5884434"/>
            <a:ext cx="760032" cy="651456"/>
          </a:xfrm>
          <a:prstGeom prst="rect">
            <a:avLst/>
          </a:prstGeom>
        </p:spPr>
      </p:pic>
      <p:sp>
        <p:nvSpPr>
          <p:cNvPr id="35" name="CuadroTexto 34"/>
          <p:cNvSpPr txBox="1"/>
          <p:nvPr/>
        </p:nvSpPr>
        <p:spPr>
          <a:xfrm>
            <a:off x="911870" y="5866152"/>
            <a:ext cx="11259712"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ES" sz="2600" b="1" dirty="0" smtClean="0">
                <a:solidFill>
                  <a:schemeClr val="tx1"/>
                </a:solidFill>
                <a:latin typeface="Arial Rounded MT Bold" panose="020F0704030504030204" pitchFamily="34" charset="0"/>
              </a:rPr>
              <a:t>Entregar a la Cabecera de distribución</a:t>
            </a:r>
            <a:r>
              <a:rPr lang="es-ES" sz="2600" dirty="0" smtClean="0">
                <a:solidFill>
                  <a:schemeClr val="tx1"/>
                </a:solidFill>
                <a:latin typeface="Arial Rounded MT Bold" panose="020F0704030504030204" pitchFamily="34" charset="0"/>
              </a:rPr>
              <a:t> los materiales de la prueba en tiempo y forma. </a:t>
            </a:r>
            <a:endParaRPr lang="es-AR" sz="2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7749443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71886"/>
            <a:ext cx="11642501" cy="1323439"/>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Principales funciones y responsabilidades del DOCENTE APLICADOR</a:t>
            </a:r>
            <a:endParaRPr lang="es-AR" sz="4000" dirty="0">
              <a:solidFill>
                <a:schemeClr val="bg1"/>
              </a:solidFill>
              <a:latin typeface="Arial Rounded MT Bold" panose="020F07040305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6" y="1531722"/>
            <a:ext cx="760032" cy="651456"/>
          </a:xfrm>
          <a:prstGeom prst="rect">
            <a:avLst/>
          </a:prstGeom>
        </p:spPr>
      </p:pic>
      <p:sp>
        <p:nvSpPr>
          <p:cNvPr id="21" name="CuadroTexto 20"/>
          <p:cNvSpPr txBox="1"/>
          <p:nvPr/>
        </p:nvSpPr>
        <p:spPr>
          <a:xfrm>
            <a:off x="932288" y="1558339"/>
            <a:ext cx="11302819" cy="492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AR" sz="2600" dirty="0" smtClean="0">
                <a:solidFill>
                  <a:schemeClr val="tx1"/>
                </a:solidFill>
                <a:latin typeface="Arial Rounded MT Bold" panose="020F0704030504030204" pitchFamily="34" charset="0"/>
              </a:rPr>
              <a:t>Trabajar en la </a:t>
            </a:r>
            <a:r>
              <a:rPr lang="es-AR" sz="2600" b="1" dirty="0" smtClean="0">
                <a:solidFill>
                  <a:schemeClr val="tx1"/>
                </a:solidFill>
                <a:latin typeface="Arial Rounded MT Bold" panose="020F0704030504030204" pitchFamily="34" charset="0"/>
              </a:rPr>
              <a:t>sensibilización con los estudiantes.</a:t>
            </a:r>
            <a:endParaRPr lang="es-AR" sz="2600" dirty="0">
              <a:solidFill>
                <a:schemeClr val="tx1"/>
              </a:solidFill>
              <a:latin typeface="Arial Rounded MT Bold" panose="020F0704030504030204" pitchFamily="34" charset="0"/>
            </a:endParaRPr>
          </a:p>
        </p:txBody>
      </p:sp>
      <p:pic>
        <p:nvPicPr>
          <p:cNvPr id="25" name="Imagen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838" y="2354068"/>
            <a:ext cx="760032" cy="651456"/>
          </a:xfrm>
          <a:prstGeom prst="rect">
            <a:avLst/>
          </a:prstGeom>
        </p:spPr>
      </p:pic>
      <p:sp>
        <p:nvSpPr>
          <p:cNvPr id="15" name="CuadroTexto 14"/>
          <p:cNvSpPr txBox="1"/>
          <p:nvPr/>
        </p:nvSpPr>
        <p:spPr>
          <a:xfrm>
            <a:off x="924749" y="2409051"/>
            <a:ext cx="11302819" cy="892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r>
              <a:rPr lang="es-AR" sz="2600" dirty="0" smtClean="0">
                <a:solidFill>
                  <a:schemeClr val="tx1"/>
                </a:solidFill>
                <a:latin typeface="Arial Rounded MT Bold" panose="020F0704030504030204" pitchFamily="34" charset="0"/>
              </a:rPr>
              <a:t>Desarrollar la aplicación de la prueba garantizando el correcto cumplimiento del protocolo de aplicación. </a:t>
            </a:r>
            <a:endParaRPr lang="es-AR" sz="2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7138312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Momentos del operativo provincial</a:t>
            </a:r>
            <a:endParaRPr lang="es-AR" sz="4000" dirty="0">
              <a:solidFill>
                <a:schemeClr val="bg1"/>
              </a:solidFill>
              <a:latin typeface="Arial Rounded MT Bold" panose="020F0704030504030204" pitchFamily="34" charset="0"/>
            </a:endParaRPr>
          </a:p>
        </p:txBody>
      </p:sp>
      <p:sp>
        <p:nvSpPr>
          <p:cNvPr id="9" name="CuadroTexto 8"/>
          <p:cNvSpPr txBox="1"/>
          <p:nvPr/>
        </p:nvSpPr>
        <p:spPr>
          <a:xfrm>
            <a:off x="6091707" y="1307801"/>
            <a:ext cx="5781425"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Aplicación</a:t>
            </a:r>
            <a:endParaRPr lang="es-AR" sz="3200" dirty="0">
              <a:solidFill>
                <a:schemeClr val="bg1"/>
              </a:solidFill>
              <a:latin typeface="Arial Rounded MT Bold" panose="020F0704030504030204" pitchFamily="34" charset="0"/>
            </a:endParaRPr>
          </a:p>
        </p:txBody>
      </p:sp>
      <p:sp>
        <p:nvSpPr>
          <p:cNvPr id="12" name="CuadroTexto 11"/>
          <p:cNvSpPr txBox="1"/>
          <p:nvPr/>
        </p:nvSpPr>
        <p:spPr>
          <a:xfrm>
            <a:off x="230631" y="1307800"/>
            <a:ext cx="5781425" cy="4616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bg1"/>
                </a:solidFill>
                <a:latin typeface="Arial Rounded MT Bold" panose="020F0704030504030204" pitchFamily="34" charset="0"/>
              </a:rPr>
              <a:t>Sensibilización</a:t>
            </a:r>
            <a:endParaRPr lang="es-AR" sz="3200" dirty="0">
              <a:solidFill>
                <a:schemeClr val="bg1"/>
              </a:solidFill>
              <a:latin typeface="Arial Rounded MT Bold" panose="020F0704030504030204" pitchFamily="34" charset="0"/>
            </a:endParaRPr>
          </a:p>
        </p:txBody>
      </p:sp>
      <p:sp>
        <p:nvSpPr>
          <p:cNvPr id="13" name="CuadroTexto 12"/>
          <p:cNvSpPr txBox="1"/>
          <p:nvPr/>
        </p:nvSpPr>
        <p:spPr>
          <a:xfrm>
            <a:off x="230630" y="1842329"/>
            <a:ext cx="5781425" cy="4154984"/>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Trabajo con los Docentes de los grados/cursos a evaluar.</a:t>
            </a:r>
          </a:p>
          <a:p>
            <a:endParaRPr lang="es-AR" sz="2400" dirty="0" smtClean="0">
              <a:solidFill>
                <a:schemeClr val="tx1"/>
              </a:solidFill>
              <a:latin typeface="Arial Rounded MT Bold" panose="020F0704030504030204" pitchFamily="34" charset="0"/>
            </a:endParaRPr>
          </a:p>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Trabajo con  los Estudiantes de los grados/cursos a evaluar. </a:t>
            </a:r>
          </a:p>
          <a:p>
            <a:endParaRPr lang="es-AR" sz="2400" dirty="0" smtClean="0">
              <a:solidFill>
                <a:schemeClr val="tx1"/>
              </a:solidFill>
              <a:latin typeface="Arial Rounded MT Bold" panose="020F0704030504030204" pitchFamily="34" charset="0"/>
            </a:endParaRPr>
          </a:p>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Trabajo con la Comunidad Educativa. </a:t>
            </a:r>
          </a:p>
          <a:p>
            <a:endParaRPr lang="es-AR" sz="2400" dirty="0" smtClean="0">
              <a:solidFill>
                <a:schemeClr val="tx1"/>
              </a:solidFill>
              <a:latin typeface="Arial Rounded MT Bold" panose="020F0704030504030204" pitchFamily="34" charset="0"/>
            </a:endParaRPr>
          </a:p>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Trabajo con las familias de los Estudiantes a evaluar. </a:t>
            </a:r>
            <a:endParaRPr lang="es-AR" sz="3200" dirty="0">
              <a:solidFill>
                <a:schemeClr val="tx1"/>
              </a:solidFill>
              <a:latin typeface="Arial Rounded MT Bold" panose="020F0704030504030204" pitchFamily="34" charset="0"/>
            </a:endParaRPr>
          </a:p>
        </p:txBody>
      </p:sp>
      <p:sp>
        <p:nvSpPr>
          <p:cNvPr id="15" name="CuadroTexto 14"/>
          <p:cNvSpPr txBox="1"/>
          <p:nvPr/>
        </p:nvSpPr>
        <p:spPr>
          <a:xfrm>
            <a:off x="6091707" y="1842329"/>
            <a:ext cx="5781425" cy="2677656"/>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Retiro de materiales para la Prueba. </a:t>
            </a:r>
          </a:p>
          <a:p>
            <a:pPr marL="342900" indent="-342900">
              <a:buFont typeface="Arial" panose="020B0604020202020204" pitchFamily="34" charset="0"/>
              <a:buChar char="•"/>
            </a:pPr>
            <a:endParaRPr lang="es-AR" sz="2400" dirty="0" smtClean="0">
              <a:solidFill>
                <a:schemeClr val="tx1"/>
              </a:solidFill>
              <a:latin typeface="Arial Rounded MT Bold" panose="020F0704030504030204" pitchFamily="34" charset="0"/>
            </a:endParaRPr>
          </a:p>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Aplicación de la Prueba.</a:t>
            </a:r>
          </a:p>
          <a:p>
            <a:endParaRPr lang="es-AR" sz="2400" dirty="0" smtClean="0">
              <a:solidFill>
                <a:schemeClr val="tx1"/>
              </a:solidFill>
              <a:latin typeface="Arial Rounded MT Bold" panose="020F0704030504030204" pitchFamily="34" charset="0"/>
            </a:endParaRPr>
          </a:p>
          <a:p>
            <a:pPr marL="342900" indent="-342900">
              <a:buFont typeface="Arial" panose="020B0604020202020204" pitchFamily="34" charset="0"/>
              <a:buChar char="•"/>
            </a:pPr>
            <a:r>
              <a:rPr lang="es-AR" sz="2400" dirty="0" smtClean="0">
                <a:solidFill>
                  <a:schemeClr val="tx1"/>
                </a:solidFill>
                <a:latin typeface="Arial Rounded MT Bold" panose="020F0704030504030204" pitchFamily="34" charset="0"/>
              </a:rPr>
              <a:t>Devolución de los materiales de la Prueba. </a:t>
            </a:r>
            <a:endParaRPr lang="es-AR" sz="32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7844587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257579" y="1803041"/>
            <a:ext cx="11694016" cy="3785652"/>
          </a:xfrm>
          <a:prstGeom prst="rect">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algn="ctr"/>
            <a:r>
              <a:rPr lang="es-AR" sz="8000" dirty="0" smtClean="0">
                <a:solidFill>
                  <a:schemeClr val="bg2">
                    <a:lumMod val="40000"/>
                    <a:lumOff val="60000"/>
                  </a:schemeClr>
                </a:solidFill>
                <a:latin typeface="Arial Rounded MT Bold" panose="020F0704030504030204" pitchFamily="34" charset="0"/>
              </a:rPr>
              <a:t>Tercer momento</a:t>
            </a:r>
          </a:p>
          <a:p>
            <a:pPr lvl="1" algn="ctr"/>
            <a:r>
              <a:rPr lang="es-AR" sz="80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Protocolo de Aplicación</a:t>
            </a:r>
            <a:endParaRPr lang="es-AR" sz="80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spTree>
    <p:extLst>
      <p:ext uri="{BB962C8B-B14F-4D97-AF65-F5344CB8AC3E}">
        <p14:creationId xmlns:p14="http://schemas.microsoft.com/office/powerpoint/2010/main" val="4345968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Antes de la Aplicación</a:t>
            </a:r>
            <a:endParaRPr lang="es-AR" sz="4000" dirty="0">
              <a:solidFill>
                <a:schemeClr val="bg1"/>
              </a:solidFill>
              <a:latin typeface="Arial Rounded MT Bold" panose="020F0704030504030204" pitchFamily="34" charset="0"/>
            </a:endParaRPr>
          </a:p>
        </p:txBody>
      </p:sp>
      <p:sp>
        <p:nvSpPr>
          <p:cNvPr id="2" name="CuadroTexto 1"/>
          <p:cNvSpPr txBox="1"/>
          <p:nvPr/>
        </p:nvSpPr>
        <p:spPr>
          <a:xfrm>
            <a:off x="230631" y="182879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0" name="CuadroTexto 9"/>
          <p:cNvSpPr txBox="1"/>
          <p:nvPr/>
        </p:nvSpPr>
        <p:spPr>
          <a:xfrm>
            <a:off x="1066417" y="1828798"/>
            <a:ext cx="10806716"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b="1" u="sng" dirty="0" smtClean="0">
                <a:solidFill>
                  <a:schemeClr val="tx1"/>
                </a:solidFill>
                <a:latin typeface="Arial Rounded MT Bold" panose="020F0704030504030204" pitchFamily="34" charset="0"/>
              </a:rPr>
              <a:t>Recibe y ordena</a:t>
            </a:r>
            <a:r>
              <a:rPr lang="es-AR" sz="2400" u="sng" dirty="0" smtClean="0">
                <a:solidFill>
                  <a:schemeClr val="tx1"/>
                </a:solidFill>
                <a:latin typeface="Arial Rounded MT Bold" panose="020F0704030504030204" pitchFamily="34" charset="0"/>
              </a:rPr>
              <a:t> </a:t>
            </a:r>
            <a:r>
              <a:rPr lang="es-AR" sz="2400" dirty="0" smtClean="0">
                <a:solidFill>
                  <a:schemeClr val="tx1"/>
                </a:solidFill>
                <a:latin typeface="Arial Rounded MT Bold" panose="020F0704030504030204" pitchFamily="34" charset="0"/>
              </a:rPr>
              <a:t>los materiales de prueba.</a:t>
            </a:r>
            <a:r>
              <a:rPr lang="es-AR" sz="2400" dirty="0">
                <a:solidFill>
                  <a:schemeClr val="tx1"/>
                </a:solidFill>
                <a:latin typeface="Arial Rounded MT Bold" panose="020F0704030504030204" pitchFamily="34" charset="0"/>
              </a:rPr>
              <a:t> </a:t>
            </a:r>
            <a:endParaRPr lang="es-AR" sz="2400" dirty="0" smtClean="0">
              <a:solidFill>
                <a:schemeClr val="tx1"/>
              </a:solidFill>
              <a:latin typeface="Arial Rounded MT Bold" panose="020F0704030504030204" pitchFamily="34" charset="0"/>
            </a:endParaRPr>
          </a:p>
          <a:p>
            <a:pPr lvl="0" algn="just"/>
            <a:r>
              <a:rPr lang="es-AR" sz="2400" dirty="0" smtClean="0">
                <a:solidFill>
                  <a:schemeClr val="tx1"/>
                </a:solidFill>
                <a:latin typeface="Arial Rounded MT Bold" panose="020F0704030504030204" pitchFamily="34" charset="0"/>
              </a:rPr>
              <a:t>Las cajas vienen identificadas con un rótulo color </a:t>
            </a:r>
            <a:r>
              <a:rPr lang="es-AR" sz="2400" dirty="0" smtClean="0">
                <a:solidFill>
                  <a:srgbClr val="00B050"/>
                </a:solidFill>
                <a:latin typeface="Arial Rounded MT Bold" panose="020F0704030504030204" pitchFamily="34" charset="0"/>
              </a:rPr>
              <a:t>verde para el nivel primario </a:t>
            </a:r>
            <a:r>
              <a:rPr lang="es-AR" sz="2400" dirty="0" smtClean="0">
                <a:solidFill>
                  <a:schemeClr val="tx1"/>
                </a:solidFill>
                <a:latin typeface="Arial Rounded MT Bold" panose="020F0704030504030204" pitchFamily="34" charset="0"/>
              </a:rPr>
              <a:t>y </a:t>
            </a:r>
            <a:r>
              <a:rPr lang="es-AR" sz="2400" dirty="0" smtClean="0">
                <a:solidFill>
                  <a:srgbClr val="0070C0"/>
                </a:solidFill>
                <a:latin typeface="Arial Rounded MT Bold" panose="020F0704030504030204" pitchFamily="34" charset="0"/>
              </a:rPr>
              <a:t>azul para el nivel secundario.</a:t>
            </a:r>
            <a:endParaRPr lang="es-AR" sz="2400" dirty="0" smtClean="0">
              <a:solidFill>
                <a:srgbClr val="00B050"/>
              </a:solidFill>
              <a:latin typeface="Arial Rounded MT Bold" panose="020F0704030504030204" pitchFamily="34" charset="0"/>
            </a:endParaRPr>
          </a:p>
        </p:txBody>
      </p:sp>
      <p:sp>
        <p:nvSpPr>
          <p:cNvPr id="11" name="CuadroTexto 10"/>
          <p:cNvSpPr txBox="1"/>
          <p:nvPr/>
        </p:nvSpPr>
        <p:spPr>
          <a:xfrm>
            <a:off x="230631" y="3211400"/>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14" name="CuadroTexto 13"/>
          <p:cNvSpPr txBox="1"/>
          <p:nvPr/>
        </p:nvSpPr>
        <p:spPr>
          <a:xfrm>
            <a:off x="938969" y="3211400"/>
            <a:ext cx="10806716"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Cuando se entrega el material al Director/Veedor deberá completar</a:t>
            </a:r>
            <a:r>
              <a:rPr lang="es-AR" sz="2400" b="1" dirty="0" smtClean="0">
                <a:solidFill>
                  <a:schemeClr val="tx1"/>
                </a:solidFill>
                <a:latin typeface="Arial Rounded MT Bold" panose="020F0704030504030204" pitchFamily="34" charset="0"/>
              </a:rPr>
              <a:t> </a:t>
            </a:r>
            <a:r>
              <a:rPr lang="es-AR" sz="2400" b="1" u="sng" dirty="0" smtClean="0">
                <a:solidFill>
                  <a:schemeClr val="tx1"/>
                </a:solidFill>
                <a:latin typeface="Arial Rounded MT Bold" panose="020F0704030504030204" pitchFamily="34" charset="0"/>
              </a:rPr>
              <a:t>el “ACTA PLANILLA DE ENTREGA Y RECEPCIÓN DE MATERIALES APRENDER 2017”</a:t>
            </a:r>
            <a:r>
              <a:rPr lang="es-AR" sz="2400" dirty="0" smtClean="0">
                <a:solidFill>
                  <a:schemeClr val="tx1"/>
                </a:solidFill>
                <a:latin typeface="Arial Rounded MT Bold" panose="020F0704030504030204" pitchFamily="34" charset="0"/>
              </a:rPr>
              <a:t> en la que se consignará la cantidad de cajas que retira, fecha y firma del director. </a:t>
            </a:r>
            <a:endParaRPr lang="es-AR" sz="2400" dirty="0" smtClean="0">
              <a:solidFill>
                <a:srgbClr val="00B050"/>
              </a:solidFill>
              <a:latin typeface="Arial Rounded MT Bold" panose="020F0704030504030204" pitchFamily="34" charset="0"/>
            </a:endParaRPr>
          </a:p>
        </p:txBody>
      </p:sp>
      <p:sp>
        <p:nvSpPr>
          <p:cNvPr id="12" name="CuadroTexto 11"/>
          <p:cNvSpPr txBox="1"/>
          <p:nvPr/>
        </p:nvSpPr>
        <p:spPr>
          <a:xfrm>
            <a:off x="230629" y="917845"/>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Coordinador de Cabecera</a:t>
            </a:r>
            <a:endParaRPr lang="es-AR" sz="32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533316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Antes de la Aplicación</a:t>
            </a:r>
            <a:endParaRPr lang="es-AR" sz="4000" dirty="0">
              <a:solidFill>
                <a:schemeClr val="bg1"/>
              </a:solidFill>
              <a:latin typeface="Arial Rounded MT Bold" panose="020F0704030504030204" pitchFamily="34" charset="0"/>
            </a:endParaRPr>
          </a:p>
        </p:txBody>
      </p:sp>
      <p:sp>
        <p:nvSpPr>
          <p:cNvPr id="2" name="CuadroTexto 1"/>
          <p:cNvSpPr txBox="1"/>
          <p:nvPr/>
        </p:nvSpPr>
        <p:spPr>
          <a:xfrm>
            <a:off x="230631" y="182879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2" name="CuadroTexto 11"/>
          <p:cNvSpPr txBox="1"/>
          <p:nvPr/>
        </p:nvSpPr>
        <p:spPr>
          <a:xfrm>
            <a:off x="230629" y="917845"/>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Director/Veedor</a:t>
            </a:r>
            <a:endParaRPr lang="es-AR" sz="3200" dirty="0">
              <a:solidFill>
                <a:schemeClr val="tx1"/>
              </a:solidFill>
              <a:latin typeface="Arial Rounded MT Bold" panose="020F0704030504030204" pitchFamily="34" charset="0"/>
            </a:endParaRPr>
          </a:p>
        </p:txBody>
      </p:sp>
      <p:sp>
        <p:nvSpPr>
          <p:cNvPr id="8" name="CuadroTexto 7"/>
          <p:cNvSpPr txBox="1"/>
          <p:nvPr/>
        </p:nvSpPr>
        <p:spPr>
          <a:xfrm>
            <a:off x="230629" y="4137122"/>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9" name="CuadroTexto 8"/>
          <p:cNvSpPr txBox="1"/>
          <p:nvPr/>
        </p:nvSpPr>
        <p:spPr>
          <a:xfrm>
            <a:off x="938969" y="4046540"/>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El Director/Veedor deberá hacer copia del registro de estudiantes para entregar a cada Aplicador el día de la prueba. </a:t>
            </a:r>
            <a:endParaRPr lang="es-AR" sz="2400" dirty="0" smtClean="0">
              <a:solidFill>
                <a:srgbClr val="00B050"/>
              </a:solidFill>
              <a:latin typeface="Arial Rounded MT Bold" panose="020F0704030504030204" pitchFamily="34" charset="0"/>
            </a:endParaRPr>
          </a:p>
        </p:txBody>
      </p:sp>
      <p:sp>
        <p:nvSpPr>
          <p:cNvPr id="13" name="CuadroTexto 12"/>
          <p:cNvSpPr txBox="1"/>
          <p:nvPr/>
        </p:nvSpPr>
        <p:spPr>
          <a:xfrm>
            <a:off x="938969" y="1738216"/>
            <a:ext cx="10806716" cy="23083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El Director/Veedor deberá </a:t>
            </a:r>
            <a:r>
              <a:rPr lang="es-AR" sz="2400" b="1" u="sng" dirty="0" smtClean="0">
                <a:solidFill>
                  <a:schemeClr val="tx1"/>
                </a:solidFill>
                <a:latin typeface="Arial Rounded MT Bold" panose="020F0704030504030204" pitchFamily="34" charset="0"/>
              </a:rPr>
              <a:t>retirar las caj</a:t>
            </a:r>
            <a:r>
              <a:rPr lang="es-AR" sz="2400" b="1" dirty="0" smtClean="0">
                <a:solidFill>
                  <a:schemeClr val="tx1"/>
                </a:solidFill>
                <a:latin typeface="Arial Rounded MT Bold" panose="020F0704030504030204" pitchFamily="34" charset="0"/>
              </a:rPr>
              <a:t>as </a:t>
            </a:r>
            <a:r>
              <a:rPr lang="es-AR" sz="2400" dirty="0" smtClean="0">
                <a:solidFill>
                  <a:schemeClr val="tx1"/>
                </a:solidFill>
                <a:latin typeface="Arial Rounded MT Bold" panose="020F0704030504030204" pitchFamily="34" charset="0"/>
              </a:rPr>
              <a:t>de pruebas de la Cabecera de distribución. </a:t>
            </a:r>
            <a:r>
              <a:rPr lang="es-AR" sz="2400" b="1" dirty="0" smtClean="0">
                <a:solidFill>
                  <a:schemeClr val="tx1"/>
                </a:solidFill>
                <a:latin typeface="Arial Rounded MT Bold" panose="020F0704030504030204" pitchFamily="34" charset="0"/>
              </a:rPr>
              <a:t>Es importante que </a:t>
            </a:r>
            <a:r>
              <a:rPr lang="es-AR" sz="2400" b="1" u="sng" dirty="0" smtClean="0">
                <a:solidFill>
                  <a:schemeClr val="tx1"/>
                </a:solidFill>
                <a:latin typeface="Arial Rounded MT Bold" panose="020F0704030504030204" pitchFamily="34" charset="0"/>
              </a:rPr>
              <a:t>revise los datos del rótulo de la caja y complete </a:t>
            </a:r>
            <a:r>
              <a:rPr lang="es-AR" sz="2400" b="1" dirty="0" smtClean="0">
                <a:solidFill>
                  <a:schemeClr val="tx1"/>
                </a:solidFill>
                <a:latin typeface="Arial Rounded MT Bold" panose="020F0704030504030204" pitchFamily="34" charset="0"/>
              </a:rPr>
              <a:t>junto al Coordinador de Cabecera </a:t>
            </a:r>
            <a:r>
              <a:rPr lang="es-AR" sz="2400" b="1" u="sng" dirty="0" smtClean="0">
                <a:solidFill>
                  <a:schemeClr val="tx1"/>
                </a:solidFill>
                <a:latin typeface="Arial Rounded MT Bold" panose="020F0704030504030204" pitchFamily="34" charset="0"/>
              </a:rPr>
              <a:t>el “ACTA PLANILLA DE ENTREGA Y RECEPCIÓN DE MATERIALES APRENDER 2017”</a:t>
            </a:r>
            <a:r>
              <a:rPr lang="es-AR" sz="2400" dirty="0" smtClean="0">
                <a:solidFill>
                  <a:schemeClr val="tx1"/>
                </a:solidFill>
                <a:latin typeface="Arial Rounded MT Bold" panose="020F0704030504030204" pitchFamily="34" charset="0"/>
              </a:rPr>
              <a:t> en la que se consignará la cantidad de cajas que retira, fecha y firma. Las cajas deben permanecer en la Institución </a:t>
            </a:r>
            <a:r>
              <a:rPr lang="es-AR" sz="2400" b="1" u="sng" dirty="0" smtClean="0">
                <a:solidFill>
                  <a:schemeClr val="tx1"/>
                </a:solidFill>
                <a:latin typeface="Arial Rounded MT Bold" panose="020F0704030504030204" pitchFamily="34" charset="0"/>
              </a:rPr>
              <a:t>resguardadas</a:t>
            </a:r>
            <a:r>
              <a:rPr lang="es-AR" sz="2400" dirty="0" smtClean="0">
                <a:solidFill>
                  <a:schemeClr val="tx1"/>
                </a:solidFill>
                <a:latin typeface="Arial Rounded MT Bold" panose="020F0704030504030204" pitchFamily="34" charset="0"/>
              </a:rPr>
              <a:t>.</a:t>
            </a:r>
            <a:endParaRPr lang="es-AR" sz="2400" dirty="0" smtClean="0">
              <a:solidFill>
                <a:srgbClr val="00B050"/>
              </a:solidFill>
              <a:latin typeface="Arial Rounded MT Bold" panose="020F0704030504030204" pitchFamily="34" charset="0"/>
            </a:endParaRPr>
          </a:p>
        </p:txBody>
      </p:sp>
      <p:sp>
        <p:nvSpPr>
          <p:cNvPr id="15" name="CuadroTexto 14"/>
          <p:cNvSpPr txBox="1"/>
          <p:nvPr/>
        </p:nvSpPr>
        <p:spPr>
          <a:xfrm>
            <a:off x="230629" y="5180316"/>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3</a:t>
            </a:r>
            <a:endParaRPr lang="es-AR" sz="2000" b="1" dirty="0">
              <a:solidFill>
                <a:schemeClr val="accent1"/>
              </a:solidFill>
              <a:latin typeface="Arial Rounded MT Bold" panose="020F0704030504030204" pitchFamily="34" charset="0"/>
            </a:endParaRPr>
          </a:p>
        </p:txBody>
      </p:sp>
      <p:sp>
        <p:nvSpPr>
          <p:cNvPr id="16" name="CuadroTexto 15"/>
          <p:cNvSpPr txBox="1"/>
          <p:nvPr/>
        </p:nvSpPr>
        <p:spPr>
          <a:xfrm>
            <a:off x="938969" y="5089734"/>
            <a:ext cx="10806716"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b="1" u="sng" dirty="0" smtClean="0">
                <a:solidFill>
                  <a:schemeClr val="tx1"/>
                </a:solidFill>
                <a:latin typeface="Arial Rounded MT Bold" panose="020F0704030504030204" pitchFamily="34" charset="0"/>
              </a:rPr>
              <a:t>Organizar la Institución </a:t>
            </a:r>
            <a:r>
              <a:rPr lang="es-AR" sz="2400" dirty="0" smtClean="0">
                <a:solidFill>
                  <a:schemeClr val="tx1"/>
                </a:solidFill>
                <a:latin typeface="Arial Rounded MT Bold" panose="020F0704030504030204" pitchFamily="34" charset="0"/>
              </a:rPr>
              <a:t>para el día de la aplicación de la prueba. Espacios físicos, comunicación a las familias de los estudiantes evaluados, etc. REMITIR AL SUPERVISOR LA PLANILLA DE DIRECTOR-VEEDOR Y DOCENTES-APLICADORES</a:t>
            </a:r>
            <a:endParaRPr lang="es-AR" sz="2400" dirty="0" smtClean="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3706286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1565232091"/>
              </p:ext>
            </p:extLst>
          </p:nvPr>
        </p:nvGraphicFramePr>
        <p:xfrm>
          <a:off x="167423" y="1313645"/>
          <a:ext cx="11848567" cy="3893349"/>
        </p:xfrm>
        <a:graphic>
          <a:graphicData uri="http://schemas.openxmlformats.org/drawingml/2006/table">
            <a:tbl>
              <a:tblPr>
                <a:tableStyleId>{5C22544A-7EE6-4342-B048-85BDC9FD1C3A}</a:tableStyleId>
              </a:tblPr>
              <a:tblGrid>
                <a:gridCol w="2369713"/>
                <a:gridCol w="1354122"/>
                <a:gridCol w="1354122"/>
                <a:gridCol w="1354122"/>
                <a:gridCol w="1354122"/>
                <a:gridCol w="1354122"/>
                <a:gridCol w="1354122"/>
                <a:gridCol w="1354122"/>
              </a:tblGrid>
              <a:tr h="352664">
                <a:tc gridSpan="8">
                  <a:txBody>
                    <a:bodyPr/>
                    <a:lstStyle/>
                    <a:p>
                      <a:pPr algn="ctr" fontAlgn="b"/>
                      <a:r>
                        <a:rPr lang="es-AR" sz="1800" u="none" strike="noStrike" dirty="0">
                          <a:effectLst/>
                        </a:rPr>
                        <a:t>DATOS DEL DIRECTOR VEEDOR</a:t>
                      </a:r>
                      <a:endParaRPr lang="es-AR" sz="18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r>
              <a:tr h="352664">
                <a:tc gridSpan="8">
                  <a:txBody>
                    <a:bodyPr/>
                    <a:lstStyle/>
                    <a:p>
                      <a:pPr algn="ctr" fontAlgn="ctr"/>
                      <a:r>
                        <a:rPr lang="es-AR" sz="1800" u="none" strike="noStrike" dirty="0">
                          <a:effectLst/>
                        </a:rPr>
                        <a:t>Todos los campos deben estar presentes en el archivo.   </a:t>
                      </a:r>
                      <a:endParaRPr lang="es-AR" sz="1800" b="1" i="0" u="none" strike="noStrike" dirty="0">
                        <a:solidFill>
                          <a:srgbClr val="31708F"/>
                        </a:solidFill>
                        <a:effectLst/>
                        <a:latin typeface="RobotoSlab-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r>
              <a:tr h="352664">
                <a:tc gridSpan="8">
                  <a:txBody>
                    <a:bodyPr/>
                    <a:lstStyle/>
                    <a:p>
                      <a:pPr algn="ctr" fontAlgn="ctr"/>
                      <a:r>
                        <a:rPr lang="es-AR" sz="1800" u="none" strike="noStrike" dirty="0">
                          <a:effectLst/>
                        </a:rPr>
                        <a:t>El campo Rol puede tomar el valor T o S (donde T: Titular, S: Suplente)</a:t>
                      </a:r>
                      <a:endParaRPr lang="es-AR" sz="1800" b="1" i="0" u="none" strike="noStrike" dirty="0">
                        <a:solidFill>
                          <a:srgbClr val="31708F"/>
                        </a:solidFill>
                        <a:effectLst/>
                        <a:latin typeface="RobotoSlab-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r>
              <a:tr h="352664">
                <a:tc gridSpan="8">
                  <a:txBody>
                    <a:bodyPr/>
                    <a:lstStyle/>
                    <a:p>
                      <a:pPr algn="l" fontAlgn="b"/>
                      <a:endParaRPr lang="es-AR"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c hMerge="1">
                  <a:txBody>
                    <a:bodyPr/>
                    <a:lstStyle/>
                    <a:p>
                      <a:pPr algn="l" fontAlgn="b"/>
                      <a:endParaRPr lang="es-AR" sz="1100" b="0" i="0" u="none" strike="noStrike" dirty="0">
                        <a:solidFill>
                          <a:srgbClr val="000000"/>
                        </a:solidFill>
                        <a:effectLst/>
                        <a:latin typeface="Calibri"/>
                      </a:endParaRPr>
                    </a:p>
                  </a:txBody>
                  <a:tcPr marL="9525" marR="9525" marT="9525" marB="0" anchor="b"/>
                </a:tc>
              </a:tr>
              <a:tr h="1219644">
                <a:tc>
                  <a:txBody>
                    <a:bodyPr/>
                    <a:lstStyle/>
                    <a:p>
                      <a:pPr algn="ctr" fontAlgn="ctr"/>
                      <a:r>
                        <a:rPr lang="es-AR" sz="1800" u="none" strike="noStrike" dirty="0">
                          <a:effectLst/>
                        </a:rPr>
                        <a:t>CUE - ORIGEN  </a:t>
                      </a:r>
                      <a:r>
                        <a:rPr lang="es-AR" sz="1800" u="none" strike="noStrike" dirty="0" smtClean="0">
                          <a:effectLst/>
                        </a:rPr>
                        <a:t>                 </a:t>
                      </a:r>
                      <a:r>
                        <a:rPr lang="es-AR" sz="1400" b="1" u="none" strike="noStrike" dirty="0" smtClean="0">
                          <a:solidFill>
                            <a:srgbClr val="FF0000"/>
                          </a:solidFill>
                          <a:effectLst/>
                        </a:rPr>
                        <a:t>El número de CUE debe ir sin guiones</a:t>
                      </a:r>
                      <a:r>
                        <a:rPr lang="es-AR" sz="1400" b="1" u="none" strike="noStrike" baseline="0" dirty="0" smtClean="0">
                          <a:solidFill>
                            <a:srgbClr val="FF0000"/>
                          </a:solidFill>
                          <a:effectLst/>
                        </a:rPr>
                        <a:t> ni espacios</a:t>
                      </a:r>
                      <a:endParaRPr lang="es-AR" sz="1400" b="1" i="0" u="none" strike="noStrike" dirty="0">
                        <a:solidFill>
                          <a:srgbClr val="FF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a:effectLst/>
                        </a:rPr>
                        <a:t>NOMBRE</a:t>
                      </a:r>
                      <a:endParaRPr lang="es-AR" sz="1800" b="1" i="0" u="none" strike="noStrike">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dirty="0">
                          <a:effectLst/>
                        </a:rPr>
                        <a:t>APELLIDO</a:t>
                      </a:r>
                      <a:endParaRPr lang="es-AR" sz="1800" b="1" i="0" u="none" strike="noStrike" dirty="0">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dirty="0" smtClean="0">
                          <a:effectLst/>
                        </a:rPr>
                        <a:t>DNI</a:t>
                      </a:r>
                    </a:p>
                    <a:p>
                      <a:pPr marL="0" marR="0" lvl="0" indent="0" algn="ctr" defTabSz="914400" rtl="0" eaLnBrk="1" fontAlgn="ctr" latinLnBrk="0" hangingPunct="1">
                        <a:lnSpc>
                          <a:spcPct val="100000"/>
                        </a:lnSpc>
                        <a:spcBef>
                          <a:spcPts val="0"/>
                        </a:spcBef>
                        <a:spcAft>
                          <a:spcPts val="0"/>
                        </a:spcAft>
                        <a:buClrTx/>
                        <a:buSzTx/>
                        <a:buFontTx/>
                        <a:buNone/>
                        <a:tabLst/>
                        <a:defRPr/>
                      </a:pPr>
                      <a:r>
                        <a:rPr lang="es-AR" sz="1400" b="1" i="0" u="none" strike="noStrike" dirty="0" smtClean="0">
                          <a:solidFill>
                            <a:srgbClr val="FF0000"/>
                          </a:solidFill>
                          <a:effectLst/>
                          <a:latin typeface="Calibri"/>
                        </a:rPr>
                        <a:t>Debe ir el número sin puntos, en caso de poseer 7 dígitos comenzar con el “0”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a:effectLst/>
                        </a:rPr>
                        <a:t>EMAIL</a:t>
                      </a:r>
                      <a:endParaRPr lang="es-AR" sz="1800" b="1" i="0" u="none" strike="noStrike">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dirty="0" smtClean="0">
                          <a:effectLst/>
                        </a:rPr>
                        <a:t>TELÉFONO</a:t>
                      </a:r>
                    </a:p>
                    <a:p>
                      <a:pPr marL="0" marR="0" lvl="0" indent="0" algn="ctr" defTabSz="914400" rtl="0" eaLnBrk="1" fontAlgn="ctr" latinLnBrk="0" hangingPunct="1">
                        <a:lnSpc>
                          <a:spcPct val="100000"/>
                        </a:lnSpc>
                        <a:spcBef>
                          <a:spcPts val="0"/>
                        </a:spcBef>
                        <a:spcAft>
                          <a:spcPts val="0"/>
                        </a:spcAft>
                        <a:buClrTx/>
                        <a:buSzTx/>
                        <a:buFontTx/>
                        <a:buNone/>
                        <a:tabLst/>
                        <a:defRPr/>
                      </a:pPr>
                      <a:r>
                        <a:rPr lang="es-AR" sz="1400" b="1" i="0" u="none" strike="noStrike" dirty="0" smtClean="0">
                          <a:solidFill>
                            <a:srgbClr val="FF0000"/>
                          </a:solidFill>
                          <a:effectLst/>
                          <a:latin typeface="Calibri"/>
                        </a:rPr>
                        <a:t>La</a:t>
                      </a:r>
                      <a:r>
                        <a:rPr lang="es-AR" sz="1400" b="1" i="0" u="none" strike="noStrike" baseline="0" dirty="0" smtClean="0">
                          <a:solidFill>
                            <a:srgbClr val="FF0000"/>
                          </a:solidFill>
                          <a:effectLst/>
                          <a:latin typeface="Calibri"/>
                        </a:rPr>
                        <a:t> característica NO debe estar separa del número con </a:t>
                      </a:r>
                      <a:r>
                        <a:rPr lang="es-AR" sz="1400" b="1" i="0" u="none" strike="noStrike" baseline="0" dirty="0" err="1" smtClean="0">
                          <a:solidFill>
                            <a:srgbClr val="FF0000"/>
                          </a:solidFill>
                          <a:effectLst/>
                          <a:latin typeface="Calibri"/>
                        </a:rPr>
                        <a:t>guión</a:t>
                      </a:r>
                      <a:r>
                        <a:rPr lang="es-AR" sz="1400" b="1" i="0" u="none" strike="noStrike" baseline="0" dirty="0" smtClean="0">
                          <a:solidFill>
                            <a:srgbClr val="FF0000"/>
                          </a:solidFill>
                          <a:effectLst/>
                          <a:latin typeface="Calibri"/>
                        </a:rPr>
                        <a:t> o espacio</a:t>
                      </a:r>
                      <a:endParaRPr lang="es-AR" sz="1400" b="1" i="0" u="none" strike="noStrike" dirty="0" smtClean="0">
                        <a:solidFill>
                          <a:srgbClr val="FF0000"/>
                        </a:solidFill>
                        <a:effectLst/>
                        <a:latin typeface="Calibri"/>
                      </a:endParaRPr>
                    </a:p>
                    <a:p>
                      <a:pPr algn="ctr" fontAlgn="ctr"/>
                      <a:endParaRPr lang="es-AR" sz="1800" b="1" i="0" u="none" strike="noStrike" dirty="0">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dirty="0">
                          <a:effectLst/>
                        </a:rPr>
                        <a:t>CARGO</a:t>
                      </a:r>
                      <a:endParaRPr lang="es-AR" sz="1800" b="1" i="0" u="none" strike="noStrike" dirty="0">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1800" u="none" strike="noStrike" dirty="0" smtClean="0">
                          <a:effectLst/>
                        </a:rPr>
                        <a:t>ROL </a:t>
                      </a:r>
                    </a:p>
                    <a:p>
                      <a:pPr algn="ctr" fontAlgn="ctr"/>
                      <a:r>
                        <a:rPr lang="es-AR" sz="1400" b="1" i="0" u="none" strike="noStrike" dirty="0" smtClean="0">
                          <a:solidFill>
                            <a:srgbClr val="FF0000"/>
                          </a:solidFill>
                          <a:effectLst/>
                          <a:latin typeface="Calibri"/>
                        </a:rPr>
                        <a:t>En casó de ser Titular colocar</a:t>
                      </a:r>
                      <a:r>
                        <a:rPr lang="es-AR" sz="1400" b="1" i="0" u="none" strike="noStrike" baseline="0" dirty="0" smtClean="0">
                          <a:solidFill>
                            <a:srgbClr val="FF0000"/>
                          </a:solidFill>
                          <a:effectLst/>
                          <a:latin typeface="Calibri"/>
                        </a:rPr>
                        <a:t> el valor T</a:t>
                      </a:r>
                    </a:p>
                    <a:p>
                      <a:pPr algn="ctr" fontAlgn="ctr"/>
                      <a:r>
                        <a:rPr lang="es-AR" sz="1400" b="1" i="0" u="none" strike="noStrike" baseline="0" dirty="0" smtClean="0">
                          <a:solidFill>
                            <a:srgbClr val="FF0000"/>
                          </a:solidFill>
                          <a:effectLst/>
                          <a:latin typeface="Calibri"/>
                        </a:rPr>
                        <a:t>En caso de ser Suplente o Interino colocar el valor S</a:t>
                      </a:r>
                      <a:endParaRPr lang="es-AR" sz="1400" b="1" i="0" u="none" strike="noStrike" dirty="0">
                        <a:solidFill>
                          <a:srgbClr val="FF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664">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664">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603592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extLst>
              <p:ext uri="{D42A27DB-BD31-4B8C-83A1-F6EECF244321}">
                <p14:modId xmlns:p14="http://schemas.microsoft.com/office/powerpoint/2010/main" val="3186302438"/>
              </p:ext>
            </p:extLst>
          </p:nvPr>
        </p:nvGraphicFramePr>
        <p:xfrm>
          <a:off x="244701" y="1124748"/>
          <a:ext cx="11513712" cy="5115285"/>
        </p:xfrm>
        <a:graphic>
          <a:graphicData uri="http://schemas.openxmlformats.org/drawingml/2006/table">
            <a:tbl>
              <a:tblPr>
                <a:tableStyleId>{5C22544A-7EE6-4342-B048-85BDC9FD1C3A}</a:tableStyleId>
              </a:tblPr>
              <a:tblGrid>
                <a:gridCol w="2942712"/>
                <a:gridCol w="1714200"/>
                <a:gridCol w="1714200"/>
                <a:gridCol w="1714200"/>
                <a:gridCol w="1714200"/>
                <a:gridCol w="1714200"/>
              </a:tblGrid>
              <a:tr h="444560">
                <a:tc gridSpan="6">
                  <a:txBody>
                    <a:bodyPr/>
                    <a:lstStyle/>
                    <a:p>
                      <a:pPr algn="ctr" fontAlgn="b"/>
                      <a:r>
                        <a:rPr lang="es-AR" sz="2000" u="none" strike="noStrike" dirty="0">
                          <a:effectLst/>
                        </a:rPr>
                        <a:t>DATOS DEL DOCENTE APLICADOR</a:t>
                      </a:r>
                      <a:endParaRPr lang="es-AR" sz="20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r>
              <a:tr h="444560">
                <a:tc gridSpan="6">
                  <a:txBody>
                    <a:bodyPr/>
                    <a:lstStyle/>
                    <a:p>
                      <a:pPr algn="l" fontAlgn="b"/>
                      <a:endParaRPr lang="es-AR" sz="2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b"/>
                      <a:endParaRPr lang="es-AR" sz="2000" b="0" i="0" u="none" strike="noStrike" dirty="0">
                        <a:solidFill>
                          <a:srgbClr val="000000"/>
                        </a:solidFill>
                        <a:effectLst/>
                        <a:latin typeface="Calibri"/>
                      </a:endParaRPr>
                    </a:p>
                  </a:txBody>
                  <a:tcPr marL="9525" marR="9525" marT="9525" marB="0" anchor="b"/>
                </a:tc>
                <a:tc hMerge="1">
                  <a:txBody>
                    <a:bodyPr/>
                    <a:lstStyle/>
                    <a:p>
                      <a:pPr algn="l" fontAlgn="b"/>
                      <a:endParaRPr lang="es-AR" sz="2000" b="0" i="0" u="none" strike="noStrike">
                        <a:solidFill>
                          <a:srgbClr val="000000"/>
                        </a:solidFill>
                        <a:effectLst/>
                        <a:latin typeface="Calibri"/>
                      </a:endParaRPr>
                    </a:p>
                  </a:txBody>
                  <a:tcPr marL="9525" marR="9525" marT="9525" marB="0" anchor="b"/>
                </a:tc>
                <a:tc hMerge="1">
                  <a:txBody>
                    <a:bodyPr/>
                    <a:lstStyle/>
                    <a:p>
                      <a:pPr algn="l" fontAlgn="b"/>
                      <a:endParaRPr lang="es-AR" sz="2000" b="0" i="0" u="none" strike="noStrike" dirty="0">
                        <a:solidFill>
                          <a:srgbClr val="000000"/>
                        </a:solidFill>
                        <a:effectLst/>
                        <a:latin typeface="Calibri"/>
                      </a:endParaRPr>
                    </a:p>
                  </a:txBody>
                  <a:tcPr marL="9525" marR="9525" marT="9525" marB="0" anchor="b"/>
                </a:tc>
                <a:tc hMerge="1">
                  <a:txBody>
                    <a:bodyPr/>
                    <a:lstStyle/>
                    <a:p>
                      <a:pPr algn="l" fontAlgn="b"/>
                      <a:endParaRPr lang="es-AR" sz="2000" b="0" i="0" u="none" strike="noStrike" dirty="0">
                        <a:solidFill>
                          <a:srgbClr val="000000"/>
                        </a:solidFill>
                        <a:effectLst/>
                        <a:latin typeface="Calibri"/>
                      </a:endParaRPr>
                    </a:p>
                  </a:txBody>
                  <a:tcPr marL="9525" marR="9525" marT="9525" marB="0" anchor="b"/>
                </a:tc>
                <a:tc hMerge="1">
                  <a:txBody>
                    <a:bodyPr/>
                    <a:lstStyle/>
                    <a:p>
                      <a:pPr algn="l" fontAlgn="b"/>
                      <a:endParaRPr lang="es-AR" sz="2000" b="0" i="0" u="none" strike="noStrike" dirty="0">
                        <a:solidFill>
                          <a:srgbClr val="000000"/>
                        </a:solidFill>
                        <a:effectLst/>
                        <a:latin typeface="Calibri"/>
                      </a:endParaRPr>
                    </a:p>
                  </a:txBody>
                  <a:tcPr marL="9525" marR="9525" marT="9525" marB="0" anchor="b"/>
                </a:tc>
              </a:tr>
              <a:tr h="1333681">
                <a:tc>
                  <a:txBody>
                    <a:bodyPr/>
                    <a:lstStyle/>
                    <a:p>
                      <a:pPr algn="ctr" fontAlgn="ctr"/>
                      <a:r>
                        <a:rPr lang="es-AR" sz="2000" u="none" strike="noStrike" dirty="0">
                          <a:effectLst/>
                        </a:rPr>
                        <a:t>CUE - ORIGEN </a:t>
                      </a:r>
                      <a:r>
                        <a:rPr lang="es-AR" sz="2000" u="none" strike="noStrike" dirty="0" smtClean="0">
                          <a:effectLst/>
                        </a:rPr>
                        <a:t>                       </a:t>
                      </a:r>
                      <a:r>
                        <a:rPr lang="es-AR" sz="2000" b="1" u="none" strike="noStrike" dirty="0">
                          <a:solidFill>
                            <a:srgbClr val="FF0000"/>
                          </a:solidFill>
                          <a:effectLst/>
                        </a:rPr>
                        <a:t>El número de CUE debe ir sin </a:t>
                      </a:r>
                      <a:r>
                        <a:rPr lang="es-AR" sz="2000" b="1" u="none" strike="noStrike" dirty="0" smtClean="0">
                          <a:solidFill>
                            <a:srgbClr val="FF0000"/>
                          </a:solidFill>
                          <a:effectLst/>
                        </a:rPr>
                        <a:t>guiones</a:t>
                      </a:r>
                      <a:r>
                        <a:rPr lang="es-AR" sz="2000" b="1" u="none" strike="noStrike" baseline="0" dirty="0" smtClean="0">
                          <a:solidFill>
                            <a:srgbClr val="FF0000"/>
                          </a:solidFill>
                          <a:effectLst/>
                        </a:rPr>
                        <a:t> ni espacios</a:t>
                      </a:r>
                      <a:endParaRPr lang="es-AR" sz="2000" b="1" i="0" u="none" strike="noStrike" dirty="0">
                        <a:solidFill>
                          <a:srgbClr val="FF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2000" u="none" strike="noStrike">
                          <a:effectLst/>
                        </a:rPr>
                        <a:t>NOMBRE</a:t>
                      </a:r>
                      <a:endParaRPr lang="es-AR" sz="2000" b="1" i="0" u="none" strike="noStrike">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2000" u="none" strike="noStrike" dirty="0">
                          <a:effectLst/>
                        </a:rPr>
                        <a:t>APELLIDO</a:t>
                      </a:r>
                      <a:endParaRPr lang="es-AR" sz="2000" b="1" i="0" u="none" strike="noStrike" dirty="0">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2000" u="none" strike="noStrike" dirty="0" smtClean="0">
                          <a:effectLst/>
                        </a:rPr>
                        <a:t>DNI</a:t>
                      </a:r>
                    </a:p>
                    <a:p>
                      <a:pPr algn="ctr" fontAlgn="ctr"/>
                      <a:r>
                        <a:rPr lang="es-AR" sz="2000" b="1" i="0" u="none" strike="noStrike" dirty="0" smtClean="0">
                          <a:solidFill>
                            <a:srgbClr val="FF0000"/>
                          </a:solidFill>
                          <a:effectLst/>
                          <a:latin typeface="Calibri"/>
                        </a:rPr>
                        <a:t>Debe ir el número sin puntos, en caso de poseer 7 dígitos comenzar con el “0”</a:t>
                      </a:r>
                      <a:endParaRPr lang="es-AR" sz="2000" b="1" i="0" u="none" strike="noStrike" dirty="0">
                        <a:solidFill>
                          <a:srgbClr val="FF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2000" u="none" strike="noStrike">
                          <a:effectLst/>
                        </a:rPr>
                        <a:t>EMAIL</a:t>
                      </a:r>
                      <a:endParaRPr lang="es-AR" sz="2000" b="1" i="0" u="none" strike="noStrike">
                        <a:solidFill>
                          <a:srgbClr val="1F4E78"/>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AR" sz="2000" u="none" strike="noStrike" dirty="0" smtClean="0">
                          <a:effectLst/>
                        </a:rPr>
                        <a:t>TELÉFONO</a:t>
                      </a:r>
                    </a:p>
                    <a:p>
                      <a:pPr algn="ctr" fontAlgn="ctr"/>
                      <a:r>
                        <a:rPr lang="es-AR" sz="2000" b="1" i="0" u="none" strike="noStrike" dirty="0" smtClean="0">
                          <a:solidFill>
                            <a:srgbClr val="FF0000"/>
                          </a:solidFill>
                          <a:effectLst/>
                          <a:latin typeface="Calibri"/>
                        </a:rPr>
                        <a:t>La</a:t>
                      </a:r>
                      <a:r>
                        <a:rPr lang="es-AR" sz="2000" b="1" i="0" u="none" strike="noStrike" baseline="0" dirty="0" smtClean="0">
                          <a:solidFill>
                            <a:srgbClr val="FF0000"/>
                          </a:solidFill>
                          <a:effectLst/>
                          <a:latin typeface="Calibri"/>
                        </a:rPr>
                        <a:t> característica NO debe estar separa del número con </a:t>
                      </a:r>
                      <a:r>
                        <a:rPr lang="es-AR" sz="2000" b="1" i="0" u="none" strike="noStrike" baseline="0" dirty="0" err="1" smtClean="0">
                          <a:solidFill>
                            <a:srgbClr val="FF0000"/>
                          </a:solidFill>
                          <a:effectLst/>
                          <a:latin typeface="Calibri"/>
                        </a:rPr>
                        <a:t>guión</a:t>
                      </a:r>
                      <a:r>
                        <a:rPr lang="es-AR" sz="2000" b="1" i="0" u="none" strike="noStrike" baseline="0" dirty="0" smtClean="0">
                          <a:solidFill>
                            <a:srgbClr val="FF0000"/>
                          </a:solidFill>
                          <a:effectLst/>
                          <a:latin typeface="Calibri"/>
                        </a:rPr>
                        <a:t> o espacio</a:t>
                      </a:r>
                      <a:endParaRPr lang="es-AR" sz="2000" b="1" i="0" u="none" strike="noStrike" dirty="0">
                        <a:solidFill>
                          <a:srgbClr val="FF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4560">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4560">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4560">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4560">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a:effectLst/>
                        </a:rPr>
                        <a:t> </a:t>
                      </a:r>
                      <a:endParaRPr lang="es-AR"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AR" sz="1100" u="none" strike="noStrike" dirty="0">
                          <a:effectLst/>
                        </a:rPr>
                        <a:t> </a:t>
                      </a:r>
                      <a:endParaRPr lang="es-AR"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322705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Antes de la Aplicación</a:t>
            </a:r>
            <a:endParaRPr lang="es-AR" sz="4000" dirty="0">
              <a:solidFill>
                <a:schemeClr val="bg1"/>
              </a:solidFill>
              <a:latin typeface="Arial Rounded MT Bold" panose="020F0704030504030204" pitchFamily="34" charset="0"/>
            </a:endParaRPr>
          </a:p>
        </p:txBody>
      </p:sp>
      <p:sp>
        <p:nvSpPr>
          <p:cNvPr id="2" name="CuadroTexto 1"/>
          <p:cNvSpPr txBox="1"/>
          <p:nvPr/>
        </p:nvSpPr>
        <p:spPr>
          <a:xfrm>
            <a:off x="230631" y="182879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2" name="CuadroTexto 11"/>
          <p:cNvSpPr txBox="1"/>
          <p:nvPr/>
        </p:nvSpPr>
        <p:spPr>
          <a:xfrm>
            <a:off x="230629" y="917845"/>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Docente Aplicador</a:t>
            </a:r>
            <a:endParaRPr lang="es-AR" sz="3200" dirty="0">
              <a:solidFill>
                <a:schemeClr val="tx1"/>
              </a:solidFill>
              <a:latin typeface="Arial Rounded MT Bold" panose="020F0704030504030204" pitchFamily="34" charset="0"/>
            </a:endParaRPr>
          </a:p>
        </p:txBody>
      </p:sp>
      <p:sp>
        <p:nvSpPr>
          <p:cNvPr id="8" name="CuadroTexto 7"/>
          <p:cNvSpPr txBox="1"/>
          <p:nvPr/>
        </p:nvSpPr>
        <p:spPr>
          <a:xfrm>
            <a:off x="230631" y="2907895"/>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11" name="CuadroTexto 10"/>
          <p:cNvSpPr txBox="1"/>
          <p:nvPr/>
        </p:nvSpPr>
        <p:spPr>
          <a:xfrm>
            <a:off x="1066415" y="2816990"/>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u="sng" dirty="0" smtClean="0">
                <a:solidFill>
                  <a:schemeClr val="tx1"/>
                </a:solidFill>
                <a:latin typeface="Arial Rounded MT Bold" panose="020F0704030504030204" pitchFamily="34" charset="0"/>
              </a:rPr>
              <a:t>Entrar en contacto con la Institución en la que le tocará aplicar</a:t>
            </a:r>
            <a:r>
              <a:rPr lang="es-AR" sz="2400" dirty="0" smtClean="0">
                <a:solidFill>
                  <a:schemeClr val="tx1"/>
                </a:solidFill>
                <a:latin typeface="Arial Rounded MT Bold" panose="020F0704030504030204" pitchFamily="34" charset="0"/>
              </a:rPr>
              <a:t> el día 7 de noviembre. </a:t>
            </a:r>
            <a:endParaRPr lang="es-AR" sz="2400" dirty="0" smtClean="0">
              <a:solidFill>
                <a:srgbClr val="00B050"/>
              </a:solidFill>
              <a:latin typeface="Arial Rounded MT Bold" panose="020F0704030504030204" pitchFamily="34" charset="0"/>
            </a:endParaRPr>
          </a:p>
        </p:txBody>
      </p:sp>
      <p:sp>
        <p:nvSpPr>
          <p:cNvPr id="14" name="CuadroTexto 13"/>
          <p:cNvSpPr txBox="1"/>
          <p:nvPr/>
        </p:nvSpPr>
        <p:spPr>
          <a:xfrm>
            <a:off x="1066415" y="1828798"/>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Acompañar a los estudiantes de los grados/cursos evaluados en la </a:t>
            </a:r>
            <a:r>
              <a:rPr lang="es-AR" sz="2400" u="sng" dirty="0" smtClean="0">
                <a:solidFill>
                  <a:schemeClr val="tx1"/>
                </a:solidFill>
                <a:latin typeface="Arial Rounded MT Bold" panose="020F0704030504030204" pitchFamily="34" charset="0"/>
              </a:rPr>
              <a:t>sensibilización</a:t>
            </a:r>
            <a:r>
              <a:rPr lang="es-AR" sz="2400" dirty="0" smtClean="0">
                <a:solidFill>
                  <a:schemeClr val="tx1"/>
                </a:solidFill>
                <a:latin typeface="Arial Rounded MT Bold" panose="020F0704030504030204" pitchFamily="34" charset="0"/>
              </a:rPr>
              <a:t> para la prueba.</a:t>
            </a:r>
            <a:endParaRPr lang="es-AR" sz="2400" dirty="0" smtClean="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17511922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Durante la Aplicación</a:t>
            </a:r>
            <a:endParaRPr lang="es-AR" sz="4000" dirty="0">
              <a:solidFill>
                <a:schemeClr val="bg1"/>
              </a:solidFill>
              <a:latin typeface="Arial Rounded MT Bold" panose="020F0704030504030204" pitchFamily="34" charset="0"/>
            </a:endParaRPr>
          </a:p>
        </p:txBody>
      </p:sp>
      <p:sp>
        <p:nvSpPr>
          <p:cNvPr id="7" name="CuadroTexto 6"/>
          <p:cNvSpPr txBox="1"/>
          <p:nvPr/>
        </p:nvSpPr>
        <p:spPr>
          <a:xfrm>
            <a:off x="230629" y="917845"/>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Coordinador de Cabecera</a:t>
            </a:r>
            <a:endParaRPr lang="es-AR" sz="3200" dirty="0">
              <a:solidFill>
                <a:schemeClr val="tx1"/>
              </a:solidFill>
              <a:latin typeface="Arial Rounded MT Bold" panose="020F0704030504030204" pitchFamily="34" charset="0"/>
            </a:endParaRPr>
          </a:p>
        </p:txBody>
      </p:sp>
      <p:sp>
        <p:nvSpPr>
          <p:cNvPr id="8" name="CuadroTexto 7"/>
          <p:cNvSpPr txBox="1"/>
          <p:nvPr/>
        </p:nvSpPr>
        <p:spPr>
          <a:xfrm>
            <a:off x="230631" y="182879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9" name="CuadroTexto 8"/>
          <p:cNvSpPr txBox="1"/>
          <p:nvPr/>
        </p:nvSpPr>
        <p:spPr>
          <a:xfrm>
            <a:off x="1066415" y="1828798"/>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Garantizar la correcta aplicación de la Prueba en las escuelas a su cargo. </a:t>
            </a:r>
          </a:p>
        </p:txBody>
      </p:sp>
      <p:sp>
        <p:nvSpPr>
          <p:cNvPr id="11" name="CuadroTexto 10"/>
          <p:cNvSpPr txBox="1"/>
          <p:nvPr/>
        </p:nvSpPr>
        <p:spPr>
          <a:xfrm>
            <a:off x="230629" y="2985973"/>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14" name="CuadroTexto 13"/>
          <p:cNvSpPr txBox="1"/>
          <p:nvPr/>
        </p:nvSpPr>
        <p:spPr>
          <a:xfrm>
            <a:off x="1066413" y="2985973"/>
            <a:ext cx="10806716"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Relevar los datos de monitoreo (Cantidad de centros educativos, secciones y estudiantes presentes) y remitir al Área de Evaluación los mismos para ser informados a la Secretaría de Evaluación Educativa. </a:t>
            </a:r>
          </a:p>
        </p:txBody>
      </p:sp>
    </p:spTree>
    <p:extLst>
      <p:ext uri="{BB962C8B-B14F-4D97-AF65-F5344CB8AC3E}">
        <p14:creationId xmlns:p14="http://schemas.microsoft.com/office/powerpoint/2010/main" val="1581786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Durante la Aplicación</a:t>
            </a:r>
            <a:endParaRPr lang="es-AR" sz="4000" dirty="0">
              <a:solidFill>
                <a:schemeClr val="bg1"/>
              </a:solidFill>
              <a:latin typeface="Arial Rounded MT Bold" panose="020F0704030504030204" pitchFamily="34" charset="0"/>
            </a:endParaRPr>
          </a:p>
        </p:txBody>
      </p:sp>
      <p:sp>
        <p:nvSpPr>
          <p:cNvPr id="7" name="CuadroTexto 6"/>
          <p:cNvSpPr txBox="1"/>
          <p:nvPr/>
        </p:nvSpPr>
        <p:spPr>
          <a:xfrm>
            <a:off x="230629" y="814813"/>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Director/ Veedor</a:t>
            </a:r>
            <a:endParaRPr lang="es-AR" sz="3200" dirty="0">
              <a:solidFill>
                <a:schemeClr val="tx1"/>
              </a:solidFill>
              <a:latin typeface="Arial Rounded MT Bold" panose="020F0704030504030204" pitchFamily="34" charset="0"/>
            </a:endParaRPr>
          </a:p>
        </p:txBody>
      </p:sp>
      <p:sp>
        <p:nvSpPr>
          <p:cNvPr id="10" name="CuadroTexto 9"/>
          <p:cNvSpPr txBox="1"/>
          <p:nvPr/>
        </p:nvSpPr>
        <p:spPr>
          <a:xfrm>
            <a:off x="230629" y="1519394"/>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2" name="CuadroTexto 11"/>
          <p:cNvSpPr txBox="1"/>
          <p:nvPr/>
        </p:nvSpPr>
        <p:spPr>
          <a:xfrm>
            <a:off x="1066415" y="1429241"/>
            <a:ext cx="10806716"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b="1" u="sng" dirty="0" smtClean="0">
                <a:solidFill>
                  <a:schemeClr val="tx1"/>
                </a:solidFill>
                <a:latin typeface="Arial Rounded MT Bold" panose="020F0704030504030204" pitchFamily="34" charset="0"/>
              </a:rPr>
              <a:t>Entregar al Docente/Aplicador la caja correspondiente a la sección a evaluar</a:t>
            </a:r>
            <a:r>
              <a:rPr lang="es-AR" sz="2400" dirty="0" smtClean="0">
                <a:solidFill>
                  <a:schemeClr val="tx1"/>
                </a:solidFill>
                <a:latin typeface="Arial Rounded MT Bold" panose="020F0704030504030204" pitchFamily="34" charset="0"/>
              </a:rPr>
              <a:t>, la misma debe estar cerrada. Entregará, también la copia del registro de la sección a los fines de que el Aplicador pueda organizar la distribución de materiales.  </a:t>
            </a:r>
            <a:endParaRPr lang="es-AR" sz="2400" dirty="0" smtClean="0">
              <a:solidFill>
                <a:srgbClr val="00B050"/>
              </a:solidFill>
              <a:latin typeface="Arial Rounded MT Bold" panose="020F0704030504030204" pitchFamily="34" charset="0"/>
            </a:endParaRPr>
          </a:p>
        </p:txBody>
      </p:sp>
      <p:sp>
        <p:nvSpPr>
          <p:cNvPr id="16" name="CuadroTexto 15"/>
          <p:cNvSpPr txBox="1"/>
          <p:nvPr/>
        </p:nvSpPr>
        <p:spPr>
          <a:xfrm>
            <a:off x="230629" y="3112680"/>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17" name="CuadroTexto 16"/>
          <p:cNvSpPr txBox="1"/>
          <p:nvPr/>
        </p:nvSpPr>
        <p:spPr>
          <a:xfrm>
            <a:off x="1066415" y="3002796"/>
            <a:ext cx="10806716"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Recibir del Docente Aplicador la Planilla del Directivo/Veedor y completarla (por duplicado).</a:t>
            </a:r>
          </a:p>
          <a:p>
            <a:pPr lvl="0" algn="just"/>
            <a:r>
              <a:rPr lang="es-AR" sz="2400" dirty="0" smtClean="0">
                <a:solidFill>
                  <a:srgbClr val="0070C0"/>
                </a:solidFill>
                <a:latin typeface="Arial Rounded MT Bold" panose="020F0704030504030204" pitchFamily="34" charset="0"/>
              </a:rPr>
              <a:t>*En el nivel secundario, recibir también el Cuadernillo del Director y completarlo.</a:t>
            </a:r>
          </a:p>
        </p:txBody>
      </p:sp>
      <p:sp>
        <p:nvSpPr>
          <p:cNvPr id="18" name="CuadroTexto 17"/>
          <p:cNvSpPr txBox="1"/>
          <p:nvPr/>
        </p:nvSpPr>
        <p:spPr>
          <a:xfrm>
            <a:off x="230629" y="4796051"/>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3</a:t>
            </a:r>
            <a:endParaRPr lang="es-AR" sz="2000" b="1" dirty="0">
              <a:solidFill>
                <a:schemeClr val="accent1"/>
              </a:solidFill>
              <a:latin typeface="Arial Rounded MT Bold" panose="020F0704030504030204" pitchFamily="34" charset="0"/>
            </a:endParaRPr>
          </a:p>
        </p:txBody>
      </p:sp>
      <p:sp>
        <p:nvSpPr>
          <p:cNvPr id="19" name="CuadroTexto 18"/>
          <p:cNvSpPr txBox="1"/>
          <p:nvPr/>
        </p:nvSpPr>
        <p:spPr>
          <a:xfrm>
            <a:off x="1066415" y="4666509"/>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Monitorear la Aplicación de la prueba, poniendo especial énfasis en el correcto completamiento por parte de los estudiantes.  </a:t>
            </a:r>
            <a:endParaRPr lang="es-AR" sz="2400" dirty="0" smtClean="0">
              <a:solidFill>
                <a:srgbClr val="00B050"/>
              </a:solidFill>
              <a:latin typeface="Arial Rounded MT Bold" panose="020F0704030504030204" pitchFamily="34" charset="0"/>
            </a:endParaRPr>
          </a:p>
        </p:txBody>
      </p:sp>
      <p:sp>
        <p:nvSpPr>
          <p:cNvPr id="20" name="CuadroTexto 19"/>
          <p:cNvSpPr txBox="1"/>
          <p:nvPr/>
        </p:nvSpPr>
        <p:spPr>
          <a:xfrm>
            <a:off x="230629" y="5805221"/>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4</a:t>
            </a:r>
            <a:endParaRPr lang="es-AR" sz="2000" b="1" dirty="0">
              <a:solidFill>
                <a:schemeClr val="accent1"/>
              </a:solidFill>
              <a:latin typeface="Arial Rounded MT Bold" panose="020F0704030504030204" pitchFamily="34" charset="0"/>
            </a:endParaRPr>
          </a:p>
        </p:txBody>
      </p:sp>
      <p:sp>
        <p:nvSpPr>
          <p:cNvPr id="21" name="CuadroTexto 20"/>
          <p:cNvSpPr txBox="1"/>
          <p:nvPr/>
        </p:nvSpPr>
        <p:spPr>
          <a:xfrm>
            <a:off x="1066415" y="5701437"/>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Entregar al Docente Aplicador el Cuadernillo del Director completo y una de las Planillas del Directivo/Veedor completada. </a:t>
            </a:r>
            <a:endParaRPr lang="es-AR" sz="2400" dirty="0" smtClean="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39106417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uadroTexto 19"/>
          <p:cNvSpPr txBox="1"/>
          <p:nvPr/>
        </p:nvSpPr>
        <p:spPr>
          <a:xfrm>
            <a:off x="230629" y="383217"/>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5</a:t>
            </a:r>
            <a:endParaRPr lang="es-AR" sz="2000" b="1" dirty="0">
              <a:solidFill>
                <a:schemeClr val="accent1"/>
              </a:solidFill>
              <a:latin typeface="Arial Rounded MT Bold" panose="020F0704030504030204" pitchFamily="34" charset="0"/>
            </a:endParaRPr>
          </a:p>
        </p:txBody>
      </p:sp>
      <p:sp>
        <p:nvSpPr>
          <p:cNvPr id="21" name="CuadroTexto 20"/>
          <p:cNvSpPr txBox="1"/>
          <p:nvPr/>
        </p:nvSpPr>
        <p:spPr>
          <a:xfrm>
            <a:off x="1066415" y="279433"/>
            <a:ext cx="10806716"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Informar al Coordinador de Cabecera los datos de </a:t>
            </a:r>
            <a:r>
              <a:rPr lang="es-AR" sz="2400" b="1" dirty="0" smtClean="0">
                <a:solidFill>
                  <a:schemeClr val="tx1"/>
                </a:solidFill>
                <a:latin typeface="Arial Rounded MT Bold" panose="020F0704030504030204" pitchFamily="34" charset="0"/>
              </a:rPr>
              <a:t>cantidad de secciones efectivamente evaluadas y de estudiantes presentes en cada una de las secciones. </a:t>
            </a:r>
            <a:r>
              <a:rPr lang="es-AR" sz="2400" dirty="0" smtClean="0">
                <a:solidFill>
                  <a:schemeClr val="tx1"/>
                </a:solidFill>
                <a:latin typeface="Arial Rounded MT Bold" panose="020F0704030504030204" pitchFamily="34" charset="0"/>
              </a:rPr>
              <a:t>. </a:t>
            </a:r>
            <a:endParaRPr lang="es-AR" sz="2400" dirty="0" smtClean="0">
              <a:solidFill>
                <a:srgbClr val="00B050"/>
              </a:solidFill>
              <a:latin typeface="Arial Rounded MT Bold" panose="020F0704030504030204" pitchFamily="34" charset="0"/>
            </a:endParaRPr>
          </a:p>
        </p:txBody>
      </p:sp>
      <p:sp>
        <p:nvSpPr>
          <p:cNvPr id="22" name="CuadroTexto 21"/>
          <p:cNvSpPr txBox="1"/>
          <p:nvPr/>
        </p:nvSpPr>
        <p:spPr>
          <a:xfrm>
            <a:off x="230629" y="1816363"/>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6</a:t>
            </a:r>
            <a:endParaRPr lang="es-AR" sz="2000" b="1" dirty="0">
              <a:solidFill>
                <a:schemeClr val="accent1"/>
              </a:solidFill>
              <a:latin typeface="Arial Rounded MT Bold" panose="020F0704030504030204" pitchFamily="34" charset="0"/>
            </a:endParaRPr>
          </a:p>
        </p:txBody>
      </p:sp>
      <p:sp>
        <p:nvSpPr>
          <p:cNvPr id="23" name="CuadroTexto 22"/>
          <p:cNvSpPr txBox="1"/>
          <p:nvPr/>
        </p:nvSpPr>
        <p:spPr>
          <a:xfrm>
            <a:off x="1066415" y="1744559"/>
            <a:ext cx="10806716"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Recibir la caja cerrada del Docente Aplicador concluida la jornada.</a:t>
            </a:r>
            <a:endParaRPr lang="es-AR" sz="2400" dirty="0" smtClean="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37745119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Durante la Aplicación</a:t>
            </a:r>
            <a:endParaRPr lang="es-AR" sz="4000" dirty="0">
              <a:solidFill>
                <a:schemeClr val="bg1"/>
              </a:solidFill>
              <a:latin typeface="Arial Rounded MT Bold" panose="020F0704030504030204" pitchFamily="34" charset="0"/>
            </a:endParaRPr>
          </a:p>
        </p:txBody>
      </p:sp>
      <p:sp>
        <p:nvSpPr>
          <p:cNvPr id="7" name="CuadroTexto 6"/>
          <p:cNvSpPr txBox="1"/>
          <p:nvPr/>
        </p:nvSpPr>
        <p:spPr>
          <a:xfrm>
            <a:off x="230629" y="776176"/>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Docente Aplicador</a:t>
            </a:r>
            <a:endParaRPr lang="es-AR" sz="3200" dirty="0">
              <a:solidFill>
                <a:schemeClr val="tx1"/>
              </a:solidFill>
              <a:latin typeface="Arial Rounded MT Bold" panose="020F0704030504030204" pitchFamily="34" charset="0"/>
            </a:endParaRPr>
          </a:p>
        </p:txBody>
      </p:sp>
      <p:sp>
        <p:nvSpPr>
          <p:cNvPr id="10" name="CuadroTexto 9"/>
          <p:cNvSpPr txBox="1"/>
          <p:nvPr/>
        </p:nvSpPr>
        <p:spPr>
          <a:xfrm>
            <a:off x="230629" y="1532273"/>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2" name="CuadroTexto 11"/>
          <p:cNvSpPr txBox="1"/>
          <p:nvPr/>
        </p:nvSpPr>
        <p:spPr>
          <a:xfrm>
            <a:off x="1066415" y="1421685"/>
            <a:ext cx="10806716"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b="1" u="sng" dirty="0" smtClean="0">
                <a:solidFill>
                  <a:schemeClr val="tx1"/>
                </a:solidFill>
                <a:latin typeface="Arial Rounded MT Bold" panose="020F0704030504030204" pitchFamily="34" charset="0"/>
              </a:rPr>
              <a:t>Recibir la caja correspondiente a la sección a evaluar</a:t>
            </a:r>
            <a:r>
              <a:rPr lang="es-AR" sz="2400" dirty="0" smtClean="0">
                <a:solidFill>
                  <a:schemeClr val="tx1"/>
                </a:solidFill>
                <a:latin typeface="Arial Rounded MT Bold" panose="020F0704030504030204" pitchFamily="34" charset="0"/>
              </a:rPr>
              <a:t>, la misma debe estar cerrada, y la copia del registro de la sección a los fines de organizar la distribución de materiales.  </a:t>
            </a:r>
            <a:endParaRPr lang="es-AR" sz="2400" dirty="0" smtClean="0">
              <a:solidFill>
                <a:srgbClr val="00B050"/>
              </a:solidFill>
              <a:latin typeface="Arial Rounded MT Bold" panose="020F0704030504030204" pitchFamily="34" charset="0"/>
            </a:endParaRPr>
          </a:p>
        </p:txBody>
      </p:sp>
      <p:sp>
        <p:nvSpPr>
          <p:cNvPr id="14" name="CuadroTexto 13"/>
          <p:cNvSpPr txBox="1"/>
          <p:nvPr/>
        </p:nvSpPr>
        <p:spPr>
          <a:xfrm>
            <a:off x="230629" y="2771285"/>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20" name="CuadroTexto 19"/>
          <p:cNvSpPr txBox="1"/>
          <p:nvPr/>
        </p:nvSpPr>
        <p:spPr>
          <a:xfrm>
            <a:off x="1066415" y="2642497"/>
            <a:ext cx="10806716" cy="37856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b="1" u="sng" dirty="0" smtClean="0">
                <a:solidFill>
                  <a:schemeClr val="tx1"/>
                </a:solidFill>
                <a:latin typeface="Arial Rounded MT Bold" panose="020F0704030504030204" pitchFamily="34" charset="0"/>
              </a:rPr>
              <a:t>Abrir la caja dentro del aula. </a:t>
            </a:r>
            <a:r>
              <a:rPr lang="es-AR" sz="2400" dirty="0" smtClean="0">
                <a:solidFill>
                  <a:schemeClr val="tx1"/>
                </a:solidFill>
                <a:latin typeface="Arial Rounded MT Bold" panose="020F0704030504030204" pitchFamily="34" charset="0"/>
              </a:rPr>
              <a:t>Cada caja contiene:</a:t>
            </a:r>
          </a:p>
          <a:p>
            <a:pPr marL="342900" lvl="0" indent="-342900" algn="just">
              <a:buFont typeface="Arial" panose="020B0604020202020204" pitchFamily="34" charset="0"/>
              <a:buChar char="•"/>
            </a:pPr>
            <a:r>
              <a:rPr lang="es-AR" sz="2000" dirty="0" smtClean="0">
                <a:solidFill>
                  <a:schemeClr val="tx1"/>
                </a:solidFill>
                <a:latin typeface="Arial Rounded MT Bold" panose="020F0704030504030204" pitchFamily="34" charset="0"/>
              </a:rPr>
              <a:t>1 único </a:t>
            </a:r>
            <a:r>
              <a:rPr lang="es-AR" sz="2000" u="sng" dirty="0" smtClean="0">
                <a:solidFill>
                  <a:schemeClr val="tx1"/>
                </a:solidFill>
                <a:latin typeface="Arial Rounded MT Bold" panose="020F0704030504030204" pitchFamily="34" charset="0"/>
              </a:rPr>
              <a:t>cuadernillo de prueba</a:t>
            </a:r>
            <a:r>
              <a:rPr lang="es-AR" sz="2000" dirty="0" smtClean="0">
                <a:solidFill>
                  <a:schemeClr val="tx1"/>
                </a:solidFill>
                <a:latin typeface="Arial Rounded MT Bold" panose="020F0704030504030204" pitchFamily="34" charset="0"/>
              </a:rPr>
              <a:t> </a:t>
            </a:r>
            <a:r>
              <a:rPr lang="es-AR" sz="2000" dirty="0">
                <a:solidFill>
                  <a:schemeClr val="tx1"/>
                </a:solidFill>
                <a:latin typeface="Arial Rounded MT Bold" panose="020F0704030504030204" pitchFamily="34" charset="0"/>
              </a:rPr>
              <a:t>para cada </a:t>
            </a:r>
            <a:r>
              <a:rPr lang="es-AR" sz="2000" dirty="0" smtClean="0">
                <a:solidFill>
                  <a:schemeClr val="tx1"/>
                </a:solidFill>
                <a:latin typeface="Arial Rounded MT Bold" panose="020F0704030504030204" pitchFamily="34" charset="0"/>
              </a:rPr>
              <a:t>estudiante, que contiene las dos áreas a evaluar. </a:t>
            </a:r>
          </a:p>
          <a:p>
            <a:pPr marL="342900" lvl="0" indent="-342900" algn="just">
              <a:buFont typeface="Arial" panose="020B0604020202020204" pitchFamily="34" charset="0"/>
              <a:buChar char="•"/>
            </a:pPr>
            <a:r>
              <a:rPr lang="es-AR" sz="2000" dirty="0" smtClean="0">
                <a:solidFill>
                  <a:schemeClr val="tx1"/>
                </a:solidFill>
                <a:latin typeface="Arial Rounded MT Bold" panose="020F0704030504030204" pitchFamily="34" charset="0"/>
              </a:rPr>
              <a:t>1 </a:t>
            </a:r>
            <a:r>
              <a:rPr lang="es-AR" sz="2000" u="sng" dirty="0" smtClean="0">
                <a:solidFill>
                  <a:schemeClr val="tx1"/>
                </a:solidFill>
                <a:latin typeface="Arial Rounded MT Bold" panose="020F0704030504030204" pitchFamily="34" charset="0"/>
              </a:rPr>
              <a:t>Cuadernillo de Estudiante </a:t>
            </a:r>
            <a:r>
              <a:rPr lang="es-AR" sz="2000" dirty="0" smtClean="0">
                <a:solidFill>
                  <a:schemeClr val="tx1"/>
                </a:solidFill>
                <a:latin typeface="Arial Rounded MT Bold" panose="020F0704030504030204" pitchFamily="34" charset="0"/>
              </a:rPr>
              <a:t>con hojas de respuesta y cuestionario del estudiantes.</a:t>
            </a:r>
          </a:p>
          <a:p>
            <a:pPr lvl="0" algn="just"/>
            <a:r>
              <a:rPr lang="es-AR" sz="1600" dirty="0" smtClean="0">
                <a:solidFill>
                  <a:srgbClr val="00B050"/>
                </a:solidFill>
                <a:latin typeface="Arial Rounded MT Bold" panose="020F0704030504030204" pitchFamily="34" charset="0"/>
              </a:rPr>
              <a:t>               </a:t>
            </a:r>
            <a:r>
              <a:rPr lang="es-AR" sz="1600" dirty="0" smtClean="0">
                <a:solidFill>
                  <a:srgbClr val="FF0000"/>
                </a:solidFill>
                <a:latin typeface="Arial Rounded MT Bold" panose="020F0704030504030204" pitchFamily="34" charset="0"/>
              </a:rPr>
              <a:t>*Cada estudiante recibirá un sobre transparente que contiene los dos cuadernillos.</a:t>
            </a:r>
            <a:endParaRPr lang="es-AR" dirty="0" smtClean="0">
              <a:solidFill>
                <a:srgbClr val="FF0000"/>
              </a:solidFill>
              <a:latin typeface="Arial Rounded MT Bold" panose="020F0704030504030204" pitchFamily="34" charset="0"/>
            </a:endParaRPr>
          </a:p>
          <a:p>
            <a:pPr marL="342900" lvl="0" indent="-342900" algn="just">
              <a:buFont typeface="Arial" panose="020B0604020202020204" pitchFamily="34" charset="0"/>
              <a:buChar char="•"/>
            </a:pPr>
            <a:r>
              <a:rPr lang="es-AR" sz="2000" dirty="0" smtClean="0">
                <a:solidFill>
                  <a:schemeClr val="tx1"/>
                </a:solidFill>
                <a:latin typeface="Arial Rounded MT Bold" panose="020F0704030504030204" pitchFamily="34" charset="0"/>
              </a:rPr>
              <a:t>Lápices y Gomas para cada alumno de esa sección. </a:t>
            </a:r>
          </a:p>
          <a:p>
            <a:pPr marL="342900" lvl="0" indent="-342900" algn="just">
              <a:buFont typeface="Arial" panose="020B0604020202020204" pitchFamily="34" charset="0"/>
              <a:buChar char="•"/>
            </a:pPr>
            <a:r>
              <a:rPr lang="es-AR" sz="2000" u="sng" dirty="0" smtClean="0">
                <a:solidFill>
                  <a:schemeClr val="tx1"/>
                </a:solidFill>
                <a:latin typeface="Arial Rounded MT Bold" panose="020F0704030504030204" pitchFamily="34" charset="0"/>
              </a:rPr>
              <a:t>Planilla del Aplicador</a:t>
            </a:r>
            <a:r>
              <a:rPr lang="es-AR" sz="2000" dirty="0" smtClean="0">
                <a:solidFill>
                  <a:schemeClr val="tx1"/>
                </a:solidFill>
                <a:latin typeface="Arial Rounded MT Bold" panose="020F0704030504030204" pitchFamily="34" charset="0"/>
              </a:rPr>
              <a:t>.</a:t>
            </a:r>
          </a:p>
          <a:p>
            <a:pPr marL="342900" indent="-342900" algn="just">
              <a:buFont typeface="Arial" panose="020B0604020202020204" pitchFamily="34" charset="0"/>
              <a:buChar char="•"/>
            </a:pPr>
            <a:r>
              <a:rPr lang="es-AR" sz="2000" dirty="0">
                <a:solidFill>
                  <a:schemeClr val="tx1"/>
                </a:solidFill>
                <a:latin typeface="Arial Rounded MT Bold" panose="020F0704030504030204" pitchFamily="34" charset="0"/>
              </a:rPr>
              <a:t>Seis cuadernillos con tipografía aumentada para estudiantes con disminución visual (pueden utilizarse estos cuadernillos si se registra un faltante de material</a:t>
            </a:r>
            <a:r>
              <a:rPr lang="es-AR" sz="2000" dirty="0" smtClean="0">
                <a:solidFill>
                  <a:schemeClr val="tx1"/>
                </a:solidFill>
                <a:latin typeface="Arial Rounded MT Bold" panose="020F0704030504030204" pitchFamily="34" charset="0"/>
              </a:rPr>
              <a:t>) </a:t>
            </a:r>
          </a:p>
          <a:p>
            <a:pPr lvl="0" algn="just"/>
            <a:r>
              <a:rPr lang="es-AR" sz="2000" dirty="0">
                <a:solidFill>
                  <a:schemeClr val="tx1"/>
                </a:solidFill>
                <a:latin typeface="Arial Rounded MT Bold" panose="020F0704030504030204" pitchFamily="34" charset="0"/>
              </a:rPr>
              <a:t>Una de las cajas que reciba la escuela contendrá:</a:t>
            </a:r>
          </a:p>
          <a:p>
            <a:pPr marL="342900" lvl="0" indent="-342900" algn="just">
              <a:buFont typeface="Arial" panose="020B0604020202020204" pitchFamily="34" charset="0"/>
              <a:buChar char="•"/>
            </a:pPr>
            <a:r>
              <a:rPr lang="es-AR" sz="2000" u="sng" dirty="0">
                <a:solidFill>
                  <a:schemeClr val="tx1"/>
                </a:solidFill>
                <a:latin typeface="Arial Rounded MT Bold" panose="020F0704030504030204" pitchFamily="34" charset="0"/>
              </a:rPr>
              <a:t>Planilla del Director/Veedor</a:t>
            </a:r>
            <a:r>
              <a:rPr lang="es-AR" sz="2000" dirty="0">
                <a:solidFill>
                  <a:schemeClr val="tx1"/>
                </a:solidFill>
                <a:latin typeface="Arial Rounded MT Bold" panose="020F0704030504030204" pitchFamily="34" charset="0"/>
              </a:rPr>
              <a:t>.</a:t>
            </a:r>
          </a:p>
          <a:p>
            <a:pPr marL="342900" lvl="0" indent="-342900" algn="just">
              <a:buFont typeface="Arial" panose="020B0604020202020204" pitchFamily="34" charset="0"/>
              <a:buChar char="•"/>
            </a:pPr>
            <a:r>
              <a:rPr lang="es-AR" sz="2000" u="sng" dirty="0">
                <a:solidFill>
                  <a:schemeClr val="tx1"/>
                </a:solidFill>
                <a:latin typeface="Arial Rounded MT Bold" panose="020F0704030504030204" pitchFamily="34" charset="0"/>
              </a:rPr>
              <a:t>Cuestionario del Director </a:t>
            </a:r>
            <a:r>
              <a:rPr lang="es-AR" sz="2000" dirty="0">
                <a:solidFill>
                  <a:schemeClr val="tx1"/>
                </a:solidFill>
                <a:latin typeface="Arial Rounded MT Bold" panose="020F0704030504030204" pitchFamily="34" charset="0"/>
              </a:rPr>
              <a:t>(sólo para escuelas de nivel secundario</a:t>
            </a:r>
            <a:r>
              <a:rPr lang="es-AR" sz="2000" dirty="0" smtClean="0">
                <a:solidFill>
                  <a:schemeClr val="tx1"/>
                </a:solidFill>
                <a:latin typeface="Arial Rounded MT Bold" panose="020F0704030504030204" pitchFamily="34" charset="0"/>
              </a:rPr>
              <a:t>).</a:t>
            </a:r>
            <a:endParaRPr lang="es-AR" sz="2000" dirty="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18118679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365855" y="210252"/>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3</a:t>
            </a:r>
            <a:endParaRPr lang="es-AR" sz="2000" b="1" dirty="0">
              <a:solidFill>
                <a:schemeClr val="accent1"/>
              </a:solidFill>
              <a:latin typeface="Arial Rounded MT Bold" panose="020F0704030504030204" pitchFamily="34" charset="0"/>
            </a:endParaRPr>
          </a:p>
        </p:txBody>
      </p:sp>
      <p:sp>
        <p:nvSpPr>
          <p:cNvPr id="16" name="CuadroTexto 15"/>
          <p:cNvSpPr txBox="1"/>
          <p:nvPr/>
        </p:nvSpPr>
        <p:spPr>
          <a:xfrm>
            <a:off x="1201641" y="235617"/>
            <a:ext cx="10806716"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Completar la Planilla del Aplicador.</a:t>
            </a:r>
            <a:endParaRPr lang="es-AR" sz="2400" dirty="0" smtClean="0">
              <a:solidFill>
                <a:srgbClr val="00B050"/>
              </a:solidFill>
              <a:latin typeface="Arial Rounded MT Bold" panose="020F0704030504030204" pitchFamily="34" charset="0"/>
            </a:endParaRPr>
          </a:p>
        </p:txBody>
      </p:sp>
      <p:sp>
        <p:nvSpPr>
          <p:cNvPr id="17" name="CuadroTexto 16"/>
          <p:cNvSpPr txBox="1"/>
          <p:nvPr/>
        </p:nvSpPr>
        <p:spPr>
          <a:xfrm>
            <a:off x="365855" y="1021619"/>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a:solidFill>
                  <a:schemeClr val="accent1"/>
                </a:solidFill>
                <a:latin typeface="Arial Rounded MT Bold" panose="020F0704030504030204" pitchFamily="34" charset="0"/>
              </a:rPr>
              <a:t>4</a:t>
            </a:r>
            <a:endParaRPr lang="es-AR" sz="2000" b="1" dirty="0">
              <a:solidFill>
                <a:schemeClr val="accent1"/>
              </a:solidFill>
              <a:latin typeface="Arial Rounded MT Bold" panose="020F0704030504030204" pitchFamily="34" charset="0"/>
            </a:endParaRPr>
          </a:p>
        </p:txBody>
      </p:sp>
      <p:sp>
        <p:nvSpPr>
          <p:cNvPr id="18" name="CuadroTexto 17"/>
          <p:cNvSpPr txBox="1"/>
          <p:nvPr/>
        </p:nvSpPr>
        <p:spPr>
          <a:xfrm>
            <a:off x="1201641" y="885977"/>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Presentarse a los estudiantes. Informar el tiempo de la aplicación de la prueba. </a:t>
            </a:r>
          </a:p>
        </p:txBody>
      </p:sp>
      <p:sp>
        <p:nvSpPr>
          <p:cNvPr id="19" name="CuadroTexto 18"/>
          <p:cNvSpPr txBox="1"/>
          <p:nvPr/>
        </p:nvSpPr>
        <p:spPr>
          <a:xfrm>
            <a:off x="1609859" y="1757339"/>
            <a:ext cx="9087998" cy="419695"/>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tx1"/>
                </a:solidFill>
                <a:latin typeface="Arial Rounded MT Bold" panose="020F0704030504030204" pitchFamily="34" charset="0"/>
              </a:rPr>
              <a:t>Aplicación de la Prueba de Ciencias Sociales (60 minutos)</a:t>
            </a:r>
            <a:endParaRPr lang="es-AR" sz="2400" dirty="0">
              <a:solidFill>
                <a:schemeClr val="tx1"/>
              </a:solidFill>
              <a:latin typeface="Arial Rounded MT Bold" panose="020F0704030504030204" pitchFamily="34" charset="0"/>
            </a:endParaRPr>
          </a:p>
        </p:txBody>
      </p:sp>
      <p:sp>
        <p:nvSpPr>
          <p:cNvPr id="21" name="CuadroTexto 20"/>
          <p:cNvSpPr txBox="1"/>
          <p:nvPr/>
        </p:nvSpPr>
        <p:spPr>
          <a:xfrm>
            <a:off x="1609859" y="2204519"/>
            <a:ext cx="9087998" cy="46166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tx1"/>
                </a:solidFill>
                <a:latin typeface="Arial Rounded MT Bold" panose="020F0704030504030204" pitchFamily="34" charset="0"/>
              </a:rPr>
              <a:t>Recreo (15 minutos)</a:t>
            </a:r>
            <a:endParaRPr lang="es-AR" sz="2400" dirty="0">
              <a:solidFill>
                <a:schemeClr val="tx1"/>
              </a:solidFill>
              <a:latin typeface="Arial Rounded MT Bold" panose="020F0704030504030204" pitchFamily="34" charset="0"/>
            </a:endParaRPr>
          </a:p>
        </p:txBody>
      </p:sp>
      <p:sp>
        <p:nvSpPr>
          <p:cNvPr id="22" name="CuadroTexto 21"/>
          <p:cNvSpPr txBox="1"/>
          <p:nvPr/>
        </p:nvSpPr>
        <p:spPr>
          <a:xfrm>
            <a:off x="1609859" y="2696147"/>
            <a:ext cx="9087998" cy="461665"/>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tx1"/>
                </a:solidFill>
                <a:latin typeface="Arial Rounded MT Bold" panose="020F0704030504030204" pitchFamily="34" charset="0"/>
              </a:rPr>
              <a:t>Aplicación de la Prueba de Ciencias Naturales  (60 minutos)</a:t>
            </a:r>
            <a:endParaRPr lang="es-AR" sz="2400" dirty="0">
              <a:solidFill>
                <a:schemeClr val="tx1"/>
              </a:solidFill>
              <a:latin typeface="Arial Rounded MT Bold" panose="020F0704030504030204" pitchFamily="34" charset="0"/>
            </a:endParaRPr>
          </a:p>
        </p:txBody>
      </p:sp>
      <p:sp>
        <p:nvSpPr>
          <p:cNvPr id="23" name="CuadroTexto 22"/>
          <p:cNvSpPr txBox="1"/>
          <p:nvPr/>
        </p:nvSpPr>
        <p:spPr>
          <a:xfrm>
            <a:off x="1609859" y="3174897"/>
            <a:ext cx="9087998" cy="46166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tx1"/>
                </a:solidFill>
                <a:latin typeface="Arial Rounded MT Bold" panose="020F0704030504030204" pitchFamily="34" charset="0"/>
              </a:rPr>
              <a:t>Recreo (15 minutos)</a:t>
            </a:r>
            <a:endParaRPr lang="es-AR" sz="2400" dirty="0">
              <a:solidFill>
                <a:schemeClr val="tx1"/>
              </a:solidFill>
              <a:latin typeface="Arial Rounded MT Bold" panose="020F0704030504030204" pitchFamily="34" charset="0"/>
            </a:endParaRPr>
          </a:p>
        </p:txBody>
      </p:sp>
      <p:sp>
        <p:nvSpPr>
          <p:cNvPr id="24" name="CuadroTexto 23"/>
          <p:cNvSpPr txBox="1"/>
          <p:nvPr/>
        </p:nvSpPr>
        <p:spPr>
          <a:xfrm>
            <a:off x="1609859" y="3656138"/>
            <a:ext cx="9087998" cy="461665"/>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2400" dirty="0" smtClean="0">
                <a:solidFill>
                  <a:schemeClr val="tx1"/>
                </a:solidFill>
                <a:latin typeface="Arial Rounded MT Bold" panose="020F0704030504030204" pitchFamily="34" charset="0"/>
              </a:rPr>
              <a:t>Respuesta del Cuestionario de Estudiantes (40 minutos)</a:t>
            </a:r>
            <a:endParaRPr lang="es-AR" sz="2400" dirty="0">
              <a:solidFill>
                <a:schemeClr val="tx1"/>
              </a:solidFill>
              <a:latin typeface="Arial Rounded MT Bold" panose="020F0704030504030204" pitchFamily="34" charset="0"/>
            </a:endParaRPr>
          </a:p>
        </p:txBody>
      </p:sp>
      <p:sp>
        <p:nvSpPr>
          <p:cNvPr id="25" name="CuadroTexto 24"/>
          <p:cNvSpPr txBox="1"/>
          <p:nvPr/>
        </p:nvSpPr>
        <p:spPr>
          <a:xfrm>
            <a:off x="365855" y="4357245"/>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5</a:t>
            </a:r>
            <a:endParaRPr lang="es-AR" sz="2000" b="1" dirty="0">
              <a:solidFill>
                <a:schemeClr val="accent1"/>
              </a:solidFill>
              <a:latin typeface="Arial Rounded MT Bold" panose="020F0704030504030204" pitchFamily="34" charset="0"/>
            </a:endParaRPr>
          </a:p>
        </p:txBody>
      </p:sp>
      <p:sp>
        <p:nvSpPr>
          <p:cNvPr id="26" name="CuadroTexto 25"/>
          <p:cNvSpPr txBox="1"/>
          <p:nvPr/>
        </p:nvSpPr>
        <p:spPr>
          <a:xfrm>
            <a:off x="1201641" y="4221603"/>
            <a:ext cx="10806716" cy="26776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Entregar los sobres transparentes cerrados con los Cuadernillos e ir registrando los presentes en la Planilla del Aplicador. Al </a:t>
            </a:r>
            <a:r>
              <a:rPr lang="es-AR" sz="2400" dirty="0">
                <a:solidFill>
                  <a:schemeClr val="tx1"/>
                </a:solidFill>
                <a:latin typeface="Arial Rounded MT Bold" panose="020F0704030504030204" pitchFamily="34" charset="0"/>
              </a:rPr>
              <a:t>primer estudiante del registro se le entregan los cuadernillos que contengan el n°1 de ID de estudiante. Continuar la distribución en forma secuencial, siguiendo el orden de la lista, sin asignar materiales a los estudiantes ausentes. </a:t>
            </a:r>
            <a:r>
              <a:rPr lang="es-AR" sz="2400" b="1" dirty="0">
                <a:solidFill>
                  <a:schemeClr val="tx1"/>
                </a:solidFill>
                <a:latin typeface="Arial Rounded MT Bold" panose="020F0704030504030204" pitchFamily="34" charset="0"/>
              </a:rPr>
              <a:t>Los materiales con los números de ID ausentes se vuelven a guardar en la caja.</a:t>
            </a:r>
            <a:endParaRPr lang="es-AR" sz="2400" dirty="0" smtClean="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2745458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365855" y="210252"/>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6</a:t>
            </a:r>
            <a:endParaRPr lang="es-AR" sz="2000" b="1" dirty="0">
              <a:solidFill>
                <a:schemeClr val="accent1"/>
              </a:solidFill>
              <a:latin typeface="Arial Rounded MT Bold" panose="020F0704030504030204" pitchFamily="34" charset="0"/>
            </a:endParaRPr>
          </a:p>
        </p:txBody>
      </p:sp>
      <p:sp>
        <p:nvSpPr>
          <p:cNvPr id="16" name="CuadroTexto 15"/>
          <p:cNvSpPr txBox="1"/>
          <p:nvPr/>
        </p:nvSpPr>
        <p:spPr>
          <a:xfrm>
            <a:off x="1201641" y="74610"/>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r>
              <a:rPr lang="es-AR" sz="2400" dirty="0" smtClean="0">
                <a:solidFill>
                  <a:schemeClr val="tx1"/>
                </a:solidFill>
                <a:latin typeface="Arial Rounded MT Bold" panose="020F0704030504030204" pitchFamily="34" charset="0"/>
              </a:rPr>
              <a:t>Transmitir con claridad las indicaciones sobre la forma de llenar las burbujas de respuestas .</a:t>
            </a:r>
            <a:endParaRPr lang="es-AR" sz="2400" dirty="0" smtClean="0">
              <a:solidFill>
                <a:srgbClr val="00B050"/>
              </a:solidFill>
              <a:latin typeface="Arial Rounded MT Bold" panose="020F0704030504030204" pitchFamily="34" charset="0"/>
            </a:endParaRPr>
          </a:p>
        </p:txBody>
      </p:sp>
      <p:sp>
        <p:nvSpPr>
          <p:cNvPr id="14" name="CuadroTexto 13"/>
          <p:cNvSpPr txBox="1"/>
          <p:nvPr/>
        </p:nvSpPr>
        <p:spPr>
          <a:xfrm>
            <a:off x="365855" y="1041249"/>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7</a:t>
            </a:r>
            <a:endParaRPr lang="es-AR" sz="2000" b="1" dirty="0">
              <a:solidFill>
                <a:schemeClr val="accent1"/>
              </a:solidFill>
              <a:latin typeface="Arial Rounded MT Bold" panose="020F0704030504030204" pitchFamily="34" charset="0"/>
            </a:endParaRPr>
          </a:p>
        </p:txBody>
      </p:sp>
      <p:sp>
        <p:nvSpPr>
          <p:cNvPr id="20" name="CuadroTexto 19"/>
          <p:cNvSpPr txBox="1"/>
          <p:nvPr/>
        </p:nvSpPr>
        <p:spPr>
          <a:xfrm>
            <a:off x="1201641" y="905607"/>
            <a:ext cx="10806716"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spcAft>
                <a:spcPts val="0"/>
              </a:spcAft>
            </a:pPr>
            <a:r>
              <a:rPr lang="es-AR" sz="2400" dirty="0">
                <a:solidFill>
                  <a:schemeClr val="tx1"/>
                </a:solidFill>
                <a:latin typeface="Arial Rounded MT Bold" panose="020F0704030504030204" pitchFamily="34" charset="0"/>
                <a:ea typeface="Calibri" panose="020F0502020204030204" pitchFamily="34" charset="0"/>
                <a:cs typeface="Times New Roman" panose="02020603050405020304" pitchFamily="18" charset="0"/>
              </a:rPr>
              <a:t>Si un estudiante llegara al aula una vez entregados los cuadernillos, no le será permitido realizar la prueba de esa área evaluada y será considerado ausente. (Podrá realizar la prueba del área siguiente en el momento de aplicación que corresponda).</a:t>
            </a:r>
          </a:p>
        </p:txBody>
      </p:sp>
      <p:sp>
        <p:nvSpPr>
          <p:cNvPr id="27" name="CuadroTexto 26"/>
          <p:cNvSpPr txBox="1"/>
          <p:nvPr/>
        </p:nvSpPr>
        <p:spPr>
          <a:xfrm>
            <a:off x="365855" y="2657076"/>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8</a:t>
            </a:r>
            <a:endParaRPr lang="es-AR" sz="2000" b="1" dirty="0">
              <a:solidFill>
                <a:schemeClr val="accent1"/>
              </a:solidFill>
              <a:latin typeface="Arial Rounded MT Bold" panose="020F0704030504030204" pitchFamily="34" charset="0"/>
            </a:endParaRPr>
          </a:p>
        </p:txBody>
      </p:sp>
      <p:sp>
        <p:nvSpPr>
          <p:cNvPr id="28" name="CuadroTexto 27"/>
          <p:cNvSpPr txBox="1"/>
          <p:nvPr/>
        </p:nvSpPr>
        <p:spPr>
          <a:xfrm>
            <a:off x="1201641" y="2521434"/>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just">
              <a:spcAft>
                <a:spcPts val="0"/>
              </a:spcAft>
            </a:pPr>
            <a:r>
              <a:rPr lang="es-AR" sz="2400" dirty="0">
                <a:solidFill>
                  <a:schemeClr val="tx1"/>
                </a:solidFill>
                <a:latin typeface="Arial Rounded MT Bold" panose="020F0704030504030204" pitchFamily="34" charset="0"/>
                <a:ea typeface="Calibri" panose="020F0502020204030204" pitchFamily="34" charset="0"/>
                <a:cs typeface="Times New Roman" panose="02020603050405020304" pitchFamily="18" charset="0"/>
              </a:rPr>
              <a:t>Prever que los últimos diez minutos de la aplicación de la Prueba estén reservados para que los estudiantes revisen el material a entregar. </a:t>
            </a:r>
          </a:p>
        </p:txBody>
      </p:sp>
      <p:sp>
        <p:nvSpPr>
          <p:cNvPr id="29" name="CuadroTexto 28"/>
          <p:cNvSpPr txBox="1"/>
          <p:nvPr/>
        </p:nvSpPr>
        <p:spPr>
          <a:xfrm>
            <a:off x="365855" y="3623715"/>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9</a:t>
            </a:r>
            <a:endParaRPr lang="es-AR" sz="2000" b="1" dirty="0">
              <a:solidFill>
                <a:schemeClr val="accent1"/>
              </a:solidFill>
              <a:latin typeface="Arial Rounded MT Bold" panose="020F0704030504030204" pitchFamily="34" charset="0"/>
            </a:endParaRPr>
          </a:p>
        </p:txBody>
      </p:sp>
      <p:sp>
        <p:nvSpPr>
          <p:cNvPr id="30" name="CuadroTexto 29"/>
          <p:cNvSpPr txBox="1"/>
          <p:nvPr/>
        </p:nvSpPr>
        <p:spPr>
          <a:xfrm>
            <a:off x="1201641" y="3488073"/>
            <a:ext cx="10806716" cy="156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dirty="0">
                <a:solidFill>
                  <a:schemeClr val="tx1"/>
                </a:solidFill>
                <a:latin typeface="Arial Rounded MT Bold" panose="020F0704030504030204" pitchFamily="34" charset="0"/>
                <a:ea typeface="Calibri" panose="020F0502020204030204" pitchFamily="34" charset="0"/>
                <a:cs typeface="Times New Roman" panose="02020603050405020304" pitchFamily="18" charset="0"/>
              </a:rPr>
              <a:t>Comprobar que no haya dobles marcas ni tachaduras. Si hubiera cambiado la opción de respuesta, verificar si borraron totalmente la considerada incorrecta. Verificar que las pruebas hayan sido completadas con lápiz negro</a:t>
            </a:r>
            <a:r>
              <a:rPr lang="es-AR" sz="2400" dirty="0" smtClean="0">
                <a:solidFill>
                  <a:schemeClr val="tx1"/>
                </a:solidFill>
                <a:latin typeface="Arial Rounded MT Bold" panose="020F0704030504030204" pitchFamily="34" charset="0"/>
                <a:ea typeface="Calibri" panose="020F0502020204030204" pitchFamily="34" charset="0"/>
                <a:cs typeface="Times New Roman" panose="02020603050405020304" pitchFamily="18" charset="0"/>
              </a:rPr>
              <a:t>.</a:t>
            </a:r>
            <a:endParaRPr lang="es-AR" sz="2400" dirty="0">
              <a:solidFill>
                <a:schemeClr val="tx1"/>
              </a:solidFill>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31" name="CuadroTexto 30"/>
          <p:cNvSpPr txBox="1"/>
          <p:nvPr/>
        </p:nvSpPr>
        <p:spPr>
          <a:xfrm>
            <a:off x="193183" y="5329017"/>
            <a:ext cx="881010"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10</a:t>
            </a:r>
            <a:endParaRPr lang="es-AR" sz="2000" b="1" dirty="0">
              <a:solidFill>
                <a:schemeClr val="accent1"/>
              </a:solidFill>
              <a:latin typeface="Arial Rounded MT Bold" panose="020F0704030504030204" pitchFamily="34" charset="0"/>
            </a:endParaRPr>
          </a:p>
        </p:txBody>
      </p:sp>
      <p:sp>
        <p:nvSpPr>
          <p:cNvPr id="32" name="CuadroTexto 31"/>
          <p:cNvSpPr txBox="1"/>
          <p:nvPr/>
        </p:nvSpPr>
        <p:spPr>
          <a:xfrm>
            <a:off x="1201641" y="5193375"/>
            <a:ext cx="10806716"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dirty="0">
                <a:solidFill>
                  <a:schemeClr val="tx1"/>
                </a:solidFill>
                <a:latin typeface="Arial Rounded MT Bold" panose="020F0704030504030204" pitchFamily="34" charset="0"/>
              </a:rPr>
              <a:t>Controlar la devolución de todo el material de cada uno de los estudiantes</a:t>
            </a:r>
            <a:r>
              <a:rPr lang="es-AR" sz="2400" dirty="0" smtClean="0">
                <a:solidFill>
                  <a:schemeClr val="tx1"/>
                </a:solidFill>
                <a:latin typeface="Arial Rounded MT Bold" panose="020F0704030504030204" pitchFamily="34" charset="0"/>
              </a:rPr>
              <a:t>.</a:t>
            </a:r>
            <a:endParaRPr lang="es-AR" sz="24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9386379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CuadroTexto 30"/>
          <p:cNvSpPr txBox="1"/>
          <p:nvPr/>
        </p:nvSpPr>
        <p:spPr>
          <a:xfrm>
            <a:off x="193183" y="267615"/>
            <a:ext cx="881010"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11</a:t>
            </a:r>
            <a:endParaRPr lang="es-AR" sz="2000" b="1" dirty="0">
              <a:solidFill>
                <a:schemeClr val="accent1"/>
              </a:solidFill>
              <a:latin typeface="Arial Rounded MT Bold" panose="020F0704030504030204" pitchFamily="34" charset="0"/>
            </a:endParaRPr>
          </a:p>
        </p:txBody>
      </p:sp>
      <p:sp>
        <p:nvSpPr>
          <p:cNvPr id="32" name="CuadroTexto 31"/>
          <p:cNvSpPr txBox="1"/>
          <p:nvPr/>
        </p:nvSpPr>
        <p:spPr>
          <a:xfrm>
            <a:off x="1201641" y="131973"/>
            <a:ext cx="10806716"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dirty="0" smtClean="0">
                <a:solidFill>
                  <a:schemeClr val="tx1"/>
                </a:solidFill>
                <a:latin typeface="Arial Rounded MT Bold" panose="020F0704030504030204" pitchFamily="34" charset="0"/>
              </a:rPr>
              <a:t>Guardar el material en la/s cajas correspondientes y cerrar las mismas.</a:t>
            </a:r>
          </a:p>
          <a:p>
            <a:pPr algn="just"/>
            <a:r>
              <a:rPr lang="es-AR" sz="2400" dirty="0" smtClean="0">
                <a:solidFill>
                  <a:srgbClr val="FF0000"/>
                </a:solidFill>
                <a:latin typeface="Arial Rounded MT Bold" panose="020F0704030504030204" pitchFamily="34" charset="0"/>
              </a:rPr>
              <a:t>*Guardar el Cuadernillo del Directivo/Veedor y la Planilla del Director en la misma caja donde se encontraba.  </a:t>
            </a:r>
            <a:endParaRPr lang="es-AR" sz="2400" dirty="0">
              <a:solidFill>
                <a:srgbClr val="FF0000"/>
              </a:solidFill>
              <a:latin typeface="Arial Rounded MT Bold" panose="020F0704030504030204" pitchFamily="34" charset="0"/>
            </a:endParaRPr>
          </a:p>
        </p:txBody>
      </p:sp>
      <p:sp>
        <p:nvSpPr>
          <p:cNvPr id="12" name="CuadroTexto 11"/>
          <p:cNvSpPr txBox="1"/>
          <p:nvPr/>
        </p:nvSpPr>
        <p:spPr>
          <a:xfrm>
            <a:off x="193183" y="1467944"/>
            <a:ext cx="881010"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12</a:t>
            </a:r>
            <a:endParaRPr lang="es-AR" sz="2000" b="1" dirty="0">
              <a:solidFill>
                <a:schemeClr val="accent1"/>
              </a:solidFill>
              <a:latin typeface="Arial Rounded MT Bold" panose="020F0704030504030204" pitchFamily="34" charset="0"/>
            </a:endParaRPr>
          </a:p>
        </p:txBody>
      </p:sp>
      <p:sp>
        <p:nvSpPr>
          <p:cNvPr id="13" name="CuadroTexto 12"/>
          <p:cNvSpPr txBox="1"/>
          <p:nvPr/>
        </p:nvSpPr>
        <p:spPr>
          <a:xfrm>
            <a:off x="1201641" y="1486850"/>
            <a:ext cx="10806716"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dirty="0" smtClean="0">
                <a:solidFill>
                  <a:schemeClr val="tx1"/>
                </a:solidFill>
                <a:latin typeface="Arial Rounded MT Bold" panose="020F0704030504030204" pitchFamily="34" charset="0"/>
              </a:rPr>
              <a:t>Entregar la caja cerrada al Director/Veedor.</a:t>
            </a:r>
          </a:p>
        </p:txBody>
      </p:sp>
    </p:spTree>
    <p:extLst>
      <p:ext uri="{BB962C8B-B14F-4D97-AF65-F5344CB8AC3E}">
        <p14:creationId xmlns:p14="http://schemas.microsoft.com/office/powerpoint/2010/main" val="30414579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Después de la Aplicación</a:t>
            </a:r>
            <a:endParaRPr lang="es-AR" sz="4000" dirty="0">
              <a:solidFill>
                <a:schemeClr val="bg1"/>
              </a:solidFill>
              <a:latin typeface="Arial Rounded MT Bold" panose="020F0704030504030204" pitchFamily="34" charset="0"/>
            </a:endParaRPr>
          </a:p>
        </p:txBody>
      </p:sp>
      <p:sp>
        <p:nvSpPr>
          <p:cNvPr id="7" name="CuadroTexto 6"/>
          <p:cNvSpPr txBox="1"/>
          <p:nvPr/>
        </p:nvSpPr>
        <p:spPr>
          <a:xfrm>
            <a:off x="230629" y="814813"/>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Coordinador de Cabecera</a:t>
            </a:r>
            <a:endParaRPr lang="es-AR" sz="3200" dirty="0">
              <a:solidFill>
                <a:schemeClr val="tx1"/>
              </a:solidFill>
              <a:latin typeface="Arial Rounded MT Bold" panose="020F0704030504030204" pitchFamily="34" charset="0"/>
            </a:endParaRPr>
          </a:p>
        </p:txBody>
      </p:sp>
      <p:sp>
        <p:nvSpPr>
          <p:cNvPr id="10" name="CuadroTexto 9"/>
          <p:cNvSpPr txBox="1"/>
          <p:nvPr/>
        </p:nvSpPr>
        <p:spPr>
          <a:xfrm>
            <a:off x="230629" y="1493636"/>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2" name="CuadroTexto 11"/>
          <p:cNvSpPr txBox="1"/>
          <p:nvPr/>
        </p:nvSpPr>
        <p:spPr>
          <a:xfrm>
            <a:off x="1066415" y="1408806"/>
            <a:ext cx="10806716" cy="19389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b="1" u="sng" dirty="0" smtClean="0">
                <a:solidFill>
                  <a:schemeClr val="tx1"/>
                </a:solidFill>
                <a:latin typeface="Arial Rounded MT Bold" panose="020F0704030504030204" pitchFamily="34" charset="0"/>
              </a:rPr>
              <a:t>Recibir los materiales</a:t>
            </a:r>
            <a:r>
              <a:rPr lang="es-AR" sz="2400" dirty="0" smtClean="0">
                <a:solidFill>
                  <a:schemeClr val="tx1"/>
                </a:solidFill>
                <a:latin typeface="Arial Rounded MT Bold" panose="020F0704030504030204" pitchFamily="34" charset="0"/>
              </a:rPr>
              <a:t> y completar </a:t>
            </a:r>
            <a:r>
              <a:rPr lang="es-AR" sz="2400" b="1" u="sng" dirty="0">
                <a:solidFill>
                  <a:schemeClr val="tx1"/>
                </a:solidFill>
                <a:latin typeface="Arial Rounded MT Bold" panose="020F0704030504030204" pitchFamily="34" charset="0"/>
              </a:rPr>
              <a:t>el “ACTA PLANILLA DE ENTREGA Y RECEPCIÓN DE MATERIALES APRENDER 2017”</a:t>
            </a:r>
            <a:r>
              <a:rPr lang="es-AR" sz="2400" dirty="0">
                <a:solidFill>
                  <a:schemeClr val="tx1"/>
                </a:solidFill>
                <a:latin typeface="Arial Rounded MT Bold" panose="020F0704030504030204" pitchFamily="34" charset="0"/>
              </a:rPr>
              <a:t> en la que se consignará la cantidad de cajas que </a:t>
            </a:r>
            <a:r>
              <a:rPr lang="es-AR" sz="2400" dirty="0" smtClean="0">
                <a:solidFill>
                  <a:schemeClr val="tx1"/>
                </a:solidFill>
                <a:latin typeface="Arial Rounded MT Bold" panose="020F0704030504030204" pitchFamily="34" charset="0"/>
              </a:rPr>
              <a:t>se entregan, </a:t>
            </a:r>
            <a:r>
              <a:rPr lang="es-AR" sz="2400" dirty="0">
                <a:solidFill>
                  <a:schemeClr val="tx1"/>
                </a:solidFill>
                <a:latin typeface="Arial Rounded MT Bold" panose="020F0704030504030204" pitchFamily="34" charset="0"/>
              </a:rPr>
              <a:t>fecha y firma del director. </a:t>
            </a:r>
          </a:p>
          <a:p>
            <a:pPr lvl="0" algn="just"/>
            <a:r>
              <a:rPr lang="es-AR" sz="2400" dirty="0" smtClean="0">
                <a:solidFill>
                  <a:schemeClr val="tx1"/>
                </a:solidFill>
                <a:latin typeface="Arial Rounded MT Bold" panose="020F0704030504030204" pitchFamily="34" charset="0"/>
              </a:rPr>
              <a:t>    </a:t>
            </a:r>
            <a:endParaRPr lang="es-AR" sz="2400" dirty="0" smtClean="0">
              <a:solidFill>
                <a:srgbClr val="00B050"/>
              </a:solidFill>
              <a:latin typeface="Arial Rounded MT Bold" panose="020F0704030504030204" pitchFamily="34" charset="0"/>
            </a:endParaRPr>
          </a:p>
        </p:txBody>
      </p:sp>
      <p:sp>
        <p:nvSpPr>
          <p:cNvPr id="9" name="CuadroTexto 8"/>
          <p:cNvSpPr txBox="1"/>
          <p:nvPr/>
        </p:nvSpPr>
        <p:spPr>
          <a:xfrm>
            <a:off x="230629" y="320246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11" name="CuadroTexto 10"/>
          <p:cNvSpPr txBox="1"/>
          <p:nvPr/>
        </p:nvSpPr>
        <p:spPr>
          <a:xfrm>
            <a:off x="1066415" y="3194912"/>
            <a:ext cx="10806716"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b="1" u="sng" dirty="0" smtClean="0">
                <a:solidFill>
                  <a:schemeClr val="tx1"/>
                </a:solidFill>
                <a:latin typeface="Arial Rounded MT Bold" panose="020F0704030504030204" pitchFamily="34" charset="0"/>
              </a:rPr>
              <a:t>Recibir la copia de la Planilla del Directivo/Veedor</a:t>
            </a:r>
            <a:endParaRPr lang="es-AR" sz="2400" dirty="0" smtClean="0">
              <a:solidFill>
                <a:srgbClr val="00B050"/>
              </a:solidFill>
              <a:latin typeface="Arial Rounded MT Bold" panose="020F0704030504030204" pitchFamily="34" charset="0"/>
            </a:endParaRPr>
          </a:p>
        </p:txBody>
      </p:sp>
      <p:sp>
        <p:nvSpPr>
          <p:cNvPr id="13" name="CuadroTexto 12"/>
          <p:cNvSpPr txBox="1"/>
          <p:nvPr/>
        </p:nvSpPr>
        <p:spPr>
          <a:xfrm>
            <a:off x="230629" y="434868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3</a:t>
            </a:r>
            <a:endParaRPr lang="es-AR" sz="2000" b="1" dirty="0">
              <a:solidFill>
                <a:schemeClr val="accent1"/>
              </a:solidFill>
              <a:latin typeface="Arial Rounded MT Bold" panose="020F0704030504030204" pitchFamily="34" charset="0"/>
            </a:endParaRPr>
          </a:p>
        </p:txBody>
      </p:sp>
      <p:sp>
        <p:nvSpPr>
          <p:cNvPr id="15" name="CuadroTexto 14"/>
          <p:cNvSpPr txBox="1"/>
          <p:nvPr/>
        </p:nvSpPr>
        <p:spPr>
          <a:xfrm>
            <a:off x="1066415" y="4392648"/>
            <a:ext cx="10806716"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b="1" u="sng" dirty="0" smtClean="0">
                <a:solidFill>
                  <a:schemeClr val="tx1"/>
                </a:solidFill>
                <a:latin typeface="Arial Rounded MT Bold" panose="020F0704030504030204" pitchFamily="34" charset="0"/>
              </a:rPr>
              <a:t>Organizar el material</a:t>
            </a:r>
            <a:r>
              <a:rPr lang="es-AR" sz="2400" b="1" dirty="0" smtClean="0">
                <a:solidFill>
                  <a:schemeClr val="tx1"/>
                </a:solidFill>
                <a:latin typeface="Arial Rounded MT Bold" panose="020F0704030504030204" pitchFamily="34" charset="0"/>
              </a:rPr>
              <a:t> </a:t>
            </a:r>
            <a:r>
              <a:rPr lang="es-AR" sz="2400" dirty="0" smtClean="0">
                <a:solidFill>
                  <a:schemeClr val="tx1"/>
                </a:solidFill>
                <a:latin typeface="Arial Rounded MT Bold" panose="020F0704030504030204" pitchFamily="34" charset="0"/>
              </a:rPr>
              <a:t> para el envío postal</a:t>
            </a:r>
            <a:endParaRPr lang="es-AR" sz="2400" dirty="0" smtClean="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40076432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0631" y="0"/>
            <a:ext cx="11642501" cy="707886"/>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4000" dirty="0" smtClean="0">
                <a:solidFill>
                  <a:schemeClr val="bg1"/>
                </a:solidFill>
                <a:latin typeface="Arial Rounded MT Bold" panose="020F0704030504030204" pitchFamily="34" charset="0"/>
              </a:rPr>
              <a:t>Después de la Aplicación</a:t>
            </a:r>
            <a:endParaRPr lang="es-AR" sz="4000" dirty="0">
              <a:solidFill>
                <a:schemeClr val="bg1"/>
              </a:solidFill>
              <a:latin typeface="Arial Rounded MT Bold" panose="020F0704030504030204" pitchFamily="34" charset="0"/>
            </a:endParaRPr>
          </a:p>
        </p:txBody>
      </p:sp>
      <p:sp>
        <p:nvSpPr>
          <p:cNvPr id="7" name="CuadroTexto 6"/>
          <p:cNvSpPr txBox="1"/>
          <p:nvPr/>
        </p:nvSpPr>
        <p:spPr>
          <a:xfrm>
            <a:off x="230629" y="814813"/>
            <a:ext cx="11642502" cy="584775"/>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AR" sz="3200" dirty="0" smtClean="0">
                <a:solidFill>
                  <a:schemeClr val="tx1"/>
                </a:solidFill>
                <a:latin typeface="Arial Rounded MT Bold" panose="020F0704030504030204" pitchFamily="34" charset="0"/>
              </a:rPr>
              <a:t>Director/ Veedor</a:t>
            </a:r>
            <a:endParaRPr lang="es-AR" sz="3200" dirty="0">
              <a:solidFill>
                <a:schemeClr val="tx1"/>
              </a:solidFill>
              <a:latin typeface="Arial Rounded MT Bold" panose="020F0704030504030204" pitchFamily="34" charset="0"/>
            </a:endParaRPr>
          </a:p>
        </p:txBody>
      </p:sp>
      <p:sp>
        <p:nvSpPr>
          <p:cNvPr id="10" name="CuadroTexto 9"/>
          <p:cNvSpPr txBox="1"/>
          <p:nvPr/>
        </p:nvSpPr>
        <p:spPr>
          <a:xfrm>
            <a:off x="230629" y="1493636"/>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1</a:t>
            </a:r>
            <a:endParaRPr lang="es-AR" sz="2000" b="1" dirty="0">
              <a:solidFill>
                <a:schemeClr val="accent1"/>
              </a:solidFill>
              <a:latin typeface="Arial Rounded MT Bold" panose="020F0704030504030204" pitchFamily="34" charset="0"/>
            </a:endParaRPr>
          </a:p>
        </p:txBody>
      </p:sp>
      <p:sp>
        <p:nvSpPr>
          <p:cNvPr id="12" name="CuadroTexto 11"/>
          <p:cNvSpPr txBox="1"/>
          <p:nvPr/>
        </p:nvSpPr>
        <p:spPr>
          <a:xfrm>
            <a:off x="1066415" y="1408806"/>
            <a:ext cx="10806716" cy="19389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b="1" u="sng" dirty="0" smtClean="0">
                <a:solidFill>
                  <a:schemeClr val="tx1"/>
                </a:solidFill>
                <a:latin typeface="Arial Rounded MT Bold" panose="020F0704030504030204" pitchFamily="34" charset="0"/>
              </a:rPr>
              <a:t>Entregar los materiales</a:t>
            </a:r>
            <a:r>
              <a:rPr lang="es-AR" sz="2400" dirty="0" smtClean="0">
                <a:solidFill>
                  <a:schemeClr val="tx1"/>
                </a:solidFill>
                <a:latin typeface="Arial Rounded MT Bold" panose="020F0704030504030204" pitchFamily="34" charset="0"/>
              </a:rPr>
              <a:t> en la Cabecera de distribución y completar </a:t>
            </a:r>
            <a:r>
              <a:rPr lang="es-AR" sz="2400" b="1" u="sng" dirty="0">
                <a:solidFill>
                  <a:schemeClr val="tx1"/>
                </a:solidFill>
                <a:latin typeface="Arial Rounded MT Bold" panose="020F0704030504030204" pitchFamily="34" charset="0"/>
              </a:rPr>
              <a:t>el “ACTA PLANILLA DE ENTREGA Y RECEPCIÓN DE MATERIALES APRENDER 2017”</a:t>
            </a:r>
            <a:r>
              <a:rPr lang="es-AR" sz="2400" dirty="0">
                <a:solidFill>
                  <a:schemeClr val="tx1"/>
                </a:solidFill>
                <a:latin typeface="Arial Rounded MT Bold" panose="020F0704030504030204" pitchFamily="34" charset="0"/>
              </a:rPr>
              <a:t> en la que se consignará la cantidad de cajas que </a:t>
            </a:r>
            <a:r>
              <a:rPr lang="es-AR" sz="2400" dirty="0" smtClean="0">
                <a:solidFill>
                  <a:schemeClr val="tx1"/>
                </a:solidFill>
                <a:latin typeface="Arial Rounded MT Bold" panose="020F0704030504030204" pitchFamily="34" charset="0"/>
              </a:rPr>
              <a:t>se entregan, </a:t>
            </a:r>
            <a:r>
              <a:rPr lang="es-AR" sz="2400" dirty="0">
                <a:solidFill>
                  <a:schemeClr val="tx1"/>
                </a:solidFill>
                <a:latin typeface="Arial Rounded MT Bold" panose="020F0704030504030204" pitchFamily="34" charset="0"/>
              </a:rPr>
              <a:t>fecha y firma del director. </a:t>
            </a:r>
          </a:p>
          <a:p>
            <a:pPr lvl="0" algn="just"/>
            <a:r>
              <a:rPr lang="es-AR" sz="2400" dirty="0" smtClean="0">
                <a:solidFill>
                  <a:schemeClr val="tx1"/>
                </a:solidFill>
                <a:latin typeface="Arial Rounded MT Bold" panose="020F0704030504030204" pitchFamily="34" charset="0"/>
              </a:rPr>
              <a:t>    </a:t>
            </a:r>
            <a:endParaRPr lang="es-AR" sz="2400" dirty="0" smtClean="0">
              <a:solidFill>
                <a:srgbClr val="00B050"/>
              </a:solidFill>
              <a:latin typeface="Arial Rounded MT Bold" panose="020F0704030504030204" pitchFamily="34" charset="0"/>
            </a:endParaRPr>
          </a:p>
        </p:txBody>
      </p:sp>
      <p:sp>
        <p:nvSpPr>
          <p:cNvPr id="9" name="CuadroTexto 8"/>
          <p:cNvSpPr txBox="1"/>
          <p:nvPr/>
        </p:nvSpPr>
        <p:spPr>
          <a:xfrm>
            <a:off x="230629" y="3202468"/>
            <a:ext cx="708338" cy="649188"/>
          </a:xfrm>
          <a:prstGeom prst="teardrop">
            <a:avLst>
              <a:gd name="adj" fmla="val 98400"/>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s-AR" sz="2400" b="1" dirty="0" smtClean="0">
                <a:solidFill>
                  <a:schemeClr val="accent1"/>
                </a:solidFill>
                <a:latin typeface="Arial Rounded MT Bold" panose="020F0704030504030204" pitchFamily="34" charset="0"/>
              </a:rPr>
              <a:t>2</a:t>
            </a:r>
            <a:endParaRPr lang="es-AR" sz="2000" b="1" dirty="0">
              <a:solidFill>
                <a:schemeClr val="accent1"/>
              </a:solidFill>
              <a:latin typeface="Arial Rounded MT Bold" panose="020F0704030504030204" pitchFamily="34" charset="0"/>
            </a:endParaRPr>
          </a:p>
        </p:txBody>
      </p:sp>
      <p:sp>
        <p:nvSpPr>
          <p:cNvPr id="11" name="CuadroTexto 10"/>
          <p:cNvSpPr txBox="1"/>
          <p:nvPr/>
        </p:nvSpPr>
        <p:spPr>
          <a:xfrm>
            <a:off x="1066415" y="3194912"/>
            <a:ext cx="10806716"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es-AR" sz="2400" b="1" u="sng" dirty="0" smtClean="0">
                <a:solidFill>
                  <a:schemeClr val="tx1"/>
                </a:solidFill>
                <a:latin typeface="Arial Rounded MT Bold" panose="020F0704030504030204" pitchFamily="34" charset="0"/>
              </a:rPr>
              <a:t>Entregar la copia de la Planilla del Directivo/Veedor</a:t>
            </a:r>
            <a:endParaRPr lang="es-AR" sz="2400" dirty="0" smtClean="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4045677148"/>
      </p:ext>
    </p:extLst>
  </p:cSld>
  <p:clrMapOvr>
    <a:masterClrMapping/>
  </p:clrMapOvr>
</p:sld>
</file>

<file path=ppt/theme/theme1.xml><?xml version="1.0" encoding="utf-8"?>
<a:theme xmlns:a="http://schemas.openxmlformats.org/drawingml/2006/main" name="Marco">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1604</TotalTime>
  <Words>3113</Words>
  <Application>Microsoft Office PowerPoint</Application>
  <PresentationFormat>Panorámica</PresentationFormat>
  <Paragraphs>468</Paragraphs>
  <Slides>60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60</vt:i4>
      </vt:variant>
    </vt:vector>
  </HeadingPairs>
  <TitlesOfParts>
    <vt:vector size="68" baseType="lpstr">
      <vt:lpstr>Arial</vt:lpstr>
      <vt:lpstr>Arial Rounded MT Bold</vt:lpstr>
      <vt:lpstr>Calibri</vt:lpstr>
      <vt:lpstr>Corbel</vt:lpstr>
      <vt:lpstr>RobotoSlab-Light</vt:lpstr>
      <vt:lpstr>Times New Roman</vt:lpstr>
      <vt:lpstr>Wingdings 2</vt:lpstr>
      <vt:lpstr>Marco</vt:lpstr>
      <vt:lpstr>APRENDER 2017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Gobierno de Cordoba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Jornada de Revisión de expertos</dc:title>
  <dc:creator>Rafael Orlando Taborda</dc:creator>
  <cp:lastModifiedBy>Micaela Bressan</cp:lastModifiedBy>
  <cp:revision>97</cp:revision>
  <cp:lastPrinted>2017-08-16T17:59:31Z</cp:lastPrinted>
  <dcterms:created xsi:type="dcterms:W3CDTF">2017-06-16T15:03:36Z</dcterms:created>
  <dcterms:modified xsi:type="dcterms:W3CDTF">2017-08-30T14:41:46Z</dcterms:modified>
</cp:coreProperties>
</file>