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4"/>
  </p:notesMasterIdLst>
  <p:sldIdLst>
    <p:sldId id="269" r:id="rId2"/>
    <p:sldId id="256" r:id="rId3"/>
    <p:sldId id="257" r:id="rId4"/>
    <p:sldId id="267" r:id="rId5"/>
    <p:sldId id="266" r:id="rId6"/>
    <p:sldId id="258" r:id="rId7"/>
    <p:sldId id="259" r:id="rId8"/>
    <p:sldId id="260" r:id="rId9"/>
    <p:sldId id="263" r:id="rId10"/>
    <p:sldId id="265" r:id="rId11"/>
    <p:sldId id="261" r:id="rId12"/>
    <p:sldId id="262" r:id="rId13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45" autoAdjust="0"/>
    <p:restoredTop sz="94660"/>
  </p:normalViewPr>
  <p:slideViewPr>
    <p:cSldViewPr>
      <p:cViewPr varScale="1">
        <p:scale>
          <a:sx n="69" d="100"/>
          <a:sy n="69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E745E2-54A0-4FDC-A427-00C8F7C95421}" type="datetimeFigureOut">
              <a:rPr lang="es-AR" smtClean="0"/>
              <a:t>23/04/2017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6A9A6B-002C-4902-8646-CABBC698B54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87899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6A9A6B-002C-4902-8646-CABBC698B542}" type="slidenum">
              <a:rPr lang="es-AR" smtClean="0"/>
              <a:t>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57732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6A9A6B-002C-4902-8646-CABBC698B542}" type="slidenum">
              <a:rPr lang="es-AR" smtClean="0"/>
              <a:t>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59042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79D8C9-D436-412F-921C-ACD4396EBA65}" type="datetimeFigureOut">
              <a:rPr lang="es-AR" smtClean="0"/>
              <a:t>23/04/2017</a:t>
            </a:fld>
            <a:endParaRPr lang="es-AR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B34D75-DB17-4CE6-B479-6184F8E20920}" type="slidenum">
              <a:rPr lang="es-AR" smtClean="0"/>
              <a:t>‹Nº›</a:t>
            </a:fld>
            <a:endParaRPr lang="es-AR"/>
          </a:p>
        </p:txBody>
      </p:sp>
      <p:sp>
        <p:nvSpPr>
          <p:cNvPr id="32" name="31 Rectángulo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39 Rectángulo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40 Rectángulo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41 Rectángulo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56" name="55 Rectángulo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64 Rectángulo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65 Rectángulo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66 Rectángulo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79D8C9-D436-412F-921C-ACD4396EBA65}" type="datetimeFigureOut">
              <a:rPr lang="es-AR" smtClean="0"/>
              <a:t>23/04/2017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B34D75-DB17-4CE6-B479-6184F8E20920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Forma libre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14 Forma libre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12 Forma libre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15 Forma libre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16 Forma libre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17 Forma libre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18 Forma libre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19 Forma libre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20 Forma libre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21 Forma libre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22 Forma libre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23 Forma libre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24 Forma libre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25 Forma libre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26 Forma libre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79D8C9-D436-412F-921C-ACD4396EBA65}" type="datetimeFigureOut">
              <a:rPr lang="es-AR" smtClean="0"/>
              <a:t>23/04/2017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B34D75-DB17-4CE6-B479-6184F8E20920}" type="slidenum">
              <a:rPr lang="es-AR" smtClean="0"/>
              <a:t>‹Nº›</a:t>
            </a:fld>
            <a:endParaRPr lang="es-AR"/>
          </a:p>
        </p:txBody>
      </p:sp>
      <p:sp>
        <p:nvSpPr>
          <p:cNvPr id="7" name="6 Rectángulo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8 Rectángulo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79D8C9-D436-412F-921C-ACD4396EBA65}" type="datetimeFigureOut">
              <a:rPr lang="es-AR" smtClean="0"/>
              <a:t>23/04/2017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B34D75-DB17-4CE6-B479-6184F8E20920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24 Rectángulo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79D8C9-D436-412F-921C-ACD4396EBA65}" type="datetimeFigureOut">
              <a:rPr lang="es-AR" smtClean="0"/>
              <a:t>23/04/2017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B34D75-DB17-4CE6-B479-6184F8E20920}" type="slidenum">
              <a:rPr lang="es-AR" smtClean="0"/>
              <a:t>‹Nº›</a:t>
            </a:fld>
            <a:endParaRPr lang="es-AR"/>
          </a:p>
        </p:txBody>
      </p:sp>
      <p:sp>
        <p:nvSpPr>
          <p:cNvPr id="16" name="15 Rectángulo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16 Rectángulo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17 Rectángulo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19 Rectángulo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20 Rectángulo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21 Rectángulo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29 Rectángulo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79D8C9-D436-412F-921C-ACD4396EBA65}" type="datetimeFigureOut">
              <a:rPr lang="es-AR" smtClean="0"/>
              <a:t>23/04/2017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B34D75-DB17-4CE6-B479-6184F8E20920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79D8C9-D436-412F-921C-ACD4396EBA65}" type="datetimeFigureOut">
              <a:rPr lang="es-AR" smtClean="0"/>
              <a:t>23/04/2017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B34D75-DB17-4CE6-B479-6184F8E20920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79D8C9-D436-412F-921C-ACD4396EBA65}" type="datetimeFigureOut">
              <a:rPr lang="es-AR" smtClean="0"/>
              <a:t>23/04/2017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B34D75-DB17-4CE6-B479-6184F8E20920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8 Conector recto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9 Grupo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14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15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16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1 Título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grpSp>
        <p:nvGrpSpPr>
          <p:cNvPr id="14" name="13 Grupo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10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11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17 Grupo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18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19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20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4479D8C9-D436-412F-921C-ACD4396EBA65}" type="datetimeFigureOut">
              <a:rPr lang="es-AR" smtClean="0"/>
              <a:t>23/04/2017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93B34D75-DB17-4CE6-B479-6184F8E20920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79D8C9-D436-412F-921C-ACD4396EBA65}" type="datetimeFigureOut">
              <a:rPr lang="es-AR" smtClean="0"/>
              <a:t>23/04/2017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B34D75-DB17-4CE6-B479-6184F8E20920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79D8C9-D436-412F-921C-ACD4396EBA65}" type="datetimeFigureOut">
              <a:rPr lang="es-AR" smtClean="0"/>
              <a:t>23/04/2017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B34D75-DB17-4CE6-B479-6184F8E20920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14 Rectángulo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15 Rectángulo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16 Rectángulo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479D8C9-D436-412F-921C-ACD4396EBA65}" type="datetimeFigureOut">
              <a:rPr lang="es-AR" smtClean="0"/>
              <a:t>23/04/2017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93B34D75-DB17-4CE6-B479-6184F8E20920}" type="slidenum">
              <a:rPr lang="es-AR" smtClean="0"/>
              <a:t>‹Nº›</a:t>
            </a:fld>
            <a:endParaRPr lang="es-A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pieza posgra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-47625"/>
            <a:ext cx="6337300" cy="695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5690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275856" y="1484784"/>
            <a:ext cx="5688632" cy="2520280"/>
          </a:xfrm>
        </p:spPr>
        <p:txBody>
          <a:bodyPr/>
          <a:lstStyle/>
          <a:p>
            <a:pPr algn="ctr"/>
            <a:r>
              <a:rPr lang="es-AR" sz="4800" dirty="0" smtClean="0">
                <a:solidFill>
                  <a:schemeClr val="accent3"/>
                </a:solidFill>
                <a:latin typeface="Constantia" pitchFamily="18" charset="0"/>
              </a:rPr>
              <a:t>ESPECIALIZACION </a:t>
            </a:r>
            <a:br>
              <a:rPr lang="es-AR" sz="4800" dirty="0" smtClean="0">
                <a:solidFill>
                  <a:schemeClr val="accent3"/>
                </a:solidFill>
                <a:latin typeface="Constantia" pitchFamily="18" charset="0"/>
              </a:rPr>
            </a:br>
            <a:r>
              <a:rPr lang="es-AR" sz="4800" dirty="0" smtClean="0">
                <a:solidFill>
                  <a:schemeClr val="accent3"/>
                </a:solidFill>
                <a:latin typeface="Constantia" pitchFamily="18" charset="0"/>
              </a:rPr>
              <a:t>en BIOETICA SOCIAL</a:t>
            </a:r>
            <a:endParaRPr lang="es-AR" sz="4800" dirty="0">
              <a:solidFill>
                <a:schemeClr val="accent3"/>
              </a:solidFill>
              <a:latin typeface="Constantia" pitchFamily="18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067944" y="5013176"/>
            <a:ext cx="4834880" cy="792088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es-AR" sz="3200" dirty="0" smtClean="0"/>
              <a:t> </a:t>
            </a:r>
          </a:p>
          <a:p>
            <a:pPr algn="ctr"/>
            <a:endParaRPr lang="es-AR" sz="3200" dirty="0"/>
          </a:p>
          <a:p>
            <a:pPr algn="ctr"/>
            <a:endParaRPr lang="es-AR" sz="3200" dirty="0" smtClean="0"/>
          </a:p>
          <a:p>
            <a:pPr algn="ctr"/>
            <a:endParaRPr lang="es-AR" sz="3200" dirty="0"/>
          </a:p>
          <a:p>
            <a:pPr algn="ctr"/>
            <a:endParaRPr lang="es-AR" sz="3200" dirty="0" smtClean="0"/>
          </a:p>
          <a:p>
            <a:pPr algn="ctr"/>
            <a:endParaRPr lang="es-AR" sz="3200" dirty="0"/>
          </a:p>
          <a:p>
            <a:pPr algn="ctr"/>
            <a:endParaRPr lang="es-AR" sz="3200" dirty="0" smtClean="0"/>
          </a:p>
          <a:p>
            <a:pPr algn="ctr"/>
            <a:endParaRPr lang="es-AR" sz="3200" dirty="0"/>
          </a:p>
          <a:p>
            <a:pPr algn="ctr"/>
            <a:endParaRPr lang="es-AR" sz="3200" dirty="0" smtClean="0"/>
          </a:p>
          <a:p>
            <a:pPr algn="ctr"/>
            <a:endParaRPr lang="es-AR" sz="3200" dirty="0" smtClean="0"/>
          </a:p>
          <a:p>
            <a:pPr algn="ctr"/>
            <a:endParaRPr lang="es-AR" sz="3200" dirty="0" smtClean="0"/>
          </a:p>
          <a:p>
            <a:pPr algn="ctr"/>
            <a:endParaRPr lang="es-AR" sz="3200" dirty="0"/>
          </a:p>
          <a:p>
            <a:pPr algn="ctr"/>
            <a:endParaRPr lang="es-AR" sz="3200" dirty="0" smtClean="0"/>
          </a:p>
          <a:p>
            <a:pPr algn="ctr"/>
            <a:endParaRPr lang="es-AR" sz="3200" dirty="0"/>
          </a:p>
          <a:p>
            <a:pPr lvl="0" algn="ctr">
              <a:buClr>
                <a:srgbClr val="D6ECFF"/>
              </a:buClr>
            </a:pPr>
            <a:endParaRPr lang="es-AR" sz="3200" dirty="0">
              <a:solidFill>
                <a:prstClr val="white"/>
              </a:solidFill>
            </a:endParaRPr>
          </a:p>
          <a:p>
            <a:pPr lvl="0" algn="ctr">
              <a:buClr>
                <a:srgbClr val="D6ECFF"/>
              </a:buClr>
            </a:pPr>
            <a:endParaRPr lang="es-AR" sz="3200" dirty="0" smtClean="0">
              <a:solidFill>
                <a:prstClr val="white"/>
              </a:solidFill>
            </a:endParaRPr>
          </a:p>
          <a:p>
            <a:pPr lvl="0" algn="ctr">
              <a:lnSpc>
                <a:spcPct val="170000"/>
              </a:lnSpc>
              <a:buClr>
                <a:srgbClr val="D6ECFF"/>
              </a:buClr>
            </a:pPr>
            <a:r>
              <a:rPr lang="es-AR" sz="9600" dirty="0" smtClean="0">
                <a:solidFill>
                  <a:prstClr val="white"/>
                </a:solidFill>
              </a:rPr>
              <a:t>Facultad </a:t>
            </a:r>
            <a:r>
              <a:rPr lang="es-AR" sz="9600" dirty="0">
                <a:solidFill>
                  <a:prstClr val="white"/>
                </a:solidFill>
              </a:rPr>
              <a:t>de Filosofía y </a:t>
            </a:r>
            <a:r>
              <a:rPr lang="es-AR" sz="9600" dirty="0" smtClean="0">
                <a:solidFill>
                  <a:prstClr val="white"/>
                </a:solidFill>
              </a:rPr>
              <a:t>Humanidades</a:t>
            </a:r>
          </a:p>
          <a:p>
            <a:pPr lvl="0" algn="ctr">
              <a:lnSpc>
                <a:spcPct val="170000"/>
              </a:lnSpc>
              <a:buClr>
                <a:srgbClr val="D6ECFF"/>
              </a:buClr>
            </a:pPr>
            <a:r>
              <a:rPr lang="es-AR" sz="9600" dirty="0" smtClean="0">
                <a:solidFill>
                  <a:prstClr val="white"/>
                </a:solidFill>
              </a:rPr>
              <a:t>Universidad Católica Córdoba</a:t>
            </a:r>
            <a:endParaRPr lang="es-AR" sz="9600" dirty="0">
              <a:solidFill>
                <a:prstClr val="white"/>
              </a:solidFill>
            </a:endParaRPr>
          </a:p>
          <a:p>
            <a:pPr algn="ctr"/>
            <a:endParaRPr lang="es-AR" sz="3200" dirty="0" smtClean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33"/>
          <a:stretch/>
        </p:blipFill>
        <p:spPr bwMode="auto">
          <a:xfrm>
            <a:off x="29190" y="548680"/>
            <a:ext cx="3136041" cy="6193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64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5576" y="260648"/>
            <a:ext cx="7772400" cy="914400"/>
          </a:xfrm>
        </p:spPr>
        <p:txBody>
          <a:bodyPr/>
          <a:lstStyle/>
          <a:p>
            <a:pPr algn="ctr"/>
            <a:r>
              <a:rPr lang="es-AR" dirty="0" smtClean="0">
                <a:latin typeface="Constantia" pitchFamily="18" charset="0"/>
              </a:rPr>
              <a:t> </a:t>
            </a:r>
            <a:r>
              <a:rPr lang="es-AR" sz="3600" dirty="0" smtClean="0">
                <a:solidFill>
                  <a:schemeClr val="accent3"/>
                </a:solidFill>
                <a:latin typeface="Constantia" pitchFamily="18" charset="0"/>
              </a:rPr>
              <a:t>Especialización en Bioética Social UCC</a:t>
            </a:r>
            <a:r>
              <a:rPr lang="es-AR" dirty="0" smtClean="0"/>
              <a:t/>
            </a:r>
            <a:br>
              <a:rPr lang="es-AR" dirty="0" smtClean="0"/>
            </a:br>
            <a:r>
              <a:rPr lang="es-AR" dirty="0" smtClean="0"/>
              <a:t>  </a:t>
            </a:r>
            <a:r>
              <a:rPr lang="es-AR" sz="3600" dirty="0" smtClean="0">
                <a:solidFill>
                  <a:schemeClr val="tx1"/>
                </a:solidFill>
                <a:latin typeface="+mn-lt"/>
              </a:rPr>
              <a:t>Características y d</a:t>
            </a:r>
            <a:r>
              <a:rPr lang="es-AR" sz="3200" dirty="0" smtClean="0">
                <a:solidFill>
                  <a:schemeClr val="tx1"/>
                </a:solidFill>
                <a:latin typeface="+mn-lt"/>
              </a:rPr>
              <a:t>estinatarios</a:t>
            </a:r>
            <a:endParaRPr lang="es-AR" sz="3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1988840"/>
            <a:ext cx="7506580" cy="4332866"/>
          </a:xfrm>
        </p:spPr>
        <p:txBody>
          <a:bodyPr>
            <a:normAutofit/>
          </a:bodyPr>
          <a:lstStyle/>
          <a:p>
            <a:r>
              <a:rPr lang="es-ES" sz="3200" dirty="0"/>
              <a:t>El programa tiene características </a:t>
            </a:r>
            <a:r>
              <a:rPr lang="es-ES" sz="3200" dirty="0" smtClean="0"/>
              <a:t>innovadoras, se </a:t>
            </a:r>
            <a:r>
              <a:rPr lang="es-ES" sz="3200" dirty="0"/>
              <a:t>le dará orientación </a:t>
            </a:r>
            <a:r>
              <a:rPr lang="es-ES" sz="3200" b="1" dirty="0" err="1">
                <a:solidFill>
                  <a:schemeClr val="accent2">
                    <a:lumMod val="75000"/>
                  </a:schemeClr>
                </a:solidFill>
              </a:rPr>
              <a:t>profesionalizante</a:t>
            </a:r>
            <a:r>
              <a:rPr lang="es-ES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s-ES" sz="3200" dirty="0"/>
              <a:t>y </a:t>
            </a:r>
            <a:r>
              <a:rPr lang="es-ES" sz="3200" dirty="0" smtClean="0"/>
              <a:t> se </a:t>
            </a:r>
            <a:r>
              <a:rPr lang="es-ES" sz="3200" dirty="0"/>
              <a:t>lo ofrecerá particularmente a estudiantes </a:t>
            </a:r>
            <a:r>
              <a:rPr lang="es-ES" sz="3200" dirty="0">
                <a:solidFill>
                  <a:srgbClr val="FFFF00"/>
                </a:solidFill>
              </a:rPr>
              <a:t>provenientes de </a:t>
            </a:r>
            <a:r>
              <a:rPr lang="es-ES" sz="3200" dirty="0" smtClean="0">
                <a:solidFill>
                  <a:srgbClr val="FFFF00"/>
                </a:solidFill>
              </a:rPr>
              <a:t>las Ciencias </a:t>
            </a:r>
            <a:r>
              <a:rPr lang="es-ES" sz="3200" dirty="0">
                <a:solidFill>
                  <a:srgbClr val="FFFF00"/>
                </a:solidFill>
              </a:rPr>
              <a:t>sociales, humanidades </a:t>
            </a:r>
            <a:r>
              <a:rPr lang="es-ES" sz="3200" dirty="0" smtClean="0">
                <a:solidFill>
                  <a:srgbClr val="FFFF00"/>
                </a:solidFill>
              </a:rPr>
              <a:t>, además </a:t>
            </a:r>
            <a:r>
              <a:rPr lang="es-ES" sz="3200" dirty="0">
                <a:solidFill>
                  <a:srgbClr val="FFFF00"/>
                </a:solidFill>
              </a:rPr>
              <a:t>de los habituales  interesados en la disciplina</a:t>
            </a:r>
            <a:endParaRPr lang="es-AR" sz="3200" dirty="0">
              <a:solidFill>
                <a:srgbClr val="FFFF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733256"/>
            <a:ext cx="1475656" cy="1124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866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z="3600" dirty="0">
                <a:solidFill>
                  <a:srgbClr val="FEB80A"/>
                </a:solidFill>
                <a:latin typeface="Constantia" pitchFamily="18" charset="0"/>
              </a:rPr>
              <a:t>Especialización en Bioética Social UCC</a:t>
            </a:r>
            <a:r>
              <a:rPr lang="es-AR" dirty="0">
                <a:solidFill>
                  <a:srgbClr val="D6ECFF">
                    <a:satMod val="200000"/>
                  </a:srgbClr>
                </a:solidFill>
              </a:rPr>
              <a:t/>
            </a:r>
            <a:br>
              <a:rPr lang="es-AR" dirty="0">
                <a:solidFill>
                  <a:srgbClr val="D6ECFF">
                    <a:satMod val="200000"/>
                  </a:srgbClr>
                </a:solidFill>
              </a:rPr>
            </a:br>
            <a:r>
              <a:rPr lang="es-AR" sz="3600" dirty="0">
                <a:solidFill>
                  <a:prstClr val="white"/>
                </a:solidFill>
                <a:latin typeface="Corbel"/>
              </a:rPr>
              <a:t>OBJETIVOS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14400" y="1844824"/>
            <a:ext cx="7772400" cy="4510736"/>
          </a:xfrm>
        </p:spPr>
        <p:txBody>
          <a:bodyPr>
            <a:normAutofit fontScale="85000" lnSpcReduction="20000"/>
          </a:bodyPr>
          <a:lstStyle/>
          <a:p>
            <a:pPr marL="68580" indent="0">
              <a:buNone/>
            </a:pPr>
            <a:r>
              <a:rPr lang="es-AR" dirty="0"/>
              <a:t>Que los alumnos: </a:t>
            </a:r>
          </a:p>
          <a:p>
            <a:pPr>
              <a:buFont typeface="Wingdings" pitchFamily="2" charset="2"/>
              <a:buChar char="Ø"/>
            </a:pPr>
            <a:r>
              <a:rPr lang="es-AR" dirty="0"/>
              <a:t>Sean  capaces de identificar los problemas éticos relacionados  con el desarrollo de las disciplinas vinculadas a la salud, la asistencia sanitaria y las ciencias referentes a  la vida, sea individual que social y comunitaria.</a:t>
            </a:r>
          </a:p>
          <a:p>
            <a:pPr>
              <a:buFont typeface="Wingdings" pitchFamily="2" charset="2"/>
              <a:buChar char="Ø"/>
            </a:pPr>
            <a:r>
              <a:rPr lang="es-AR" dirty="0"/>
              <a:t>Puedan  justificar racionalmente sus evaluaciones y decisiones éticas.</a:t>
            </a:r>
          </a:p>
          <a:p>
            <a:pPr>
              <a:buFont typeface="Wingdings" pitchFamily="2" charset="2"/>
              <a:buChar char="Ø"/>
            </a:pPr>
            <a:r>
              <a:rPr lang="es-AR" dirty="0"/>
              <a:t>Adquieran  la capacidad de  aplicar los principios éticos de la Declaración Universal sobre Bioética y Derechos Humanos en diferentes contextos donde las problemáticas bioéticas se sitúan y desarrollan.</a:t>
            </a:r>
          </a:p>
        </p:txBody>
      </p:sp>
    </p:spTree>
    <p:extLst>
      <p:ext uri="{BB962C8B-B14F-4D97-AF65-F5344CB8AC3E}">
        <p14:creationId xmlns:p14="http://schemas.microsoft.com/office/powerpoint/2010/main" val="133280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z="3600" dirty="0" smtClean="0">
                <a:solidFill>
                  <a:schemeClr val="tx1"/>
                </a:solidFill>
                <a:latin typeface="+mn-lt"/>
              </a:rPr>
              <a:t>OBJETIVOS II</a:t>
            </a:r>
            <a:endParaRPr lang="es-AR" sz="3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484784"/>
            <a:ext cx="8219256" cy="4870776"/>
          </a:xfrm>
        </p:spPr>
        <p:txBody>
          <a:bodyPr>
            <a:normAutofit fontScale="62500" lnSpcReduction="20000"/>
          </a:bodyPr>
          <a:lstStyle/>
          <a:p>
            <a:endParaRPr lang="es-AR" dirty="0"/>
          </a:p>
          <a:p>
            <a:pPr>
              <a:buFont typeface="Wingdings" pitchFamily="2" charset="2"/>
              <a:buChar char="Ø"/>
            </a:pPr>
            <a:r>
              <a:rPr lang="es-AR" dirty="0"/>
              <a:t> </a:t>
            </a:r>
            <a:r>
              <a:rPr lang="es-AR" sz="4500" dirty="0"/>
              <a:t>Promuevan el desarrollo del conocimiento en Bioética </a:t>
            </a:r>
            <a:r>
              <a:rPr lang="es-AR" sz="4500" dirty="0">
                <a:solidFill>
                  <a:srgbClr val="FFFF00"/>
                </a:solidFill>
              </a:rPr>
              <a:t>para que responda a las necesidades del contexto social </a:t>
            </a:r>
            <a:r>
              <a:rPr lang="es-AR" sz="4500" dirty="0" smtClean="0">
                <a:solidFill>
                  <a:srgbClr val="FFFF00"/>
                </a:solidFill>
              </a:rPr>
              <a:t>latinoamericano  </a:t>
            </a:r>
            <a:r>
              <a:rPr lang="es-AR" sz="4500" dirty="0">
                <a:solidFill>
                  <a:srgbClr val="FFFF00"/>
                </a:solidFill>
              </a:rPr>
              <a:t>y local </a:t>
            </a:r>
            <a:r>
              <a:rPr lang="es-AR" sz="4500" dirty="0"/>
              <a:t>y permita   interpretar, argumentar y proponer alternativas creativas en la resolución de conflictos y problemas vinculados al desarrollo de las ciencias humanas  y  las problemáticas sociales, culturales y políticas contemporáneas.</a:t>
            </a:r>
          </a:p>
          <a:p>
            <a:pPr>
              <a:buFont typeface="Wingdings" pitchFamily="2" charset="2"/>
              <a:buChar char="Ø"/>
            </a:pPr>
            <a:r>
              <a:rPr lang="es-AR" sz="4500" dirty="0"/>
              <a:t>Contribuyan con su capacitación y desempeño profesional  a la promoción de una cultura que respete y proteja la vida, en todas sus expresiones.</a:t>
            </a:r>
          </a:p>
          <a:p>
            <a:endParaRPr lang="es-AR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93929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z="3600" dirty="0">
                <a:solidFill>
                  <a:schemeClr val="tx1"/>
                </a:solidFill>
                <a:latin typeface="+mn-lt"/>
              </a:rPr>
              <a:t>OBJETIVOS </a:t>
            </a:r>
            <a:r>
              <a:rPr lang="es-AR" sz="3600" dirty="0" smtClean="0">
                <a:solidFill>
                  <a:schemeClr val="tx1"/>
                </a:solidFill>
                <a:latin typeface="+mn-lt"/>
              </a:rPr>
              <a:t> PEDAGOGICOS</a:t>
            </a:r>
            <a:br>
              <a:rPr lang="es-AR" sz="3600" dirty="0" smtClean="0">
                <a:solidFill>
                  <a:schemeClr val="tx1"/>
                </a:solidFill>
                <a:latin typeface="+mn-lt"/>
              </a:rPr>
            </a:br>
            <a:r>
              <a:rPr lang="es-AR" sz="3600" dirty="0" smtClean="0">
                <a:solidFill>
                  <a:schemeClr val="tx1"/>
                </a:solidFill>
                <a:latin typeface="+mn-lt"/>
              </a:rPr>
              <a:t>Perfil Profesional: </a:t>
            </a:r>
            <a:endParaRPr lang="es-AR" sz="3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3568" y="1916832"/>
            <a:ext cx="8003232" cy="4438728"/>
          </a:xfrm>
        </p:spPr>
        <p:txBody>
          <a:bodyPr>
            <a:normAutofit/>
          </a:bodyPr>
          <a:lstStyle/>
          <a:p>
            <a:pPr marL="68580" indent="0" algn="ctr">
              <a:buNone/>
            </a:pPr>
            <a:r>
              <a:rPr lang="es-ES" sz="4000" b="1" dirty="0" err="1" smtClean="0">
                <a:solidFill>
                  <a:schemeClr val="tx2">
                    <a:lumMod val="50000"/>
                  </a:schemeClr>
                </a:solidFill>
              </a:rPr>
              <a:t>Bioeticista</a:t>
            </a:r>
            <a:r>
              <a:rPr lang="es-ES" sz="4000" b="1" dirty="0" smtClean="0">
                <a:solidFill>
                  <a:schemeClr val="tx2">
                    <a:lumMod val="50000"/>
                  </a:schemeClr>
                </a:solidFill>
              </a:rPr>
              <a:t> público</a:t>
            </a:r>
            <a:r>
              <a:rPr lang="es-ES" b="1" dirty="0" smtClean="0"/>
              <a:t> </a:t>
            </a:r>
          </a:p>
          <a:p>
            <a:pPr marL="68580" indent="0">
              <a:buNone/>
            </a:pPr>
            <a:r>
              <a:rPr lang="es-ES" dirty="0" smtClean="0"/>
              <a:t>permitirá </a:t>
            </a:r>
            <a:r>
              <a:rPr lang="es-ES" dirty="0"/>
              <a:t>ampliar las posibilidades de actuación  y desempeño laboral de los graduados </a:t>
            </a:r>
            <a:r>
              <a:rPr lang="es-ES" dirty="0" smtClean="0"/>
              <a:t> y  contribuirá </a:t>
            </a:r>
            <a:r>
              <a:rPr lang="es-ES" dirty="0"/>
              <a:t>a renovar y potenciar  la influencia de la Bioética en cuestiones inherentes a la vida, en especial en lo social, urbano, comunitario y ambiental, acorde a las necesidades de nuestro </a:t>
            </a:r>
            <a:r>
              <a:rPr lang="es-ES" dirty="0" smtClean="0"/>
              <a:t>contexto </a:t>
            </a:r>
            <a:r>
              <a:rPr lang="es-ES" dirty="0"/>
              <a:t>latinoamericano.</a:t>
            </a:r>
            <a:endParaRPr lang="es-AR" dirty="0"/>
          </a:p>
          <a:p>
            <a:endParaRPr lang="es-A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5643929"/>
            <a:ext cx="1371600" cy="126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40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1188744"/>
          </a:xfrm>
        </p:spPr>
        <p:txBody>
          <a:bodyPr/>
          <a:lstStyle/>
          <a:p>
            <a:r>
              <a:rPr lang="es-AR" sz="3600" dirty="0">
                <a:solidFill>
                  <a:schemeClr val="accent3"/>
                </a:solidFill>
                <a:latin typeface="+mn-lt"/>
              </a:rPr>
              <a:t>Especialización en Bioética Social UCC</a:t>
            </a:r>
            <a:r>
              <a:rPr lang="es-AR" dirty="0"/>
              <a:t/>
            </a:r>
            <a:br>
              <a:rPr lang="es-AR" dirty="0"/>
            </a:br>
            <a:r>
              <a:rPr lang="es-AR" sz="3600" dirty="0">
                <a:solidFill>
                  <a:schemeClr val="tx1"/>
                </a:solidFill>
                <a:latin typeface="+mn-lt"/>
              </a:rPr>
              <a:t>Competencias </a:t>
            </a:r>
            <a:r>
              <a:rPr lang="es-AR" sz="3600" dirty="0" smtClean="0">
                <a:solidFill>
                  <a:schemeClr val="tx1"/>
                </a:solidFill>
                <a:latin typeface="+mn-lt"/>
              </a:rPr>
              <a:t>I </a:t>
            </a:r>
            <a:endParaRPr lang="es-AR" sz="3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71600" y="1700808"/>
            <a:ext cx="7992888" cy="4680520"/>
          </a:xfrm>
        </p:spPr>
        <p:txBody>
          <a:bodyPr>
            <a:normAutofit fontScale="32500" lnSpcReduction="20000"/>
          </a:bodyPr>
          <a:lstStyle/>
          <a:p>
            <a:pPr marL="68580" indent="0">
              <a:buNone/>
            </a:pPr>
            <a:r>
              <a:rPr lang="es-AR" dirty="0"/>
              <a:t> </a:t>
            </a:r>
            <a:endParaRPr lang="es-AR" sz="5100" dirty="0" smtClean="0"/>
          </a:p>
          <a:p>
            <a:pPr>
              <a:buFont typeface="Wingdings" pitchFamily="2" charset="2"/>
              <a:buChar char="Ø"/>
            </a:pPr>
            <a:r>
              <a:rPr lang="es-AR" sz="7400" dirty="0" smtClean="0"/>
              <a:t>Ofrecer asesoramiento en cuestiones bioéticas en </a:t>
            </a:r>
            <a:r>
              <a:rPr lang="es-AR" sz="7400" dirty="0" smtClean="0">
                <a:solidFill>
                  <a:srgbClr val="FFFF00"/>
                </a:solidFill>
              </a:rPr>
              <a:t>ámbitos públicos, legislativos, judiciales, empresariales, educativos, y organismos sociales.</a:t>
            </a:r>
          </a:p>
          <a:p>
            <a:pPr>
              <a:buFont typeface="Wingdings" pitchFamily="2" charset="2"/>
              <a:buChar char="Ø"/>
            </a:pPr>
            <a:r>
              <a:rPr lang="es-AR" sz="7400" dirty="0" smtClean="0"/>
              <a:t>Abordar y dirimir dilemas éticos en organizaciones de diversos </a:t>
            </a:r>
            <a:r>
              <a:rPr lang="es-AR" sz="7400" dirty="0" smtClean="0">
                <a:solidFill>
                  <a:srgbClr val="FFFF00"/>
                </a:solidFill>
              </a:rPr>
              <a:t>sectores empresariales, públicos o privados y del tercer sector.</a:t>
            </a:r>
          </a:p>
          <a:p>
            <a:pPr>
              <a:buFont typeface="Wingdings" pitchFamily="2" charset="2"/>
              <a:buChar char="Ø"/>
            </a:pPr>
            <a:r>
              <a:rPr lang="es-AR" sz="7400" dirty="0" smtClean="0"/>
              <a:t>Formar </a:t>
            </a:r>
            <a:r>
              <a:rPr lang="es-AR" sz="7400" dirty="0"/>
              <a:t>parte como miembros calificados </a:t>
            </a:r>
            <a:r>
              <a:rPr lang="es-ES" sz="7400" dirty="0"/>
              <a:t>en </a:t>
            </a:r>
            <a:r>
              <a:rPr lang="es-ES" sz="7400" dirty="0">
                <a:solidFill>
                  <a:srgbClr val="FFFF00"/>
                </a:solidFill>
              </a:rPr>
              <a:t>comités hospitalarios de ética </a:t>
            </a:r>
            <a:r>
              <a:rPr lang="es-ES" sz="7400" dirty="0"/>
              <a:t>o en </a:t>
            </a:r>
            <a:r>
              <a:rPr lang="es-ES" sz="7400" dirty="0">
                <a:solidFill>
                  <a:srgbClr val="FFFF00"/>
                </a:solidFill>
              </a:rPr>
              <a:t>comités de ética de </a:t>
            </a:r>
            <a:r>
              <a:rPr lang="es-ES" sz="7400" dirty="0" smtClean="0">
                <a:solidFill>
                  <a:srgbClr val="FFFF00"/>
                </a:solidFill>
              </a:rPr>
              <a:t>investigación. </a:t>
            </a:r>
            <a:r>
              <a:rPr lang="es-ES" sz="7400" dirty="0" smtClean="0"/>
              <a:t>Brindar </a:t>
            </a:r>
            <a:r>
              <a:rPr lang="es-ES" sz="7400" dirty="0"/>
              <a:t>asesoramiento sobre la organización y el funcionamiento de tales </a:t>
            </a:r>
            <a:r>
              <a:rPr lang="es-ES" sz="7400" dirty="0" smtClean="0"/>
              <a:t>comités.</a:t>
            </a:r>
            <a:endParaRPr lang="es-AR" sz="7400" dirty="0"/>
          </a:p>
          <a:p>
            <a:pPr>
              <a:buFont typeface="Wingdings" pitchFamily="2" charset="2"/>
              <a:buChar char="Ø"/>
            </a:pPr>
            <a:r>
              <a:rPr lang="es-AR" sz="7400" dirty="0"/>
              <a:t>Ejercer funciones de </a:t>
            </a:r>
            <a:r>
              <a:rPr lang="es-AR" sz="7400" dirty="0" smtClean="0"/>
              <a:t>asesoramiento </a:t>
            </a:r>
            <a:r>
              <a:rPr lang="es-AR" sz="7400" dirty="0"/>
              <a:t>y capacitación en los distintos ámbitos donde se diseña, se realiza, y se evalúa y fiscaliza  </a:t>
            </a:r>
            <a:r>
              <a:rPr lang="es-AR" sz="7400" dirty="0">
                <a:solidFill>
                  <a:srgbClr val="FFFF00"/>
                </a:solidFill>
              </a:rPr>
              <a:t>investigación en seres vivos</a:t>
            </a:r>
            <a:r>
              <a:rPr lang="es-AR" sz="5100" dirty="0">
                <a:solidFill>
                  <a:srgbClr val="FFFF00"/>
                </a:solidFill>
              </a:rPr>
              <a:t>.</a:t>
            </a:r>
          </a:p>
          <a:p>
            <a:pPr marL="68580" indent="0">
              <a:buNone/>
            </a:pPr>
            <a:endParaRPr lang="es-AR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365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04664"/>
            <a:ext cx="7772400" cy="1021800"/>
          </a:xfrm>
        </p:spPr>
        <p:txBody>
          <a:bodyPr/>
          <a:lstStyle/>
          <a:p>
            <a:r>
              <a:rPr lang="es-AR" sz="3600" dirty="0">
                <a:solidFill>
                  <a:srgbClr val="FEB80A"/>
                </a:solidFill>
                <a:latin typeface="Corbel"/>
              </a:rPr>
              <a:t>Especialización en Bioética Social UCC</a:t>
            </a:r>
            <a:r>
              <a:rPr lang="es-AR" dirty="0">
                <a:solidFill>
                  <a:srgbClr val="D6ECFF">
                    <a:satMod val="200000"/>
                  </a:srgbClr>
                </a:solidFill>
              </a:rPr>
              <a:t/>
            </a:r>
            <a:br>
              <a:rPr lang="es-AR" dirty="0">
                <a:solidFill>
                  <a:srgbClr val="D6ECFF">
                    <a:satMod val="200000"/>
                  </a:srgbClr>
                </a:solidFill>
              </a:rPr>
            </a:br>
            <a:r>
              <a:rPr lang="es-AR" sz="3600" dirty="0">
                <a:solidFill>
                  <a:prstClr val="white"/>
                </a:solidFill>
                <a:latin typeface="Corbel"/>
              </a:rPr>
              <a:t>Competencias  </a:t>
            </a:r>
            <a:r>
              <a:rPr lang="es-AR" sz="3600" dirty="0" smtClean="0">
                <a:solidFill>
                  <a:prstClr val="white"/>
                </a:solidFill>
                <a:latin typeface="Corbel"/>
              </a:rPr>
              <a:t>II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1628800"/>
            <a:ext cx="8194104" cy="4968552"/>
          </a:xfrm>
        </p:spPr>
        <p:txBody>
          <a:bodyPr>
            <a:normAutofit fontScale="70000" lnSpcReduction="20000"/>
          </a:bodyPr>
          <a:lstStyle/>
          <a:p>
            <a:pPr lvl="0">
              <a:buFont typeface="Wingdings" pitchFamily="2" charset="2"/>
              <a:buChar char="ü"/>
            </a:pPr>
            <a:r>
              <a:rPr lang="es-AR" sz="3600" dirty="0"/>
              <a:t>Desempeñar </a:t>
            </a:r>
            <a:r>
              <a:rPr lang="es-AR" sz="3600" dirty="0">
                <a:solidFill>
                  <a:schemeClr val="accent2"/>
                </a:solidFill>
              </a:rPr>
              <a:t>actividades docentes </a:t>
            </a:r>
            <a:r>
              <a:rPr lang="es-AR" sz="3600" dirty="0"/>
              <a:t>en Bioética en los distintos niveles del sistema  educativo, apelando a </a:t>
            </a:r>
            <a:r>
              <a:rPr lang="es-AR" sz="3600" dirty="0">
                <a:solidFill>
                  <a:srgbClr val="FFFF00"/>
                </a:solidFill>
              </a:rPr>
              <a:t>que la Bioética se incorpore en el diseño curricular de la  educación oficial de nivel primario, secundario y superior, como complemento y proyección en la enseñanza de  la </a:t>
            </a:r>
            <a:r>
              <a:rPr lang="es-AR" sz="3600" dirty="0" err="1">
                <a:solidFill>
                  <a:srgbClr val="FFFF00"/>
                </a:solidFill>
              </a:rPr>
              <a:t>Etica</a:t>
            </a:r>
            <a:r>
              <a:rPr lang="es-AR" sz="3600" dirty="0">
                <a:solidFill>
                  <a:srgbClr val="FFFF00"/>
                </a:solidFill>
              </a:rPr>
              <a:t> Pública y en espacios curriculares </a:t>
            </a:r>
            <a:r>
              <a:rPr lang="es-AR" sz="3600" dirty="0"/>
              <a:t>o materias que desarrollen contenidos afines (Biología, </a:t>
            </a:r>
            <a:r>
              <a:rPr lang="es-AR" sz="3600" dirty="0" err="1"/>
              <a:t>Etica</a:t>
            </a:r>
            <a:r>
              <a:rPr lang="es-AR" sz="3600" dirty="0"/>
              <a:t>, Filosofía, biotecnología, etc</a:t>
            </a:r>
            <a:r>
              <a:rPr lang="es-AR" sz="3600" dirty="0" smtClean="0"/>
              <a:t>.)</a:t>
            </a:r>
          </a:p>
          <a:p>
            <a:pPr marL="68580" lvl="0" indent="0">
              <a:buNone/>
            </a:pPr>
            <a:endParaRPr lang="es-AR" sz="3600" dirty="0"/>
          </a:p>
          <a:p>
            <a:pPr lvl="0">
              <a:buFont typeface="Wingdings" pitchFamily="2" charset="2"/>
              <a:buChar char="ü"/>
            </a:pPr>
            <a:r>
              <a:rPr lang="es-AR" sz="3600" dirty="0"/>
              <a:t>Constituirse en Agentes de promoción y aplicación de la “</a:t>
            </a:r>
            <a:r>
              <a:rPr lang="es-AR" sz="3600" dirty="0">
                <a:solidFill>
                  <a:schemeClr val="accent2"/>
                </a:solidFill>
              </a:rPr>
              <a:t>responsabilidad social  </a:t>
            </a:r>
            <a:r>
              <a:rPr lang="es-AR" sz="3600" dirty="0"/>
              <a:t>y salud”  manifestada en el art.14 de la Declaración de Bioética y Derechos Humanos de UNESCO,  en organismos de  Gestión pública, social y </a:t>
            </a:r>
            <a:r>
              <a:rPr lang="es-AR" sz="3600" dirty="0" smtClean="0"/>
              <a:t>ambiental </a:t>
            </a:r>
            <a:r>
              <a:rPr lang="es-AR" sz="3600" dirty="0"/>
              <a:t>y vinculados especialmente con grupos o sectores vulnerables de la población.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61760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116632"/>
            <a:ext cx="7772400" cy="1224136"/>
          </a:xfrm>
        </p:spPr>
        <p:txBody>
          <a:bodyPr/>
          <a:lstStyle/>
          <a:p>
            <a:pPr algn="ctr"/>
            <a:r>
              <a:rPr lang="es-AR" sz="3600" dirty="0">
                <a:solidFill>
                  <a:srgbClr val="FEB80A"/>
                </a:solidFill>
                <a:latin typeface="Corbel"/>
              </a:rPr>
              <a:t>Especialización en Bioética Social </a:t>
            </a:r>
            <a:r>
              <a:rPr lang="es-AR" sz="3600" dirty="0" smtClean="0">
                <a:solidFill>
                  <a:srgbClr val="FEB80A"/>
                </a:solidFill>
                <a:latin typeface="Corbel"/>
              </a:rPr>
              <a:t>UCC</a:t>
            </a:r>
            <a:r>
              <a:rPr lang="es-AR" sz="3600" dirty="0" smtClean="0">
                <a:solidFill>
                  <a:prstClr val="white"/>
                </a:solidFill>
                <a:latin typeface="Corbel"/>
              </a:rPr>
              <a:t> </a:t>
            </a:r>
            <a:br>
              <a:rPr lang="es-AR" sz="3600" dirty="0" smtClean="0">
                <a:solidFill>
                  <a:prstClr val="white"/>
                </a:solidFill>
                <a:latin typeface="Corbel"/>
              </a:rPr>
            </a:br>
            <a:r>
              <a:rPr lang="es-AR" sz="3600" dirty="0" smtClean="0">
                <a:solidFill>
                  <a:prstClr val="white"/>
                </a:solidFill>
                <a:latin typeface="Corbel"/>
              </a:rPr>
              <a:t>CONTENIDOS</a:t>
            </a:r>
            <a:endParaRPr lang="es-AR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340768"/>
            <a:ext cx="8075240" cy="5014792"/>
          </a:xfrm>
        </p:spPr>
        <p:txBody>
          <a:bodyPr>
            <a:noAutofit/>
          </a:bodyPr>
          <a:lstStyle/>
          <a:p>
            <a:r>
              <a:rPr lang="es-AR" sz="2400" b="1" dirty="0" smtClean="0">
                <a:solidFill>
                  <a:srgbClr val="FFFF00"/>
                </a:solidFill>
              </a:rPr>
              <a:t>CONTENIDOS / TEÓRICO PRÁCTICOS</a:t>
            </a:r>
          </a:p>
          <a:p>
            <a:pPr marL="68580" indent="0">
              <a:buNone/>
            </a:pPr>
            <a:r>
              <a:rPr lang="es-AR" sz="2400" dirty="0" smtClean="0"/>
              <a:t> En Módulos (3)  integrados por diversos </a:t>
            </a:r>
            <a:r>
              <a:rPr lang="es-AR" sz="2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Seminarios (</a:t>
            </a:r>
            <a:r>
              <a:rPr lang="es-AR" sz="2400" dirty="0" smtClean="0"/>
              <a:t>13) </a:t>
            </a:r>
          </a:p>
          <a:p>
            <a:pPr>
              <a:buFont typeface="Wingdings" pitchFamily="2" charset="2"/>
              <a:buChar char="Ø"/>
            </a:pPr>
            <a:r>
              <a:rPr lang="es-AR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Cada Seminario </a:t>
            </a:r>
            <a:r>
              <a:rPr lang="es-AR" sz="2400" dirty="0" smtClean="0"/>
              <a:t>consta de una parte teórica y otra práctica donde trabajar los contenidos en forma de taller.</a:t>
            </a:r>
          </a:p>
          <a:p>
            <a:pPr marL="68580" indent="0">
              <a:buNone/>
            </a:pPr>
            <a:endParaRPr lang="es-AR" sz="2400" dirty="0" smtClean="0"/>
          </a:p>
          <a:p>
            <a:r>
              <a:rPr lang="es-AR" sz="2400" dirty="0" smtClean="0">
                <a:solidFill>
                  <a:srgbClr val="FFFF00"/>
                </a:solidFill>
              </a:rPr>
              <a:t>PARTE PRÁCTICA Y CAPACITACIÓN SUPERVISADA</a:t>
            </a:r>
            <a:r>
              <a:rPr lang="es-AR" sz="2400" dirty="0" smtClean="0"/>
              <a:t>. </a:t>
            </a:r>
          </a:p>
          <a:p>
            <a:pPr marL="68580" indent="0">
              <a:buNone/>
            </a:pPr>
            <a:r>
              <a:rPr lang="es-AR" sz="2400" dirty="0" smtClean="0"/>
              <a:t>.. participar </a:t>
            </a:r>
            <a:r>
              <a:rPr lang="es-AR" sz="2400" dirty="0"/>
              <a:t>de la vida profesional del </a:t>
            </a:r>
            <a:r>
              <a:rPr lang="es-AR" sz="2400" dirty="0" err="1"/>
              <a:t>bioeticista</a:t>
            </a:r>
            <a:r>
              <a:rPr lang="es-AR" sz="2400" dirty="0"/>
              <a:t>, de manera </a:t>
            </a:r>
            <a:r>
              <a:rPr lang="es-AR" sz="2400" dirty="0" smtClean="0"/>
              <a:t>tutelada:  </a:t>
            </a:r>
            <a:r>
              <a:rPr lang="es-AR" sz="2400" dirty="0"/>
              <a:t>miembros de Comités de BE y de Investigación, </a:t>
            </a:r>
            <a:r>
              <a:rPr lang="es-AR" sz="2400" dirty="0" smtClean="0"/>
              <a:t>actividades </a:t>
            </a:r>
            <a:r>
              <a:rPr lang="es-AR" sz="2400" dirty="0"/>
              <a:t>docentes, de consultoría y asesoramientos en diversos niveles y modalidades del sistema educativo y participación en organizaciones </a:t>
            </a:r>
            <a:r>
              <a:rPr lang="es-AR" sz="2400" dirty="0" smtClean="0"/>
              <a:t> </a:t>
            </a:r>
            <a:r>
              <a:rPr lang="es-AR" sz="2400" dirty="0"/>
              <a:t>que se ocupan de cuestiones relacionadas con temas </a:t>
            </a:r>
            <a:r>
              <a:rPr lang="es-AR" sz="2400" dirty="0" smtClean="0"/>
              <a:t>bioéticos</a:t>
            </a:r>
            <a:r>
              <a:rPr lang="es-AR" sz="2400" dirty="0"/>
              <a:t>,  a nivel público, legislativo, judicial y social.</a:t>
            </a:r>
          </a:p>
        </p:txBody>
      </p:sp>
    </p:spTree>
    <p:extLst>
      <p:ext uri="{BB962C8B-B14F-4D97-AF65-F5344CB8AC3E}">
        <p14:creationId xmlns:p14="http://schemas.microsoft.com/office/powerpoint/2010/main" val="62049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1404768"/>
          </a:xfrm>
        </p:spPr>
        <p:txBody>
          <a:bodyPr/>
          <a:lstStyle/>
          <a:p>
            <a:pPr algn="ctr"/>
            <a:r>
              <a:rPr lang="es-AR" sz="3600" dirty="0">
                <a:solidFill>
                  <a:srgbClr val="FEB80A"/>
                </a:solidFill>
                <a:latin typeface="Corbel"/>
              </a:rPr>
              <a:t>Especialización en Bioética Social UCC</a:t>
            </a:r>
            <a:r>
              <a:rPr lang="es-AR" sz="3600" dirty="0">
                <a:solidFill>
                  <a:prstClr val="white"/>
                </a:solidFill>
                <a:latin typeface="Corbel"/>
              </a:rPr>
              <a:t> </a:t>
            </a:r>
            <a:r>
              <a:rPr lang="es-AR" sz="3600" dirty="0" smtClean="0">
                <a:solidFill>
                  <a:prstClr val="white"/>
                </a:solidFill>
                <a:latin typeface="Corbel"/>
              </a:rPr>
              <a:t/>
            </a:r>
            <a:br>
              <a:rPr lang="es-AR" sz="3600" dirty="0" smtClean="0">
                <a:solidFill>
                  <a:prstClr val="white"/>
                </a:solidFill>
                <a:latin typeface="Corbel"/>
              </a:rPr>
            </a:br>
            <a:r>
              <a:rPr lang="es-AR" dirty="0" smtClean="0">
                <a:solidFill>
                  <a:schemeClr val="tx1"/>
                </a:solidFill>
              </a:rPr>
              <a:t>EVALUACION y tutorías</a:t>
            </a:r>
            <a:endParaRPr lang="es-AR" dirty="0">
              <a:solidFill>
                <a:schemeClr val="tx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AR" dirty="0" smtClean="0"/>
          </a:p>
          <a:p>
            <a:r>
              <a:rPr lang="es-AR" dirty="0" smtClean="0"/>
              <a:t>Sistemática</a:t>
            </a:r>
            <a:r>
              <a:rPr lang="es-AR" dirty="0"/>
              <a:t>, gradual y continua </a:t>
            </a:r>
            <a:r>
              <a:rPr lang="es-AR" dirty="0" smtClean="0"/>
              <a:t>. Con trabajos prácticos</a:t>
            </a:r>
            <a:r>
              <a:rPr lang="es-AR" dirty="0"/>
              <a:t> </a:t>
            </a:r>
            <a:r>
              <a:rPr lang="es-AR" dirty="0" smtClean="0"/>
              <a:t>personales o grupales en cada seminario de contenido Teórico Práctico</a:t>
            </a:r>
          </a:p>
          <a:p>
            <a:r>
              <a:rPr lang="es-AR" dirty="0" smtClean="0"/>
              <a:t>Informe final integrador, tutelado.</a:t>
            </a:r>
          </a:p>
          <a:p>
            <a:pPr marL="68580" indent="0">
              <a:buNone/>
            </a:pPr>
            <a:r>
              <a:rPr lang="es-AR" dirty="0" smtClean="0"/>
              <a:t>	(escrito y con defensa oral)</a:t>
            </a:r>
          </a:p>
          <a:p>
            <a:pPr marL="68580" indent="0">
              <a:buNone/>
            </a:pPr>
            <a:r>
              <a:rPr lang="es-AR" dirty="0" smtClean="0"/>
              <a:t>Está previsto un  acompañamiento a través de tutores.</a:t>
            </a:r>
          </a:p>
          <a:p>
            <a:pPr marL="68580" indent="0">
              <a:buNone/>
            </a:pPr>
            <a:endParaRPr lang="es-A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5517232"/>
            <a:ext cx="1547664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160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1268760"/>
          </a:xfrm>
        </p:spPr>
        <p:txBody>
          <a:bodyPr/>
          <a:lstStyle/>
          <a:p>
            <a:pPr algn="ctr"/>
            <a:r>
              <a:rPr lang="es-AR" sz="3600" dirty="0">
                <a:solidFill>
                  <a:srgbClr val="FEB80A"/>
                </a:solidFill>
                <a:latin typeface="Corbel"/>
              </a:rPr>
              <a:t>Especialización en Bioética Social </a:t>
            </a:r>
            <a:r>
              <a:rPr lang="es-AR" sz="3600" dirty="0" smtClean="0">
                <a:solidFill>
                  <a:srgbClr val="FEB80A"/>
                </a:solidFill>
                <a:latin typeface="Corbel"/>
              </a:rPr>
              <a:t>UCC</a:t>
            </a:r>
            <a:br>
              <a:rPr lang="es-AR" sz="3600" dirty="0" smtClean="0">
                <a:solidFill>
                  <a:srgbClr val="FEB80A"/>
                </a:solidFill>
                <a:latin typeface="Corbel"/>
              </a:rPr>
            </a:br>
            <a:r>
              <a:rPr lang="es-AR" sz="3600" dirty="0" smtClean="0">
                <a:solidFill>
                  <a:schemeClr val="tx1"/>
                </a:solidFill>
                <a:latin typeface="Corbel"/>
              </a:rPr>
              <a:t>PLAN DE ESTUDIOS.  444  h.</a:t>
            </a:r>
            <a:r>
              <a:rPr lang="es-AR" sz="3600" dirty="0" smtClean="0">
                <a:solidFill>
                  <a:prstClr val="white"/>
                </a:solidFill>
                <a:latin typeface="Corbel"/>
              </a:rPr>
              <a:t/>
            </a:r>
            <a:br>
              <a:rPr lang="es-AR" sz="3600" dirty="0" smtClean="0">
                <a:solidFill>
                  <a:prstClr val="white"/>
                </a:solidFill>
                <a:latin typeface="Corbel"/>
              </a:rPr>
            </a:b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8" t="18728" r="40193" b="7854"/>
          <a:stretch/>
        </p:blipFill>
        <p:spPr bwMode="auto">
          <a:xfrm>
            <a:off x="1266092" y="1124744"/>
            <a:ext cx="7050324" cy="5517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824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116632"/>
            <a:ext cx="7772400" cy="1309832"/>
          </a:xfrm>
        </p:spPr>
        <p:txBody>
          <a:bodyPr/>
          <a:lstStyle/>
          <a:p>
            <a:r>
              <a:rPr lang="es-AR" sz="3600" dirty="0">
                <a:solidFill>
                  <a:srgbClr val="FEB80A"/>
                </a:solidFill>
                <a:latin typeface="Corbel"/>
              </a:rPr>
              <a:t>Especialización en Bioética Social UCC</a:t>
            </a:r>
            <a:br>
              <a:rPr lang="es-AR" sz="3600" dirty="0">
                <a:solidFill>
                  <a:srgbClr val="FEB80A"/>
                </a:solidFill>
                <a:latin typeface="Corbel"/>
              </a:rPr>
            </a:br>
            <a:r>
              <a:rPr lang="es-AR" sz="3600" dirty="0">
                <a:solidFill>
                  <a:srgbClr val="FEB80A"/>
                </a:solidFill>
                <a:latin typeface="Corbel"/>
              </a:rPr>
              <a:t>Plan de </a:t>
            </a:r>
            <a:r>
              <a:rPr lang="es-AR" sz="3600" dirty="0" smtClean="0">
                <a:solidFill>
                  <a:srgbClr val="FEB80A"/>
                </a:solidFill>
                <a:latin typeface="Corbel"/>
              </a:rPr>
              <a:t>estudios II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endParaRPr lang="es-A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92" t="18974" r="40423" b="8051"/>
          <a:stretch/>
        </p:blipFill>
        <p:spPr bwMode="auto">
          <a:xfrm>
            <a:off x="1259632" y="1412776"/>
            <a:ext cx="7128792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240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268</TotalTime>
  <Words>440</Words>
  <Application>Microsoft Office PowerPoint</Application>
  <PresentationFormat>Presentación en pantalla (4:3)</PresentationFormat>
  <Paragraphs>60</Paragraphs>
  <Slides>12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Metro</vt:lpstr>
      <vt:lpstr>Presentación de PowerPoint</vt:lpstr>
      <vt:lpstr>ESPECIALIZACION  en BIOETICA SOCIAL</vt:lpstr>
      <vt:lpstr> Especialización en Bioética Social UCC   Características y destinatarios</vt:lpstr>
      <vt:lpstr>Especialización en Bioética Social UCC OBJETIVOS</vt:lpstr>
      <vt:lpstr>OBJETIVOS II</vt:lpstr>
      <vt:lpstr>OBJETIVOS  PEDAGOGICOS Perfil Profesional: </vt:lpstr>
      <vt:lpstr>Especialización en Bioética Social UCC Competencias I </vt:lpstr>
      <vt:lpstr>Especialización en Bioética Social UCC Competencias  II</vt:lpstr>
      <vt:lpstr>Especialización en Bioética Social UCC  CONTENIDOS</vt:lpstr>
      <vt:lpstr>Especialización en Bioética Social UCC  EVALUACION y tutorías</vt:lpstr>
      <vt:lpstr>Especialización en Bioética Social UCC PLAN DE ESTUDIOS.  444  h. </vt:lpstr>
      <vt:lpstr>Especialización en Bioética Social UCC Plan de estudios II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ESPECIALIZACION  en BIOETICA SOCIAL</dc:title>
  <dc:creator>Moni</dc:creator>
  <cp:lastModifiedBy>Sandra</cp:lastModifiedBy>
  <cp:revision>28</cp:revision>
  <dcterms:created xsi:type="dcterms:W3CDTF">2013-11-18T18:48:17Z</dcterms:created>
  <dcterms:modified xsi:type="dcterms:W3CDTF">2017-04-23T22:58:34Z</dcterms:modified>
</cp:coreProperties>
</file>