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73" r:id="rId2"/>
    <p:sldId id="271" r:id="rId3"/>
    <p:sldId id="284" r:id="rId4"/>
    <p:sldId id="278" r:id="rId5"/>
    <p:sldId id="279" r:id="rId6"/>
    <p:sldId id="280" r:id="rId7"/>
    <p:sldId id="281" r:id="rId8"/>
    <p:sldId id="282" r:id="rId9"/>
    <p:sldId id="283" r:id="rId10"/>
    <p:sldId id="286" r:id="rId11"/>
    <p:sldId id="285" r:id="rId12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7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3273C57-96D2-4313-A9A2-F2230241FAF2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AR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474C08E-DACF-42B3-B089-1E5EF2A8C4A5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5644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6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8942A25-FA9C-478C-A428-4F45916C6D2D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7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AR"/>
          </a:p>
        </p:txBody>
      </p:sp>
      <p:sp>
        <p:nvSpPr>
          <p:cNvPr id="8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3CA43D3-5731-4358-9DF8-A851DA5BFF3D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0A787-7A43-4778-902F-BDCBB4951B31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8A40D-D13F-4174-B919-2D18C7A6441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86816FF-A1DC-4E1B-938A-DF4F87C88CB9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CB573E-6B32-44D7-88CE-F181C55D0D1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CD4-40FA-4652-A308-2EFC60890110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5379E-9285-42FD-A2D3-849278B76DF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CBB09-9194-44B0-AFAC-B8156B639FD3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8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EA123-BC02-493D-B190-A8ABBC62D9ED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981E3-E9B1-4190-BF4F-D0C8BF1B50FD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81A01-B665-45C2-94C1-28D8ACF64B6F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F69BC-349E-459C-99B5-6643BB0A0EDD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3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10846-1620-4AE6-9CD6-F800953C336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D70FF-C95F-4AAC-8139-0185B1D93597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C7113-C0D1-4266-ADA3-59927C8A1C58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8 Rectángulo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9CF663C-E3D1-4B98-A66D-264D065C6EB8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AR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2F9530-5D15-4F68-8EAE-C67BD524CE18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AF5AD-D871-4ADC-9722-9DAD67438EF9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B02E9-4812-47A5-8DE6-880FA3085E1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A145F1-EA3F-4735-8BF3-0E0D9D83DE5D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461F853-03F2-4CAA-ABD1-A09FE6CB2B9C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0" name="30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61081B89-2DAD-4CFE-A5A8-C3B4498C0725}" type="datetimeFigureOut">
              <a:rPr lang="es-AR"/>
              <a:pPr>
                <a:defRPr/>
              </a:pPr>
              <a:t>11/07/2017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s-AR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DDC0A57-5122-4E4F-9320-7F72552B6CA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sz="4400" dirty="0" smtClean="0"/>
              <a:t>Actividad del segundo encuentro del seminario taller</a:t>
            </a:r>
            <a:endParaRPr lang="es-AR" sz="4400" dirty="0"/>
          </a:p>
        </p:txBody>
      </p:sp>
      <p:sp>
        <p:nvSpPr>
          <p:cNvPr id="14338" name="2 Subtítulo"/>
          <p:cNvSpPr>
            <a:spLocks noGrp="1"/>
          </p:cNvSpPr>
          <p:nvPr>
            <p:ph type="subTitle" idx="1"/>
          </p:nvPr>
        </p:nvSpPr>
        <p:spPr>
          <a:xfrm>
            <a:off x="3354388" y="4703763"/>
            <a:ext cx="5114925" cy="1101725"/>
          </a:xfrm>
        </p:spPr>
        <p:txBody>
          <a:bodyPr/>
          <a:lstStyle/>
          <a:p>
            <a:pPr eaLnBrk="1" hangingPunct="1"/>
            <a:r>
              <a:rPr lang="es-AR" sz="4000" smtClean="0"/>
              <a:t>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4518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sz="4800" dirty="0" smtClean="0">
                <a:solidFill>
                  <a:srgbClr val="0070C0"/>
                </a:solidFill>
              </a:rPr>
              <a:t>Análisis de casos.</a:t>
            </a:r>
            <a:br>
              <a:rPr lang="es-AR" sz="4800" dirty="0" smtClean="0">
                <a:solidFill>
                  <a:srgbClr val="0070C0"/>
                </a:solidFill>
              </a:rPr>
            </a:br>
            <a:r>
              <a:rPr lang="es-AR" sz="4800" dirty="0" smtClean="0">
                <a:solidFill>
                  <a:srgbClr val="0070C0"/>
                </a:solidFill>
              </a:rPr>
              <a:t>Debate bioético</a:t>
            </a:r>
            <a:br>
              <a:rPr lang="es-AR" sz="4800" dirty="0" smtClean="0">
                <a:solidFill>
                  <a:srgbClr val="0070C0"/>
                </a:solidFill>
              </a:rPr>
            </a:br>
            <a:endParaRPr lang="es-AR" sz="4800" dirty="0">
              <a:solidFill>
                <a:srgbClr val="0070C0"/>
              </a:solidFill>
            </a:endParaRPr>
          </a:p>
        </p:txBody>
      </p:sp>
      <p:pic>
        <p:nvPicPr>
          <p:cNvPr id="9" name="Picture 1032" descr="pediatria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/>
          </a:blip>
          <a:srcRect l="15987" r="15987"/>
          <a:stretch>
            <a:fillRect/>
          </a:stretch>
        </p:blipFill>
        <p:spPr>
          <a:noFill/>
          <a:ln>
            <a:noFill/>
          </a:ln>
          <a:ex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19256" cy="114300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dirty="0" smtClean="0"/>
              <a:t>Metodología de la sesión clínica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38350"/>
            <a:ext cx="7239000" cy="4559300"/>
          </a:xfrm>
          <a:ln w="57150"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800" b="1" dirty="0"/>
              <a:t>Momento 1</a:t>
            </a:r>
            <a:r>
              <a:rPr lang="es-ES_tradnl" altLang="es-AR" sz="2800" dirty="0"/>
              <a:t>:  Presentación del Caso.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s-ES_tradnl" altLang="es-AR" sz="2800" dirty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800" b="1" dirty="0"/>
              <a:t>Momento 2:</a:t>
            </a:r>
            <a:r>
              <a:rPr lang="es-ES_tradnl" altLang="es-AR" sz="2800" dirty="0"/>
              <a:t>  Ronda de preguntas de los asistentes sobre los posibles interrogantes clínicos que puedan emerger de la lectura del caso.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800" dirty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800" b="1" dirty="0"/>
              <a:t>Momento 3:</a:t>
            </a:r>
            <a:r>
              <a:rPr lang="es-ES_tradnl" altLang="es-AR" sz="2800" dirty="0"/>
              <a:t>  Enunciado de los problemas éticos por parte de los asistentes. Se diseña una lista de problemas.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800" dirty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800" b="1" dirty="0"/>
              <a:t>Momento 4:</a:t>
            </a:r>
            <a:r>
              <a:rPr lang="es-ES_tradnl" altLang="es-AR" sz="2800" dirty="0"/>
              <a:t> El Comité de Bioética plantea cuál es el problema sobre el que se discutió en su reunión.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800" dirty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800" b="1" dirty="0"/>
              <a:t>Momento 5:</a:t>
            </a:r>
            <a:r>
              <a:rPr lang="es-ES_tradnl" altLang="es-AR" sz="2800" dirty="0"/>
              <a:t> El Comité de Bioética presenta su propia discusión sobre el problema ético y cierra la sesión con su recomendación y la fundamentación correspondiente</a:t>
            </a:r>
            <a:endParaRPr lang="es-A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altLang="es-AR" sz="2500">
                <a:solidFill>
                  <a:schemeClr val="tx1"/>
                </a:solidFill>
              </a:rPr>
              <a:t>CÓMO SE PRESENTA UN CASO EN BIOÉTICA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ln w="57150"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altLang="es-AR" sz="2900" smtClean="0"/>
              <a:t>Se emplea la narración, con un lenguaje comprensible. Esto permite cambiar el eje del relato del equipo asistencial y desde la perspectiva de la enfermedad, a la del paciente. En él, la enfermedad constituye un episodio en la historia de su vida.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altLang="es-AR" sz="2900" smtClean="0"/>
              <a:t> Se comienza por la vida del paciente y sus antecedentes y no desde el hospital y los profesionales.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altLang="es-AR">
                <a:solidFill>
                  <a:srgbClr val="9F112F"/>
                </a:solidFill>
              </a:rPr>
              <a:t>PAUTAS PARA EL DEBATE</a:t>
            </a:r>
            <a:r>
              <a:rPr lang="es-ES" altLang="es-AR">
                <a:solidFill>
                  <a:schemeClr val="tx1"/>
                </a:solidFill>
              </a:rPr>
              <a:t/>
            </a:r>
            <a:br>
              <a:rPr lang="es-ES" altLang="es-AR">
                <a:solidFill>
                  <a:schemeClr val="tx1"/>
                </a:solidFill>
              </a:rPr>
            </a:br>
            <a:endParaRPr lang="es-ES_tradnl" altLang="es-AR">
              <a:solidFill>
                <a:schemeClr val="tx1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ln w="57150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100" dirty="0"/>
              <a:t> </a:t>
            </a:r>
            <a:r>
              <a:rPr lang="es-ES_tradnl" altLang="es-AR" sz="2400" b="1" i="1" dirty="0">
                <a:solidFill>
                  <a:schemeClr val="accent2"/>
                </a:solidFill>
                <a:latin typeface="Calibri" pitchFamily="34" charset="0"/>
              </a:rPr>
              <a:t>Todos pueden participar y dar sus opiniones. (democracia)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s-ES_tradnl" altLang="es-AR" sz="2400" b="1" i="1" dirty="0">
              <a:solidFill>
                <a:schemeClr val="accent2"/>
              </a:solidFill>
              <a:latin typeface="Calibri" pitchFamily="34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400" b="1" i="1" dirty="0">
                <a:solidFill>
                  <a:schemeClr val="accent2"/>
                </a:solidFill>
                <a:latin typeface="Calibri" pitchFamily="34" charset="0"/>
              </a:rPr>
              <a:t> Se debe respetar la exposición de cada uno. (no interrumpir a los demás)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400" b="1" i="1" dirty="0">
              <a:solidFill>
                <a:schemeClr val="accent2"/>
              </a:solidFill>
              <a:latin typeface="Calibri" pitchFamily="34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400" b="1" i="1" dirty="0">
                <a:solidFill>
                  <a:schemeClr val="accent2"/>
                </a:solidFill>
                <a:latin typeface="Calibri" pitchFamily="34" charset="0"/>
              </a:rPr>
              <a:t> Cualquier proposición puede ser introducida al debate,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_tradnl" altLang="es-AR" sz="2400" b="1" i="1" dirty="0">
                <a:solidFill>
                  <a:schemeClr val="accent2"/>
                </a:solidFill>
                <a:latin typeface="Calibri" pitchFamily="34" charset="0"/>
              </a:rPr>
              <a:t>	pero la misma debe ser argumentada. (no hay censura)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400" b="1" i="1" dirty="0">
              <a:solidFill>
                <a:schemeClr val="accent2"/>
              </a:solidFill>
              <a:latin typeface="Calibri" pitchFamily="34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400" b="1" i="1" dirty="0">
                <a:solidFill>
                  <a:schemeClr val="accent2"/>
                </a:solidFill>
                <a:latin typeface="Calibri" pitchFamily="34" charset="0"/>
              </a:rPr>
              <a:t> Toda afirmación es susceptible de ser cuestionada. (no hay dogmas)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400" b="1" i="1" dirty="0">
              <a:solidFill>
                <a:schemeClr val="accent2"/>
              </a:solidFill>
              <a:latin typeface="Calibri" pitchFamily="34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 todo pregúntese porqué.</a:t>
            </a:r>
            <a:endParaRPr lang="es-ES" altLang="es-AR" sz="2400" b="1" i="1" dirty="0">
              <a:solidFill>
                <a:schemeClr val="accent2"/>
              </a:solidFill>
              <a:latin typeface="Calibri" pitchFamily="34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400" b="1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28600" y="228600"/>
            <a:ext cx="8228013" cy="5908675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190500">
              <a:defRPr>
                <a:solidFill>
                  <a:schemeClr val="tx1"/>
                </a:solidFill>
                <a:latin typeface="Arial" charset="0"/>
              </a:defRPr>
            </a:lvl2pPr>
            <a:lvl3pPr marL="13462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8796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4130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870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327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7846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24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Reglas </a:t>
            </a:r>
            <a:r>
              <a:rPr lang="es-ES_tradnl" altLang="es-A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que facilitan la comunicación 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400" b="1" i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2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* </a:t>
            </a: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Cada participantes puede expresar sus deseos, necesidades y puntos de vista sin ningún tipo de prejuicios.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* Evite dispersarse en temas derivados. Los relatos de experiencias deben tratar de limitarse a aquellas que enriquezcan la discusión.   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* Intente encontrar puntos de acuerdo con los demás.</a:t>
            </a:r>
            <a:r>
              <a:rPr lang="es-ES_tradnl" altLang="es-AR" sz="22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  </a:t>
            </a:r>
            <a:endParaRPr lang="es-ES_tradnl" altLang="es-AR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* El grupo debe tratar de llegar a un consenso. De otro modo presentará dos mociones, (en la presentación del caso)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	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A continuación inicie el </a:t>
            </a:r>
            <a:r>
              <a:rPr lang="es-ES_tradnl" altLang="es-AR" sz="22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análisis y discusión del caso</a:t>
            </a: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 de acuerdo a las siguientes  consignas.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50825" y="290513"/>
            <a:ext cx="8153400" cy="6372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s-ES" altLang="es-AR" sz="2000" dirty="0">
              <a:solidFill>
                <a:srgbClr val="800000"/>
              </a:solidFill>
              <a:latin typeface="Tahom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 </a:t>
            </a: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Haga un resumen de los hechos, 	</a:t>
            </a:r>
            <a:endParaRPr lang="es-ES" altLang="es-AR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Análisis Operativo</a:t>
            </a:r>
            <a:r>
              <a:rPr lang="es-AR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(el caso, los hechos)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 Construya un relato con estos datos,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La narrativa</a:t>
            </a:r>
            <a:r>
              <a:rPr lang="es-AR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, (la biografía)</a:t>
            </a:r>
            <a:r>
              <a:rPr lang="es-ES" altLang="es-AR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  <a:endParaRPr lang="es-ES" altLang="es-AR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*Establezca los problemas detectados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,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Diagnóstico de problemas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	</a:t>
            </a:r>
            <a:r>
              <a:rPr lang="es-ES_tradnl" altLang="es-A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 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</a:t>
            </a: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Tome los problemas Éticos y haga un listado con ellos.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Diagnóstico y priorización de problemas	</a:t>
            </a:r>
            <a:endParaRPr lang="es-ES" altLang="es-AR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 Detecte los intereses en juego y quienes los 	 	representan,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Análisis estratégico. La teorización del problema.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*Identifique qué valores y principios se encuentran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comprometidos en los problemas seleccionados.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Modelo de los principios.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*Establezca los cursos de acción posible.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La hipótesis de solución y la propuesta práctica.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El plan de acción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*Elija uno de ellos. Justifique y argumente su decisión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.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La definición de la responsabilidad</a:t>
            </a:r>
            <a:endParaRPr lang="es-ES" altLang="es-AR" sz="16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000" b="1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6659563" y="549275"/>
            <a:ext cx="2305050" cy="172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AR" sz="3200" b="1" dirty="0">
                <a:solidFill>
                  <a:schemeClr val="tx1"/>
                </a:solidFill>
              </a:rPr>
              <a:t>Recuerden</a:t>
            </a:r>
          </a:p>
        </p:txBody>
      </p:sp>
      <p:sp>
        <p:nvSpPr>
          <p:cNvPr id="3" name="2 Elipse"/>
          <p:cNvSpPr/>
          <p:nvPr/>
        </p:nvSpPr>
        <p:spPr>
          <a:xfrm>
            <a:off x="8532813" y="2636838"/>
            <a:ext cx="287337" cy="2873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sp>
        <p:nvSpPr>
          <p:cNvPr id="5" name="4 Elipse"/>
          <p:cNvSpPr/>
          <p:nvPr/>
        </p:nvSpPr>
        <p:spPr>
          <a:xfrm>
            <a:off x="8334375" y="2974975"/>
            <a:ext cx="288925" cy="28733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sp>
        <p:nvSpPr>
          <p:cNvPr id="6" name="5 Elipse"/>
          <p:cNvSpPr/>
          <p:nvPr/>
        </p:nvSpPr>
        <p:spPr>
          <a:xfrm>
            <a:off x="7667625" y="3525838"/>
            <a:ext cx="288925" cy="28892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sp>
        <p:nvSpPr>
          <p:cNvPr id="7" name="6 Elipse"/>
          <p:cNvSpPr/>
          <p:nvPr/>
        </p:nvSpPr>
        <p:spPr>
          <a:xfrm>
            <a:off x="8010525" y="3332163"/>
            <a:ext cx="287338" cy="2873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032" descr="pediatria"/>
          <p:cNvPicPr>
            <a:picLocks noChangeAspect="1" noChangeArrowheads="1"/>
          </p:cNvPicPr>
          <p:nvPr/>
        </p:nvPicPr>
        <p:blipFill>
          <a:blip r:embed="rId2"/>
          <a:srcRect l="15987" r="15987"/>
          <a:stretch>
            <a:fillRect/>
          </a:stretch>
        </p:blipFill>
        <p:spPr bwMode="auto">
          <a:xfrm>
            <a:off x="179388" y="155575"/>
            <a:ext cx="2459037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323850" y="-134938"/>
            <a:ext cx="7704138" cy="732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es-ES" altLang="es-AR" sz="2400" b="1">
              <a:solidFill>
                <a:srgbClr val="002060"/>
              </a:solidFill>
              <a:latin typeface="Trebuchet MS" pitchFamily="34" charset="0"/>
            </a:endParaRPr>
          </a:p>
          <a:p>
            <a:pPr algn="r"/>
            <a:r>
              <a:rPr lang="es-ES" altLang="es-AR" sz="3200" b="1">
                <a:solidFill>
                  <a:srgbClr val="002060"/>
                </a:solidFill>
                <a:latin typeface="Trebuchet MS" pitchFamily="34" charset="0"/>
              </a:rPr>
              <a:t>Caso Ema… abril 2017</a:t>
            </a:r>
          </a:p>
          <a:p>
            <a:pPr algn="ctr"/>
            <a:endParaRPr lang="es-AR" altLang="es-AR">
              <a:latin typeface="Trebuchet MS" pitchFamily="34" charset="0"/>
            </a:endParaRPr>
          </a:p>
          <a:p>
            <a:pPr algn="ctr"/>
            <a:endParaRPr lang="es-ES" altLang="es-AR">
              <a:latin typeface="Trebuchet MS" pitchFamily="34" charset="0"/>
            </a:endParaRPr>
          </a:p>
          <a:p>
            <a:pPr algn="r"/>
            <a:r>
              <a:rPr lang="es-ES" altLang="es-AR" sz="2400">
                <a:latin typeface="Trebuchet MS" pitchFamily="34" charset="0"/>
              </a:rPr>
              <a:t>Niña de 5 meses que desde su nacimiento </a:t>
            </a:r>
          </a:p>
          <a:p>
            <a:pPr algn="r"/>
            <a:r>
              <a:rPr lang="es-ES" altLang="es-AR" sz="2400">
                <a:latin typeface="Trebuchet MS" pitchFamily="34" charset="0"/>
              </a:rPr>
              <a:t>permanece internada en instituciones de salud.</a:t>
            </a:r>
          </a:p>
          <a:p>
            <a:pPr algn="r"/>
            <a:endParaRPr lang="es-ES" altLang="es-AR" sz="2400">
              <a:latin typeface="Trebuchet MS" pitchFamily="34" charset="0"/>
            </a:endParaRPr>
          </a:p>
          <a:p>
            <a:pPr algn="r"/>
            <a:r>
              <a:rPr lang="es-ES" altLang="es-AR" sz="2400">
                <a:latin typeface="Trebuchet MS" pitchFamily="34" charset="0"/>
              </a:rPr>
              <a:t>Única hija, mamá de 20 años. </a:t>
            </a:r>
          </a:p>
          <a:p>
            <a:pPr algn="r"/>
            <a:r>
              <a:rPr lang="es-ES" altLang="es-AR" sz="2400">
                <a:latin typeface="Trebuchet MS" pitchFamily="34" charset="0"/>
              </a:rPr>
              <a:t>Embarazo sin particularidades</a:t>
            </a:r>
          </a:p>
          <a:p>
            <a:pPr algn="r"/>
            <a:r>
              <a:rPr lang="es-ES" altLang="es-AR" sz="2400">
                <a:latin typeface="Trebuchet MS" pitchFamily="34" charset="0"/>
              </a:rPr>
              <a:t>Al nacer niña a término AEG hace paro cardiorrespiratorio.</a:t>
            </a:r>
          </a:p>
          <a:p>
            <a:pPr algn="r"/>
            <a:r>
              <a:rPr lang="es-ES" altLang="es-AR" sz="2400">
                <a:latin typeface="Trebuchet MS" pitchFamily="34" charset="0"/>
              </a:rPr>
              <a:t>Es reanimada permanece en UTI neonatal, luego se hace traqueostomía y botón gástrico a las 35 días de vida </a:t>
            </a:r>
          </a:p>
          <a:p>
            <a:pPr algn="r"/>
            <a:r>
              <a:rPr lang="es-ES" altLang="es-AR" sz="2400">
                <a:latin typeface="Trebuchet MS" pitchFamily="34" charset="0"/>
              </a:rPr>
              <a:t>Es derivada a UCI del Hospital de Niños.</a:t>
            </a:r>
          </a:p>
          <a:p>
            <a:pPr algn="r"/>
            <a:endParaRPr lang="es-ES" altLang="es-AR" sz="2400">
              <a:latin typeface="Trebuchet MS" pitchFamily="34" charset="0"/>
            </a:endParaRPr>
          </a:p>
          <a:p>
            <a:pPr algn="r"/>
            <a:r>
              <a:rPr lang="es-ES" altLang="es-AR" sz="2400">
                <a:latin typeface="Trebuchet MS" pitchFamily="34" charset="0"/>
              </a:rPr>
              <a:t>La niña tiene Fascies particular (Cornelia de Lange), con hipotonía generalizada.</a:t>
            </a:r>
          </a:p>
          <a:p>
            <a:pPr algn="r"/>
            <a:endParaRPr lang="es-ES" altLang="es-AR" sz="2400">
              <a:latin typeface="Trebuchet MS" pitchFamily="34" charset="0"/>
            </a:endParaRPr>
          </a:p>
          <a:p>
            <a:pPr algn="ctr" eaLnBrk="0" hangingPunct="0"/>
            <a:endParaRPr lang="es-ES" altLang="es-AR"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476250"/>
            <a:ext cx="8435975" cy="6121400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" altLang="es-AR" dirty="0"/>
              <a:t>Se realizaron múltiples estudios y pruebas diagnósticas, cariotipo, biopsias, </a:t>
            </a:r>
            <a:r>
              <a:rPr lang="es-ES" altLang="es-AR" dirty="0" err="1"/>
              <a:t>etc</a:t>
            </a:r>
            <a:r>
              <a:rPr lang="es-ES" altLang="es-AR" dirty="0"/>
              <a:t> , descartando distintas patologías y sin poder llegar a un diagnóstico específico. Actualmente permanece a cuidado de su madre con soporte respiratorio permanente, alimentación por botón gástrico, sin requerimiento de medicación</a:t>
            </a:r>
            <a:r>
              <a:rPr lang="es-ES" altLang="es-AR" sz="3200" dirty="0"/>
              <a:t>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" altLang="es-AR" dirty="0" smtClean="0"/>
              <a:t>Ema </a:t>
            </a:r>
            <a:r>
              <a:rPr lang="es-ES" altLang="es-AR" dirty="0"/>
              <a:t>a comenzado a perder las pocas formas de comunicación que tenía, seguir con la mirada, sonrisa social, respuesta a la voz de la madre, </a:t>
            </a:r>
            <a:r>
              <a:rPr lang="es-ES" altLang="es-AR" dirty="0" err="1"/>
              <a:t>etc</a:t>
            </a:r>
            <a:r>
              <a:rPr lang="es-ES" altLang="es-AR" dirty="0"/>
              <a:t>, se han debido subir los parámetros del respirador…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" altLang="es-AR" dirty="0"/>
              <a:t>El equipo tratante siente que ha agotado las instancias de estudios diagnósticos y que no pude brindarle nada diferente ya. La madre está entrenada en el cuidado de la hija y lo hace correctamente.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" altLang="es-AR" dirty="0"/>
              <a:t>La mamá plantea el deseo de ir a su casa.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" altLang="es-AR" dirty="0"/>
              <a:t>La médica de cabecera  presenta la interconsulta al comité de Bioética.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" altLang="es-AR" dirty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" altLang="es-A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es-AR" cap="none" smtClean="0">
                <a:ln>
                  <a:noFill/>
                </a:ln>
                <a:solidFill>
                  <a:schemeClr val="tx1"/>
                </a:solidFill>
              </a:rPr>
              <a:t>Evolución</a:t>
            </a:r>
            <a:endParaRPr lang="es-ES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mtClean="0"/>
              <a:t>A las 48 hs Ema mejora, se estabiliza.</a:t>
            </a:r>
          </a:p>
          <a:p>
            <a:r>
              <a:rPr lang="es-AR" smtClean="0"/>
              <a:t>Se vuelve a los parámetros basales en el respirador.</a:t>
            </a:r>
          </a:p>
          <a:p>
            <a:r>
              <a:rPr lang="es-AR" smtClean="0"/>
              <a:t>Está tranquila… al igual que su madre.</a:t>
            </a:r>
          </a:p>
          <a:p>
            <a:r>
              <a:rPr lang="es-AR" smtClean="0"/>
              <a:t>Se plantea posibilidad de pase a sala de menor complejidad…</a:t>
            </a:r>
            <a:endParaRPr lang="es-ES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dirty="0" smtClean="0"/>
              <a:t>consigna</a:t>
            </a:r>
            <a:endParaRPr lang="es-AR" dirty="0"/>
          </a:p>
        </p:txBody>
      </p:sp>
      <p:sp>
        <p:nvSpPr>
          <p:cNvPr id="3686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AR" smtClean="0"/>
              <a:t>Reunidos en grupo, debatirán el caso tomando en cuenta las pautas de análisis de casos clínicos</a:t>
            </a:r>
          </a:p>
          <a:p>
            <a:pPr eaLnBrk="1" hangingPunct="1"/>
            <a:r>
              <a:rPr lang="es-AR" smtClean="0"/>
              <a:t>Elaboren una recomendación y curso de acción a seguir a partir de que la niña está en condición de pasar a una sala común con mucha menos complejidad.</a:t>
            </a:r>
          </a:p>
        </p:txBody>
      </p:sp>
      <p:pic>
        <p:nvPicPr>
          <p:cNvPr id="36867" name="Picture 1032" descr="pediatria"/>
          <p:cNvPicPr>
            <a:picLocks noChangeAspect="1" noChangeArrowheads="1"/>
          </p:cNvPicPr>
          <p:nvPr/>
        </p:nvPicPr>
        <p:blipFill>
          <a:blip r:embed="rId2"/>
          <a:srcRect l="15987" r="15987"/>
          <a:stretch>
            <a:fillRect/>
          </a:stretch>
        </p:blipFill>
        <p:spPr bwMode="auto">
          <a:xfrm>
            <a:off x="5292725" y="4076700"/>
            <a:ext cx="2457450" cy="245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o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82</TotalTime>
  <Words>642</Words>
  <Application>Microsoft Office PowerPoint</Application>
  <PresentationFormat>Presentación en pantalla (4:3)</PresentationFormat>
  <Paragraphs>85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Opulento</vt:lpstr>
      <vt:lpstr>Actividad del segundo encuentro del seminario taller</vt:lpstr>
      <vt:lpstr>Análisis de casos. Debate bioético </vt:lpstr>
      <vt:lpstr>Metodología de la sesión clínica</vt:lpstr>
      <vt:lpstr>CÓMO SE PRESENTA UN CASO EN BIOÉTICA</vt:lpstr>
      <vt:lpstr>PAUTAS PARA EL DEBATE </vt:lpstr>
      <vt:lpstr>Presentación de PowerPoint</vt:lpstr>
      <vt:lpstr>Presentación de PowerPoint</vt:lpstr>
      <vt:lpstr>Presentación de PowerPoint</vt:lpstr>
      <vt:lpstr>Presentación de PowerPoint</vt:lpstr>
      <vt:lpstr>Evolución</vt:lpstr>
      <vt:lpstr>consigna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Seminario de bioetica clinica y social 2017</dc:title>
  <dc:creator>Sandra</dc:creator>
  <cp:lastModifiedBy>Ruben Godoy</cp:lastModifiedBy>
  <cp:revision>11</cp:revision>
  <dcterms:created xsi:type="dcterms:W3CDTF">2017-04-17T23:01:02Z</dcterms:created>
  <dcterms:modified xsi:type="dcterms:W3CDTF">2017-07-11T13:34:21Z</dcterms:modified>
</cp:coreProperties>
</file>