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73" r:id="rId2"/>
    <p:sldId id="271" r:id="rId3"/>
    <p:sldId id="284" r:id="rId4"/>
    <p:sldId id="278" r:id="rId5"/>
    <p:sldId id="279" r:id="rId6"/>
    <p:sldId id="280" r:id="rId7"/>
    <p:sldId id="281" r:id="rId8"/>
    <p:sldId id="282" r:id="rId9"/>
    <p:sldId id="283" r:id="rId10"/>
    <p:sldId id="286" r:id="rId11"/>
    <p:sldId id="285" r:id="rId12"/>
  </p:sldIdLst>
  <p:sldSz cx="9144000" cy="6858000" type="screen4x3"/>
  <p:notesSz cx="6858000" cy="9144000"/>
  <p:defaultTextStyle>
    <a:defPPr>
      <a:defRPr lang="es-A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14" y="-29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43273C57-96D2-4313-A9A2-F2230241FAF2}" type="datetimeFigureOut">
              <a:rPr lang="es-AR"/>
              <a:pPr>
                <a:defRPr/>
              </a:pPr>
              <a:t>03/05/2017</a:t>
            </a:fld>
            <a:endParaRPr lang="es-AR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AR" noProof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  <a:endParaRPr lang="es-AR" noProof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5474C08E-DACF-42B3-B089-1E5EF2A8C4A5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7 Rectángulo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8 Conector recto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11 Título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>
            <a:noAutofit/>
          </a:bodyPr>
          <a:lstStyle>
            <a:lvl1pPr algn="r">
              <a:defRPr sz="4200" b="1"/>
            </a:lvl1pPr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25" name="24 Subtítulo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s-ES" smtClean="0"/>
              <a:t>Haga clic para modificar el estilo de subtítulo del patrón</a:t>
            </a:r>
            <a:endParaRPr lang="en-US"/>
          </a:p>
        </p:txBody>
      </p:sp>
      <p:sp>
        <p:nvSpPr>
          <p:cNvPr id="6" name="30 Marcador de fecha"/>
          <p:cNvSpPr>
            <a:spLocks noGrp="1"/>
          </p:cNvSpPr>
          <p:nvPr>
            <p:ph type="dt" sz="half" idx="10"/>
          </p:nvPr>
        </p:nvSpPr>
        <p:spPr>
          <a:xfrm>
            <a:off x="5870575" y="6557963"/>
            <a:ext cx="2003425" cy="227012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88942A25-FA9C-478C-A428-4F45916C6D2D}" type="datetimeFigureOut">
              <a:rPr lang="es-AR"/>
              <a:pPr>
                <a:defRPr/>
              </a:pPr>
              <a:t>03/05/2017</a:t>
            </a:fld>
            <a:endParaRPr lang="es-AR"/>
          </a:p>
        </p:txBody>
      </p:sp>
      <p:sp>
        <p:nvSpPr>
          <p:cNvPr id="7" name="17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819400" y="6557963"/>
            <a:ext cx="2927350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es-AR"/>
          </a:p>
        </p:txBody>
      </p:sp>
      <p:sp>
        <p:nvSpPr>
          <p:cNvPr id="8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880350" y="6556375"/>
            <a:ext cx="588963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C3CA43D3-5731-4358-9DF8-A851DA5BFF3D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2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20A787-7A43-4778-902F-BDCBB4951B31}" type="datetimeFigureOut">
              <a:rPr lang="es-AR"/>
              <a:pPr>
                <a:defRPr/>
              </a:pPr>
              <a:t>03/05/2017</a:t>
            </a:fld>
            <a:endParaRPr lang="es-AR"/>
          </a:p>
        </p:txBody>
      </p:sp>
      <p:sp>
        <p:nvSpPr>
          <p:cNvPr id="5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6" name="1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18A40D-D13F-4174-B919-2D18C7A64414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anchor="t"/>
          <a:lstStyle>
            <a:lvl1pPr algn="r">
              <a:buNone/>
              <a:defRPr sz="4200" b="1" cap="all"/>
            </a:lvl1pPr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724400" y="6556375"/>
            <a:ext cx="2001838" cy="22701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A86816FF-A1DC-4E1B-938A-DF4F87C88CB9}" type="datetimeFigureOut">
              <a:rPr lang="es-AR"/>
              <a:pPr>
                <a:defRPr/>
              </a:pPr>
              <a:t>03/05/2017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735138" y="6556375"/>
            <a:ext cx="2895600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734175" y="6554788"/>
            <a:ext cx="587375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0CB573E-6B32-44D7-88CE-F181C55D0D17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2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68CCD4-40FA-4652-A308-2EFC60890110}" type="datetimeFigureOut">
              <a:rPr lang="es-AR"/>
              <a:pPr>
                <a:defRPr/>
              </a:pPr>
              <a:t>03/05/2017</a:t>
            </a:fld>
            <a:endParaRPr lang="es-AR"/>
          </a:p>
        </p:txBody>
      </p:sp>
      <p:sp>
        <p:nvSpPr>
          <p:cNvPr id="6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7" name="1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B5379E-9285-42FD-A2D3-849278B76DF4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2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6CBB09-9194-44B0-AFAC-B8156B639FD3}" type="datetimeFigureOut">
              <a:rPr lang="es-AR"/>
              <a:pPr>
                <a:defRPr/>
              </a:pPr>
              <a:t>03/05/2017</a:t>
            </a:fld>
            <a:endParaRPr lang="es-AR"/>
          </a:p>
        </p:txBody>
      </p:sp>
      <p:sp>
        <p:nvSpPr>
          <p:cNvPr id="8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9" name="1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7EA123-BC02-493D-B190-A8ABBC62D9ED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F981E3-E9B1-4190-BF4F-D0C8BF1B50FD}" type="datetimeFigureOut">
              <a:rPr lang="es-AR"/>
              <a:pPr>
                <a:defRPr/>
              </a:pPr>
              <a:t>03/05/2017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5" name="1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781A01-B665-45C2-94C1-28D8ACF64B6F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2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2F69BC-349E-459C-99B5-6643BB0A0EDD}" type="datetimeFigureOut">
              <a:rPr lang="es-AR"/>
              <a:pPr>
                <a:defRPr/>
              </a:pPr>
              <a:t>03/05/2017</a:t>
            </a:fld>
            <a:endParaRPr lang="es-AR"/>
          </a:p>
        </p:txBody>
      </p:sp>
      <p:sp>
        <p:nvSpPr>
          <p:cNvPr id="3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4" name="1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610846-1620-4AE6-9CD6-F800953C3367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lIns="45720" tIns="0" rIns="0" bIns="0" spcCol="0" rtlCol="0" fromWordArt="0" forceAA="0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2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0D70FF-C95F-4AAC-8139-0185B1D93597}" type="datetimeFigureOut">
              <a:rPr lang="es-AR"/>
              <a:pPr>
                <a:defRPr/>
              </a:pPr>
              <a:t>03/05/2017</a:t>
            </a:fld>
            <a:endParaRPr lang="es-AR"/>
          </a:p>
        </p:txBody>
      </p:sp>
      <p:sp>
        <p:nvSpPr>
          <p:cNvPr id="6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7" name="1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3C7113-C0D1-4266-ADA3-59927C8A1C58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7 Rectángulo"/>
          <p:cNvSpPr/>
          <p:nvPr/>
        </p:nvSpPr>
        <p:spPr>
          <a:xfrm rot="21240000">
            <a:off x="598488" y="1004888"/>
            <a:ext cx="4319587" cy="4311650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8 Rectángulo"/>
          <p:cNvSpPr/>
          <p:nvPr/>
        </p:nvSpPr>
        <p:spPr>
          <a:xfrm rot="21420000">
            <a:off x="596900" y="998538"/>
            <a:ext cx="4319588" cy="4313237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lIns="82296" tIns="0" rIns="0" bIns="0" spcCol="0" rtlCol="0" fromWordArt="0" forceAA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0" name="9 Marcador de posición de imagen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s-ES" noProof="0" smtClean="0"/>
              <a:t>Haga clic en el icono para agregar una imagen</a:t>
            </a:r>
            <a:endParaRPr lang="en-US" noProof="0" dirty="0"/>
          </a:p>
        </p:txBody>
      </p:sp>
      <p:sp>
        <p:nvSpPr>
          <p:cNvPr id="7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9CF663C-E3D1-4B98-A66D-264D065C6EB8}" type="datetimeFigureOut">
              <a:rPr lang="es-AR"/>
              <a:pPr>
                <a:defRPr/>
              </a:pPr>
              <a:t>03/05/2017</a:t>
            </a:fld>
            <a:endParaRPr lang="es-AR"/>
          </a:p>
        </p:txBody>
      </p:sp>
      <p:sp>
        <p:nvSpPr>
          <p:cNvPr id="8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s-AR"/>
          </a:p>
        </p:txBody>
      </p:sp>
      <p:sp>
        <p:nvSpPr>
          <p:cNvPr id="9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92F9530-5D15-4F68-8EAE-C67BD524CE18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2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0AF5AD-D871-4ADC-9722-9DAD67438EF9}" type="datetimeFigureOut">
              <a:rPr lang="es-AR"/>
              <a:pPr>
                <a:defRPr/>
              </a:pPr>
              <a:t>03/05/2017</a:t>
            </a:fld>
            <a:endParaRPr lang="es-AR"/>
          </a:p>
        </p:txBody>
      </p:sp>
      <p:sp>
        <p:nvSpPr>
          <p:cNvPr id="5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6" name="1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1B02E9-4812-47A5-8DE6-880FA3085E1A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243388" y="6557963"/>
            <a:ext cx="2001837" cy="227012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DA145F1-EA3F-4735-8BF3-0E0D9D83DE5D}" type="datetimeFigureOut">
              <a:rPr lang="es-AR"/>
              <a:pPr>
                <a:defRPr/>
              </a:pPr>
              <a:t>03/05/2017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556375"/>
            <a:ext cx="3657600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254750" y="6553200"/>
            <a:ext cx="587375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3461F853-03F2-4CAA-ABD1-A09FE6CB2B9C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2 Marcador de título"/>
          <p:cNvSpPr>
            <a:spLocks noGrp="1"/>
          </p:cNvSpPr>
          <p:nvPr>
            <p:ph type="title"/>
          </p:nvPr>
        </p:nvSpPr>
        <p:spPr>
          <a:xfrm>
            <a:off x="457200" y="320675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1030" name="30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9725"/>
            <a:ext cx="7239000" cy="484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smtClean="0"/>
          </a:p>
        </p:txBody>
      </p:sp>
      <p:sp>
        <p:nvSpPr>
          <p:cNvPr id="27" name="26 Marcador de fecha"/>
          <p:cNvSpPr>
            <a:spLocks noGrp="1"/>
          </p:cNvSpPr>
          <p:nvPr>
            <p:ph type="dt" sz="half" idx="2"/>
          </p:nvPr>
        </p:nvSpPr>
        <p:spPr>
          <a:xfrm>
            <a:off x="4246563" y="6557963"/>
            <a:ext cx="2001837" cy="227012"/>
          </a:xfrm>
          <a:prstGeom prst="rect">
            <a:avLst/>
          </a:prstGeom>
        </p:spPr>
        <p:txBody>
          <a:bodyPr vert="horz" t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61081B89-2DAD-4CFE-A5A8-C3B4498C0725}" type="datetimeFigureOut">
              <a:rPr lang="es-AR"/>
              <a:pPr>
                <a:defRPr/>
              </a:pPr>
              <a:t>03/05/2017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57200" y="6557963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</a:defRPr>
            </a:lvl1pPr>
            <a:extLst/>
          </a:lstStyle>
          <a:p>
            <a:pPr>
              <a:defRPr/>
            </a:pPr>
            <a:endParaRPr lang="es-AR"/>
          </a:p>
        </p:txBody>
      </p:sp>
      <p:sp>
        <p:nvSpPr>
          <p:cNvPr id="16" name="1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251575" y="6556375"/>
            <a:ext cx="588963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>
                <a:solidFill>
                  <a:schemeClr val="tx2"/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FDDC0A57-5122-4E4F-9320-7F72552B6CA0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1" r:id="rId2"/>
    <p:sldLayoutId id="2147483673" r:id="rId3"/>
    <p:sldLayoutId id="2147483670" r:id="rId4"/>
    <p:sldLayoutId id="2147483669" r:id="rId5"/>
    <p:sldLayoutId id="2147483668" r:id="rId6"/>
    <p:sldLayoutId id="2147483667" r:id="rId7"/>
    <p:sldLayoutId id="2147483666" r:id="rId8"/>
    <p:sldLayoutId id="2147483674" r:id="rId9"/>
    <p:sldLayoutId id="2147483665" r:id="rId10"/>
    <p:sldLayoutId id="214748367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 b="1" kern="1200" cap="all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9pPr>
      <a:extLst/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tx2"/>
        </a:buClr>
        <a:buSzPct val="73000"/>
        <a:buFont typeface="Wingdings 2" pitchFamily="18" charset="2"/>
        <a:buChar char="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20700" indent="-228600" algn="l" rtl="0" eaLnBrk="0" fontAlgn="base" hangingPunct="0">
        <a:spcBef>
          <a:spcPts val="500"/>
        </a:spcBef>
        <a:spcAft>
          <a:spcPct val="0"/>
        </a:spcAft>
        <a:buClr>
          <a:srgbClr val="F9B639"/>
        </a:buClr>
        <a:buSzPct val="80000"/>
        <a:buFont typeface="Wingdings 2" pitchFamily="18" charset="2"/>
        <a:buChar char=""/>
        <a:defRPr sz="2300" kern="1200">
          <a:solidFill>
            <a:srgbClr val="6C6C6C"/>
          </a:solidFill>
          <a:latin typeface="+mn-lt"/>
          <a:ea typeface="+mn-ea"/>
          <a:cs typeface="+mn-cs"/>
        </a:defRPr>
      </a:lvl2pPr>
      <a:lvl3pPr marL="758825" indent="-228600" algn="l" rtl="0" eaLnBrk="0" fontAlgn="base" hangingPunct="0">
        <a:spcBef>
          <a:spcPts val="400"/>
        </a:spcBef>
        <a:spcAft>
          <a:spcPct val="0"/>
        </a:spcAft>
        <a:buClr>
          <a:srgbClr val="F9B639"/>
        </a:buClr>
        <a:buSzPct val="60000"/>
        <a:buFont typeface="Wingdings" pitchFamily="2" charset="2"/>
        <a:buChar char="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228600" algn="l" rtl="0" eaLnBrk="0" fontAlgn="base" hangingPunct="0">
        <a:spcBef>
          <a:spcPct val="20000"/>
        </a:spcBef>
        <a:spcAft>
          <a:spcPct val="0"/>
        </a:spcAft>
        <a:buClr>
          <a:srgbClr val="F9B639"/>
        </a:buClr>
        <a:buSzPct val="80000"/>
        <a:buFont typeface="Wingdings 2" pitchFamily="18" charset="2"/>
        <a:buChar char=""/>
        <a:defRPr sz="2000" kern="1200">
          <a:solidFill>
            <a:srgbClr val="6C6C6C"/>
          </a:solidFill>
          <a:latin typeface="+mn-lt"/>
          <a:ea typeface="+mn-ea"/>
          <a:cs typeface="+mn-cs"/>
        </a:defRPr>
      </a:lvl4pPr>
      <a:lvl5pPr marL="1279525" indent="-228600" algn="l" rtl="0" eaLnBrk="0" fontAlgn="base" hangingPunct="0">
        <a:spcBef>
          <a:spcPts val="400"/>
        </a:spcBef>
        <a:spcAft>
          <a:spcPct val="0"/>
        </a:spcAft>
        <a:buClr>
          <a:srgbClr val="F9B639"/>
        </a:buClr>
        <a:buSzPct val="70000"/>
        <a:buFont typeface="Wingdings" pitchFamily="2" charset="2"/>
        <a:buChar char="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AR" sz="4400" dirty="0" smtClean="0"/>
              <a:t>Actividad del segundo encuentro del seminario taller</a:t>
            </a:r>
            <a:endParaRPr lang="es-AR" sz="4400" dirty="0"/>
          </a:p>
        </p:txBody>
      </p:sp>
      <p:sp>
        <p:nvSpPr>
          <p:cNvPr id="14338" name="2 Subtítulo"/>
          <p:cNvSpPr>
            <a:spLocks noGrp="1"/>
          </p:cNvSpPr>
          <p:nvPr>
            <p:ph type="subTitle" idx="1"/>
          </p:nvPr>
        </p:nvSpPr>
        <p:spPr>
          <a:xfrm>
            <a:off x="3354388" y="4703763"/>
            <a:ext cx="5114925" cy="1101725"/>
          </a:xfrm>
        </p:spPr>
        <p:txBody>
          <a:bodyPr/>
          <a:lstStyle/>
          <a:p>
            <a:pPr eaLnBrk="1" hangingPunct="1"/>
            <a:r>
              <a:rPr lang="es-AR" sz="4000" smtClean="0"/>
              <a:t>2017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451824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AR" sz="4800" dirty="0" smtClean="0">
                <a:solidFill>
                  <a:srgbClr val="0070C0"/>
                </a:solidFill>
              </a:rPr>
              <a:t>Análisis de casos.</a:t>
            </a:r>
            <a:br>
              <a:rPr lang="es-AR" sz="4800" dirty="0" smtClean="0">
                <a:solidFill>
                  <a:srgbClr val="0070C0"/>
                </a:solidFill>
              </a:rPr>
            </a:br>
            <a:r>
              <a:rPr lang="es-AR" sz="4800" dirty="0" smtClean="0">
                <a:solidFill>
                  <a:srgbClr val="0070C0"/>
                </a:solidFill>
              </a:rPr>
              <a:t>Debate bioético</a:t>
            </a:r>
            <a:br>
              <a:rPr lang="es-AR" sz="4800" dirty="0" smtClean="0">
                <a:solidFill>
                  <a:srgbClr val="0070C0"/>
                </a:solidFill>
              </a:rPr>
            </a:br>
            <a:endParaRPr lang="es-AR" sz="4800" dirty="0">
              <a:solidFill>
                <a:srgbClr val="0070C0"/>
              </a:solidFill>
            </a:endParaRPr>
          </a:p>
        </p:txBody>
      </p:sp>
      <p:pic>
        <p:nvPicPr>
          <p:cNvPr id="9" name="Picture 1032" descr="pediatria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/>
            </a:extLst>
          </a:blip>
          <a:srcRect l="15987" r="15987"/>
          <a:stretch>
            <a:fillRect/>
          </a:stretch>
        </p:blipFill>
        <p:spPr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320040"/>
            <a:ext cx="8219256" cy="1143000"/>
          </a:xfrm>
          <a:solidFill>
            <a:srgbClr val="92D050"/>
          </a:solidFill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AR" dirty="0" smtClean="0"/>
              <a:t>Metodología de la sesión clínica</a:t>
            </a:r>
            <a:endParaRPr lang="es-AR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2038350"/>
            <a:ext cx="7239000" cy="4559300"/>
          </a:xfrm>
          <a:ln w="57150">
            <a:solidFill>
              <a:schemeClr val="accent1"/>
            </a:solidFill>
          </a:ln>
        </p:spPr>
        <p:txBody>
          <a:bodyPr>
            <a:normAutofit fontScale="77500" lnSpcReduction="20000"/>
          </a:bodyPr>
          <a:lstStyle/>
          <a:p>
            <a:pPr marL="274320" indent="-274320"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Char char=""/>
              <a:defRPr/>
            </a:pPr>
            <a:r>
              <a:rPr lang="es-ES_tradnl" altLang="es-AR" sz="2800" b="1" dirty="0"/>
              <a:t>Momento 1</a:t>
            </a:r>
            <a:r>
              <a:rPr lang="es-ES_tradnl" altLang="es-AR" sz="2800" dirty="0"/>
              <a:t>:  Presentación del Caso.</a:t>
            </a:r>
          </a:p>
          <a:p>
            <a:pPr marL="274320" indent="-274320" eaLnBrk="1" fontAlgn="auto" hangingPunct="1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endParaRPr lang="es-ES_tradnl" altLang="es-AR" sz="2800" dirty="0"/>
          </a:p>
          <a:p>
            <a:pPr marL="274320" indent="-274320"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Char char=""/>
              <a:defRPr/>
            </a:pPr>
            <a:r>
              <a:rPr lang="es-ES_tradnl" altLang="es-AR" sz="2800" b="1" dirty="0"/>
              <a:t>Momento 2:</a:t>
            </a:r>
            <a:r>
              <a:rPr lang="es-ES_tradnl" altLang="es-AR" sz="2800" dirty="0"/>
              <a:t>  Ronda de preguntas de los asistentes sobre los posibles interrogantes clínicos que puedan emerger de la lectura del caso.</a:t>
            </a:r>
          </a:p>
          <a:p>
            <a:pPr marL="274320" indent="-274320"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Char char=""/>
              <a:defRPr/>
            </a:pPr>
            <a:endParaRPr lang="es-ES_tradnl" altLang="es-AR" sz="2800" dirty="0"/>
          </a:p>
          <a:p>
            <a:pPr marL="274320" indent="-274320"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Char char=""/>
              <a:defRPr/>
            </a:pPr>
            <a:r>
              <a:rPr lang="es-ES_tradnl" altLang="es-AR" sz="2800" b="1" dirty="0"/>
              <a:t>Momento 3:</a:t>
            </a:r>
            <a:r>
              <a:rPr lang="es-ES_tradnl" altLang="es-AR" sz="2800" dirty="0"/>
              <a:t>  Enunciado de los problemas éticos por parte de los asistentes. Se diseña una lista de problemas. </a:t>
            </a:r>
          </a:p>
          <a:p>
            <a:pPr marL="274320" indent="-274320"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Char char=""/>
              <a:defRPr/>
            </a:pPr>
            <a:endParaRPr lang="es-ES_tradnl" altLang="es-AR" sz="2800" dirty="0"/>
          </a:p>
          <a:p>
            <a:pPr marL="274320" indent="-274320"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Char char=""/>
              <a:defRPr/>
            </a:pPr>
            <a:r>
              <a:rPr lang="es-ES_tradnl" altLang="es-AR" sz="2800" b="1" dirty="0"/>
              <a:t>Momento 4:</a:t>
            </a:r>
            <a:r>
              <a:rPr lang="es-ES_tradnl" altLang="es-AR" sz="2800" dirty="0"/>
              <a:t> El Comité de Bioética plantea cuál es el problema sobre el que se discutió en su reunión.</a:t>
            </a:r>
          </a:p>
          <a:p>
            <a:pPr marL="274320" indent="-274320"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Char char=""/>
              <a:defRPr/>
            </a:pPr>
            <a:endParaRPr lang="es-ES_tradnl" altLang="es-AR" sz="2800" dirty="0"/>
          </a:p>
          <a:p>
            <a:pPr marL="274320" indent="-274320"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Char char=""/>
              <a:defRPr/>
            </a:pPr>
            <a:r>
              <a:rPr lang="es-ES_tradnl" altLang="es-AR" sz="2800" b="1" dirty="0"/>
              <a:t>Momento 5:</a:t>
            </a:r>
            <a:r>
              <a:rPr lang="es-ES_tradnl" altLang="es-AR" sz="2800" dirty="0"/>
              <a:t> El Comité de Bioética presenta su propia discusión sobre el problema ético y cierra la sesión con su recomendación y la fundamentación correspondiente</a:t>
            </a:r>
            <a:endParaRPr lang="es-AR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_tradnl" altLang="es-AR" sz="2500">
                <a:solidFill>
                  <a:schemeClr val="tx1"/>
                </a:solidFill>
              </a:rPr>
              <a:t>CÓMO SE PRESENTA UN CASO EN BIOÉTICA</a:t>
            </a:r>
          </a:p>
        </p:txBody>
      </p:sp>
      <p:sp>
        <p:nvSpPr>
          <p:cNvPr id="30722" name="Rectangle 3"/>
          <p:cNvSpPr>
            <a:spLocks noGrp="1" noChangeArrowheads="1"/>
          </p:cNvSpPr>
          <p:nvPr>
            <p:ph type="body" idx="1"/>
          </p:nvPr>
        </p:nvSpPr>
        <p:spPr>
          <a:ln w="57150">
            <a:solidFill>
              <a:schemeClr val="accent1"/>
            </a:solidFill>
          </a:ln>
        </p:spPr>
        <p:txBody>
          <a:bodyPr/>
          <a:lstStyle/>
          <a:p>
            <a:pPr eaLnBrk="1" hangingPunct="1">
              <a:buClr>
                <a:schemeClr val="tx1"/>
              </a:buClr>
              <a:buFont typeface="Wingdings" pitchFamily="2" charset="2"/>
              <a:buChar char="ü"/>
            </a:pPr>
            <a:r>
              <a:rPr lang="es-ES_tradnl" altLang="es-AR" sz="2900" smtClean="0"/>
              <a:t>Se emplea la narración, con un lenguaje comprensible. Esto permite cambiar el eje del relato del equipo asistencial y desde la perspectiva de la enfermedad, a la del paciente. En él, la enfermedad constituye un episodio en la historia de su vida.</a:t>
            </a:r>
          </a:p>
          <a:p>
            <a:pPr eaLnBrk="1" hangingPunct="1">
              <a:buClr>
                <a:schemeClr val="tx1"/>
              </a:buClr>
              <a:buFont typeface="Wingdings" pitchFamily="2" charset="2"/>
              <a:buChar char="ü"/>
            </a:pPr>
            <a:r>
              <a:rPr lang="es-ES_tradnl" altLang="es-AR" sz="2900" smtClean="0"/>
              <a:t> Se comienza por la vida del paciente y sus antecedentes y no desde el hospital y los profesionales.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s-ES_tradnl" altLang="es-AR">
                <a:solidFill>
                  <a:srgbClr val="9F112F"/>
                </a:solidFill>
              </a:rPr>
              <a:t>PAUTAS PARA EL DEBATE</a:t>
            </a:r>
            <a:r>
              <a:rPr lang="es-ES" altLang="es-AR">
                <a:solidFill>
                  <a:schemeClr val="tx1"/>
                </a:solidFill>
              </a:rPr>
              <a:t/>
            </a:r>
            <a:br>
              <a:rPr lang="es-ES" altLang="es-AR">
                <a:solidFill>
                  <a:schemeClr val="tx1"/>
                </a:solidFill>
              </a:rPr>
            </a:br>
            <a:endParaRPr lang="es-ES_tradnl" altLang="es-AR">
              <a:solidFill>
                <a:schemeClr val="tx1"/>
              </a:solidFill>
            </a:endParaRP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ln w="57150">
            <a:solidFill>
              <a:srgbClr val="00B050"/>
            </a:solidFill>
          </a:ln>
        </p:spPr>
        <p:txBody>
          <a:bodyPr>
            <a:normAutofit lnSpcReduction="10000"/>
          </a:bodyPr>
          <a:lstStyle/>
          <a:p>
            <a:pPr marL="274320" indent="-274320"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Char char=""/>
              <a:defRPr/>
            </a:pPr>
            <a:r>
              <a:rPr lang="es-ES_tradnl" altLang="es-AR" sz="2100" dirty="0"/>
              <a:t> </a:t>
            </a:r>
            <a:r>
              <a:rPr lang="es-ES_tradnl" altLang="es-AR" sz="2400" b="1" i="1" dirty="0">
                <a:solidFill>
                  <a:schemeClr val="accent2"/>
                </a:solidFill>
                <a:latin typeface="Calibri" pitchFamily="34" charset="0"/>
              </a:rPr>
              <a:t>Todos pueden participar y dar sus opiniones. (democracia)</a:t>
            </a:r>
          </a:p>
          <a:p>
            <a:pPr marL="274320" indent="-274320" eaLnBrk="1" fontAlgn="auto" hangingPunct="1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endParaRPr lang="es-ES_tradnl" altLang="es-AR" sz="2400" b="1" i="1" dirty="0">
              <a:solidFill>
                <a:schemeClr val="accent2"/>
              </a:solidFill>
              <a:latin typeface="Calibri" pitchFamily="34" charset="0"/>
            </a:endParaRPr>
          </a:p>
          <a:p>
            <a:pPr marL="274320" indent="-274320"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Char char=""/>
              <a:defRPr/>
            </a:pPr>
            <a:r>
              <a:rPr lang="es-ES_tradnl" altLang="es-AR" sz="2400" b="1" i="1" dirty="0">
                <a:solidFill>
                  <a:schemeClr val="accent2"/>
                </a:solidFill>
                <a:latin typeface="Calibri" pitchFamily="34" charset="0"/>
              </a:rPr>
              <a:t> Se debe respetar la exposición de cada uno. (no interrumpir a los demás)</a:t>
            </a:r>
          </a:p>
          <a:p>
            <a:pPr marL="274320" indent="-274320"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Char char=""/>
              <a:defRPr/>
            </a:pPr>
            <a:endParaRPr lang="es-ES_tradnl" altLang="es-AR" sz="2400" b="1" i="1" dirty="0">
              <a:solidFill>
                <a:schemeClr val="accent2"/>
              </a:solidFill>
              <a:latin typeface="Calibri" pitchFamily="34" charset="0"/>
            </a:endParaRPr>
          </a:p>
          <a:p>
            <a:pPr marL="274320" indent="-274320"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Char char=""/>
              <a:defRPr/>
            </a:pPr>
            <a:r>
              <a:rPr lang="es-ES_tradnl" altLang="es-AR" sz="2400" b="1" i="1" dirty="0">
                <a:solidFill>
                  <a:schemeClr val="accent2"/>
                </a:solidFill>
                <a:latin typeface="Calibri" pitchFamily="34" charset="0"/>
              </a:rPr>
              <a:t> Cualquier proposición puede ser introducida al debate, </a:t>
            </a:r>
          </a:p>
          <a:p>
            <a:pPr marL="274320" indent="-274320" eaLnBrk="1" fontAlgn="auto" hangingPunct="1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s-ES_tradnl" altLang="es-AR" sz="2400" b="1" i="1" dirty="0">
                <a:solidFill>
                  <a:schemeClr val="accent2"/>
                </a:solidFill>
                <a:latin typeface="Calibri" pitchFamily="34" charset="0"/>
              </a:rPr>
              <a:t>	pero la misma debe ser argumentada. (no hay censura)</a:t>
            </a:r>
          </a:p>
          <a:p>
            <a:pPr marL="274320" indent="-274320"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Char char=""/>
              <a:defRPr/>
            </a:pPr>
            <a:endParaRPr lang="es-ES_tradnl" altLang="es-AR" sz="2400" b="1" i="1" dirty="0">
              <a:solidFill>
                <a:schemeClr val="accent2"/>
              </a:solidFill>
              <a:latin typeface="Calibri" pitchFamily="34" charset="0"/>
            </a:endParaRPr>
          </a:p>
          <a:p>
            <a:pPr marL="274320" indent="-274320"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Char char=""/>
              <a:defRPr/>
            </a:pPr>
            <a:r>
              <a:rPr lang="es-ES_tradnl" altLang="es-AR" sz="2400" b="1" i="1" dirty="0">
                <a:solidFill>
                  <a:schemeClr val="accent2"/>
                </a:solidFill>
                <a:latin typeface="Calibri" pitchFamily="34" charset="0"/>
              </a:rPr>
              <a:t> Toda afirmación es susceptible de ser cuestionada. (no hay dogmas) </a:t>
            </a:r>
          </a:p>
          <a:p>
            <a:pPr marL="274320" indent="-274320"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Char char=""/>
              <a:defRPr/>
            </a:pPr>
            <a:endParaRPr lang="es-ES_tradnl" altLang="es-AR" sz="2400" b="1" i="1" dirty="0">
              <a:solidFill>
                <a:schemeClr val="accent2"/>
              </a:solidFill>
              <a:latin typeface="Calibri" pitchFamily="34" charset="0"/>
            </a:endParaRPr>
          </a:p>
          <a:p>
            <a:pPr marL="274320" indent="-274320"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Char char=""/>
              <a:defRPr/>
            </a:pPr>
            <a:r>
              <a:rPr lang="es-ES_tradnl" altLang="es-AR" sz="2400" b="1" i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A todo pregúntese porqué.</a:t>
            </a:r>
            <a:endParaRPr lang="es-ES" altLang="es-AR" sz="2400" b="1" i="1" dirty="0">
              <a:solidFill>
                <a:schemeClr val="accent2"/>
              </a:solidFill>
              <a:latin typeface="Calibri" pitchFamily="34" charset="0"/>
            </a:endParaRPr>
          </a:p>
          <a:p>
            <a:pPr marL="274320" indent="-274320"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Char char=""/>
              <a:defRPr/>
            </a:pPr>
            <a:endParaRPr lang="es-ES_tradnl" altLang="es-AR" sz="2400" b="1" i="1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228600" y="228600"/>
            <a:ext cx="8228013" cy="5908675"/>
          </a:xfrm>
          <a:prstGeom prst="rect">
            <a:avLst/>
          </a:prstGeom>
          <a:noFill/>
          <a:ln w="57150">
            <a:solidFill>
              <a:srgbClr val="00B050"/>
            </a:solidFill>
            <a:miter lim="800000"/>
            <a:headEnd/>
            <a:tailEnd/>
          </a:ln>
          <a:effectLst/>
          <a:extLst>
            <a:ext uri="{909E8E84-426E-40DD-AFC4-6F175D3DCCD1}"/>
            <a:ext uri="{AF507438-7753-43E0-B8FC-AC1667EBCBE1}"/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190500">
              <a:defRPr>
                <a:solidFill>
                  <a:schemeClr val="tx1"/>
                </a:solidFill>
                <a:latin typeface="Arial" charset="0"/>
              </a:defRPr>
            </a:lvl2pPr>
            <a:lvl3pPr marL="1346200" indent="-342900">
              <a:defRPr>
                <a:solidFill>
                  <a:schemeClr val="tx1"/>
                </a:solidFill>
                <a:latin typeface="Arial" charset="0"/>
              </a:defRPr>
            </a:lvl3pPr>
            <a:lvl4pPr marL="1879600" indent="-342900">
              <a:defRPr>
                <a:solidFill>
                  <a:schemeClr val="tx1"/>
                </a:solidFill>
                <a:latin typeface="Arial" charset="0"/>
              </a:defRPr>
            </a:lvl4pPr>
            <a:lvl5pPr marL="2413000" indent="-342900">
              <a:defRPr>
                <a:solidFill>
                  <a:schemeClr val="tx1"/>
                </a:solidFill>
                <a:latin typeface="Arial" charset="0"/>
              </a:defRPr>
            </a:lvl5pPr>
            <a:lvl6pPr marL="28702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3274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7846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2418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altLang="es-AR" sz="24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Reglas </a:t>
            </a:r>
            <a:r>
              <a:rPr lang="es-ES_tradnl" altLang="es-AR" sz="24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que facilitan la comunicación :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endParaRPr lang="es-ES_tradnl" altLang="es-AR" sz="2400" b="1" i="1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ook Antiqua" pitchFamily="18" charset="0"/>
            </a:endParaRPr>
          </a:p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altLang="es-AR" sz="2200" b="1" i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* </a:t>
            </a:r>
            <a:r>
              <a:rPr lang="es-ES_tradnl" altLang="es-AR" sz="2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Cada participantes puede expresar sus deseos, necesidades y puntos de vista sin ningún tipo de prejuicios.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endParaRPr lang="es-ES_tradnl" altLang="es-AR" sz="2200" b="1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ook Antiqua" pitchFamily="18" charset="0"/>
            </a:endParaRPr>
          </a:p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altLang="es-AR" sz="2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* Evite dispersarse en temas derivados. Los relatos de experiencias deben tratar de limitarse a aquellas que enriquezcan la discusión.    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endParaRPr lang="es-ES_tradnl" altLang="es-AR" sz="2200" b="1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ook Antiqua" pitchFamily="18" charset="0"/>
            </a:endParaRPr>
          </a:p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altLang="es-AR" sz="2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* Intente encontrar puntos de acuerdo con los demás.</a:t>
            </a:r>
            <a:r>
              <a:rPr lang="es-ES_tradnl" altLang="es-AR" sz="2200" b="1" u="sng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  </a:t>
            </a:r>
            <a:endParaRPr lang="es-ES_tradnl" altLang="es-AR" sz="2200" b="1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ook Antiqua" pitchFamily="18" charset="0"/>
            </a:endParaRPr>
          </a:p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endParaRPr lang="es-ES_tradnl" altLang="es-AR" sz="2200" b="1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ook Antiqua" pitchFamily="18" charset="0"/>
            </a:endParaRPr>
          </a:p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altLang="es-AR" sz="2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* El grupo debe tratar de llegar a un consenso. De otro modo presentará dos mociones, (en la presentación del caso) 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altLang="es-AR" sz="2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	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buFontTx/>
              <a:buChar char="•"/>
              <a:defRPr/>
            </a:pPr>
            <a:r>
              <a:rPr lang="es-ES_tradnl" altLang="es-AR" sz="2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A continuación inicie el </a:t>
            </a:r>
            <a:r>
              <a:rPr lang="es-ES_tradnl" altLang="es-AR" sz="2200" b="1" u="sng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análisis y discusión del caso</a:t>
            </a:r>
            <a:r>
              <a:rPr lang="es-ES_tradnl" altLang="es-AR" sz="2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 de acuerdo a las siguientes  consignas. 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endParaRPr lang="es-ES_tradnl" altLang="es-AR" sz="2200" b="1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ook Antiqua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250825" y="290513"/>
            <a:ext cx="8153400" cy="6372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>
            <a:spAutoFit/>
          </a:bodyPr>
          <a:lstStyle/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s-ES" altLang="es-AR" sz="2000" dirty="0">
              <a:solidFill>
                <a:srgbClr val="800000"/>
              </a:solidFill>
              <a:latin typeface="Tahoma" pitchFamily="34" charset="0"/>
            </a:endParaRP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s-ES" altLang="es-AR" sz="20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* </a:t>
            </a:r>
            <a:r>
              <a:rPr lang="es-ES" altLang="es-AR" sz="2000" b="1" i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Haga un resumen de los hechos, 	</a:t>
            </a:r>
            <a:endParaRPr lang="es-ES" altLang="es-AR" sz="2000" b="1" dirty="0">
              <a:solidFill>
                <a:srgbClr val="8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</a:endParaRP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s-ES" altLang="es-AR" b="1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sym typeface="Symbol" pitchFamily="18" charset="2"/>
              </a:rPr>
              <a:t>	</a:t>
            </a:r>
            <a:r>
              <a:rPr lang="es-ES" altLang="es-AR" b="1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 Análisis Operativo</a:t>
            </a:r>
            <a:r>
              <a:rPr lang="es-AR" altLang="es-AR" b="1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 (el caso, los hechos)</a:t>
            </a:r>
            <a:r>
              <a:rPr lang="es-ES" altLang="es-AR" sz="20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	</a:t>
            </a: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s-ES" altLang="es-AR" sz="2000" b="1" i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* Construya un relato con estos datos, </a:t>
            </a: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s-ES" altLang="es-AR" b="1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sym typeface="Symbol" pitchFamily="18" charset="2"/>
              </a:rPr>
              <a:t>	</a:t>
            </a:r>
            <a:r>
              <a:rPr lang="es-ES" altLang="es-AR" b="1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 La narrativa</a:t>
            </a:r>
            <a:r>
              <a:rPr lang="es-AR" altLang="es-AR" b="1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, (la biografía)</a:t>
            </a:r>
            <a:r>
              <a:rPr lang="es-ES" altLang="es-AR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	</a:t>
            </a:r>
            <a:endParaRPr lang="es-ES" altLang="es-AR" sz="2000" b="1" dirty="0">
              <a:solidFill>
                <a:srgbClr val="8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</a:endParaRP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s-ES" altLang="es-AR" sz="2000" b="1" i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*Establezca los problemas detectados</a:t>
            </a:r>
            <a:r>
              <a:rPr lang="es-ES" altLang="es-AR" sz="20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, </a:t>
            </a: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s-ES" altLang="es-AR" b="1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sym typeface="Symbol" pitchFamily="18" charset="2"/>
              </a:rPr>
              <a:t>	</a:t>
            </a:r>
            <a:r>
              <a:rPr lang="es-ES" altLang="es-AR" b="1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 Diagnóstico de problemas</a:t>
            </a:r>
            <a:r>
              <a:rPr lang="es-ES" altLang="es-AR" sz="20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 	</a:t>
            </a:r>
            <a:r>
              <a:rPr lang="es-ES_tradnl" altLang="es-AR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     </a:t>
            </a: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s-ES" altLang="es-AR" sz="20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*</a:t>
            </a:r>
            <a:r>
              <a:rPr lang="es-ES" altLang="es-AR" sz="2000" b="1" i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Tome los problemas Éticos y haga un listado con ellos.</a:t>
            </a: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s-ES" altLang="es-AR" b="1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sym typeface="Symbol" pitchFamily="18" charset="2"/>
              </a:rPr>
              <a:t>	</a:t>
            </a:r>
            <a:r>
              <a:rPr lang="es-ES" altLang="es-AR" b="1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 Diagnóstico y priorización de problemas	</a:t>
            </a:r>
            <a:endParaRPr lang="es-ES" altLang="es-AR" sz="2000" b="1" dirty="0">
              <a:solidFill>
                <a:srgbClr val="8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</a:endParaRP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s-ES" altLang="es-AR" sz="2000" b="1" i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* Detecte los intereses en juego y quienes los 	 	representan, </a:t>
            </a: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s-ES" altLang="es-AR" b="1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sym typeface="Symbol" pitchFamily="18" charset="2"/>
              </a:rPr>
              <a:t>	</a:t>
            </a:r>
            <a:r>
              <a:rPr lang="es-ES" altLang="es-AR" b="1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 Análisis estratégico. La teorización del problema.</a:t>
            </a:r>
            <a:r>
              <a:rPr lang="es-ES" altLang="es-AR" sz="20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	</a:t>
            </a: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s-ES" altLang="es-AR" sz="2000" b="1" i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*Identifique qué valores y principios se encuentran </a:t>
            </a: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s-ES" altLang="es-AR" sz="2000" b="1" i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comprometidos en los problemas seleccionados.</a:t>
            </a:r>
            <a:r>
              <a:rPr lang="es-ES" altLang="es-AR" sz="20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 </a:t>
            </a: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s-ES" altLang="es-AR" b="1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sym typeface="Symbol" pitchFamily="18" charset="2"/>
              </a:rPr>
              <a:t>	</a:t>
            </a:r>
            <a:r>
              <a:rPr lang="es-ES" altLang="es-AR" b="1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 Modelo de los principios.</a:t>
            </a:r>
            <a:r>
              <a:rPr lang="es-ES" altLang="es-AR" sz="20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	</a:t>
            </a: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s-ES" altLang="es-AR" sz="2000" b="1" i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*Establezca los cursos de acción posible.</a:t>
            </a:r>
            <a:r>
              <a:rPr lang="es-ES" altLang="es-AR" sz="20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 </a:t>
            </a: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s-ES" altLang="es-AR" b="1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sym typeface="Symbol" pitchFamily="18" charset="2"/>
              </a:rPr>
              <a:t>	</a:t>
            </a:r>
            <a:r>
              <a:rPr lang="es-ES" altLang="es-AR" b="1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 La hipótesis de solución y la propuesta práctica. </a:t>
            </a: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s-ES" altLang="es-AR" b="1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	El plan de acción</a:t>
            </a:r>
            <a:r>
              <a:rPr lang="es-ES" altLang="es-AR" sz="20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	</a:t>
            </a: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s-ES" altLang="es-AR" sz="2000" b="1" i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*Elija uno de ellos. Justifique y argumente su decisión</a:t>
            </a:r>
            <a:r>
              <a:rPr lang="es-ES" altLang="es-AR" sz="20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.</a:t>
            </a: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s-ES" altLang="es-AR" b="1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sym typeface="Symbol" pitchFamily="18" charset="2"/>
              </a:rPr>
              <a:t>	</a:t>
            </a:r>
            <a:r>
              <a:rPr lang="es-ES" altLang="es-AR" b="1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 La definición de la responsabilidad</a:t>
            </a:r>
            <a:endParaRPr lang="es-ES" altLang="es-AR" sz="1600" b="1" dirty="0">
              <a:solidFill>
                <a:srgbClr val="8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</a:endParaRP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s-ES_tradnl" altLang="es-AR" sz="2000" b="1" dirty="0"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6659563" y="549275"/>
            <a:ext cx="2305050" cy="17272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AR" sz="3200" b="1" dirty="0">
                <a:solidFill>
                  <a:schemeClr val="tx1"/>
                </a:solidFill>
              </a:rPr>
              <a:t>Recuerden</a:t>
            </a:r>
          </a:p>
        </p:txBody>
      </p:sp>
      <p:sp>
        <p:nvSpPr>
          <p:cNvPr id="3" name="2 Elipse"/>
          <p:cNvSpPr/>
          <p:nvPr/>
        </p:nvSpPr>
        <p:spPr>
          <a:xfrm>
            <a:off x="8532813" y="2636838"/>
            <a:ext cx="287337" cy="287337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AR"/>
          </a:p>
        </p:txBody>
      </p:sp>
      <p:sp>
        <p:nvSpPr>
          <p:cNvPr id="5" name="4 Elipse"/>
          <p:cNvSpPr/>
          <p:nvPr/>
        </p:nvSpPr>
        <p:spPr>
          <a:xfrm>
            <a:off x="8334375" y="2974975"/>
            <a:ext cx="288925" cy="287338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AR"/>
          </a:p>
        </p:txBody>
      </p:sp>
      <p:sp>
        <p:nvSpPr>
          <p:cNvPr id="6" name="5 Elipse"/>
          <p:cNvSpPr/>
          <p:nvPr/>
        </p:nvSpPr>
        <p:spPr>
          <a:xfrm>
            <a:off x="7667625" y="3525838"/>
            <a:ext cx="288925" cy="288925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AR"/>
          </a:p>
        </p:txBody>
      </p:sp>
      <p:sp>
        <p:nvSpPr>
          <p:cNvPr id="7" name="6 Elipse"/>
          <p:cNvSpPr/>
          <p:nvPr/>
        </p:nvSpPr>
        <p:spPr>
          <a:xfrm>
            <a:off x="8010525" y="3332163"/>
            <a:ext cx="287338" cy="287337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A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7" name="Picture 1032" descr="pediatria"/>
          <p:cNvPicPr>
            <a:picLocks noChangeAspect="1" noChangeArrowheads="1"/>
          </p:cNvPicPr>
          <p:nvPr/>
        </p:nvPicPr>
        <p:blipFill>
          <a:blip r:embed="rId2"/>
          <a:srcRect l="15987" r="15987"/>
          <a:stretch>
            <a:fillRect/>
          </a:stretch>
        </p:blipFill>
        <p:spPr bwMode="auto">
          <a:xfrm>
            <a:off x="179388" y="155575"/>
            <a:ext cx="2459037" cy="245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18" name="Rectangle 4"/>
          <p:cNvSpPr>
            <a:spLocks noChangeArrowheads="1"/>
          </p:cNvSpPr>
          <p:nvPr/>
        </p:nvSpPr>
        <p:spPr bwMode="auto">
          <a:xfrm>
            <a:off x="323850" y="-134938"/>
            <a:ext cx="7704138" cy="7324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endParaRPr lang="es-ES" altLang="es-AR" sz="2400" b="1">
              <a:solidFill>
                <a:srgbClr val="002060"/>
              </a:solidFill>
              <a:latin typeface="Trebuchet MS" pitchFamily="34" charset="0"/>
            </a:endParaRPr>
          </a:p>
          <a:p>
            <a:pPr algn="r"/>
            <a:r>
              <a:rPr lang="es-ES" altLang="es-AR" sz="3200" b="1">
                <a:solidFill>
                  <a:srgbClr val="002060"/>
                </a:solidFill>
                <a:latin typeface="Trebuchet MS" pitchFamily="34" charset="0"/>
              </a:rPr>
              <a:t>Caso Ema… abril 2017</a:t>
            </a:r>
          </a:p>
          <a:p>
            <a:pPr algn="ctr"/>
            <a:endParaRPr lang="es-AR" altLang="es-AR">
              <a:latin typeface="Trebuchet MS" pitchFamily="34" charset="0"/>
            </a:endParaRPr>
          </a:p>
          <a:p>
            <a:pPr algn="ctr"/>
            <a:endParaRPr lang="es-ES" altLang="es-AR">
              <a:latin typeface="Trebuchet MS" pitchFamily="34" charset="0"/>
            </a:endParaRPr>
          </a:p>
          <a:p>
            <a:pPr algn="r"/>
            <a:r>
              <a:rPr lang="es-ES" altLang="es-AR" sz="2400">
                <a:latin typeface="Trebuchet MS" pitchFamily="34" charset="0"/>
              </a:rPr>
              <a:t>Niña de 5 meses que desde su nacimiento </a:t>
            </a:r>
          </a:p>
          <a:p>
            <a:pPr algn="r"/>
            <a:r>
              <a:rPr lang="es-ES" altLang="es-AR" sz="2400">
                <a:latin typeface="Trebuchet MS" pitchFamily="34" charset="0"/>
              </a:rPr>
              <a:t>permanece internada en instituciones de salud.</a:t>
            </a:r>
          </a:p>
          <a:p>
            <a:pPr algn="r"/>
            <a:endParaRPr lang="es-ES" altLang="es-AR" sz="2400">
              <a:latin typeface="Trebuchet MS" pitchFamily="34" charset="0"/>
            </a:endParaRPr>
          </a:p>
          <a:p>
            <a:pPr algn="r"/>
            <a:r>
              <a:rPr lang="es-ES" altLang="es-AR" sz="2400">
                <a:latin typeface="Trebuchet MS" pitchFamily="34" charset="0"/>
              </a:rPr>
              <a:t>Única hija, mamá de 20 años. </a:t>
            </a:r>
          </a:p>
          <a:p>
            <a:pPr algn="r"/>
            <a:r>
              <a:rPr lang="es-ES" altLang="es-AR" sz="2400">
                <a:latin typeface="Trebuchet MS" pitchFamily="34" charset="0"/>
              </a:rPr>
              <a:t>Embarazo sin particularidades</a:t>
            </a:r>
          </a:p>
          <a:p>
            <a:pPr algn="r"/>
            <a:r>
              <a:rPr lang="es-ES" altLang="es-AR" sz="2400">
                <a:latin typeface="Trebuchet MS" pitchFamily="34" charset="0"/>
              </a:rPr>
              <a:t>Al nacer niña a término AEG hace paro cardiorrespiratorio.</a:t>
            </a:r>
          </a:p>
          <a:p>
            <a:pPr algn="r"/>
            <a:r>
              <a:rPr lang="es-ES" altLang="es-AR" sz="2400">
                <a:latin typeface="Trebuchet MS" pitchFamily="34" charset="0"/>
              </a:rPr>
              <a:t>Es reanimada permanece en UTI neonatal, luego se hace traqueostomía y botón gástrico a las 35 días de vida </a:t>
            </a:r>
          </a:p>
          <a:p>
            <a:pPr algn="r"/>
            <a:r>
              <a:rPr lang="es-ES" altLang="es-AR" sz="2400">
                <a:latin typeface="Trebuchet MS" pitchFamily="34" charset="0"/>
              </a:rPr>
              <a:t>Es derivada a UCI del Hospital de Niños.</a:t>
            </a:r>
          </a:p>
          <a:p>
            <a:pPr algn="r"/>
            <a:endParaRPr lang="es-ES" altLang="es-AR" sz="2400">
              <a:latin typeface="Trebuchet MS" pitchFamily="34" charset="0"/>
            </a:endParaRPr>
          </a:p>
          <a:p>
            <a:pPr algn="r"/>
            <a:r>
              <a:rPr lang="es-ES" altLang="es-AR" sz="2400">
                <a:latin typeface="Trebuchet MS" pitchFamily="34" charset="0"/>
              </a:rPr>
              <a:t>La niña tiene Fascies particular (Cornelia de Lange), con hipotonía generalizada.</a:t>
            </a:r>
          </a:p>
          <a:p>
            <a:pPr algn="r"/>
            <a:endParaRPr lang="es-ES" altLang="es-AR" sz="2400">
              <a:latin typeface="Trebuchet MS" pitchFamily="34" charset="0"/>
            </a:endParaRPr>
          </a:p>
          <a:p>
            <a:pPr algn="ctr" eaLnBrk="0" hangingPunct="0"/>
            <a:endParaRPr lang="es-ES" altLang="es-AR">
              <a:latin typeface="Trebuchet MS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476250"/>
            <a:ext cx="8435975" cy="6121400"/>
          </a:xfrm>
          <a:solidFill>
            <a:schemeClr val="bg1"/>
          </a:solidFill>
        </p:spPr>
        <p:txBody>
          <a:bodyPr>
            <a:normAutofit fontScale="92500"/>
          </a:bodyPr>
          <a:lstStyle/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Char char=""/>
              <a:defRPr/>
            </a:pPr>
            <a:r>
              <a:rPr lang="es-ES" altLang="es-AR" dirty="0"/>
              <a:t>Se realizaron múltiples estudios y pruebas diagnósticas, cariotipo, biopsias, </a:t>
            </a:r>
            <a:r>
              <a:rPr lang="es-ES" altLang="es-AR" dirty="0" err="1"/>
              <a:t>etc</a:t>
            </a:r>
            <a:r>
              <a:rPr lang="es-ES" altLang="es-AR" dirty="0"/>
              <a:t> , descartando distintas patologías y sin poder llegar a un diagnóstico específico. Actualmente permanece a cuidado de su madre con soporte respiratorio permanente, alimentación por botón gástrico, sin requerimiento de medicación</a:t>
            </a:r>
            <a:r>
              <a:rPr lang="es-ES" altLang="es-AR" sz="3200" dirty="0"/>
              <a:t>.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Char char=""/>
              <a:defRPr/>
            </a:pPr>
            <a:r>
              <a:rPr lang="es-ES" altLang="es-AR" dirty="0" smtClean="0"/>
              <a:t>Ema </a:t>
            </a:r>
            <a:r>
              <a:rPr lang="es-ES" altLang="es-AR" dirty="0"/>
              <a:t>a comenzado a perder las pocas formas de comunicación que tenía, seguir con la mirada, sonrisa social, respuesta a la voz de la madre, </a:t>
            </a:r>
            <a:r>
              <a:rPr lang="es-ES" altLang="es-AR" dirty="0" err="1"/>
              <a:t>etc</a:t>
            </a:r>
            <a:r>
              <a:rPr lang="es-ES" altLang="es-AR" dirty="0"/>
              <a:t>, se han debido subir los parámetros del respirador…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Char char=""/>
              <a:defRPr/>
            </a:pPr>
            <a:r>
              <a:rPr lang="es-ES" altLang="es-AR" dirty="0"/>
              <a:t>El equipo tratante siente que ha agotado las instancias de estudios diagnósticos y que no pude brindarle nada diferente ya. La madre está entrenada en el cuidado de la hija y lo hace correctamente.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Char char=""/>
              <a:defRPr/>
            </a:pPr>
            <a:r>
              <a:rPr lang="es-ES" altLang="es-AR" dirty="0"/>
              <a:t>La mamá plantea el deseo de ir a su casa.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Char char=""/>
              <a:defRPr/>
            </a:pPr>
            <a:r>
              <a:rPr lang="es-ES" altLang="es-AR" dirty="0"/>
              <a:t>La médica de cabecera  presenta la interconsulta al comité de Bioética.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Char char=""/>
              <a:defRPr/>
            </a:pPr>
            <a:endParaRPr lang="es-ES" altLang="es-AR" dirty="0"/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Char char=""/>
              <a:defRPr/>
            </a:pPr>
            <a:endParaRPr lang="es-ES" altLang="es-AR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/>
          </p:cNvSpPr>
          <p:nvPr>
            <p:ph type="title"/>
          </p:nvPr>
        </p:nvSpPr>
        <p:spPr bwMode="auto">
          <a:noFill/>
        </p:spPr>
        <p:txBody>
          <a:bodyPr wrap="square" numCol="1" compatLnSpc="1">
            <a:prstTxWarp prst="textNoShape">
              <a:avLst/>
            </a:prstTxWarp>
          </a:bodyPr>
          <a:lstStyle/>
          <a:p>
            <a:r>
              <a:rPr lang="es-AR" cap="none" smtClean="0">
                <a:ln>
                  <a:noFill/>
                </a:ln>
                <a:solidFill>
                  <a:schemeClr val="tx1"/>
                </a:solidFill>
              </a:rPr>
              <a:t>Evolución</a:t>
            </a:r>
            <a:endParaRPr lang="es-ES" cap="none" smtClean="0">
              <a:ln>
                <a:noFill/>
              </a:ln>
              <a:solidFill>
                <a:schemeClr val="tx1"/>
              </a:solidFill>
            </a:endParaRPr>
          </a:p>
        </p:txBody>
      </p:sp>
      <p:sp>
        <p:nvSpPr>
          <p:cNvPr id="41987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smtClean="0"/>
              <a:t>A las 48 hs Ema mejora, se estabiliza.</a:t>
            </a:r>
          </a:p>
          <a:p>
            <a:r>
              <a:rPr lang="es-AR" smtClean="0"/>
              <a:t>Se vuelve a los parámetros basales en el respirador.</a:t>
            </a:r>
          </a:p>
          <a:p>
            <a:r>
              <a:rPr lang="es-AR" smtClean="0"/>
              <a:t>Está tranquila… al igual que su madre.</a:t>
            </a:r>
          </a:p>
          <a:p>
            <a:r>
              <a:rPr lang="es-AR" smtClean="0"/>
              <a:t>Se plantea posibilidad de pase a sala de menor complejidad…</a:t>
            </a:r>
            <a:endParaRPr lang="es-ES" smtClean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AR" dirty="0" smtClean="0"/>
              <a:t>consigna</a:t>
            </a:r>
            <a:endParaRPr lang="es-AR" dirty="0"/>
          </a:p>
        </p:txBody>
      </p:sp>
      <p:sp>
        <p:nvSpPr>
          <p:cNvPr id="36866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s-AR" smtClean="0"/>
              <a:t>Reunidos en grupo, debatirán el caso tomando en cuenta las pautas de análisis de casos clínicos</a:t>
            </a:r>
          </a:p>
          <a:p>
            <a:pPr eaLnBrk="1" hangingPunct="1"/>
            <a:r>
              <a:rPr lang="es-AR" smtClean="0"/>
              <a:t>Elaboren una recomendación y curso de acción a seguir a partir de que la niña está en condición de pasar a una sala común con mucha menos complejidad.</a:t>
            </a:r>
          </a:p>
        </p:txBody>
      </p:sp>
      <p:pic>
        <p:nvPicPr>
          <p:cNvPr id="36867" name="Picture 1032" descr="pediatria"/>
          <p:cNvPicPr>
            <a:picLocks noChangeAspect="1" noChangeArrowheads="1"/>
          </p:cNvPicPr>
          <p:nvPr/>
        </p:nvPicPr>
        <p:blipFill>
          <a:blip r:embed="rId2"/>
          <a:srcRect l="15987" r="15987"/>
          <a:stretch>
            <a:fillRect/>
          </a:stretch>
        </p:blipFill>
        <p:spPr bwMode="auto">
          <a:xfrm>
            <a:off x="5292725" y="4076700"/>
            <a:ext cx="2457450" cy="2459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o">
  <a:themeElements>
    <a:clrScheme name="Opulento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o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pulento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pulento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82</TotalTime>
  <Words>673</Words>
  <Application>Microsoft Office PowerPoint</Application>
  <PresentationFormat>Presentación en pantalla (4:3)</PresentationFormat>
  <Paragraphs>79</Paragraphs>
  <Slides>11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Plantilla de diseño</vt:lpstr>
      </vt:variant>
      <vt:variant>
        <vt:i4>5</vt:i4>
      </vt:variant>
      <vt:variant>
        <vt:lpstr>Títulos de diapositiva</vt:lpstr>
      </vt:variant>
      <vt:variant>
        <vt:i4>11</vt:i4>
      </vt:variant>
    </vt:vector>
  </HeadingPairs>
  <TitlesOfParts>
    <vt:vector size="24" baseType="lpstr">
      <vt:lpstr>Arial</vt:lpstr>
      <vt:lpstr>Trebuchet MS</vt:lpstr>
      <vt:lpstr>Wingdings 2</vt:lpstr>
      <vt:lpstr>Wingdings</vt:lpstr>
      <vt:lpstr>Calibri</vt:lpstr>
      <vt:lpstr>Book Antiqua</vt:lpstr>
      <vt:lpstr>Tahoma</vt:lpstr>
      <vt:lpstr>Symbol</vt:lpstr>
      <vt:lpstr>Opulento</vt:lpstr>
      <vt:lpstr>Opulento</vt:lpstr>
      <vt:lpstr>Opulento</vt:lpstr>
      <vt:lpstr>Opulento</vt:lpstr>
      <vt:lpstr>Opulento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Evolución</vt:lpstr>
      <vt:lpstr>Diapositiva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Seminario de bioetica clinica y social 2017</dc:title>
  <dc:creator>Sandra</dc:creator>
  <cp:lastModifiedBy>Gobierno</cp:lastModifiedBy>
  <cp:revision>11</cp:revision>
  <dcterms:created xsi:type="dcterms:W3CDTF">2017-04-17T23:01:02Z</dcterms:created>
  <dcterms:modified xsi:type="dcterms:W3CDTF">2017-05-03T10:51:34Z</dcterms:modified>
</cp:coreProperties>
</file>