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84" r:id="rId4"/>
    <p:sldId id="285" r:id="rId5"/>
    <p:sldId id="286" r:id="rId6"/>
    <p:sldId id="292" r:id="rId7"/>
    <p:sldId id="287" r:id="rId8"/>
    <p:sldId id="288" r:id="rId9"/>
    <p:sldId id="289" r:id="rId10"/>
    <p:sldId id="291" r:id="rId11"/>
    <p:sldId id="28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2C4EE"/>
    <a:srgbClr val="EFC529"/>
    <a:srgbClr val="D0C32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6740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242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348" y="1371600"/>
            <a:ext cx="8147304" cy="1344168"/>
          </a:xfrm>
        </p:spPr>
        <p:txBody>
          <a:bodyPr vert="horz" lIns="91440" tIns="45720" rIns="91440" bIns="45720" rtlCol="0" anchor="b" anchorCtr="0">
            <a:normAutofit/>
            <a:scene3d>
              <a:camera prst="orthographicFront"/>
              <a:lightRig rig="threePt" dir="t">
                <a:rot lat="0" lon="0" rev="10800000"/>
              </a:lightRig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 algn="ctr" defTabSz="914400" rtl="0" eaLnBrk="1" latinLnBrk="0" hangingPunct="1">
              <a:lnSpc>
                <a:spcPts val="64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effectLst>
                  <a:outerShdw blurRad="25400" dist="19050" dir="4200000" algn="ctr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348" y="2715767"/>
            <a:ext cx="8147304" cy="667512"/>
          </a:xfr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 marL="0" indent="0" algn="ctr" defTabSz="914400" rtl="0" eaLnBrk="1" latinLnBrk="0" hangingPunct="1"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sz="2200" b="0" kern="1200" baseline="0">
                <a:solidFill>
                  <a:schemeClr val="bg1"/>
                </a:solidFill>
                <a:effectLst>
                  <a:outerShdw blurRad="25400" dist="254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475" y="4343398"/>
            <a:ext cx="8147049" cy="1346013"/>
          </a:xfrm>
        </p:spPr>
        <p:txBody>
          <a:bodyPr>
            <a:normAutofit/>
            <a:scene3d>
              <a:camera prst="orthographicFront"/>
              <a:lightRig rig="threePt" dir="t">
                <a:rot lat="0" lon="0" rev="10800000"/>
              </a:lightRig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>
              <a:lnSpc>
                <a:spcPts val="6400"/>
              </a:lnSpc>
              <a:defRPr sz="6000">
                <a:solidFill>
                  <a:schemeClr val="bg1"/>
                </a:solidFill>
                <a:effectLst>
                  <a:outerShdw blurRad="25400" dist="1905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475" y="5688105"/>
            <a:ext cx="8147050" cy="663387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 marL="0" indent="0" algn="ctr">
              <a:spcBef>
                <a:spcPts val="0"/>
              </a:spcBef>
              <a:buNone/>
              <a:defRPr b="0" baseline="0">
                <a:solidFill>
                  <a:schemeClr val="bg1"/>
                </a:solidFill>
                <a:effectLst>
                  <a:outerShdw blurRad="25400" dist="254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981200" y="685800"/>
            <a:ext cx="5181600" cy="3352800"/>
          </a:xfrm>
          <a:solidFill>
            <a:schemeClr val="tx1">
              <a:lumMod val="75000"/>
            </a:schemeClr>
          </a:solidFill>
          <a:ln w="127000" cap="sq">
            <a:solidFill>
              <a:schemeClr val="tx1"/>
            </a:solidFill>
            <a:miter lim="800000"/>
          </a:ln>
          <a:effectLst>
            <a:outerShdw blurRad="63500" sx="101000" sy="101000" algn="ctr" rotWithShape="0">
              <a:schemeClr val="bg2">
                <a:lumMod val="20000"/>
                <a:lumOff val="80000"/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9000000"/>
            </a:lightRig>
          </a:scene3d>
          <a:sp3d prstMaterial="matte">
            <a:bevelT w="12700" prst="relaxedInset"/>
            <a:bevelB w="38100" h="127000" prst="relaxedInset"/>
            <a:extrusionClr>
              <a:schemeClr val="tx1"/>
            </a:extrusionClr>
            <a:contourClr>
              <a:schemeClr val="tx1"/>
            </a:contourClr>
          </a:sp3d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1774826"/>
            <a:ext cx="8147050" cy="1873250"/>
          </a:xfrm>
        </p:spPr>
        <p:txBody>
          <a:bodyPr anchor="b" anchorCtr="0"/>
          <a:lstStyle>
            <a:lvl1pPr algn="ctr">
              <a:defRPr sz="60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3654519"/>
            <a:ext cx="8147050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94129"/>
            <a:ext cx="8147051" cy="145228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475" y="1762125"/>
            <a:ext cx="3840480" cy="43640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5046" y="1762125"/>
            <a:ext cx="3840480" cy="43640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290763" indent="-461963"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94129"/>
            <a:ext cx="8147051" cy="1452283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1550894"/>
            <a:ext cx="3840480" cy="7159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75" y="2541494"/>
            <a:ext cx="3840480" cy="358466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5046" y="1550894"/>
            <a:ext cx="3840480" cy="7159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5046" y="2541494"/>
            <a:ext cx="3840480" cy="358466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502920" y="2353235"/>
            <a:ext cx="3840480" cy="1588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05045" y="2353235"/>
            <a:ext cx="3840480" cy="1588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0" y="416859"/>
            <a:ext cx="3840480" cy="1994647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2532" y="403412"/>
            <a:ext cx="3840480" cy="572275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7540" y="2438400"/>
            <a:ext cx="3840480" cy="331694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0" y="416859"/>
            <a:ext cx="3840480" cy="1994647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7540" y="2438400"/>
            <a:ext cx="3840480" cy="331694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4805045" y="430306"/>
            <a:ext cx="3840480" cy="5432612"/>
          </a:xfrm>
          <a:solidFill>
            <a:schemeClr val="bg1">
              <a:lumMod val="85000"/>
            </a:schemeClr>
          </a:solidFill>
          <a:ln w="127000" cap="sq">
            <a:solidFill>
              <a:schemeClr val="bg1"/>
            </a:solidFill>
            <a:miter lim="800000"/>
          </a:ln>
          <a:effectLst>
            <a:outerShdw blurRad="76200" dist="12700" dir="5400000" sx="100500" sy="100500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extrusionH="50800">
            <a:extrusionClr>
              <a:schemeClr val="tx1"/>
            </a:extrusionClr>
            <a:contourClr>
              <a:schemeClr val="tx1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ts val="2000"/>
              </a:spcBef>
              <a:buClr>
                <a:schemeClr val="accent2">
                  <a:lumMod val="50000"/>
                  <a:lumOff val="50000"/>
                </a:schemeClr>
              </a:buClr>
              <a:buSzPct val="75000"/>
              <a:buFont typeface="Wingdings 2" pitchFamily="18" charset="2"/>
              <a:buNone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7pPr marL="2743200" indent="-457200">
              <a:defRPr/>
            </a:lvl7pPr>
            <a:lvl8pPr marL="2743200" indent="-457200">
              <a:defRPr/>
            </a:lvl8pPr>
            <a:lvl9pPr marL="2743200" indent="-457200">
              <a:defRPr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1412" y="417513"/>
            <a:ext cx="1600200" cy="570865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1174" y="417513"/>
            <a:ext cx="6499225" cy="57086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5" y="94129"/>
            <a:ext cx="8147051" cy="145228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1761565"/>
            <a:ext cx="8147051" cy="4364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825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49D725-AF79-4FB6-8D02-83EAC61E3211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765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76629CB-7937-4506-A327-ACF88B95BB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5000"/>
        <a:buFont typeface="Wingdings 2" pitchFamily="18" charset="2"/>
        <a:buChar char="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5000"/>
        <a:buFont typeface="Wingdings 2" pitchFamily="18" charset="2"/>
        <a:buChar char="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5000"/>
        <a:buFont typeface="Wingdings 2" pitchFamily="18" charset="2"/>
        <a:buChar char="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5000"/>
        <a:buFont typeface="Wingdings 2" pitchFamily="18" charset="2"/>
        <a:buChar char="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4" name="Imagen 3" descr="trama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5" name="Subtítulo 2"/>
          <p:cNvSpPr txBox="1">
            <a:spLocks/>
          </p:cNvSpPr>
          <p:nvPr/>
        </p:nvSpPr>
        <p:spPr>
          <a:xfrm>
            <a:off x="924560" y="2024886"/>
            <a:ext cx="8138160" cy="880874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0" indent="0" algn="ctr" defTabSz="914400" rtl="0" eaLnBrk="1" latinLnBrk="0" hangingPunct="1"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sz="2200" b="0" kern="1200" baseline="0">
                <a:solidFill>
                  <a:schemeClr val="bg1"/>
                </a:solidFill>
                <a:effectLst>
                  <a:outerShdw blurRad="25400" dist="254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6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Klavika"/>
              <a:cs typeface="Klavika"/>
            </a:endParaRP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815" y="5290929"/>
            <a:ext cx="1828800" cy="848201"/>
          </a:xfrm>
          <a:prstGeom prst="rect">
            <a:avLst/>
          </a:prstGeom>
        </p:spPr>
      </p:pic>
      <p:pic>
        <p:nvPicPr>
          <p:cNvPr id="1032" name="Picture 8" descr="D:\backup Anto\anto\nos vemos en el club\Sin título-2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1632" y="1304925"/>
            <a:ext cx="6351256" cy="202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backup Anto\anto\logo agencia\logos 2016\gobierno blanco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5" y="5314323"/>
            <a:ext cx="3919538" cy="77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789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ratula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9979" y="-38100"/>
            <a:ext cx="9275579" cy="696286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620169" y="324644"/>
            <a:ext cx="5590381" cy="120032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s-ES" sz="36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AREAS QUE </a:t>
            </a:r>
            <a:r>
              <a:rPr lang="es-ES" sz="36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PARTICIPAN</a:t>
            </a:r>
          </a:p>
          <a:p>
            <a:r>
              <a:rPr lang="es-ES" sz="36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DEL PROGRAMA</a:t>
            </a:r>
            <a:endParaRPr lang="es-ES" sz="36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D:\backup Anto\anto\logo agencia\secretari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3843" y="4064000"/>
            <a:ext cx="2634339" cy="55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2157" y="3141026"/>
            <a:ext cx="18764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2158" y="4025900"/>
            <a:ext cx="1777056" cy="65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3843" y="3141026"/>
            <a:ext cx="243840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3843" y="4863306"/>
            <a:ext cx="200918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 descr="D:\backup Anto\anto\logo agencia\CPCE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0279" y="4863306"/>
            <a:ext cx="102893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 descr="logo agencia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85419" y="1760751"/>
            <a:ext cx="2181225" cy="100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86948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ratula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579" y="0"/>
            <a:ext cx="9135879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267744" y="1067594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36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OBJETIVO</a:t>
            </a:r>
            <a:endParaRPr lang="es-ES" sz="36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232362" y="1865880"/>
            <a:ext cx="6477000" cy="2498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s-ES" sz="2200" b="1" i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s-ES" sz="2200" b="1" i="1" dirty="0">
                <a:latin typeface="Times New Roman" pitchFamily="18" charset="0"/>
                <a:cs typeface="Times New Roman" pitchFamily="18" charset="0"/>
              </a:rPr>
              <a:t>Promover acciones mancomunadas de carácter integral para la mejora y el desarrollo de la infraestructura y administración de las instituciones deportivas de la Provincia Córdoba”.</a:t>
            </a:r>
            <a:endParaRPr lang="es-E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975097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ratula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029619" y="781844"/>
            <a:ext cx="6990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BENEFICIOS DEL </a:t>
            </a:r>
            <a:r>
              <a:rPr lang="es-ES" sz="36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PROGRAMA</a:t>
            </a:r>
            <a:endParaRPr lang="es-ES" sz="36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784687" y="1665855"/>
            <a:ext cx="6477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>
                <a:latin typeface="Calibri" pitchFamily="34" charset="0"/>
                <a:cs typeface="Calibri" pitchFamily="34" charset="0"/>
              </a:rPr>
              <a:t>Se otorgará un </a:t>
            </a:r>
            <a:r>
              <a:rPr lang="es-AR" sz="2000" b="1" dirty="0" smtClean="0">
                <a:solidFill>
                  <a:srgbClr val="12C4EE"/>
                </a:solidFill>
                <a:latin typeface="Calibri" pitchFamily="34" charset="0"/>
                <a:cs typeface="Calibri" pitchFamily="34" charset="0"/>
              </a:rPr>
              <a:t>subsidio no reintegrable</a:t>
            </a:r>
            <a:r>
              <a:rPr lang="es-AR" sz="2000" dirty="0" smtClean="0">
                <a:solidFill>
                  <a:srgbClr val="12C4E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de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hasta </a:t>
            </a:r>
            <a:r>
              <a:rPr lang="es-AR" dirty="0">
                <a:latin typeface="Calibri" pitchFamily="34" charset="0"/>
                <a:cs typeface="Calibri" pitchFamily="34" charset="0"/>
              </a:rPr>
              <a:t> </a:t>
            </a:r>
            <a:r>
              <a:rPr lang="es-AR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$70.000,00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en dos entregas iguales de acuerdo al avance de obra.</a:t>
            </a:r>
            <a:endParaRPr lang="es-ES" dirty="0">
              <a:latin typeface="Calibri" pitchFamily="34" charset="0"/>
              <a:cs typeface="Calibri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dirty="0">
                <a:latin typeface="Calibri" pitchFamily="34" charset="0"/>
                <a:cs typeface="Calibri" pitchFamily="34" charset="0"/>
              </a:rPr>
              <a:t>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También un </a:t>
            </a:r>
            <a:r>
              <a:rPr lang="es-AR" sz="2000" b="1" dirty="0">
                <a:solidFill>
                  <a:srgbClr val="12C4EE"/>
                </a:solidFill>
                <a:latin typeface="Calibri" pitchFamily="34" charset="0"/>
                <a:cs typeface="Calibri" pitchFamily="34" charset="0"/>
              </a:rPr>
              <a:t>subsidio reintegrable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de hasta</a:t>
            </a:r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AR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$130.000,00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tasa de interés 0%, en dos entregas iguales y a devolver en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24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cuotas, con 3 meses de gracia desde su otorgamiento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.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7967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ratula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1" y="9525"/>
            <a:ext cx="9135879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946612" y="999105"/>
            <a:ext cx="6477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 smtClean="0">
                <a:latin typeface="Calibri" pitchFamily="34" charset="0"/>
                <a:cs typeface="Calibri" pitchFamily="34" charset="0"/>
              </a:rPr>
              <a:t>Secretaría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de Equidad y Promoción del Empleo: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brindará asistencia en el área contable (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regularización ante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IPJ y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AFIP) </a:t>
            </a: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 smtClean="0">
                <a:latin typeface="Calibri" pitchFamily="34" charset="0"/>
                <a:cs typeface="Calibri" pitchFamily="34" charset="0"/>
              </a:rPr>
              <a:t>Agencia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Córdoba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Deportes: Fortalecerá la acción antes mencionada con asistencia técnica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(legal y contable).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 smtClean="0">
                <a:latin typeface="Calibri" pitchFamily="34" charset="0"/>
                <a:cs typeface="Calibri" pitchFamily="34" charset="0"/>
              </a:rPr>
              <a:t>Ministerio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de Desarrollo Social: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Realizará acciones orientadas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a promover la incorporación de nuevos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socios a las instituciones deportivas.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s-E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9602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ratula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1" y="9525"/>
            <a:ext cx="9135879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908512" y="1170555"/>
            <a:ext cx="6477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 err="1" smtClean="0">
                <a:latin typeface="Calibri" pitchFamily="34" charset="0"/>
                <a:cs typeface="Calibri" pitchFamily="34" charset="0"/>
              </a:rPr>
              <a:t>Bancor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 facilitará el acceso a una cuenta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bancaria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sin costo,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por el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período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de un año.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>
                <a:latin typeface="Calibri" pitchFamily="34" charset="0"/>
                <a:cs typeface="Calibri" pitchFamily="34" charset="0"/>
              </a:rPr>
              <a:t>El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Ministerio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de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Finanzas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, mediante el programa de modernización del Estado,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aportará herramientas informáticas (computadoras y capacitación), 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para la actualización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tecnológica,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e instalará un centro de constatación de identidad para gestionar el ciudadano digital nivel 2 (CIDI 2)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.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47072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ratula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1" y="6350"/>
            <a:ext cx="9135879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62225" y="474417"/>
            <a:ext cx="6156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REQUISITOS PARA </a:t>
            </a:r>
            <a:r>
              <a:rPr lang="es-ES" sz="36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ACCEDER AL PROGRAMA </a:t>
            </a:r>
            <a:endParaRPr lang="es-ES" sz="36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241887" y="1657124"/>
            <a:ext cx="6477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>
                <a:latin typeface="Calibri" pitchFamily="34" charset="0"/>
                <a:cs typeface="Calibri" pitchFamily="34" charset="0"/>
              </a:rPr>
              <a:t>Presentación de nota solicitando la incorporación al programa.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>
                <a:latin typeface="Calibri" pitchFamily="34" charset="0"/>
                <a:cs typeface="Calibri" pitchFamily="34" charset="0"/>
              </a:rPr>
              <a:t>Contar con personería Jurídica otorgada por I.P.J de la provincia de Córdoba.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>
                <a:latin typeface="Calibri" pitchFamily="34" charset="0"/>
                <a:cs typeface="Calibri" pitchFamily="34" charset="0"/>
              </a:rPr>
              <a:t>Estar al día con las obligaciones sociales y estatutarias, o bien haber dado inicio a la regularización de las mismas ante I.P.J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. en el plazo de un año a partir de su iniciación.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34907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ratula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1" y="9525"/>
            <a:ext cx="9135879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2241887" y="863374"/>
            <a:ext cx="6477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>
                <a:latin typeface="Calibri" pitchFamily="34" charset="0"/>
                <a:cs typeface="Calibri" pitchFamily="34" charset="0"/>
              </a:rPr>
              <a:t>Participar con dos integrantes de su comisión directiva en los cursos de capacitación integral desarrollados en la provincia por la Agencia Córdoba Deportes.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 smtClean="0">
                <a:latin typeface="Calibri" pitchFamily="34" charset="0"/>
                <a:cs typeface="Calibri" pitchFamily="34" charset="0"/>
              </a:rPr>
              <a:t>No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registrar deudas originadas en el mismo programa.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>
                <a:latin typeface="Calibri" pitchFamily="34" charset="0"/>
                <a:cs typeface="Calibri" pitchFamily="34" charset="0"/>
              </a:rPr>
              <a:t>Presentación del proyecto de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obra.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>
                <a:latin typeface="Calibri" pitchFamily="34" charset="0"/>
                <a:cs typeface="Calibri" pitchFamily="34" charset="0"/>
              </a:rPr>
              <a:t>Presentación de garantía personal como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codeudores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de 2 miembros de la comisión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directiva. 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>
                <a:latin typeface="Calibri" pitchFamily="34" charset="0"/>
                <a:cs typeface="Calibri" pitchFamily="34" charset="0"/>
              </a:rPr>
              <a:t>Firma del convenio correspondiente.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2053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ratula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0"/>
            <a:ext cx="9135879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333624" y="285750"/>
            <a:ext cx="76676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OBLIGACIONES DE </a:t>
            </a:r>
            <a:r>
              <a:rPr lang="es-ES" sz="3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LAS </a:t>
            </a:r>
            <a:r>
              <a:rPr lang="es-ES" sz="3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INSTITUCIONES BENEFICIADAS</a:t>
            </a:r>
            <a:endParaRPr lang="es-ES" sz="3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066924" y="1424523"/>
            <a:ext cx="6477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>
                <a:latin typeface="Calibri" pitchFamily="34" charset="0"/>
                <a:cs typeface="Calibri" pitchFamily="34" charset="0"/>
              </a:rPr>
              <a:t>Diseñar, realizar y ejecutar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actividades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deportivas de carácter recreativo y social. </a:t>
            </a:r>
            <a:endParaRPr lang="es-AR" sz="2000" dirty="0" smtClean="0">
              <a:latin typeface="Calibri" pitchFamily="34" charset="0"/>
              <a:cs typeface="Calibri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 smtClean="0">
                <a:latin typeface="Calibri" pitchFamily="34" charset="0"/>
                <a:cs typeface="Calibri" pitchFamily="34" charset="0"/>
              </a:rPr>
              <a:t>Receptar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y becar hasta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50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personas (niños, jóvenes y adultos) por el término de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6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meses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con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s-AR" sz="2000" dirty="0">
                <a:latin typeface="Calibri" pitchFamily="34" charset="0"/>
                <a:cs typeface="Calibri" pitchFamily="34" charset="0"/>
              </a:rPr>
              <a:t>solicitud provista por la Agencia Córdoba 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Deportes</a:t>
            </a:r>
            <a:r>
              <a:rPr lang="es-AR" sz="2000" dirty="0" smtClean="0">
                <a:latin typeface="Calibri" pitchFamily="34" charset="0"/>
                <a:cs typeface="Calibri" pitchFamily="34" charset="0"/>
              </a:rPr>
              <a:t>. Informando mensualmente a la ACD las alas de nuevos socios becados mediante el programa</a:t>
            </a:r>
            <a:endParaRPr lang="es-ES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19626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ratula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9504" y="-92968"/>
            <a:ext cx="9285104" cy="6970018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965662" y="1438049"/>
            <a:ext cx="6477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  <a:cs typeface="Calibri" pitchFamily="34" charset="0"/>
              </a:rPr>
              <a:t>Disponer </a:t>
            </a:r>
            <a:r>
              <a:rPr lang="es-ES" sz="2000" dirty="0">
                <a:latin typeface="Calibri" pitchFamily="34" charset="0"/>
                <a:cs typeface="Calibri" pitchFamily="34" charset="0"/>
              </a:rPr>
              <a:t>la totalidad de su infraestructura para la práctica deportiva y de la educación física a colegios de la zona.</a:t>
            </a: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  <a:cs typeface="Calibri" pitchFamily="34" charset="0"/>
              </a:rPr>
              <a:t>Facilitar el control </a:t>
            </a:r>
            <a:r>
              <a:rPr lang="es-ES" sz="2000" dirty="0">
                <a:latin typeface="Calibri" pitchFamily="34" charset="0"/>
                <a:cs typeface="Calibri" pitchFamily="34" charset="0"/>
              </a:rPr>
              <a:t>y </a:t>
            </a:r>
            <a:r>
              <a:rPr lang="es-ES" sz="2000" dirty="0" smtClean="0">
                <a:latin typeface="Calibri" pitchFamily="34" charset="0"/>
                <a:cs typeface="Calibri" pitchFamily="34" charset="0"/>
              </a:rPr>
              <a:t>evaluación del </a:t>
            </a:r>
            <a:r>
              <a:rPr lang="es-ES" sz="2000" dirty="0">
                <a:latin typeface="Calibri" pitchFamily="34" charset="0"/>
                <a:cs typeface="Calibri" pitchFamily="34" charset="0"/>
              </a:rPr>
              <a:t>avance de </a:t>
            </a:r>
            <a:r>
              <a:rPr lang="es-ES" sz="2000" dirty="0" smtClean="0">
                <a:latin typeface="Calibri" pitchFamily="34" charset="0"/>
                <a:cs typeface="Calibri" pitchFamily="34" charset="0"/>
              </a:rPr>
              <a:t>obra.</a:t>
            </a: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  <a:cs typeface="Calibri" pitchFamily="34" charset="0"/>
              </a:rPr>
              <a:t>Rendir cuenta </a:t>
            </a:r>
            <a:r>
              <a:rPr lang="es-ES" sz="2000" dirty="0">
                <a:latin typeface="Calibri" pitchFamily="34" charset="0"/>
                <a:cs typeface="Calibri" pitchFamily="34" charset="0"/>
              </a:rPr>
              <a:t>de los fondos entregados en el marco de este </a:t>
            </a:r>
            <a:r>
              <a:rPr lang="es-ES" sz="2000" dirty="0" smtClean="0">
                <a:latin typeface="Calibri" pitchFamily="34" charset="0"/>
                <a:cs typeface="Calibri" pitchFamily="34" charset="0"/>
              </a:rPr>
              <a:t>programa y </a:t>
            </a:r>
            <a:r>
              <a:rPr lang="es-ES" sz="2000" dirty="0">
                <a:latin typeface="Calibri" pitchFamily="34" charset="0"/>
                <a:cs typeface="Calibri" pitchFamily="34" charset="0"/>
              </a:rPr>
              <a:t>en las condiciones establecidas.</a:t>
            </a:r>
          </a:p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endParaRPr lang="es-ES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06280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n 3" descr="trama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5" name="Subtítulo 2"/>
          <p:cNvSpPr txBox="1">
            <a:spLocks/>
          </p:cNvSpPr>
          <p:nvPr/>
        </p:nvSpPr>
        <p:spPr>
          <a:xfrm>
            <a:off x="924560" y="2024886"/>
            <a:ext cx="8138160" cy="880874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0" indent="0" algn="ctr" defTabSz="914400" rtl="0" eaLnBrk="1" latinLnBrk="0" hangingPunct="1"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sz="2200" b="0" kern="1200" baseline="0">
                <a:solidFill>
                  <a:schemeClr val="bg1"/>
                </a:solidFill>
                <a:effectLst>
                  <a:outerShdw blurRad="25400" dist="254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6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Klavika"/>
              <a:cs typeface="Klavika"/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4053" y="4931221"/>
            <a:ext cx="3843093" cy="758371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3782" y="1358603"/>
            <a:ext cx="2706633" cy="1255343"/>
          </a:xfrm>
          <a:prstGeom prst="rect">
            <a:avLst/>
          </a:prstGeom>
        </p:spPr>
      </p:pic>
      <p:pic>
        <p:nvPicPr>
          <p:cNvPr id="9" name="Picture 8" descr="D:\backup Anto\anto\nos vemos en el club\Sin título-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7355" y="1413635"/>
            <a:ext cx="3593745" cy="114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96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ntura">
  <a:themeElements>
    <a:clrScheme name="Saddle">
      <a:dk1>
        <a:srgbClr val="302C24"/>
      </a:dk1>
      <a:lt1>
        <a:sysClr val="window" lastClr="FFFFFF"/>
      </a:lt1>
      <a:dk2>
        <a:srgbClr val="AC6416"/>
      </a:dk2>
      <a:lt2>
        <a:srgbClr val="E8E4DB"/>
      </a:lt2>
      <a:accent1>
        <a:srgbClr val="C6B178"/>
      </a:accent1>
      <a:accent2>
        <a:srgbClr val="9C5B14"/>
      </a:accent2>
      <a:accent3>
        <a:srgbClr val="71B2BC"/>
      </a:accent3>
      <a:accent4>
        <a:srgbClr val="78AA5D"/>
      </a:accent4>
      <a:accent5>
        <a:srgbClr val="867099"/>
      </a:accent5>
      <a:accent6>
        <a:srgbClr val="4C6F75"/>
      </a:accent6>
      <a:hlink>
        <a:srgbClr val="F27B0E"/>
      </a:hlink>
      <a:folHlink>
        <a:srgbClr val="989268"/>
      </a:folHlink>
    </a:clrScheme>
    <a:fontScheme name="Saddle">
      <a:majorFont>
        <a:latin typeface="Book Antiqua"/>
        <a:ea typeface=""/>
        <a:cs typeface=""/>
        <a:font script="Jpan" typeface="ＭＳ 明朝"/>
      </a:majorFont>
      <a:minorFont>
        <a:latin typeface="Book Antiqua"/>
        <a:ea typeface=""/>
        <a:cs typeface=""/>
        <a:font script="Jpan" typeface="ＭＳ 明朝"/>
      </a:minorFont>
    </a:fontScheme>
    <a:fmtScheme name="Saddle">
      <a:fillStyleLst>
        <a:solidFill>
          <a:schemeClr val="phClr"/>
        </a:solidFill>
        <a:gradFill rotWithShape="1">
          <a:gsLst>
            <a:gs pos="0">
              <a:schemeClr val="phClr"/>
            </a:gs>
            <a:gs pos="30000">
              <a:schemeClr val="phClr">
                <a:tint val="80000"/>
              </a:schemeClr>
            </a:gs>
            <a:gs pos="100000">
              <a:schemeClr val="phClr">
                <a:tint val="100000"/>
              </a:schemeClr>
            </a:gs>
          </a:gsLst>
          <a:path path="rect">
            <a:fillToRect l="50000" r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30000"/>
                <a:satMod val="120000"/>
              </a:schemeClr>
            </a:duotone>
          </a:blip>
          <a:stretch/>
        </a:blip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50800" cap="flat" cmpd="dbl" algn="ctr">
          <a:solidFill>
            <a:schemeClr val="phClr"/>
          </a:solidFill>
          <a:prstDash val="solid"/>
        </a:ln>
        <a:ln w="7620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FFFFFF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sunrise" dir="tl">
              <a:rot lat="0" lon="0" rev="1200000"/>
            </a:lightRig>
          </a:scene3d>
          <a:sp3d prstMaterial="softEdge">
            <a:bevelT w="0" h="0"/>
          </a:sp3d>
        </a:effectStyle>
        <a:effectStyle>
          <a:effectLst>
            <a:innerShdw blurRad="76200" dist="38100" dir="13500000">
              <a:srgbClr val="FFFFFF">
                <a:alpha val="75000"/>
              </a:srgbClr>
            </a:innerShdw>
          </a:effectLst>
          <a:scene3d>
            <a:camera prst="perspectiveFront" fov="2400000"/>
            <a:lightRig rig="twoPt" dir="tl"/>
          </a:scene3d>
          <a:sp3d>
            <a:bevelT w="25400" h="12700" prst="angle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250000"/>
              </a:schemeClr>
              <a:schemeClr val="phClr">
                <a:tint val="50000"/>
                <a:satMod val="200000"/>
              </a:schemeClr>
            </a:duotone>
          </a:blip>
          <a:stretch/>
        </a:blipFill>
        <a:blipFill rotWithShape="1">
          <a:blip xmlns:r="http://schemas.openxmlformats.org/officeDocument/2006/relationships" r:embed="rId3">
            <a:duotone>
              <a:schemeClr val="phClr">
                <a:shade val="90000"/>
                <a:hueMod val="90000"/>
                <a:satMod val="150000"/>
                <a:lumMod val="90000"/>
              </a:schemeClr>
              <a:schemeClr val="phClr">
                <a:tint val="70000"/>
                <a:shade val="80000"/>
                <a:satMod val="3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Montura.thmx</Template>
  <TotalTime>477</TotalTime>
  <Words>445</Words>
  <Application>Microsoft Macintosh PowerPoint</Application>
  <PresentationFormat>Presentación en pantalla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Montura</vt:lpstr>
      <vt:lpstr>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PUPIs mitch</dc:creator>
  <cp:lastModifiedBy>usuario</cp:lastModifiedBy>
  <cp:revision>48</cp:revision>
  <dcterms:created xsi:type="dcterms:W3CDTF">2016-01-14T13:25:03Z</dcterms:created>
  <dcterms:modified xsi:type="dcterms:W3CDTF">2017-05-22T16:21:03Z</dcterms:modified>
</cp:coreProperties>
</file>