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4"/>
  </p:notesMasterIdLst>
  <p:sldIdLst>
    <p:sldId id="256" r:id="rId2"/>
    <p:sldId id="276" r:id="rId3"/>
    <p:sldId id="278" r:id="rId4"/>
    <p:sldId id="269" r:id="rId5"/>
    <p:sldId id="280" r:id="rId6"/>
    <p:sldId id="267" r:id="rId7"/>
    <p:sldId id="274" r:id="rId8"/>
    <p:sldId id="279" r:id="rId9"/>
    <p:sldId id="272" r:id="rId10"/>
    <p:sldId id="273" r:id="rId11"/>
    <p:sldId id="281" r:id="rId12"/>
    <p:sldId id="282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440F"/>
    <a:srgbClr val="F4A233"/>
    <a:srgbClr val="000000"/>
    <a:srgbClr val="1284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5257"/>
    <p:restoredTop sz="90901"/>
  </p:normalViewPr>
  <p:slideViewPr>
    <p:cSldViewPr snapToGrid="0" snapToObjects="1">
      <p:cViewPr>
        <p:scale>
          <a:sx n="81" d="100"/>
          <a:sy n="81" d="100"/>
        </p:scale>
        <p:origin x="-14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2324D4-F3F8-4C68-84DD-56841CD3760B}" type="datetimeFigureOut">
              <a:rPr lang="es-ES_tradnl"/>
              <a:pPr>
                <a:defRPr/>
              </a:pPr>
              <a:t>12/10/2016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E6DDA43-5B8D-4C35-BA64-90E68C5337F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92454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smtClean="0"/>
          </a:p>
        </p:txBody>
      </p:sp>
      <p:sp>
        <p:nvSpPr>
          <p:cNvPr id="13316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2C1FAC-3B46-4AAA-92DC-0E92AF946E3E}" type="slidenum">
              <a:rPr lang="es-ES_trad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s-ES_trad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smtClean="0"/>
          </a:p>
        </p:txBody>
      </p:sp>
      <p:sp>
        <p:nvSpPr>
          <p:cNvPr id="13316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20C9DB-B885-4382-BFA5-CD79A80A09E0}" type="slidenum">
              <a:rPr lang="es-ES_trad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s-ES_trad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smtClean="0"/>
          </a:p>
        </p:txBody>
      </p:sp>
      <p:sp>
        <p:nvSpPr>
          <p:cNvPr id="13316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61D293-10D1-4418-94A9-CB8D131A1495}" type="slidenum">
              <a:rPr lang="es-ES_trad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s-ES_trad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smtClean="0"/>
          </a:p>
        </p:txBody>
      </p:sp>
      <p:sp>
        <p:nvSpPr>
          <p:cNvPr id="13316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526948-B235-4627-8300-672973E99ED7}" type="slidenum">
              <a:rPr lang="es-ES_trad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s-ES_trad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smtClean="0"/>
          </a:p>
        </p:txBody>
      </p:sp>
      <p:sp>
        <p:nvSpPr>
          <p:cNvPr id="13316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FCFDCE-7116-4C06-99C8-F8D3507FD06F}" type="slidenum">
              <a:rPr lang="es-ES_trad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s-ES_trad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smtClean="0"/>
          </a:p>
        </p:txBody>
      </p:sp>
      <p:sp>
        <p:nvSpPr>
          <p:cNvPr id="13316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BA4A83-B670-4046-A7FD-5F4430F8C961}" type="slidenum">
              <a:rPr lang="es-ES_tradn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s-ES_trad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AA333-27DC-4EB5-B897-05E2DF76C30A}" type="datetimeFigureOut">
              <a:rPr lang="en-US"/>
              <a:pPr>
                <a:defRPr/>
              </a:pPr>
              <a:t>10/12/2016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EEA44-6642-415C-80DB-84437F88DCF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0D1DF-516D-480C-8143-96689DDA2B63}" type="datetimeFigureOut">
              <a:rPr lang="en-US"/>
              <a:pPr>
                <a:defRPr/>
              </a:pPr>
              <a:t>10/12/2016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C697F-C930-438D-B4C1-9CD4D48E6FD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CD394-9ABD-47BC-AFCB-DD9BCBFD9D6A}" type="datetimeFigureOut">
              <a:rPr lang="en-US"/>
              <a:pPr>
                <a:defRPr/>
              </a:pPr>
              <a:t>10/12/2016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0A187-3F2B-4716-BFB7-1DBD3A4252D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42584-9246-4EFA-8261-0947EA9FF364}" type="datetimeFigureOut">
              <a:rPr lang="en-US"/>
              <a:pPr>
                <a:defRPr/>
              </a:pPr>
              <a:t>10/12/2016</a:t>
            </a:fld>
            <a:endParaRPr lang="en-U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01E41-022A-47E0-B5EE-EB7A3239526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5DB45-FD18-4640-B20B-2054A2FF78A4}" type="datetimeFigureOut">
              <a:rPr lang="en-US"/>
              <a:pPr>
                <a:defRPr/>
              </a:pPr>
              <a:t>10/12/2016</a:t>
            </a:fld>
            <a:endParaRPr lang="en-U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DFCD8-EB53-451E-A1B9-AE951645E10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408BE-D68F-45DB-8981-3545D14965F6}" type="datetimeFigureOut">
              <a:rPr lang="en-US"/>
              <a:pPr>
                <a:defRPr/>
              </a:pPr>
              <a:t>10/12/2016</a:t>
            </a:fld>
            <a:endParaRPr lang="en-U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485FB-C885-447E-B8B2-ABA00D72B32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E7E83-339C-461D-8B8B-4A50A5A06C18}" type="datetimeFigureOut">
              <a:rPr lang="en-US"/>
              <a:pPr>
                <a:defRPr/>
              </a:pPr>
              <a:t>10/12/2016</a:t>
            </a:fld>
            <a:endParaRPr lang="en-U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E66E9-A632-42CF-8CD6-6D6E38A4DDE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877CA-1651-49DB-83B5-05B1DB1A63FD}" type="datetimeFigureOut">
              <a:rPr lang="en-US"/>
              <a:pPr>
                <a:defRPr/>
              </a:pPr>
              <a:t>10/12/2016</a:t>
            </a:fld>
            <a:endParaRPr lang="en-U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260F9-8ACA-4DDE-8711-C6A458ABE09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918E7-ECDF-464E-90C6-69898E233220}" type="datetimeFigureOut">
              <a:rPr lang="en-US"/>
              <a:pPr>
                <a:defRPr/>
              </a:pPr>
              <a:t>10/12/2016</a:t>
            </a:fld>
            <a:endParaRPr lang="en-U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2954D-766B-4707-B225-4ECEF90F777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A1322-F4A0-4DC6-BB14-830E6917970F}" type="datetimeFigureOut">
              <a:rPr lang="en-US"/>
              <a:pPr>
                <a:defRPr/>
              </a:pPr>
              <a:t>10/12/2016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66A2-8309-4273-BB34-E46B4034569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30864-BCA0-43D9-A90A-53F2BA957025}" type="datetimeFigureOut">
              <a:rPr lang="en-US"/>
              <a:pPr>
                <a:defRPr/>
              </a:pPr>
              <a:t>10/12/2016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FF26B-6DD8-4FFA-8A16-9FD5E7ACB97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MX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DF2BA18-1E25-4F6B-A4D3-03EDDD13024D}" type="datetimeFigureOut">
              <a:rPr lang="en-US"/>
              <a:pPr>
                <a:defRPr/>
              </a:pPr>
              <a:t>10/12/2016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ED657BB-5D42-4E08-8DD3-7D6C15DD377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83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77" r:id="rId9"/>
    <p:sldLayoutId id="2147483676" r:id="rId10"/>
    <p:sldLayoutId id="21474836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www.cba.gob.ar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2051" name="Imagen 3" descr="trama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4" descr="C:\Users\27262819359\Desktop\Tarjeta Social\rtarjeta soc 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1863" y="687388"/>
            <a:ext cx="7786687" cy="271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88" y="4859338"/>
            <a:ext cx="4051300" cy="1204912"/>
          </a:xfrm>
          <a:prstGeom prst="rect">
            <a:avLst/>
          </a:prstGeom>
          <a:noFill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71988" y="4862513"/>
            <a:ext cx="4672012" cy="11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4" descr="caratula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6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CuadroTexto 1"/>
          <p:cNvSpPr txBox="1">
            <a:spLocks noChangeArrowheads="1"/>
          </p:cNvSpPr>
          <p:nvPr/>
        </p:nvSpPr>
        <p:spPr bwMode="auto">
          <a:xfrm>
            <a:off x="673100" y="454025"/>
            <a:ext cx="8604250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5400" b="1">
                <a:latin typeface="Calibri" pitchFamily="34" charset="0"/>
              </a:rPr>
              <a:t>    Situación Año 2016</a:t>
            </a:r>
            <a:br>
              <a:rPr lang="es-ES_tradnl" sz="5400" b="1">
                <a:latin typeface="Calibri" pitchFamily="34" charset="0"/>
              </a:rPr>
            </a:br>
            <a:r>
              <a:rPr lang="es-ES_tradnl" sz="4000" b="1">
                <a:latin typeface="Calibri" pitchFamily="34" charset="0"/>
              </a:rPr>
              <a:t>(INDEC)</a:t>
            </a:r>
          </a:p>
        </p:txBody>
      </p:sp>
      <p:pic>
        <p:nvPicPr>
          <p:cNvPr id="3076" name="Picture 6" descr="C:\Users\27262819359\Desktop\Tarjeta Social\rtarjeta soc 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632450"/>
            <a:ext cx="26193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6 CuadroTexto"/>
          <p:cNvSpPr txBox="1">
            <a:spLocks noChangeArrowheads="1"/>
          </p:cNvSpPr>
          <p:nvPr/>
        </p:nvSpPr>
        <p:spPr bwMode="auto">
          <a:xfrm>
            <a:off x="1144588" y="2103438"/>
            <a:ext cx="7661275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3600" b="1">
                <a:solidFill>
                  <a:srgbClr val="000000"/>
                </a:solidFill>
              </a:rPr>
              <a:t>Hogares Indigentes:</a:t>
            </a:r>
            <a:r>
              <a:rPr lang="es-AR" sz="3600">
                <a:solidFill>
                  <a:srgbClr val="000000"/>
                </a:solidFill>
              </a:rPr>
              <a:t> son aquellos cuyos ingresos son inferiores al   </a:t>
            </a:r>
          </a:p>
          <a:p>
            <a:r>
              <a:rPr lang="es-AR" sz="3600">
                <a:solidFill>
                  <a:srgbClr val="000000"/>
                </a:solidFill>
              </a:rPr>
              <a:t>    valor de la Canasta Básica </a:t>
            </a:r>
          </a:p>
          <a:p>
            <a:r>
              <a:rPr lang="es-AR" sz="3600">
                <a:solidFill>
                  <a:srgbClr val="000000"/>
                </a:solidFill>
              </a:rPr>
              <a:t>       Alimentaria ($4.930 mensuales)</a:t>
            </a:r>
            <a:endParaRPr lang="es-ES_tradnl" sz="36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n 4" descr="caratula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6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6" descr="C:\Users\27262819359\Desktop\Tarjeta Social\rtarjeta soc 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22900"/>
            <a:ext cx="26193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CuadroTexto 1"/>
          <p:cNvSpPr txBox="1">
            <a:spLocks noChangeArrowheads="1"/>
          </p:cNvSpPr>
          <p:nvPr/>
        </p:nvSpPr>
        <p:spPr bwMode="auto">
          <a:xfrm>
            <a:off x="155575" y="1498600"/>
            <a:ext cx="48260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4000" b="1">
                <a:latin typeface="Calibri" pitchFamily="34" charset="0"/>
              </a:rPr>
              <a:t>Hogares Indigentes en la Provincia</a:t>
            </a:r>
          </a:p>
          <a:p>
            <a:pPr algn="ctr"/>
            <a:r>
              <a:rPr lang="es-ES_tradnl" sz="4000" b="1">
                <a:latin typeface="Calibri" pitchFamily="34" charset="0"/>
              </a:rPr>
              <a:t>de Córdoba</a:t>
            </a:r>
          </a:p>
          <a:p>
            <a:pPr algn="ctr"/>
            <a:r>
              <a:rPr lang="es-ES_tradnl" sz="5000" b="1">
                <a:latin typeface="Calibri" pitchFamily="34" charset="0"/>
              </a:rPr>
              <a:t>69.000 </a:t>
            </a:r>
            <a:r>
              <a:rPr lang="es-ES_tradnl" sz="4000" b="1">
                <a:latin typeface="Calibri" pitchFamily="34" charset="0"/>
              </a:rPr>
              <a:t>(Aprox.)</a:t>
            </a:r>
          </a:p>
        </p:txBody>
      </p:sp>
      <p:sp>
        <p:nvSpPr>
          <p:cNvPr id="4101" name="AutoShape 3" descr="https://attachment.outlook.office.net/owa/deborah_rosatti@hotmail.com/service.svc/s/GetAttachmentThumbnail?id=AQMkADAwATYwMAItOGQwZi00ZjI4LTAwAi0wMAoARgAAAzxV5qlzlLhBi2VpgYekYrIHABPRKpoTaxZKjYvC2oHs9nwAAAIBDAAAABPRKpoTaxZKjYvC2oHs9nwAAAAtmeHuAAAAARIAEACmNU8WBA6XTpg8d9A8nw5%2F&amp;thumbnailType=2&amp;X-OWA-CANARY=4ljlarUswUqaT11yCB8-R4DR63Re8NMY38SnLIRBJgaVrMC2HxwoNiXDg3tTUD5oNHDvU5Vb6cs.&amp;token=1a6be955-9190-45e9-b65b-1bd0f0060e1e&amp;owa=outlook.live.com&amp;i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4102" name="AutoShape 5" descr="https://attachment.outlook.office.net/owa/deborah_rosatti@hotmail.com/service.svc/s/GetAttachmentThumbnail?id=AQMkADAwATYwMAItOGQwZi00ZjI4LTAwAi0wMAoARgAAAzxV5qlzlLhBi2VpgYekYrIHABPRKpoTaxZKjYvC2oHs9nwAAAIBDAAAABPRKpoTaxZKjYvC2oHs9nwAAAAtmeHuAAAAARIAEACmNU8WBA6XTpg8d9A8nw5%2F&amp;thumbnailType=2&amp;X-OWA-CANARY=4ljlarUswUqaT11yCB8-R4DR63Re8NMY38SnLIRBJgaVrMC2HxwoNiXDg3tTUD5oNHDvU5Vb6cs.&amp;token=1a6be955-9190-45e9-b65b-1bd0f0060e1e&amp;owa=outlook.live.com&amp;i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AR"/>
          </a:p>
        </p:txBody>
      </p:sp>
      <p:pic>
        <p:nvPicPr>
          <p:cNvPr id="4103" name="Picture 6" descr="C:\Users\27262819359\Downloads\mapa chba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8825" y="0"/>
            <a:ext cx="4457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n 4" descr="caratula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6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CuadroTexto 1"/>
          <p:cNvSpPr txBox="1">
            <a:spLocks noChangeArrowheads="1"/>
          </p:cNvSpPr>
          <p:nvPr/>
        </p:nvSpPr>
        <p:spPr bwMode="auto">
          <a:xfrm>
            <a:off x="2127250" y="430213"/>
            <a:ext cx="58197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6600" b="1">
                <a:latin typeface="Calibri" pitchFamily="34" charset="0"/>
              </a:rPr>
              <a:t>Tarjeta Social</a:t>
            </a:r>
            <a:endParaRPr lang="es-ES_tradnl" sz="5400" b="1">
              <a:latin typeface="Calibri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50850" y="2647950"/>
            <a:ext cx="4025900" cy="421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 dirty="0"/>
          </a:p>
        </p:txBody>
      </p:sp>
      <p:pic>
        <p:nvPicPr>
          <p:cNvPr id="5125" name="10 Imagen" descr="Muestra-0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7250" y="2117725"/>
            <a:ext cx="5819775" cy="369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n 4" descr="caratula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6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CuadroTexto 1"/>
          <p:cNvSpPr txBox="1">
            <a:spLocks noChangeArrowheads="1"/>
          </p:cNvSpPr>
          <p:nvPr/>
        </p:nvSpPr>
        <p:spPr bwMode="auto">
          <a:xfrm>
            <a:off x="2413000" y="315913"/>
            <a:ext cx="555148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6600" b="1">
                <a:latin typeface="Calibri" pitchFamily="34" charset="0"/>
              </a:rPr>
              <a:t>Objetivo</a:t>
            </a:r>
            <a:endParaRPr lang="es-ES_tradnl" sz="5400" b="1">
              <a:latin typeface="Calibri" pitchFamily="34" charset="0"/>
            </a:endParaRPr>
          </a:p>
        </p:txBody>
      </p:sp>
      <p:sp>
        <p:nvSpPr>
          <p:cNvPr id="6148" name="CuadroTexto 5"/>
          <p:cNvSpPr txBox="1">
            <a:spLocks noChangeArrowheads="1"/>
          </p:cNvSpPr>
          <p:nvPr/>
        </p:nvSpPr>
        <p:spPr bwMode="auto">
          <a:xfrm>
            <a:off x="936625" y="1557338"/>
            <a:ext cx="819943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3600">
                <a:latin typeface="Calibri" pitchFamily="34" charset="0"/>
              </a:rPr>
              <a:t>        Asistir a las Familias Indigentes de la</a:t>
            </a:r>
          </a:p>
          <a:p>
            <a:r>
              <a:rPr lang="es-ES_tradnl" sz="3600">
                <a:latin typeface="Calibri" pitchFamily="34" charset="0"/>
              </a:rPr>
              <a:t>        Provincia de Córdoba mediante una </a:t>
            </a:r>
          </a:p>
          <a:p>
            <a:r>
              <a:rPr lang="es-ES_tradnl" sz="3600">
                <a:latin typeface="Calibri" pitchFamily="34" charset="0"/>
              </a:rPr>
              <a:t>      Tarjeta Social destinada a la compra de</a:t>
            </a:r>
          </a:p>
          <a:p>
            <a:r>
              <a:rPr lang="es-ES_tradnl" sz="3600">
                <a:latin typeface="Calibri" pitchFamily="34" charset="0"/>
              </a:rPr>
              <a:t>     alimentos necesarios para satisfacer los</a:t>
            </a:r>
          </a:p>
          <a:p>
            <a:r>
              <a:rPr lang="es-ES_tradnl" sz="3600">
                <a:latin typeface="Calibri" pitchFamily="34" charset="0"/>
              </a:rPr>
              <a:t>      requerimientos nutricionales esenciales </a:t>
            </a:r>
          </a:p>
        </p:txBody>
      </p:sp>
      <p:pic>
        <p:nvPicPr>
          <p:cNvPr id="6149" name="Picture 6" descr="C:\Users\27262819359\Desktop\Tarjeta Social\rtarjeta soc 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22900"/>
            <a:ext cx="26193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n 4" descr="caratula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1113" y="0"/>
            <a:ext cx="9136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CuadroTexto 1"/>
          <p:cNvSpPr txBox="1">
            <a:spLocks noChangeArrowheads="1"/>
          </p:cNvSpPr>
          <p:nvPr/>
        </p:nvSpPr>
        <p:spPr bwMode="auto">
          <a:xfrm>
            <a:off x="2462213" y="261938"/>
            <a:ext cx="555148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6600" b="1">
                <a:latin typeface="Calibri" pitchFamily="34" charset="0"/>
              </a:rPr>
              <a:t>Beneficios</a:t>
            </a:r>
          </a:p>
        </p:txBody>
      </p:sp>
      <p:sp>
        <p:nvSpPr>
          <p:cNvPr id="5124" name="CuadroTexto 7"/>
          <p:cNvSpPr txBox="1">
            <a:spLocks noChangeArrowheads="1"/>
          </p:cNvSpPr>
          <p:nvPr/>
        </p:nvSpPr>
        <p:spPr bwMode="auto">
          <a:xfrm>
            <a:off x="597876" y="1947863"/>
            <a:ext cx="8897815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71463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s-ES_tradnl" sz="3800" dirty="0">
                <a:latin typeface="Calibri" pitchFamily="34" charset="0"/>
              </a:rPr>
              <a:t> </a:t>
            </a:r>
            <a:r>
              <a:rPr lang="es-ES_tradnl" sz="3600" dirty="0">
                <a:latin typeface="Calibri" pitchFamily="34" charset="0"/>
              </a:rPr>
              <a:t>Asistencia económica mensual $</a:t>
            </a:r>
            <a:r>
              <a:rPr lang="es-ES_tradnl" sz="3600" dirty="0" smtClean="0">
                <a:latin typeface="Calibri" pitchFamily="34" charset="0"/>
              </a:rPr>
              <a:t>600</a:t>
            </a:r>
          </a:p>
          <a:p>
            <a:pPr marL="271463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s-ES_tradnl" sz="3600" dirty="0" smtClean="0">
                <a:latin typeface="Calibri" pitchFamily="34" charset="0"/>
              </a:rPr>
              <a:t> Comercios Adheridos $30 adicionales (5%)</a:t>
            </a:r>
            <a:endParaRPr lang="es-ES_tradnl" sz="3600" dirty="0">
              <a:latin typeface="Calibri" pitchFamily="34" charset="0"/>
            </a:endParaRPr>
          </a:p>
          <a:p>
            <a:pPr marL="269875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s-ES_tradnl" sz="3600" dirty="0">
                <a:latin typeface="Calibri" pitchFamily="34" charset="0"/>
              </a:rPr>
              <a:t> </a:t>
            </a:r>
            <a:r>
              <a:rPr lang="es-ES_tradnl" sz="3600" dirty="0" smtClean="0">
                <a:latin typeface="Calibri" pitchFamily="34" charset="0"/>
              </a:rPr>
              <a:t>Adquisición </a:t>
            </a:r>
            <a:r>
              <a:rPr lang="es-ES_tradnl" sz="3600" dirty="0">
                <a:latin typeface="Calibri" pitchFamily="34" charset="0"/>
              </a:rPr>
              <a:t>de productos nutricionales</a:t>
            </a:r>
            <a:br>
              <a:rPr lang="es-ES_tradnl" sz="3600" dirty="0">
                <a:latin typeface="Calibri" pitchFamily="34" charset="0"/>
              </a:rPr>
            </a:br>
            <a:r>
              <a:rPr lang="es-ES_tradnl" sz="3600" dirty="0">
                <a:latin typeface="Calibri" pitchFamily="34" charset="0"/>
              </a:rPr>
              <a:t>             necesarios incluidos en el</a:t>
            </a:r>
            <a:br>
              <a:rPr lang="es-ES_tradnl" sz="3600" dirty="0">
                <a:latin typeface="Calibri" pitchFamily="34" charset="0"/>
              </a:rPr>
            </a:br>
            <a:r>
              <a:rPr lang="es-ES_tradnl" sz="3600" dirty="0">
                <a:latin typeface="Calibri" pitchFamily="34" charset="0"/>
              </a:rPr>
              <a:t>                  </a:t>
            </a:r>
            <a:r>
              <a:rPr lang="es-ES_tradnl" sz="3600" b="1" dirty="0">
                <a:latin typeface="Calibri" pitchFamily="34" charset="0"/>
              </a:rPr>
              <a:t>Módulo Alimentario</a:t>
            </a:r>
          </a:p>
        </p:txBody>
      </p:sp>
      <p:pic>
        <p:nvPicPr>
          <p:cNvPr id="7173" name="Picture 6" descr="C:\Users\27262819359\Desktop\Tarjeta Social\rtarjeta soc 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22900"/>
            <a:ext cx="26193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n 4" descr="caratula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36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CuadroTexto 1"/>
          <p:cNvSpPr txBox="1">
            <a:spLocks noChangeArrowheads="1"/>
          </p:cNvSpPr>
          <p:nvPr/>
        </p:nvSpPr>
        <p:spPr bwMode="auto">
          <a:xfrm>
            <a:off x="234950" y="1698625"/>
            <a:ext cx="505142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4000" b="1">
                <a:latin typeface="Calibri" pitchFamily="34" charset="0"/>
              </a:rPr>
              <a:t>   Módulo Alimentario</a:t>
            </a:r>
          </a:p>
          <a:p>
            <a:r>
              <a:rPr lang="es-ES_tradnl" sz="3200">
                <a:latin typeface="Calibri" pitchFamily="34" charset="0"/>
              </a:rPr>
              <a:t>   Definido por profesionales </a:t>
            </a:r>
          </a:p>
          <a:p>
            <a:r>
              <a:rPr lang="es-ES_tradnl" sz="3200">
                <a:latin typeface="Calibri" pitchFamily="34" charset="0"/>
              </a:rPr>
              <a:t>         de acuerdo a los requerimientos nutricionales       </a:t>
            </a:r>
          </a:p>
          <a:p>
            <a:r>
              <a:rPr lang="es-ES_tradnl" sz="3200">
                <a:latin typeface="Calibri" pitchFamily="34" charset="0"/>
              </a:rPr>
              <a:t>                   esenciales</a:t>
            </a:r>
          </a:p>
        </p:txBody>
      </p:sp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286375" y="312738"/>
          <a:ext cx="3655280" cy="6217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6890"/>
                <a:gridCol w="2818390"/>
              </a:tblGrid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2 Kg.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Azúcar</a:t>
                      </a:r>
                      <a:r>
                        <a:rPr lang="es-AR" sz="1800" b="1" baseline="0" dirty="0" smtClean="0"/>
                        <a:t> Refinada Tipo “A”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3 Kg.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Harina de Trigo “000”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1,5</a:t>
                      </a:r>
                      <a:r>
                        <a:rPr lang="es-AR" sz="1800" b="1" baseline="0" dirty="0" smtClean="0"/>
                        <a:t> Kg</a:t>
                      </a:r>
                      <a:r>
                        <a:rPr lang="es-AR" sz="1800" b="1" dirty="0" smtClean="0"/>
                        <a:t>.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Fideos Secos</a:t>
                      </a:r>
                      <a:r>
                        <a:rPr lang="es-AR" sz="1800" b="1" baseline="0" dirty="0" smtClean="0"/>
                        <a:t> 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2</a:t>
                      </a:r>
                      <a:r>
                        <a:rPr lang="es-AR" sz="1800" b="1" baseline="0" dirty="0" smtClean="0"/>
                        <a:t> Kg.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Arroz Largo Fino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1,5 Kg. 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Polenta</a:t>
                      </a:r>
                      <a:r>
                        <a:rPr lang="es-AR" sz="1800" b="1" baseline="0" dirty="0" smtClean="0"/>
                        <a:t> Instantánea 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2 L.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Aceite Mezcla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2 Kg. 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Yerba Mate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1 Kg.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Puré de Tomate Tetra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0,5</a:t>
                      </a:r>
                      <a:r>
                        <a:rPr lang="es-AR" sz="1800" b="1" baseline="0" dirty="0" smtClean="0"/>
                        <a:t> Kg</a:t>
                      </a:r>
                      <a:r>
                        <a:rPr lang="es-AR" sz="1800" b="1" dirty="0" smtClean="0"/>
                        <a:t>.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Galletas de Agua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0,5 Kg. 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Mermelada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2 Kg. 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Acelga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2 Kg. 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Batata o Zapallo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2,5 Kg. 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Papa Negra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2,5 Kg.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Cebolla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2,5 Kg. 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Carne Molida Común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3 Kg. 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Naranja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86">
                <a:tc>
                  <a:txBody>
                    <a:bodyPr/>
                    <a:lstStyle/>
                    <a:p>
                      <a:pPr algn="ctr"/>
                      <a:r>
                        <a:rPr lang="es-AR" sz="1800" b="1" dirty="0" smtClean="0"/>
                        <a:t>24 Un.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/>
                        <a:t>Huevos</a:t>
                      </a:r>
                      <a:endParaRPr lang="es-AR" sz="1800" b="1" dirty="0"/>
                    </a:p>
                  </a:txBody>
                  <a:tcPr marL="91446" marR="91446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252" name="Picture 6" descr="C:\Users\27262819359\Desktop\Tarjeta Social\rtarjeta soc 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22900"/>
            <a:ext cx="26193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n 4" descr="caratula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36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CuadroTexto 7"/>
          <p:cNvSpPr txBox="1">
            <a:spLocks noChangeArrowheads="1"/>
          </p:cNvSpPr>
          <p:nvPr/>
        </p:nvSpPr>
        <p:spPr bwMode="auto">
          <a:xfrm>
            <a:off x="225425" y="463550"/>
            <a:ext cx="89106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79613" algn="ctr">
              <a:spcBef>
                <a:spcPts val="1200"/>
              </a:spcBef>
            </a:pPr>
            <a:r>
              <a:rPr lang="es-ES_tradnl" sz="3600" b="1">
                <a:latin typeface="Calibri" pitchFamily="34" charset="0"/>
              </a:rPr>
              <a:t>Necesidad nutricional por Familia: 8.000 calorías diarias</a:t>
            </a:r>
            <a:endParaRPr lang="es-ES_tradnl" sz="3600">
              <a:latin typeface="Calibri" pitchFamily="34" charset="0"/>
            </a:endParaRPr>
          </a:p>
        </p:txBody>
      </p:sp>
      <p:pic>
        <p:nvPicPr>
          <p:cNvPr id="9220" name="Picture 6" descr="C:\Users\27262819359\Desktop\Tarjeta Social\rtarjeta soc 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22900"/>
            <a:ext cx="26193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CuadroTexto 1"/>
          <p:cNvSpPr txBox="1">
            <a:spLocks noChangeArrowheads="1"/>
          </p:cNvSpPr>
          <p:nvPr/>
        </p:nvSpPr>
        <p:spPr bwMode="auto">
          <a:xfrm>
            <a:off x="2960688" y="4518025"/>
            <a:ext cx="57261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3600" b="1">
                <a:latin typeface="Calibri" pitchFamily="34" charset="0"/>
              </a:rPr>
              <a:t>Asistencia del Estado: 76% </a:t>
            </a:r>
          </a:p>
        </p:txBody>
      </p:sp>
      <p:sp>
        <p:nvSpPr>
          <p:cNvPr id="7" name="CuadroTexto 7"/>
          <p:cNvSpPr txBox="1">
            <a:spLocks noChangeArrowheads="1"/>
          </p:cNvSpPr>
          <p:nvPr/>
        </p:nvSpPr>
        <p:spPr bwMode="auto">
          <a:xfrm>
            <a:off x="600075" y="668338"/>
            <a:ext cx="8910638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79613" algn="ctr">
              <a:spcBef>
                <a:spcPts val="1200"/>
              </a:spcBef>
              <a:defRPr/>
            </a:pPr>
            <a:endParaRPr lang="es-ES_tradnl" sz="3600" b="1" dirty="0">
              <a:latin typeface="Calibri" pitchFamily="34" charset="0"/>
            </a:endParaRPr>
          </a:p>
          <a:p>
            <a:pPr marL="1979613" algn="ctr">
              <a:spcBef>
                <a:spcPts val="1200"/>
              </a:spcBef>
              <a:defRPr/>
            </a:pPr>
            <a:endParaRPr lang="es-ES_tradnl" sz="3600" b="1" dirty="0">
              <a:latin typeface="Calibri" pitchFamily="34" charset="0"/>
            </a:endParaRPr>
          </a:p>
          <a:p>
            <a:pPr marL="900113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s-ES_tradnl" sz="3600" b="1" dirty="0">
                <a:latin typeface="Calibri" pitchFamily="34" charset="0"/>
              </a:rPr>
              <a:t> </a:t>
            </a:r>
            <a:r>
              <a:rPr lang="es-ES_tradnl" sz="3600" dirty="0">
                <a:latin typeface="Calibri" pitchFamily="34" charset="0"/>
              </a:rPr>
              <a:t>Tarjeta Social: 3.332 calorías</a:t>
            </a:r>
          </a:p>
          <a:p>
            <a:pPr marL="903288" indent="8255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s-ES_tradnl" sz="3600" dirty="0">
                <a:latin typeface="Calibri" pitchFamily="34" charset="0"/>
              </a:rPr>
              <a:t> PAICOR: 2.100 calorías</a:t>
            </a:r>
          </a:p>
          <a:p>
            <a:pPr marL="903288" indent="8255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s-ES_tradnl" sz="3600" dirty="0">
                <a:latin typeface="Calibri" pitchFamily="34" charset="0"/>
              </a:rPr>
              <a:t> Más Leche Más Proteínas: 640 calorías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n 4" descr="caratula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36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CuadroTexto 1"/>
          <p:cNvSpPr txBox="1">
            <a:spLocks noChangeArrowheads="1"/>
          </p:cNvSpPr>
          <p:nvPr/>
        </p:nvSpPr>
        <p:spPr bwMode="auto">
          <a:xfrm>
            <a:off x="2333625" y="212725"/>
            <a:ext cx="6083300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6600" b="1">
                <a:latin typeface="Calibri" pitchFamily="34" charset="0"/>
              </a:rPr>
              <a:t>Financiamiento</a:t>
            </a:r>
          </a:p>
          <a:p>
            <a:pPr algn="ctr"/>
            <a:r>
              <a:rPr lang="es-ES_tradnl" sz="4800" b="1">
                <a:latin typeface="Calibri" pitchFamily="34" charset="0"/>
              </a:rPr>
              <a:t>(Anual)</a:t>
            </a:r>
          </a:p>
        </p:txBody>
      </p:sp>
      <p:sp>
        <p:nvSpPr>
          <p:cNvPr id="10244" name="CuadroTexto 7"/>
          <p:cNvSpPr txBox="1">
            <a:spLocks noChangeArrowheads="1"/>
          </p:cNvSpPr>
          <p:nvPr/>
        </p:nvSpPr>
        <p:spPr bwMode="auto">
          <a:xfrm>
            <a:off x="890954" y="2193925"/>
            <a:ext cx="8049846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3600" dirty="0">
                <a:latin typeface="Calibri" pitchFamily="34" charset="0"/>
              </a:rPr>
              <a:t>Gobierno Provincial:    </a:t>
            </a:r>
            <a:r>
              <a:rPr lang="es-ES_tradnl" sz="3600" dirty="0" smtClean="0">
                <a:latin typeface="Calibri" pitchFamily="34" charset="0"/>
              </a:rPr>
              <a:t>         </a:t>
            </a:r>
            <a:r>
              <a:rPr lang="es-ES_tradnl" sz="3600" dirty="0">
                <a:latin typeface="Calibri" pitchFamily="34" charset="0"/>
              </a:rPr>
              <a:t>$ 372.600.000</a:t>
            </a:r>
          </a:p>
          <a:p>
            <a:r>
              <a:rPr lang="es-ES_tradnl" sz="3600" dirty="0">
                <a:latin typeface="Calibri" pitchFamily="34" charset="0"/>
              </a:rPr>
              <a:t>Gobierno Nacional:    </a:t>
            </a:r>
            <a:r>
              <a:rPr lang="es-ES_tradnl" sz="3600" dirty="0" smtClean="0">
                <a:latin typeface="Calibri" pitchFamily="34" charset="0"/>
              </a:rPr>
              <a:t>           </a:t>
            </a:r>
            <a:r>
              <a:rPr lang="es-ES_tradnl" sz="3600" dirty="0">
                <a:latin typeface="Calibri" pitchFamily="34" charset="0"/>
              </a:rPr>
              <a:t>$ </a:t>
            </a:r>
            <a:r>
              <a:rPr lang="es-ES_tradnl" sz="3600" dirty="0" smtClean="0">
                <a:latin typeface="Calibri" pitchFamily="34" charset="0"/>
              </a:rPr>
              <a:t>124.200.000</a:t>
            </a:r>
            <a:endParaRPr lang="es-ES_tradnl" sz="3600" dirty="0">
              <a:latin typeface="Calibri" pitchFamily="34" charset="0"/>
            </a:endParaRPr>
          </a:p>
          <a:p>
            <a:endParaRPr lang="es-ES_tradnl" sz="1400" dirty="0">
              <a:latin typeface="Calibri" pitchFamily="34" charset="0"/>
            </a:endParaRPr>
          </a:p>
          <a:p>
            <a:r>
              <a:rPr lang="es-ES_tradnl" sz="3600" dirty="0">
                <a:latin typeface="Calibri" pitchFamily="34" charset="0"/>
              </a:rPr>
              <a:t>Comercios </a:t>
            </a:r>
            <a:r>
              <a:rPr lang="es-ES_tradnl" sz="3600" dirty="0" smtClean="0">
                <a:latin typeface="Calibri" pitchFamily="34" charset="0"/>
              </a:rPr>
              <a:t>Adheridos (5%): $   24.840.000</a:t>
            </a:r>
            <a:br>
              <a:rPr lang="es-ES_tradnl" sz="3600" dirty="0" smtClean="0">
                <a:latin typeface="Calibri" pitchFamily="34" charset="0"/>
              </a:rPr>
            </a:br>
            <a:endParaRPr lang="es-ES_tradnl" sz="1400" dirty="0">
              <a:latin typeface="Calibri" pitchFamily="34" charset="0"/>
            </a:endParaRPr>
          </a:p>
          <a:p>
            <a:endParaRPr lang="es-ES_tradnl" sz="1200" u="sng" dirty="0">
              <a:latin typeface="Calibri" pitchFamily="34" charset="0"/>
            </a:endParaRPr>
          </a:p>
          <a:p>
            <a:r>
              <a:rPr lang="es-ES_tradnl" sz="3600" b="1" dirty="0">
                <a:latin typeface="Calibri" pitchFamily="34" charset="0"/>
              </a:rPr>
              <a:t>Total Tarjeta Social:      </a:t>
            </a:r>
            <a:r>
              <a:rPr lang="es-ES_tradnl" sz="3600" b="1" dirty="0" smtClean="0">
                <a:latin typeface="Calibri" pitchFamily="34" charset="0"/>
              </a:rPr>
              <a:t>        $ </a:t>
            </a:r>
            <a:r>
              <a:rPr lang="es-ES_tradnl" sz="3600" b="1" dirty="0">
                <a:latin typeface="Calibri" pitchFamily="34" charset="0"/>
              </a:rPr>
              <a:t>521.640.000</a:t>
            </a:r>
          </a:p>
        </p:txBody>
      </p:sp>
      <p:pic>
        <p:nvPicPr>
          <p:cNvPr id="10245" name="Picture 6" descr="C:\Users\27262819359\Desktop\Tarjeta Social\rtarjeta soc 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22900"/>
            <a:ext cx="26193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n 4" descr="caratula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36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CuadroTexto 1"/>
          <p:cNvSpPr txBox="1">
            <a:spLocks noChangeArrowheads="1"/>
          </p:cNvSpPr>
          <p:nvPr/>
        </p:nvSpPr>
        <p:spPr bwMode="auto">
          <a:xfrm>
            <a:off x="2276475" y="379413"/>
            <a:ext cx="62579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6600" b="1">
                <a:latin typeface="Calibri" pitchFamily="34" charset="0"/>
              </a:rPr>
              <a:t>Implementación</a:t>
            </a:r>
          </a:p>
        </p:txBody>
      </p:sp>
      <p:sp>
        <p:nvSpPr>
          <p:cNvPr id="11268" name="CuadroTexto 7"/>
          <p:cNvSpPr txBox="1">
            <a:spLocks noChangeArrowheads="1"/>
          </p:cNvSpPr>
          <p:nvPr/>
        </p:nvSpPr>
        <p:spPr bwMode="auto">
          <a:xfrm>
            <a:off x="1219200" y="1846263"/>
            <a:ext cx="73152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3600">
                <a:latin typeface="Calibri" pitchFamily="34" charset="0"/>
              </a:rPr>
              <a:t>La Tarjeta Social entrará en vigencia a </a:t>
            </a:r>
          </a:p>
          <a:p>
            <a:r>
              <a:rPr lang="es-ES_tradnl" sz="3600">
                <a:latin typeface="Calibri" pitchFamily="34" charset="0"/>
              </a:rPr>
              <a:t>  partir del 10 de Noviembre de 2016 </a:t>
            </a:r>
          </a:p>
          <a:p>
            <a:r>
              <a:rPr lang="es-ES_tradnl" sz="3600">
                <a:latin typeface="Calibri" pitchFamily="34" charset="0"/>
              </a:rPr>
              <a:t>                de manera gradual </a:t>
            </a:r>
          </a:p>
        </p:txBody>
      </p:sp>
      <p:pic>
        <p:nvPicPr>
          <p:cNvPr id="11269" name="Picture 6" descr="C:\Users\27262819359\Desktop\Tarjeta Social\rtarjeta soc 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22900"/>
            <a:ext cx="26193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magen 4" descr="caratula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36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CuadroTexto 1"/>
          <p:cNvSpPr txBox="1">
            <a:spLocks noChangeArrowheads="1"/>
          </p:cNvSpPr>
          <p:nvPr/>
        </p:nvSpPr>
        <p:spPr bwMode="auto">
          <a:xfrm>
            <a:off x="2276475" y="215900"/>
            <a:ext cx="62579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6600" b="1">
                <a:latin typeface="Calibri" pitchFamily="34" charset="0"/>
              </a:rPr>
              <a:t>Información</a:t>
            </a:r>
          </a:p>
        </p:txBody>
      </p:sp>
      <p:sp>
        <p:nvSpPr>
          <p:cNvPr id="9220" name="CuadroTexto 7"/>
          <p:cNvSpPr txBox="1">
            <a:spLocks noChangeArrowheads="1"/>
          </p:cNvSpPr>
          <p:nvPr/>
        </p:nvSpPr>
        <p:spPr bwMode="auto">
          <a:xfrm>
            <a:off x="1143000" y="898525"/>
            <a:ext cx="7993063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endParaRPr lang="es-ES_tradnl" sz="3600" dirty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s-ES_tradnl" sz="3600" dirty="0">
                <a:latin typeface="Calibri" pitchFamily="34" charset="0"/>
              </a:rPr>
              <a:t> Consultas, inscripciones y publicación del padrón de Beneficiarios desde el</a:t>
            </a:r>
          </a:p>
          <a:p>
            <a:pPr>
              <a:defRPr/>
            </a:pPr>
            <a:r>
              <a:rPr lang="es-ES_tradnl" sz="3600" b="1" dirty="0">
                <a:latin typeface="Calibri" pitchFamily="34" charset="0"/>
              </a:rPr>
              <a:t>17 de Octubre de 2016</a:t>
            </a:r>
          </a:p>
          <a:p>
            <a:pPr>
              <a:defRPr/>
            </a:pPr>
            <a:endParaRPr lang="es-ES_tradnl" sz="3600" dirty="0">
              <a:latin typeface="Calibri" pitchFamily="34" charset="0"/>
            </a:endParaRPr>
          </a:p>
          <a:p>
            <a:pPr indent="982663">
              <a:defRPr/>
            </a:pPr>
            <a:r>
              <a:rPr lang="es-ES_tradnl" sz="3600" b="1" dirty="0">
                <a:latin typeface="Calibri" pitchFamily="34" charset="0"/>
              </a:rPr>
              <a:t>   Ministerio de Desarrollo Social</a:t>
            </a:r>
          </a:p>
          <a:p>
            <a:pPr indent="273050">
              <a:defRPr/>
            </a:pPr>
            <a:r>
              <a:rPr lang="es-ES_tradnl" sz="3600" dirty="0">
                <a:latin typeface="Calibri" pitchFamily="34" charset="0"/>
              </a:rPr>
              <a:t>               (</a:t>
            </a:r>
            <a:r>
              <a:rPr lang="es-ES_tradnl" sz="3600" b="1" dirty="0">
                <a:latin typeface="Calibri" pitchFamily="34" charset="0"/>
              </a:rPr>
              <a:t>Av. Vélez Sarsfield 2311)</a:t>
            </a:r>
          </a:p>
          <a:p>
            <a:pPr indent="273050">
              <a:defRPr/>
            </a:pPr>
            <a:r>
              <a:rPr lang="es-ES_tradnl" sz="3600" b="1" dirty="0">
                <a:latin typeface="Calibri" pitchFamily="34" charset="0"/>
              </a:rPr>
              <a:t>                       </a:t>
            </a:r>
            <a:r>
              <a:rPr lang="es-ES_tradnl" sz="3600" b="1" dirty="0">
                <a:latin typeface="Calibri" pitchFamily="34" charset="0"/>
                <a:hlinkClick r:id="rId4"/>
              </a:rPr>
              <a:t>www.cba.gob.ar</a:t>
            </a:r>
            <a:endParaRPr lang="es-ES_tradnl" sz="3600" b="1" dirty="0">
              <a:latin typeface="Calibri" pitchFamily="34" charset="0"/>
            </a:endParaRPr>
          </a:p>
          <a:p>
            <a:pPr indent="273050">
              <a:defRPr/>
            </a:pPr>
            <a:r>
              <a:rPr lang="es-ES_tradnl" sz="3600" b="1" dirty="0">
                <a:latin typeface="Calibri" pitchFamily="34" charset="0"/>
              </a:rPr>
              <a:t>                         0800-555-8555</a:t>
            </a:r>
          </a:p>
          <a:p>
            <a:pPr indent="982663">
              <a:defRPr/>
            </a:pPr>
            <a:r>
              <a:rPr lang="es-ES_tradnl" sz="3600" b="1" dirty="0">
                <a:latin typeface="Calibri" pitchFamily="34" charset="0"/>
              </a:rPr>
              <a:t>        </a:t>
            </a:r>
          </a:p>
        </p:txBody>
      </p:sp>
      <p:pic>
        <p:nvPicPr>
          <p:cNvPr id="12293" name="Picture 6" descr="C:\Users\27262819359\Desktop\Tarjeta Social\rtarjeta soc log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422900"/>
            <a:ext cx="26193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13315" name="Imagen 3" descr="trama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6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CuadroTexto 1"/>
          <p:cNvSpPr txBox="1">
            <a:spLocks noChangeArrowheads="1"/>
          </p:cNvSpPr>
          <p:nvPr/>
        </p:nvSpPr>
        <p:spPr bwMode="auto">
          <a:xfrm>
            <a:off x="1192213" y="1246188"/>
            <a:ext cx="7391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8400" b="1">
                <a:solidFill>
                  <a:schemeClr val="bg1"/>
                </a:solidFill>
                <a:latin typeface="Calibri" pitchFamily="34" charset="0"/>
              </a:rPr>
              <a:t>Muchas gracias</a:t>
            </a:r>
          </a:p>
        </p:txBody>
      </p:sp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4475" y="4837113"/>
            <a:ext cx="4051300" cy="1204912"/>
          </a:xfrm>
          <a:prstGeom prst="rect">
            <a:avLst/>
          </a:prstGeom>
          <a:noFill/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60875" y="4840288"/>
            <a:ext cx="4672013" cy="1179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</TotalTime>
  <Words>321</Words>
  <Application>Microsoft Office PowerPoint</Application>
  <PresentationFormat>Presentación en pantalla (4:3)</PresentationFormat>
  <Paragraphs>92</Paragraphs>
  <Slides>12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PUPIs mitch</dc:creator>
  <cp:lastModifiedBy>Ruben Godoy</cp:lastModifiedBy>
  <cp:revision>78</cp:revision>
  <dcterms:created xsi:type="dcterms:W3CDTF">2016-01-14T13:25:03Z</dcterms:created>
  <dcterms:modified xsi:type="dcterms:W3CDTF">2016-10-12T15:47:15Z</dcterms:modified>
</cp:coreProperties>
</file>