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52" r:id="rId1"/>
  </p:sldMasterIdLst>
  <p:notesMasterIdLst>
    <p:notesMasterId r:id="rId36"/>
  </p:notesMasterIdLst>
  <p:sldIdLst>
    <p:sldId id="288" r:id="rId2"/>
    <p:sldId id="271" r:id="rId3"/>
    <p:sldId id="293" r:id="rId4"/>
    <p:sldId id="257" r:id="rId5"/>
    <p:sldId id="279" r:id="rId6"/>
    <p:sldId id="272" r:id="rId7"/>
    <p:sldId id="273" r:id="rId8"/>
    <p:sldId id="274" r:id="rId9"/>
    <p:sldId id="275" r:id="rId10"/>
    <p:sldId id="276" r:id="rId11"/>
    <p:sldId id="277" r:id="rId12"/>
    <p:sldId id="278" r:id="rId13"/>
    <p:sldId id="258" r:id="rId14"/>
    <p:sldId id="262" r:id="rId15"/>
    <p:sldId id="261" r:id="rId16"/>
    <p:sldId id="267" r:id="rId17"/>
    <p:sldId id="268" r:id="rId18"/>
    <p:sldId id="259" r:id="rId19"/>
    <p:sldId id="263" r:id="rId20"/>
    <p:sldId id="264" r:id="rId21"/>
    <p:sldId id="265" r:id="rId22"/>
    <p:sldId id="270" r:id="rId23"/>
    <p:sldId id="269" r:id="rId24"/>
    <p:sldId id="266" r:id="rId25"/>
    <p:sldId id="282" r:id="rId26"/>
    <p:sldId id="287" r:id="rId27"/>
    <p:sldId id="281" r:id="rId28"/>
    <p:sldId id="291" r:id="rId29"/>
    <p:sldId id="289" r:id="rId30"/>
    <p:sldId id="290" r:id="rId31"/>
    <p:sldId id="284" r:id="rId32"/>
    <p:sldId id="292" r:id="rId33"/>
    <p:sldId id="285" r:id="rId34"/>
    <p:sldId id="286" r:id="rId3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DF30D"/>
    <a:srgbClr val="FF6600"/>
    <a:srgbClr val="FF99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4429" autoAdjust="0"/>
    <p:restoredTop sz="94660"/>
  </p:normalViewPr>
  <p:slideViewPr>
    <p:cSldViewPr>
      <p:cViewPr>
        <p:scale>
          <a:sx n="74" d="100"/>
          <a:sy n="74" d="100"/>
        </p:scale>
        <p:origin x="144" y="5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20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389B1602-6A27-4A69-891D-753066BD396A}" type="datetimeFigureOut">
              <a:rPr lang="en-US"/>
              <a:pPr>
                <a:defRPr/>
              </a:pPr>
              <a:t>11/2/2012</a:t>
            </a:fld>
            <a:endParaRPr lang="en-U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  <a:endParaRPr lang="en-US" noProof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2ECFD459-3C6D-49F8-A380-B3989392FB09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5561593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ECFD459-3C6D-49F8-A380-B3989392FB09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109350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AR" smtClean="0"/>
          </a:p>
        </p:txBody>
      </p:sp>
      <p:sp>
        <p:nvSpPr>
          <p:cNvPr id="409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orbe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rbe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rbe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rbe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rbe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638B0FA-BFB2-45F3-B0A1-D435D3158C4E}" type="slidenum">
              <a:rPr 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0" y="0"/>
            <a:ext cx="365125" cy="6854825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4 Rectángulo"/>
          <p:cNvSpPr/>
          <p:nvPr/>
        </p:nvSpPr>
        <p:spPr>
          <a:xfrm>
            <a:off x="309563" y="681038"/>
            <a:ext cx="46037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5 Rectángulo"/>
          <p:cNvSpPr/>
          <p:nvPr/>
        </p:nvSpPr>
        <p:spPr>
          <a:xfrm>
            <a:off x="268288" y="681038"/>
            <a:ext cx="2857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6 Rectángulo"/>
          <p:cNvSpPr/>
          <p:nvPr/>
        </p:nvSpPr>
        <p:spPr>
          <a:xfrm>
            <a:off x="249238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9 Rectángulo"/>
          <p:cNvSpPr/>
          <p:nvPr/>
        </p:nvSpPr>
        <p:spPr>
          <a:xfrm>
            <a:off x="222250" y="681038"/>
            <a:ext cx="7938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10 Rectángulo"/>
          <p:cNvSpPr/>
          <p:nvPr/>
        </p:nvSpPr>
        <p:spPr>
          <a:xfrm>
            <a:off x="255588" y="5046663"/>
            <a:ext cx="73025" cy="16922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11 Rectángulo"/>
          <p:cNvSpPr/>
          <p:nvPr/>
        </p:nvSpPr>
        <p:spPr>
          <a:xfrm>
            <a:off x="255588" y="4797425"/>
            <a:ext cx="73025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12 Rectángulo"/>
          <p:cNvSpPr/>
          <p:nvPr/>
        </p:nvSpPr>
        <p:spPr>
          <a:xfrm>
            <a:off x="255588" y="4637088"/>
            <a:ext cx="73025" cy="138112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13 Rectángulo"/>
          <p:cNvSpPr/>
          <p:nvPr/>
        </p:nvSpPr>
        <p:spPr>
          <a:xfrm>
            <a:off x="255588" y="4541838"/>
            <a:ext cx="73025" cy="7461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s-ES" smtClean="0"/>
              <a:t>Haga clic para modificar el estilo de subtítulo del patrón</a:t>
            </a:r>
            <a:endParaRPr lang="en-US"/>
          </a:p>
        </p:txBody>
      </p:sp>
      <p:sp>
        <p:nvSpPr>
          <p:cNvPr id="15" name="27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8714583-F4A7-4947-A2B2-0681D30970C1}" type="datetimeFigureOut">
              <a:rPr lang="en-US"/>
              <a:pPr>
                <a:defRPr/>
              </a:pPr>
              <a:t>11/2/2012</a:t>
            </a:fld>
            <a:endParaRPr lang="en-US"/>
          </a:p>
        </p:txBody>
      </p:sp>
      <p:sp>
        <p:nvSpPr>
          <p:cNvPr id="16" name="16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7" name="2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5CB3758-E921-45F4-A464-483F672C6CDF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738788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A0CB12-31E9-4817-AAC9-45E048B1C8E8}" type="datetimeFigureOut">
              <a:rPr lang="en-US"/>
              <a:pPr>
                <a:defRPr/>
              </a:pPr>
              <a:t>11/2/2012</a:t>
            </a:fld>
            <a:endParaRPr lang="en-US"/>
          </a:p>
        </p:txBody>
      </p:sp>
      <p:sp>
        <p:nvSpPr>
          <p:cNvPr id="5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89BDE8-5FFD-4D58-AEB7-D9866BE26E7D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79013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Forma libre"/>
          <p:cNvSpPr>
            <a:spLocks/>
          </p:cNvSpPr>
          <p:nvPr/>
        </p:nvSpPr>
        <p:spPr bwMode="auto">
          <a:xfrm>
            <a:off x="4829175" y="1073150"/>
            <a:ext cx="4321175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4 Forma libre"/>
          <p:cNvSpPr>
            <a:spLocks/>
          </p:cNvSpPr>
          <p:nvPr/>
        </p:nvSpPr>
        <p:spPr bwMode="auto">
          <a:xfrm>
            <a:off x="374650" y="0"/>
            <a:ext cx="5513388" cy="6615113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5 Forma libre"/>
          <p:cNvSpPr>
            <a:spLocks/>
          </p:cNvSpPr>
          <p:nvPr/>
        </p:nvSpPr>
        <p:spPr bwMode="auto">
          <a:xfrm rot="5236414">
            <a:off x="4461669" y="1483519"/>
            <a:ext cx="4114800" cy="1189038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6 Forma libre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" name="8 Forma libre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" name="9 Forma libre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10 Forma libre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11 Forma libre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3" name="12 Forma libre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4" name="13 Forma libre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5" name="14 Forma libre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6" name="15 Forma libre"/>
          <p:cNvSpPr>
            <a:spLocks/>
          </p:cNvSpPr>
          <p:nvPr/>
        </p:nvSpPr>
        <p:spPr bwMode="auto">
          <a:xfrm>
            <a:off x="366713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7" name="16 Forma libre"/>
          <p:cNvSpPr>
            <a:spLocks/>
          </p:cNvSpPr>
          <p:nvPr/>
        </p:nvSpPr>
        <p:spPr bwMode="auto">
          <a:xfrm>
            <a:off x="366713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8" name="17 Forma libre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9" name="18 Rectángulo"/>
          <p:cNvSpPr/>
          <p:nvPr/>
        </p:nvSpPr>
        <p:spPr>
          <a:xfrm>
            <a:off x="363538" y="401638"/>
            <a:ext cx="8504237" cy="887412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0" name="19 Rectángulo"/>
          <p:cNvSpPr/>
          <p:nvPr/>
        </p:nvSpPr>
        <p:spPr>
          <a:xfrm flipH="1">
            <a:off x="371475" y="681038"/>
            <a:ext cx="26988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1" name="20 Rectángulo"/>
          <p:cNvSpPr/>
          <p:nvPr/>
        </p:nvSpPr>
        <p:spPr>
          <a:xfrm flipH="1">
            <a:off x="411163" y="681038"/>
            <a:ext cx="26987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2" name="21 Rectángulo"/>
          <p:cNvSpPr/>
          <p:nvPr/>
        </p:nvSpPr>
        <p:spPr>
          <a:xfrm flipH="1">
            <a:off x="447675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3" name="22 Rectángulo"/>
          <p:cNvSpPr/>
          <p:nvPr/>
        </p:nvSpPr>
        <p:spPr>
          <a:xfrm flipH="1">
            <a:off x="476250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4" name="23 Rectángulo"/>
          <p:cNvSpPr/>
          <p:nvPr/>
        </p:nvSpPr>
        <p:spPr>
          <a:xfrm>
            <a:off x="500063" y="681038"/>
            <a:ext cx="36512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bIns="0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2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493B123-3F22-4ED9-9D15-721ECDE6BFFB}" type="datetimeFigureOut">
              <a:rPr lang="en-US"/>
              <a:pPr>
                <a:defRPr/>
              </a:pPr>
              <a:t>11/2/2012</a:t>
            </a:fld>
            <a:endParaRPr lang="en-US"/>
          </a:p>
        </p:txBody>
      </p:sp>
      <p:sp>
        <p:nvSpPr>
          <p:cNvPr id="2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C340F10-A493-4E56-B581-70964C6D821F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442352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CEA2D05-7FA3-432E-9A8C-BA86C9C6EC49}" type="datetimeFigureOut">
              <a:rPr lang="en-US"/>
              <a:pPr>
                <a:defRPr/>
              </a:pPr>
              <a:t>11/2/2012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4FB75F3-0167-49C4-9A89-97D7D4E8F53D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4289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0" y="401638"/>
            <a:ext cx="8867775" cy="887412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7 Rectángulo"/>
          <p:cNvSpPr/>
          <p:nvPr/>
        </p:nvSpPr>
        <p:spPr>
          <a:xfrm>
            <a:off x="87313" y="681038"/>
            <a:ext cx="46037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8 Rectángulo"/>
          <p:cNvSpPr/>
          <p:nvPr/>
        </p:nvSpPr>
        <p:spPr>
          <a:xfrm>
            <a:off x="47625" y="681038"/>
            <a:ext cx="26988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9 Rectángulo"/>
          <p:cNvSpPr/>
          <p:nvPr/>
        </p:nvSpPr>
        <p:spPr>
          <a:xfrm>
            <a:off x="28575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10 Rectángulo"/>
          <p:cNvSpPr/>
          <p:nvPr/>
        </p:nvSpPr>
        <p:spPr>
          <a:xfrm>
            <a:off x="0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11 Rectángulo"/>
          <p:cNvSpPr/>
          <p:nvPr/>
        </p:nvSpPr>
        <p:spPr>
          <a:xfrm flipH="1">
            <a:off x="149225" y="681038"/>
            <a:ext cx="2857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12 Rectángulo"/>
          <p:cNvSpPr/>
          <p:nvPr/>
        </p:nvSpPr>
        <p:spPr>
          <a:xfrm flipH="1">
            <a:off x="188913" y="681038"/>
            <a:ext cx="2857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13 Rectángulo"/>
          <p:cNvSpPr/>
          <p:nvPr/>
        </p:nvSpPr>
        <p:spPr>
          <a:xfrm flipH="1">
            <a:off x="227013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14 Rectángulo"/>
          <p:cNvSpPr/>
          <p:nvPr/>
        </p:nvSpPr>
        <p:spPr>
          <a:xfrm flipH="1">
            <a:off x="255588" y="681038"/>
            <a:ext cx="7937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6" name="15 Rectángulo"/>
          <p:cNvSpPr/>
          <p:nvPr/>
        </p:nvSpPr>
        <p:spPr>
          <a:xfrm>
            <a:off x="279400" y="681038"/>
            <a:ext cx="36513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/>
          <a:lstStyle>
            <a:lvl1pPr>
              <a:defRPr sz="4000"/>
            </a:lvl1pPr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1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8693CDE-4ACA-4E0D-A6F2-367119262934}" type="datetimeFigureOut">
              <a:rPr lang="en-US"/>
              <a:pPr>
                <a:defRPr/>
              </a:pPr>
              <a:t>11/2/2012</a:t>
            </a:fld>
            <a:endParaRPr lang="en-US"/>
          </a:p>
        </p:txBody>
      </p:sp>
      <p:sp>
        <p:nvSpPr>
          <p:cNvPr id="1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BFF6545-AD13-4A06-9ED8-9D1A048394F9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416743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23179D-9B04-4DA3-813B-957648E67837}" type="datetimeFigureOut">
              <a:rPr lang="en-US"/>
              <a:pPr>
                <a:defRPr/>
              </a:pPr>
              <a:t>11/2/2012</a:t>
            </a:fld>
            <a:endParaRPr lang="en-US"/>
          </a:p>
        </p:txBody>
      </p:sp>
      <p:sp>
        <p:nvSpPr>
          <p:cNvPr id="4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B51172-7277-4D37-A12B-04F3C82C4FFB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385148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119AC1F-3636-4E14-86CF-393DEBD0A01D}" type="datetimeFigureOut">
              <a:rPr lang="en-US"/>
              <a:pPr>
                <a:defRPr/>
              </a:pPr>
              <a:t>11/2/2012</a:t>
            </a:fld>
            <a:endParaRPr lang="en-U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0770922-CBD0-4035-B29F-EE72E9E7AA5C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578244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D850BD-429B-48B4-B535-8504B51513C3}" type="datetimeFigureOut">
              <a:rPr lang="en-US"/>
              <a:pPr>
                <a:defRPr/>
              </a:pPr>
              <a:t>11/2/2012</a:t>
            </a:fld>
            <a:endParaRPr lang="en-US"/>
          </a:p>
        </p:txBody>
      </p:sp>
      <p:sp>
        <p:nvSpPr>
          <p:cNvPr id="6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2DF0CB-BFAE-4CAC-8699-DFBC0B7B82E1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412223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368300" y="0"/>
            <a:ext cx="8777288" cy="1878013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5 Conector recto"/>
          <p:cNvCxnSpPr/>
          <p:nvPr/>
        </p:nvCxnSpPr>
        <p:spPr>
          <a:xfrm flipV="1">
            <a:off x="363538" y="1884363"/>
            <a:ext cx="8782050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19 Grupo"/>
          <p:cNvGrpSpPr>
            <a:grpSpLocks/>
          </p:cNvGrpSpPr>
          <p:nvPr/>
        </p:nvGrpSpPr>
        <p:grpSpPr bwMode="auto">
          <a:xfrm rot="5400000">
            <a:off x="8515351" y="1219200"/>
            <a:ext cx="131762" cy="128587"/>
            <a:chOff x="6668087" y="1297746"/>
            <a:chExt cx="161840" cy="156602"/>
          </a:xfrm>
        </p:grpSpPr>
        <p:cxnSp>
          <p:nvCxnSpPr>
            <p:cNvPr id="8" name="7 Conector recto"/>
            <p:cNvCxnSpPr/>
            <p:nvPr/>
          </p:nvCxnSpPr>
          <p:spPr>
            <a:xfrm rot="16200000">
              <a:off x="6663593" y="1300308"/>
              <a:ext cx="88935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8 Conector recto"/>
            <p:cNvCxnSpPr/>
            <p:nvPr/>
          </p:nvCxnSpPr>
          <p:spPr>
            <a:xfrm rot="16200000" flipV="1">
              <a:off x="6685198" y="1391515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9 Conector recto"/>
            <p:cNvCxnSpPr/>
            <p:nvPr/>
          </p:nvCxnSpPr>
          <p:spPr>
            <a:xfrm rot="5400000" flipH="1">
              <a:off x="6744513" y="1299332"/>
              <a:ext cx="88935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25 Grupo"/>
          <p:cNvGrpSpPr>
            <a:grpSpLocks/>
          </p:cNvGrpSpPr>
          <p:nvPr/>
        </p:nvGrpSpPr>
        <p:grpSpPr bwMode="auto">
          <a:xfrm rot="5400000">
            <a:off x="8667751" y="1371600"/>
            <a:ext cx="131762" cy="128587"/>
            <a:chOff x="6668087" y="1297746"/>
            <a:chExt cx="161840" cy="156602"/>
          </a:xfrm>
        </p:grpSpPr>
        <p:cxnSp>
          <p:nvCxnSpPr>
            <p:cNvPr id="12" name="11 Conector recto"/>
            <p:cNvCxnSpPr/>
            <p:nvPr/>
          </p:nvCxnSpPr>
          <p:spPr>
            <a:xfrm rot="16200000">
              <a:off x="6663593" y="1300308"/>
              <a:ext cx="88935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12 Conector recto"/>
            <p:cNvCxnSpPr/>
            <p:nvPr/>
          </p:nvCxnSpPr>
          <p:spPr>
            <a:xfrm rot="16200000" flipV="1">
              <a:off x="6685198" y="1391515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13 Conector recto"/>
            <p:cNvCxnSpPr/>
            <p:nvPr/>
          </p:nvCxnSpPr>
          <p:spPr>
            <a:xfrm rot="5400000" flipH="1">
              <a:off x="6744513" y="1299332"/>
              <a:ext cx="88935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29 Grupo"/>
          <p:cNvGrpSpPr>
            <a:grpSpLocks/>
          </p:cNvGrpSpPr>
          <p:nvPr/>
        </p:nvGrpSpPr>
        <p:grpSpPr bwMode="auto">
          <a:xfrm rot="5400000">
            <a:off x="8320087" y="1474788"/>
            <a:ext cx="131763" cy="128588"/>
            <a:chOff x="6668087" y="1297746"/>
            <a:chExt cx="161840" cy="156602"/>
          </a:xfrm>
        </p:grpSpPr>
        <p:cxnSp>
          <p:nvCxnSpPr>
            <p:cNvPr id="16" name="15 Conector recto"/>
            <p:cNvCxnSpPr/>
            <p:nvPr/>
          </p:nvCxnSpPr>
          <p:spPr>
            <a:xfrm rot="16200000">
              <a:off x="6663592" y="1300307"/>
              <a:ext cx="88934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16 Conector recto"/>
            <p:cNvCxnSpPr/>
            <p:nvPr/>
          </p:nvCxnSpPr>
          <p:spPr>
            <a:xfrm rot="16200000" flipV="1">
              <a:off x="6685198" y="1391513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17 Conector recto"/>
            <p:cNvCxnSpPr/>
            <p:nvPr/>
          </p:nvCxnSpPr>
          <p:spPr>
            <a:xfrm rot="5400000" flipH="1">
              <a:off x="6744512" y="1299332"/>
              <a:ext cx="88934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1 Título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es-ES" noProof="0" smtClean="0"/>
              <a:t>Haga clic en el icono para agregar una imagen</a:t>
            </a:r>
            <a:endParaRPr lang="en-U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9" name="4 Marcador de fecha"/>
          <p:cNvSpPr>
            <a:spLocks noGrp="1"/>
          </p:cNvSpPr>
          <p:nvPr>
            <p:ph type="dt" sz="half" idx="10"/>
          </p:nvPr>
        </p:nvSpPr>
        <p:spPr>
          <a:xfrm>
            <a:off x="6477000" y="55563"/>
            <a:ext cx="21336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2F861EA-19F0-48F8-8E11-9A335623FA0F}" type="datetimeFigureOut">
              <a:rPr lang="en-US"/>
              <a:pPr>
                <a:defRPr/>
              </a:pPr>
              <a:t>11/2/2012</a:t>
            </a:fld>
            <a:endParaRPr lang="en-US"/>
          </a:p>
        </p:txBody>
      </p:sp>
      <p:sp>
        <p:nvSpPr>
          <p:cNvPr id="20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914400" y="55563"/>
            <a:ext cx="55626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1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10600" y="55563"/>
            <a:ext cx="4572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C1D5B6F-F37C-4E99-9CE4-DD824F6B7985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75286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57C0A5-406E-4039-94D3-C0D1B77E3A9A}" type="datetimeFigureOut">
              <a:rPr lang="en-US"/>
              <a:pPr>
                <a:defRPr/>
              </a:pPr>
              <a:t>11/2/2012</a:t>
            </a:fld>
            <a:endParaRPr lang="en-US"/>
          </a:p>
        </p:txBody>
      </p:sp>
      <p:sp>
        <p:nvSpPr>
          <p:cNvPr id="5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6FF426-B8BD-4A50-B0AE-CE293B230850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527652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FA0DFE-0666-4B16-B564-87185A7C8CB3}" type="datetimeFigureOut">
              <a:rPr lang="en-US"/>
              <a:pPr>
                <a:defRPr/>
              </a:pPr>
              <a:t>11/2/2012</a:t>
            </a:fld>
            <a:endParaRPr lang="en-US"/>
          </a:p>
        </p:txBody>
      </p:sp>
      <p:sp>
        <p:nvSpPr>
          <p:cNvPr id="5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C285B9-B778-4FBC-99D5-80955D32618A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0918111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0" y="0"/>
            <a:ext cx="365125" cy="6854825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7 Rectángulo"/>
          <p:cNvSpPr/>
          <p:nvPr/>
        </p:nvSpPr>
        <p:spPr>
          <a:xfrm>
            <a:off x="255588" y="5046663"/>
            <a:ext cx="73025" cy="16922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8 Rectángulo"/>
          <p:cNvSpPr/>
          <p:nvPr/>
        </p:nvSpPr>
        <p:spPr>
          <a:xfrm>
            <a:off x="255588" y="4797425"/>
            <a:ext cx="73025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9 Rectángulo"/>
          <p:cNvSpPr/>
          <p:nvPr/>
        </p:nvSpPr>
        <p:spPr>
          <a:xfrm>
            <a:off x="255588" y="4637088"/>
            <a:ext cx="73025" cy="138112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10 Rectángulo"/>
          <p:cNvSpPr/>
          <p:nvPr/>
        </p:nvSpPr>
        <p:spPr>
          <a:xfrm>
            <a:off x="255588" y="4541838"/>
            <a:ext cx="73025" cy="7461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11 Rectángulo"/>
          <p:cNvSpPr/>
          <p:nvPr/>
        </p:nvSpPr>
        <p:spPr>
          <a:xfrm>
            <a:off x="309563" y="681038"/>
            <a:ext cx="46037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14 Rectángulo"/>
          <p:cNvSpPr/>
          <p:nvPr/>
        </p:nvSpPr>
        <p:spPr>
          <a:xfrm>
            <a:off x="268288" y="681038"/>
            <a:ext cx="28575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6" name="15 Rectángulo"/>
          <p:cNvSpPr/>
          <p:nvPr/>
        </p:nvSpPr>
        <p:spPr>
          <a:xfrm>
            <a:off x="249238" y="681038"/>
            <a:ext cx="9525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7" name="16 Rectángulo"/>
          <p:cNvSpPr/>
          <p:nvPr/>
        </p:nvSpPr>
        <p:spPr>
          <a:xfrm>
            <a:off x="222250" y="681038"/>
            <a:ext cx="7938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914400" y="512763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1036" name="12 Marcador de texto"/>
          <p:cNvSpPr>
            <a:spLocks noGrp="1"/>
          </p:cNvSpPr>
          <p:nvPr>
            <p:ph type="body" idx="1"/>
          </p:nvPr>
        </p:nvSpPr>
        <p:spPr bwMode="auto">
          <a:xfrm>
            <a:off x="914400" y="1784350"/>
            <a:ext cx="77724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smtClean="0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 smtClean="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EF6FE9CD-9515-48B4-99A7-97963127BA50}" type="datetimeFigureOut">
              <a:rPr lang="en-US"/>
              <a:pPr>
                <a:defRPr/>
              </a:pPr>
              <a:t>11/2/2012</a:t>
            </a:fld>
            <a:endParaRPr lang="en-U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45DD1DFA-235A-40B8-AB9F-8E6BC6D04E6D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175" r:id="rId1"/>
    <p:sldLayoutId id="2147484170" r:id="rId2"/>
    <p:sldLayoutId id="2147484176" r:id="rId3"/>
    <p:sldLayoutId id="2147484177" r:id="rId4"/>
    <p:sldLayoutId id="2147484178" r:id="rId5"/>
    <p:sldLayoutId id="2147484171" r:id="rId6"/>
    <p:sldLayoutId id="2147484179" r:id="rId7"/>
    <p:sldLayoutId id="2147484172" r:id="rId8"/>
    <p:sldLayoutId id="2147484180" r:id="rId9"/>
    <p:sldLayoutId id="2147484173" r:id="rId10"/>
    <p:sldLayoutId id="214748417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000" kern="1200" spc="-100">
          <a:solidFill>
            <a:srgbClr val="C1EEFF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2pPr>
      <a:lvl3pPr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3pPr>
      <a:lvl4pPr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4pPr>
      <a:lvl5pPr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9pPr>
      <a:extLst/>
    </p:titleStyle>
    <p:bodyStyle>
      <a:lvl1pPr marL="411163" indent="-342900" algn="l" rtl="0" fontAlgn="base">
        <a:spcBef>
          <a:spcPts val="700"/>
        </a:spcBef>
        <a:spcAft>
          <a:spcPct val="0"/>
        </a:spcAft>
        <a:buClr>
          <a:schemeClr val="tx2"/>
        </a:buClr>
        <a:buSzPct val="95000"/>
        <a:buFont typeface="Wingdings" pitchFamily="2" charset="2"/>
        <a:buChar char="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575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Char char="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5363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 2" pitchFamily="18" charset="2"/>
        <a:buChar char="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0475" indent="-228600" algn="l" rtl="0" fontAlgn="base">
        <a:spcBef>
          <a:spcPct val="20000"/>
        </a:spcBef>
        <a:spcAft>
          <a:spcPct val="0"/>
        </a:spcAft>
        <a:buClr>
          <a:srgbClr val="FEB80A"/>
        </a:buClr>
        <a:buFont typeface="Wingdings 3" pitchFamily="18" charset="2"/>
        <a:buChar char="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138" indent="-209550" algn="l" rtl="0" fontAlgn="base">
        <a:spcBef>
          <a:spcPct val="20000"/>
        </a:spcBef>
        <a:spcAft>
          <a:spcPct val="0"/>
        </a:spcAft>
        <a:buClr>
          <a:srgbClr val="FEB80A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numa.org/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sz="4800" b="1" dirty="0" smtClean="0"/>
              <a:t> </a:t>
            </a:r>
            <a:r>
              <a:rPr lang="es-ES" sz="3200" b="1" dirty="0" smtClean="0">
                <a:latin typeface="Constantia" pitchFamily="18" charset="0"/>
              </a:rPr>
              <a:t>«Hacia  una  reformulación del paradigma bioético. Aportes latinoamericanos  desde  una  situación existencial  fundamental:  alimentación y producción  de  alimentos»</a:t>
            </a:r>
            <a:br>
              <a:rPr lang="es-ES" sz="3200" b="1" dirty="0" smtClean="0">
                <a:latin typeface="Constantia" pitchFamily="18" charset="0"/>
              </a:rPr>
            </a:br>
            <a:endParaRPr lang="es-AR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914400" y="3886200"/>
            <a:ext cx="7772400" cy="2470150"/>
          </a:xfrm>
        </p:spPr>
        <p:txBody>
          <a:bodyPr/>
          <a:lstStyle/>
          <a:p>
            <a:pPr marL="68263" indent="0" algn="ctr">
              <a:buNone/>
            </a:pPr>
            <a:endParaRPr lang="es-ES" sz="2400" dirty="0" smtClean="0"/>
          </a:p>
          <a:p>
            <a:pPr marL="68263" indent="0" algn="ctr">
              <a:buNone/>
            </a:pPr>
            <a:endParaRPr lang="es-ES" sz="2400" dirty="0"/>
          </a:p>
          <a:p>
            <a:pPr marL="68263" indent="0" algn="ctr">
              <a:buNone/>
            </a:pPr>
            <a:r>
              <a:rPr lang="es-ES" sz="2400" dirty="0" smtClean="0"/>
              <a:t>Diego </a:t>
            </a:r>
            <a:r>
              <a:rPr lang="es-ES" sz="2400" dirty="0" err="1" smtClean="0"/>
              <a:t>Fonti</a:t>
            </a:r>
            <a:r>
              <a:rPr lang="es-ES" sz="2400" dirty="0" smtClean="0"/>
              <a:t>, José </a:t>
            </a:r>
            <a:r>
              <a:rPr lang="es-ES" sz="2400" dirty="0" err="1" smtClean="0"/>
              <a:t>Alessio</a:t>
            </a:r>
            <a:r>
              <a:rPr lang="es-ES" sz="2400" dirty="0" smtClean="0"/>
              <a:t>, Mónica </a:t>
            </a:r>
            <a:r>
              <a:rPr lang="es-ES" sz="2400" dirty="0" err="1" smtClean="0"/>
              <a:t>Heinzmann</a:t>
            </a:r>
            <a:r>
              <a:rPr lang="es-ES" sz="2400" dirty="0" smtClean="0"/>
              <a:t>.</a:t>
            </a:r>
            <a:endParaRPr lang="en-US" sz="2400" dirty="0" smtClean="0"/>
          </a:p>
          <a:p>
            <a:pPr marL="68263" indent="0" algn="ctr">
              <a:buNone/>
            </a:pPr>
            <a:r>
              <a:rPr lang="es-ES" sz="2400" i="1" dirty="0" smtClean="0"/>
              <a:t>Centro de Bioética </a:t>
            </a:r>
          </a:p>
          <a:p>
            <a:pPr marL="68263" indent="0" algn="ctr">
              <a:buNone/>
            </a:pPr>
            <a:r>
              <a:rPr lang="es-ES" sz="2400" i="1" dirty="0" smtClean="0"/>
              <a:t> Universidad Católica de Córdoba – Argentina</a:t>
            </a:r>
            <a:endParaRPr lang="en-US" sz="2400" dirty="0"/>
          </a:p>
        </p:txBody>
      </p:sp>
    </p:spTree>
    <p:extLst>
      <p:ext uri="{BB962C8B-B14F-4D97-AF65-F5344CB8AC3E}">
        <p14:creationId xmlns="" xmlns:p14="http://schemas.microsoft.com/office/powerpoint/2010/main" val="289079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914400" y="3124200"/>
            <a:ext cx="7772400" cy="2362200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es-ES" dirty="0" smtClean="0">
                <a:solidFill>
                  <a:schemeClr val="tx2">
                    <a:satMod val="200000"/>
                  </a:schemeClr>
                </a:solidFill>
              </a:rPr>
              <a:t>Reflexiones bioéticas desde la perspectiva médica del cuidado de la vida</a:t>
            </a:r>
            <a:endParaRPr lang="en-US" dirty="0">
              <a:solidFill>
                <a:schemeClr val="tx2">
                  <a:satMod val="200000"/>
                </a:schemeClr>
              </a:solidFill>
            </a:endParaRPr>
          </a:p>
        </p:txBody>
      </p:sp>
      <p:sp>
        <p:nvSpPr>
          <p:cNvPr id="9219" name="8 Subtítulo"/>
          <p:cNvSpPr>
            <a:spLocks noGrp="1"/>
          </p:cNvSpPr>
          <p:nvPr>
            <p:ph type="subTitle" idx="1"/>
          </p:nvPr>
        </p:nvSpPr>
        <p:spPr>
          <a:xfrm>
            <a:off x="914400" y="838200"/>
            <a:ext cx="7772400" cy="1600200"/>
          </a:xfrm>
        </p:spPr>
        <p:txBody>
          <a:bodyPr/>
          <a:lstStyle/>
          <a:p>
            <a:pPr algn="ctr">
              <a:spcBef>
                <a:spcPct val="0"/>
              </a:spcBef>
            </a:pPr>
            <a:r>
              <a:rPr lang="es-ES" sz="3600" i="1" dirty="0" smtClean="0">
                <a:latin typeface="Algerian" pitchFamily="82" charset="0"/>
              </a:rPr>
              <a:t>HYBRIS</a:t>
            </a:r>
            <a:endParaRPr lang="es-ES" sz="3600" dirty="0" smtClean="0">
              <a:latin typeface="Algerian" pitchFamily="82" charset="0"/>
            </a:endParaRPr>
          </a:p>
          <a:p>
            <a:pPr algn="ctr">
              <a:spcBef>
                <a:spcPct val="0"/>
              </a:spcBef>
            </a:pPr>
            <a:r>
              <a:rPr lang="es-ES" sz="3600" dirty="0" smtClean="0"/>
              <a:t>Alimentación, producción de alimentos y consecuencias para la salud humana. </a:t>
            </a:r>
            <a:endParaRPr lang="en-US" sz="3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 dirty="0"/>
          </a:p>
        </p:txBody>
      </p:sp>
      <p:pic>
        <p:nvPicPr>
          <p:cNvPr id="6" name="Picture 5" descr="D:\backup hp 3165dx\Mis Documentos\Documents\BIOETICA\HYBRIS\Tarjeta de invitación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457200"/>
            <a:ext cx="6705600" cy="62484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30033546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en-US">
              <a:solidFill>
                <a:schemeClr val="tx2">
                  <a:satMod val="200000"/>
                </a:schemeClr>
              </a:solidFill>
            </a:endParaRPr>
          </a:p>
        </p:txBody>
      </p:sp>
      <p:sp>
        <p:nvSpPr>
          <p:cNvPr id="10243" name="4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i="1" dirty="0" smtClean="0"/>
          </a:p>
          <a:p>
            <a:pPr>
              <a:buFont typeface="Wingdings" pitchFamily="2" charset="2"/>
              <a:buNone/>
            </a:pPr>
            <a:r>
              <a:rPr lang="es-ES" sz="4000" i="1" dirty="0" smtClean="0">
                <a:solidFill>
                  <a:srgbClr val="FFFF00"/>
                </a:solidFill>
              </a:rPr>
              <a:t>“La producción de alimentos es suficiente para saciar el hambre del mundo pero no para saciar la avaricia de los hombres”</a:t>
            </a:r>
          </a:p>
          <a:p>
            <a:pPr algn="r">
              <a:buFont typeface="Wingdings" pitchFamily="2" charset="2"/>
              <a:buNone/>
            </a:pPr>
            <a:r>
              <a:rPr lang="es-ES" sz="4000" i="1" dirty="0" smtClean="0"/>
              <a:t>(M Gandhi)</a:t>
            </a:r>
            <a:endParaRPr lang="en-US" sz="4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914400" y="441325"/>
            <a:ext cx="6858000" cy="701675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en-US">
              <a:solidFill>
                <a:schemeClr val="tx2">
                  <a:satMod val="200000"/>
                </a:schemeClr>
              </a:solidFill>
            </a:endParaRPr>
          </a:p>
        </p:txBody>
      </p:sp>
      <p:sp>
        <p:nvSpPr>
          <p:cNvPr id="11267" name="4 Marcador de posición de imagen"/>
          <p:cNvSpPr>
            <a:spLocks noGrp="1" noTextEdit="1"/>
          </p:cNvSpPr>
          <p:nvPr>
            <p:ph type="pic" idx="1"/>
          </p:nvPr>
        </p:nvSpPr>
        <p:spPr>
          <a:xfrm>
            <a:off x="368300" y="1893888"/>
            <a:ext cx="8777288" cy="4959350"/>
          </a:xfrm>
        </p:spPr>
      </p:sp>
      <p:sp>
        <p:nvSpPr>
          <p:cNvPr id="11268" name="5 Marcador de texto"/>
          <p:cNvSpPr>
            <a:spLocks noGrp="1"/>
          </p:cNvSpPr>
          <p:nvPr>
            <p:ph type="body" sz="half" idx="2"/>
          </p:nvPr>
        </p:nvSpPr>
        <p:spPr>
          <a:xfrm>
            <a:off x="914400" y="2209800"/>
            <a:ext cx="6858000" cy="2286000"/>
          </a:xfrm>
        </p:spPr>
        <p:txBody>
          <a:bodyPr/>
          <a:lstStyle/>
          <a:p>
            <a:pPr marL="26988">
              <a:spcBef>
                <a:spcPct val="0"/>
              </a:spcBef>
            </a:pPr>
            <a:r>
              <a:rPr lang="es-ES" i="1" smtClean="0"/>
              <a:t>“La producción de alimentos es suficiente para saciar el hambre del mundo pero no para saciar la avaricia de los hombres”</a:t>
            </a:r>
          </a:p>
          <a:p>
            <a:pPr marL="26988" algn="r">
              <a:spcBef>
                <a:spcPct val="0"/>
              </a:spcBef>
            </a:pPr>
            <a:r>
              <a:rPr lang="es-ES" i="1" smtClean="0"/>
              <a:t>(M Gandhi)</a:t>
            </a:r>
            <a:endParaRPr lang="en-US" smtClean="0"/>
          </a:p>
        </p:txBody>
      </p:sp>
      <p:pic>
        <p:nvPicPr>
          <p:cNvPr id="11269" name="Picture 2" descr="C:\MONICA\FOTOS\2008.08 Con Marce Arg\DSC0041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2400"/>
            <a:ext cx="9144000" cy="7392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0" name="10 Rectángulo"/>
          <p:cNvSpPr>
            <a:spLocks noChangeArrowheads="1"/>
          </p:cNvSpPr>
          <p:nvPr/>
        </p:nvSpPr>
        <p:spPr bwMode="auto">
          <a:xfrm>
            <a:off x="1600200" y="4799013"/>
            <a:ext cx="6477000" cy="24314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s-ES" sz="2000" i="1" dirty="0">
                <a:solidFill>
                  <a:srgbClr val="FFFF00"/>
                </a:solidFill>
                <a:latin typeface="Corbel" pitchFamily="34" charset="0"/>
              </a:rPr>
              <a:t>“</a:t>
            </a:r>
            <a:r>
              <a:rPr lang="es-ES" sz="3200" b="1" i="1" dirty="0">
                <a:solidFill>
                  <a:srgbClr val="FFFF00"/>
                </a:solidFill>
                <a:latin typeface="Corbel" pitchFamily="34" charset="0"/>
              </a:rPr>
              <a:t>La producción de alimentos es suficiente para saciar el hambre del mundo pero no para saciar la avaricia de los hombres”</a:t>
            </a:r>
            <a:endParaRPr lang="es-ES" sz="2800" b="1" i="1" dirty="0">
              <a:solidFill>
                <a:srgbClr val="FFFF00"/>
              </a:solidFill>
              <a:latin typeface="Corbel" pitchFamily="34" charset="0"/>
            </a:endParaRPr>
          </a:p>
          <a:p>
            <a:pPr algn="r"/>
            <a:r>
              <a:rPr lang="es-ES" sz="2400" b="1" i="1" dirty="0">
                <a:latin typeface="Corbel" pitchFamily="34" charset="0"/>
              </a:rPr>
              <a:t>(M Gandhi)</a:t>
            </a:r>
            <a:endParaRPr lang="en-US" sz="2400" b="1" dirty="0">
              <a:latin typeface="Corbe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en-US">
              <a:solidFill>
                <a:schemeClr val="tx2">
                  <a:satMod val="200000"/>
                </a:schemeClr>
              </a:solidFill>
            </a:endParaRPr>
          </a:p>
        </p:txBody>
      </p:sp>
      <p:sp>
        <p:nvSpPr>
          <p:cNvPr id="12291" name="2 Marcador de contenido"/>
          <p:cNvSpPr>
            <a:spLocks noGrp="1"/>
          </p:cNvSpPr>
          <p:nvPr>
            <p:ph idx="1"/>
          </p:nvPr>
        </p:nvSpPr>
        <p:spPr>
          <a:xfrm>
            <a:off x="914400" y="838200"/>
            <a:ext cx="7772400" cy="551815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s-ES" dirty="0" smtClean="0"/>
              <a:t>..</a:t>
            </a:r>
            <a:r>
              <a:rPr lang="es-ES" sz="2400" dirty="0" smtClean="0"/>
              <a:t>como pocas veces antes en la historia, nos encontramos, también en este tema, ante uno de los dilemas éticos que la sociedad debe plantearse y llamarse a la reflexión.</a:t>
            </a:r>
          </a:p>
          <a:p>
            <a:pPr>
              <a:buNone/>
            </a:pPr>
            <a:r>
              <a:rPr lang="es-ES" sz="2400" dirty="0" smtClean="0"/>
              <a:t> Para esta tarea, la praxis de la Bioética tiene mucho para ofrecer: comenzando por el camino del diálogo, la perspectiva de la </a:t>
            </a:r>
            <a:r>
              <a:rPr lang="es-ES" sz="2400" dirty="0" err="1" smtClean="0"/>
              <a:t>multidisciplinaridad</a:t>
            </a:r>
            <a:r>
              <a:rPr lang="es-ES" sz="2400" dirty="0" smtClean="0"/>
              <a:t> y la construcción de consensos</a:t>
            </a:r>
            <a:r>
              <a:rPr lang="es-ES" dirty="0" smtClean="0"/>
              <a:t>.</a:t>
            </a:r>
          </a:p>
          <a:p>
            <a:pPr>
              <a:buNone/>
            </a:pPr>
            <a:r>
              <a:rPr lang="es-ES" sz="4000" dirty="0" smtClean="0"/>
              <a:t> </a:t>
            </a:r>
            <a:r>
              <a:rPr lang="es-ES" sz="2400" dirty="0">
                <a:solidFill>
                  <a:srgbClr val="FFFF00"/>
                </a:solidFill>
              </a:rPr>
              <a:t>La experiencia de opresión, injusticia, desnivel económico, social y cultural, y la evidente destrucción ecológica muestran cada más limitado en su campo de aplicación  al </a:t>
            </a:r>
            <a:r>
              <a:rPr lang="es-ES" sz="2400" i="1" u="sng" dirty="0">
                <a:solidFill>
                  <a:srgbClr val="FFFF00"/>
                </a:solidFill>
              </a:rPr>
              <a:t>paradigma</a:t>
            </a:r>
            <a:r>
              <a:rPr lang="es-ES" sz="2400" dirty="0">
                <a:solidFill>
                  <a:srgbClr val="FFFF00"/>
                </a:solidFill>
              </a:rPr>
              <a:t> que desde fines de los </a:t>
            </a:r>
            <a:r>
              <a:rPr lang="es-ES" sz="2400" dirty="0" smtClean="0">
                <a:solidFill>
                  <a:srgbClr val="FFFF00"/>
                </a:solidFill>
              </a:rPr>
              <a:t>‘70 asumimos como modelo para el debate Bioético  ( los principios)</a:t>
            </a:r>
            <a:endParaRPr lang="en-US" sz="2400" dirty="0" smtClean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satMod val="200000"/>
                  </a:schemeClr>
                </a:solidFill>
                <a:latin typeface="Aharoni" pitchFamily="2" charset="-79"/>
                <a:cs typeface="Aharoni" pitchFamily="2" charset="-79"/>
              </a:rPr>
              <a:t>ALIMENTACION</a:t>
            </a:r>
            <a:endParaRPr lang="en-US" dirty="0">
              <a:solidFill>
                <a:schemeClr val="tx2">
                  <a:satMod val="200000"/>
                </a:schemeClr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914400" y="1447800"/>
            <a:ext cx="7772400" cy="4908550"/>
          </a:xfrm>
        </p:spPr>
        <p:txBody>
          <a:bodyPr>
            <a:normAutofit fontScale="92500" lnSpcReduction="10000"/>
          </a:bodyPr>
          <a:lstStyle/>
          <a:p>
            <a:pPr marL="68580" indent="0" algn="ctr" fontAlgn="auto">
              <a:spcAft>
                <a:spcPts val="0"/>
              </a:spcAft>
              <a:buNone/>
              <a:defRPr/>
            </a:pPr>
            <a:r>
              <a:rPr lang="en-US" dirty="0" err="1" smtClean="0">
                <a:latin typeface="Algerian"/>
                <a:cs typeface="Aharoni" pitchFamily="2" charset="-79"/>
              </a:rPr>
              <a:t>Nos</a:t>
            </a:r>
            <a:r>
              <a:rPr lang="en-US" dirty="0" smtClean="0">
                <a:latin typeface="Algerian"/>
                <a:cs typeface="Aharoni" pitchFamily="2" charset="-79"/>
              </a:rPr>
              <a:t> </a:t>
            </a:r>
            <a:r>
              <a:rPr lang="en-US" dirty="0" err="1" smtClean="0">
                <a:latin typeface="Algerian"/>
                <a:cs typeface="Aharoni" pitchFamily="2" charset="-79"/>
              </a:rPr>
              <a:t>alimentamos</a:t>
            </a:r>
            <a:r>
              <a:rPr lang="en-US" dirty="0" smtClean="0">
                <a:latin typeface="Algerian"/>
                <a:cs typeface="Aharoni" pitchFamily="2" charset="-79"/>
              </a:rPr>
              <a:t> </a:t>
            </a:r>
            <a:r>
              <a:rPr lang="en-US" dirty="0" err="1" smtClean="0">
                <a:latin typeface="Algerian"/>
                <a:cs typeface="Aharoni" pitchFamily="2" charset="-79"/>
              </a:rPr>
              <a:t>para</a:t>
            </a:r>
            <a:r>
              <a:rPr lang="en-US" dirty="0" smtClean="0">
                <a:latin typeface="Algerian"/>
                <a:cs typeface="Aharoni" pitchFamily="2" charset="-79"/>
              </a:rPr>
              <a:t> </a:t>
            </a:r>
            <a:r>
              <a:rPr lang="en-US" dirty="0" err="1" smtClean="0">
                <a:latin typeface="Algerian"/>
                <a:cs typeface="Aharoni" pitchFamily="2" charset="-79"/>
              </a:rPr>
              <a:t>vivir</a:t>
            </a:r>
            <a:endParaRPr lang="en-US" dirty="0" smtClean="0">
              <a:latin typeface="Algerian"/>
              <a:cs typeface="Aharoni" pitchFamily="2" charset="-79"/>
            </a:endParaRPr>
          </a:p>
          <a:p>
            <a:pPr marL="68580" indent="0" algn="ctr" fontAlgn="auto">
              <a:spcAft>
                <a:spcPts val="0"/>
              </a:spcAft>
              <a:buNone/>
              <a:defRPr/>
            </a:pPr>
            <a:r>
              <a:rPr lang="en-US" dirty="0" smtClean="0">
                <a:latin typeface="Algerian"/>
                <a:cs typeface="Aharoni" pitchFamily="2" charset="-79"/>
              </a:rPr>
              <a:t>“</a:t>
            </a:r>
            <a:r>
              <a:rPr lang="en-US" dirty="0" err="1" smtClean="0">
                <a:latin typeface="Algerian"/>
                <a:cs typeface="Aharoni" pitchFamily="2" charset="-79"/>
              </a:rPr>
              <a:t>Somos</a:t>
            </a:r>
            <a:r>
              <a:rPr lang="en-US" dirty="0" smtClean="0">
                <a:latin typeface="Algerian"/>
                <a:cs typeface="Aharoni" pitchFamily="2" charset="-79"/>
              </a:rPr>
              <a:t> lo </a:t>
            </a:r>
            <a:r>
              <a:rPr lang="en-US" dirty="0" err="1" smtClean="0">
                <a:latin typeface="Algerian"/>
                <a:cs typeface="Aharoni" pitchFamily="2" charset="-79"/>
              </a:rPr>
              <a:t>que</a:t>
            </a:r>
            <a:r>
              <a:rPr lang="en-US" dirty="0" smtClean="0">
                <a:latin typeface="Algerian"/>
                <a:cs typeface="Aharoni" pitchFamily="2" charset="-79"/>
              </a:rPr>
              <a:t> </a:t>
            </a:r>
            <a:r>
              <a:rPr lang="en-US" dirty="0" err="1" smtClean="0">
                <a:latin typeface="Algerian"/>
                <a:cs typeface="Aharoni" pitchFamily="2" charset="-79"/>
              </a:rPr>
              <a:t>comemos</a:t>
            </a:r>
            <a:r>
              <a:rPr lang="en-US" dirty="0" smtClean="0">
                <a:latin typeface="Algerian"/>
                <a:cs typeface="Aharoni" pitchFamily="2" charset="-79"/>
              </a:rPr>
              <a:t>”</a:t>
            </a:r>
          </a:p>
          <a:p>
            <a:pPr marL="68580" indent="0" algn="ctr" fontAlgn="auto">
              <a:spcAft>
                <a:spcPts val="0"/>
              </a:spcAft>
              <a:buNone/>
              <a:defRPr/>
            </a:pPr>
            <a:r>
              <a:rPr lang="en-US" dirty="0" smtClean="0">
                <a:latin typeface="Algerian"/>
                <a:cs typeface="Aharoni" pitchFamily="2" charset="-79"/>
              </a:rPr>
              <a:t> “dime lo </a:t>
            </a:r>
            <a:r>
              <a:rPr lang="en-US" dirty="0" err="1" smtClean="0">
                <a:latin typeface="Algerian"/>
                <a:cs typeface="Aharoni" pitchFamily="2" charset="-79"/>
              </a:rPr>
              <a:t>que</a:t>
            </a:r>
            <a:r>
              <a:rPr lang="en-US" dirty="0" smtClean="0">
                <a:latin typeface="Algerian"/>
                <a:cs typeface="Aharoni" pitchFamily="2" charset="-79"/>
              </a:rPr>
              <a:t> comes y </a:t>
            </a:r>
            <a:r>
              <a:rPr lang="en-US" dirty="0" err="1" smtClean="0">
                <a:latin typeface="Algerian"/>
                <a:cs typeface="Aharoni" pitchFamily="2" charset="-79"/>
              </a:rPr>
              <a:t>te</a:t>
            </a:r>
            <a:r>
              <a:rPr lang="en-US" dirty="0" smtClean="0">
                <a:latin typeface="Algerian"/>
                <a:cs typeface="Aharoni" pitchFamily="2" charset="-79"/>
              </a:rPr>
              <a:t> </a:t>
            </a:r>
            <a:r>
              <a:rPr lang="en-US" dirty="0" err="1" smtClean="0">
                <a:latin typeface="Algerian"/>
                <a:cs typeface="Aharoni" pitchFamily="2" charset="-79"/>
              </a:rPr>
              <a:t>diré</a:t>
            </a:r>
            <a:r>
              <a:rPr lang="en-US" dirty="0" smtClean="0">
                <a:latin typeface="Algerian"/>
                <a:cs typeface="Aharoni" pitchFamily="2" charset="-79"/>
              </a:rPr>
              <a:t> </a:t>
            </a:r>
            <a:r>
              <a:rPr lang="en-US" dirty="0" err="1" smtClean="0">
                <a:latin typeface="Algerian"/>
                <a:cs typeface="Aharoni" pitchFamily="2" charset="-79"/>
              </a:rPr>
              <a:t>quién</a:t>
            </a:r>
            <a:r>
              <a:rPr lang="en-US" dirty="0" smtClean="0">
                <a:latin typeface="Algerian"/>
                <a:cs typeface="Aharoni" pitchFamily="2" charset="-79"/>
              </a:rPr>
              <a:t> </a:t>
            </a:r>
            <a:r>
              <a:rPr lang="en-US" dirty="0" err="1" smtClean="0">
                <a:latin typeface="Algerian"/>
                <a:cs typeface="Aharoni" pitchFamily="2" charset="-79"/>
              </a:rPr>
              <a:t>eres</a:t>
            </a:r>
            <a:r>
              <a:rPr lang="en-US" dirty="0" smtClean="0">
                <a:latin typeface="Algerian"/>
                <a:cs typeface="Aharoni" pitchFamily="2" charset="-79"/>
              </a:rPr>
              <a:t>”</a:t>
            </a:r>
          </a:p>
          <a:p>
            <a:pPr marL="411480"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/>
          </a:p>
          <a:p>
            <a:pPr marL="41148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AR" dirty="0" smtClean="0"/>
              <a:t>La alimentación es una práctica totalmente oscura porque es algo que hacemos todos los días, parece natural y es a través de ella que una sociedad se reproduce física, social y simbólicamente”  (P. Aguirre)</a:t>
            </a:r>
            <a:endParaRPr lang="en-US" dirty="0" smtClean="0"/>
          </a:p>
          <a:p>
            <a:pPr marL="411480"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/>
          </a:p>
          <a:p>
            <a:pPr marL="41148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err="1" smtClean="0"/>
              <a:t>Salud</a:t>
            </a:r>
            <a:r>
              <a:rPr lang="en-US" dirty="0" smtClean="0"/>
              <a:t> …. </a:t>
            </a:r>
            <a:r>
              <a:rPr lang="en-US" dirty="0" smtClean="0">
                <a:solidFill>
                  <a:srgbClr val="0DF30D"/>
                </a:solidFill>
              </a:rPr>
              <a:t>Vida </a:t>
            </a:r>
            <a:r>
              <a:rPr lang="en-US" dirty="0" err="1" smtClean="0">
                <a:solidFill>
                  <a:srgbClr val="0DF30D"/>
                </a:solidFill>
              </a:rPr>
              <a:t>saludable</a:t>
            </a:r>
            <a:endParaRPr lang="en-US" dirty="0" smtClean="0">
              <a:solidFill>
                <a:srgbClr val="0DF30D"/>
              </a:solidFill>
            </a:endParaRPr>
          </a:p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0" name="Picture 3" descr="C:\MONICA\FOTOS\2011.02 viaje SUR\DSC0229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895600"/>
            <a:ext cx="5257800" cy="34290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512763"/>
            <a:ext cx="7772400" cy="1163637"/>
          </a:xfrm>
        </p:spPr>
        <p:txBody>
          <a:bodyPr/>
          <a:lstStyle/>
          <a:p>
            <a:pPr algn="r" fontAlgn="auto">
              <a:spcAft>
                <a:spcPts val="0"/>
              </a:spcAft>
              <a:defRPr/>
            </a:pPr>
            <a:r>
              <a:rPr lang="es-ES" sz="2400" i="1" dirty="0" smtClean="0">
                <a:solidFill>
                  <a:schemeClr val="accent1"/>
                </a:solidFill>
              </a:rPr>
              <a:t>..vida saludable es la que surge de una buena relación con nosotros mismos, con nuestra esencia, con los demás y con “lo demás”…</a:t>
            </a:r>
            <a:r>
              <a:rPr lang="es-ES" sz="2400" i="1" dirty="0" smtClean="0">
                <a:solidFill>
                  <a:schemeClr val="tx2">
                    <a:satMod val="200000"/>
                  </a:schemeClr>
                </a:solidFill>
              </a:rPr>
              <a:t/>
            </a:r>
            <a:br>
              <a:rPr lang="es-ES" sz="2400" i="1" dirty="0" smtClean="0">
                <a:solidFill>
                  <a:schemeClr val="tx2">
                    <a:satMod val="200000"/>
                  </a:schemeClr>
                </a:solidFill>
              </a:rPr>
            </a:br>
            <a:r>
              <a:rPr lang="es-ES" sz="2400" i="1" dirty="0" smtClean="0">
                <a:solidFill>
                  <a:schemeClr val="tx2">
                    <a:satMod val="200000"/>
                  </a:schemeClr>
                </a:solidFill>
              </a:rPr>
              <a:t>    </a:t>
            </a:r>
            <a:br>
              <a:rPr lang="es-ES" sz="2400" i="1" dirty="0" smtClean="0">
                <a:solidFill>
                  <a:schemeClr val="tx2">
                    <a:satMod val="200000"/>
                  </a:schemeClr>
                </a:solidFill>
              </a:rPr>
            </a:br>
            <a:r>
              <a:rPr lang="es-ES" sz="2400" i="1" dirty="0" smtClean="0">
                <a:solidFill>
                  <a:schemeClr val="tx2">
                    <a:satMod val="200000"/>
                  </a:schemeClr>
                </a:solidFill>
              </a:rPr>
              <a:t>..Culturas ancestrales</a:t>
            </a:r>
            <a:endParaRPr lang="en-US" sz="2400" dirty="0">
              <a:solidFill>
                <a:schemeClr val="tx2">
                  <a:satMod val="20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304800"/>
            <a:ext cx="7772400" cy="1122363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z="3200" dirty="0" err="1" smtClean="0">
                <a:solidFill>
                  <a:schemeClr val="tx2">
                    <a:satMod val="200000"/>
                  </a:schemeClr>
                </a:solidFill>
                <a:latin typeface="Batang" pitchFamily="18" charset="-127"/>
                <a:ea typeface="Batang" pitchFamily="18" charset="-127"/>
              </a:rPr>
              <a:t>Alimentación</a:t>
            </a:r>
            <a:r>
              <a:rPr lang="en-US" sz="3200" dirty="0" smtClean="0">
                <a:solidFill>
                  <a:schemeClr val="tx2">
                    <a:satMod val="200000"/>
                  </a:schemeClr>
                </a:solidFill>
                <a:latin typeface="Batang" pitchFamily="18" charset="-127"/>
                <a:ea typeface="Batang" pitchFamily="18" charset="-127"/>
              </a:rPr>
              <a:t> y </a:t>
            </a:r>
            <a:r>
              <a:rPr lang="en-US" sz="3200" dirty="0" err="1" smtClean="0">
                <a:solidFill>
                  <a:schemeClr val="tx2">
                    <a:satMod val="200000"/>
                  </a:schemeClr>
                </a:solidFill>
                <a:latin typeface="Batang" pitchFamily="18" charset="-127"/>
                <a:ea typeface="Batang" pitchFamily="18" charset="-127"/>
              </a:rPr>
              <a:t>producción</a:t>
            </a:r>
            <a:r>
              <a:rPr lang="en-US" sz="3200" dirty="0" smtClean="0">
                <a:solidFill>
                  <a:schemeClr val="tx2">
                    <a:satMod val="200000"/>
                  </a:schemeClr>
                </a:solidFill>
                <a:latin typeface="Batang" pitchFamily="18" charset="-127"/>
                <a:ea typeface="Batang" pitchFamily="18" charset="-127"/>
              </a:rPr>
              <a:t> de </a:t>
            </a:r>
            <a:r>
              <a:rPr lang="en-US" sz="3200" dirty="0" err="1" smtClean="0">
                <a:solidFill>
                  <a:schemeClr val="tx2">
                    <a:satMod val="200000"/>
                  </a:schemeClr>
                </a:solidFill>
                <a:latin typeface="Batang" pitchFamily="18" charset="-127"/>
                <a:ea typeface="Batang" pitchFamily="18" charset="-127"/>
              </a:rPr>
              <a:t>alimentos</a:t>
            </a:r>
            <a:r>
              <a:rPr lang="en-US" sz="3200" dirty="0" smtClean="0">
                <a:solidFill>
                  <a:schemeClr val="tx2">
                    <a:satMod val="200000"/>
                  </a:schemeClr>
                </a:solidFill>
                <a:latin typeface="Batang" pitchFamily="18" charset="-127"/>
                <a:ea typeface="Batang" pitchFamily="18" charset="-127"/>
              </a:rPr>
              <a:t>… </a:t>
            </a:r>
            <a:r>
              <a:rPr lang="en-US" sz="3200" i="1" dirty="0" err="1" smtClean="0">
                <a:solidFill>
                  <a:schemeClr val="tx2">
                    <a:satMod val="200000"/>
                  </a:schemeClr>
                </a:solidFill>
                <a:latin typeface="Batang" pitchFamily="18" charset="-127"/>
                <a:ea typeface="Batang" pitchFamily="18" charset="-127"/>
              </a:rPr>
              <a:t>Algo</a:t>
            </a:r>
            <a:r>
              <a:rPr lang="en-US" sz="3200" i="1" dirty="0" smtClean="0">
                <a:solidFill>
                  <a:schemeClr val="tx2">
                    <a:satMod val="200000"/>
                  </a:schemeClr>
                </a:solidFill>
                <a:latin typeface="Batang" pitchFamily="18" charset="-127"/>
                <a:ea typeface="Batang" pitchFamily="18" charset="-127"/>
              </a:rPr>
              <a:t> </a:t>
            </a:r>
            <a:r>
              <a:rPr lang="en-US" sz="3200" i="1" dirty="0" err="1" smtClean="0">
                <a:solidFill>
                  <a:schemeClr val="tx2">
                    <a:satMod val="200000"/>
                  </a:schemeClr>
                </a:solidFill>
                <a:latin typeface="Batang" pitchFamily="18" charset="-127"/>
                <a:ea typeface="Batang" pitchFamily="18" charset="-127"/>
              </a:rPr>
              <a:t>funciona</a:t>
            </a:r>
            <a:r>
              <a:rPr lang="en-US" sz="3200" i="1" dirty="0" smtClean="0">
                <a:solidFill>
                  <a:schemeClr val="tx2">
                    <a:satMod val="200000"/>
                  </a:schemeClr>
                </a:solidFill>
                <a:latin typeface="Batang" pitchFamily="18" charset="-127"/>
                <a:ea typeface="Batang" pitchFamily="18" charset="-127"/>
              </a:rPr>
              <a:t> mal</a:t>
            </a:r>
            <a:endParaRPr lang="en-US" sz="3200" i="1" dirty="0">
              <a:solidFill>
                <a:schemeClr val="tx2">
                  <a:satMod val="200000"/>
                </a:schemeClr>
              </a:solidFill>
              <a:latin typeface="Batang" pitchFamily="18" charset="-127"/>
              <a:ea typeface="Batang" pitchFamily="18" charset="-127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914400" y="1524000"/>
            <a:ext cx="7772400" cy="4832350"/>
          </a:xfrm>
        </p:spPr>
        <p:txBody>
          <a:bodyPr>
            <a:normAutofit fontScale="92500" lnSpcReduction="20000"/>
          </a:bodyPr>
          <a:lstStyle/>
          <a:p>
            <a:pPr marL="411480" fontAlgn="auto">
              <a:spcAft>
                <a:spcPts val="0"/>
              </a:spcAft>
              <a:buFont typeface="Courier New" pitchFamily="49" charset="0"/>
              <a:buChar char="o"/>
              <a:defRPr/>
            </a:pPr>
            <a:r>
              <a:rPr lang="es-ES" dirty="0" smtClean="0"/>
              <a:t> cerca de un 20% de la población del mundo está desnutrida,</a:t>
            </a:r>
          </a:p>
          <a:p>
            <a:pPr marL="411480" fontAlgn="auto">
              <a:spcAft>
                <a:spcPts val="0"/>
              </a:spcAft>
              <a:buFont typeface="Courier New" pitchFamily="49" charset="0"/>
              <a:buChar char="o"/>
              <a:defRPr/>
            </a:pPr>
            <a:r>
              <a:rPr lang="es-ES" dirty="0" smtClean="0"/>
              <a:t> otro 20% de la población más rica consume el 80% de lo que se produce</a:t>
            </a:r>
          </a:p>
          <a:p>
            <a:pPr marL="411480" fontAlgn="auto">
              <a:spcAft>
                <a:spcPts val="0"/>
              </a:spcAft>
              <a:buFont typeface="Courier New" pitchFamily="49" charset="0"/>
              <a:buChar char="o"/>
              <a:defRPr/>
            </a:pPr>
            <a:r>
              <a:rPr lang="es-ES" dirty="0" smtClean="0"/>
              <a:t>consecuencias nefastas para la salud, para los pobres las obvias, y para los más ricos: muchos enfermos de obesidad : alta prevalencia de enfermedades cardiovasculares y metabólicas que condicionan la calidad de vida y aumentan la mortalidad. </a:t>
            </a:r>
          </a:p>
          <a:p>
            <a:pPr marL="411480" fontAlgn="auto">
              <a:spcAft>
                <a:spcPts val="0"/>
              </a:spcAft>
              <a:buFont typeface="Courier New" pitchFamily="49" charset="0"/>
              <a:buChar char="o"/>
              <a:defRPr/>
            </a:pPr>
            <a:r>
              <a:rPr lang="es-ES" dirty="0" smtClean="0"/>
              <a:t>Comer más no significa tener más salud… tenemos muertos de escasez y enfermos de abundancia.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en-US" sz="3200" b="1" dirty="0" smtClean="0">
                <a:solidFill>
                  <a:schemeClr val="tx2">
                    <a:satMod val="200000"/>
                  </a:schemeClr>
                </a:solidFill>
                <a:latin typeface="Batang" pitchFamily="18" charset="-127"/>
                <a:ea typeface="Batang" pitchFamily="18" charset="-127"/>
              </a:rPr>
              <a:t>Crisis global de la </a:t>
            </a:r>
            <a:r>
              <a:rPr lang="en-US" sz="3200" b="1" dirty="0" err="1" smtClean="0">
                <a:solidFill>
                  <a:schemeClr val="tx2">
                    <a:satMod val="200000"/>
                  </a:schemeClr>
                </a:solidFill>
                <a:latin typeface="Batang" pitchFamily="18" charset="-127"/>
                <a:ea typeface="Batang" pitchFamily="18" charset="-127"/>
              </a:rPr>
              <a:t>alimentación</a:t>
            </a:r>
            <a:endParaRPr lang="en-US" sz="3200" b="1" dirty="0">
              <a:solidFill>
                <a:schemeClr val="tx2">
                  <a:satMod val="200000"/>
                </a:schemeClr>
              </a:solidFill>
              <a:latin typeface="Batang" pitchFamily="18" charset="-127"/>
              <a:ea typeface="Batang" pitchFamily="18" charset="-127"/>
            </a:endParaRPr>
          </a:p>
        </p:txBody>
      </p:sp>
      <p:sp>
        <p:nvSpPr>
          <p:cNvPr id="16387" name="2 Marcador de contenido"/>
          <p:cNvSpPr>
            <a:spLocks noGrp="1"/>
          </p:cNvSpPr>
          <p:nvPr>
            <p:ph idx="1"/>
          </p:nvPr>
        </p:nvSpPr>
        <p:spPr>
          <a:xfrm>
            <a:off x="914400" y="1371600"/>
            <a:ext cx="7772400" cy="4984750"/>
          </a:xfrm>
        </p:spPr>
        <p:txBody>
          <a:bodyPr/>
          <a:lstStyle/>
          <a:p>
            <a:pPr>
              <a:buFont typeface="Courier New" pitchFamily="49" charset="0"/>
              <a:buChar char="o"/>
            </a:pPr>
            <a:r>
              <a:rPr lang="es-ES" sz="2400" dirty="0" smtClean="0"/>
              <a:t>Los informes de la FAO de los últimos años nos dicen que </a:t>
            </a:r>
            <a:r>
              <a:rPr lang="es-ES" sz="2400" dirty="0" smtClean="0">
                <a:solidFill>
                  <a:srgbClr val="FFC000"/>
                </a:solidFill>
              </a:rPr>
              <a:t>la producción de alimentos en el mundo es excedentaria</a:t>
            </a:r>
            <a:r>
              <a:rPr lang="es-ES" sz="2400" dirty="0" smtClean="0"/>
              <a:t>, desde 1985 el planeta en su totalidad produce más alimentos de los que serían necesarios para alimentar a todos los comensales del mundo. </a:t>
            </a:r>
          </a:p>
          <a:p>
            <a:pPr>
              <a:buFont typeface="Courier New" pitchFamily="49" charset="0"/>
              <a:buChar char="o"/>
            </a:pPr>
            <a:r>
              <a:rPr lang="es-ES" sz="2400" dirty="0" smtClean="0">
                <a:solidFill>
                  <a:schemeClr val="accent3"/>
                </a:solidFill>
              </a:rPr>
              <a:t>Argentina</a:t>
            </a:r>
            <a:r>
              <a:rPr lang="es-ES" sz="2400" dirty="0" smtClean="0"/>
              <a:t>: la disponibilidad alimentaria permitiría que cada argentino consuma más de 3 mil kilocalorías por día, bien por encima de la media aconsejada para una nutrición adecuada. </a:t>
            </a:r>
          </a:p>
          <a:p>
            <a:pPr>
              <a:buFont typeface="Courier New" pitchFamily="49" charset="0"/>
              <a:buChar char="o"/>
            </a:pPr>
            <a:r>
              <a:rPr lang="es-ES" sz="2400" dirty="0" smtClean="0"/>
              <a:t>..con sólo el 20% de lo que se utiliza para alimentar el ganado podrían cubrirse las carencias de alimento de casi </a:t>
            </a:r>
            <a:r>
              <a:rPr lang="es-ES" sz="2400" dirty="0" smtClean="0">
                <a:solidFill>
                  <a:srgbClr val="FF9900"/>
                </a:solidFill>
              </a:rPr>
              <a:t>un billón de personas (la sexta parte) que sufren hambre.</a:t>
            </a:r>
            <a:endParaRPr lang="en-US" sz="2400" dirty="0" smtClean="0">
              <a:solidFill>
                <a:srgbClr val="FF9900"/>
              </a:solidFill>
            </a:endParaRPr>
          </a:p>
          <a:p>
            <a:pPr algn="r">
              <a:buFont typeface="Wingdings" pitchFamily="2" charset="2"/>
              <a:buNone/>
            </a:pPr>
            <a:r>
              <a:rPr lang="es-ES" sz="1800" dirty="0" smtClean="0"/>
              <a:t>http://www.fao.org</a:t>
            </a:r>
            <a:endParaRPr lang="en-US" sz="1800" dirty="0" smtClean="0"/>
          </a:p>
          <a:p>
            <a:endParaRPr lang="en-US" sz="1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b="1" dirty="0" smtClean="0">
                <a:solidFill>
                  <a:schemeClr val="tx2">
                    <a:satMod val="200000"/>
                  </a:schemeClr>
                </a:solidFill>
                <a:latin typeface="Batang" pitchFamily="18" charset="-127"/>
                <a:ea typeface="Batang" pitchFamily="18" charset="-127"/>
              </a:rPr>
              <a:t>Crisis global de la </a:t>
            </a:r>
            <a:r>
              <a:rPr lang="en-US" b="1" dirty="0" err="1" smtClean="0">
                <a:solidFill>
                  <a:schemeClr val="tx2">
                    <a:satMod val="200000"/>
                  </a:schemeClr>
                </a:solidFill>
                <a:latin typeface="Batang" pitchFamily="18" charset="-127"/>
                <a:ea typeface="Batang" pitchFamily="18" charset="-127"/>
              </a:rPr>
              <a:t>alimentación</a:t>
            </a:r>
            <a:endParaRPr lang="en-US" dirty="0">
              <a:solidFill>
                <a:schemeClr val="tx2">
                  <a:satMod val="200000"/>
                </a:schemeClr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85800" y="1447800"/>
            <a:ext cx="8077200" cy="5181600"/>
          </a:xfrm>
        </p:spPr>
        <p:txBody>
          <a:bodyPr>
            <a:normAutofit fontScale="25000" lnSpcReduction="20000"/>
          </a:bodyPr>
          <a:lstStyle/>
          <a:p>
            <a:pPr marL="411480" fontAlgn="auto">
              <a:spcAft>
                <a:spcPts val="0"/>
              </a:spcAft>
              <a:buFont typeface="Wingdings"/>
              <a:buNone/>
              <a:defRPr/>
            </a:pPr>
            <a:r>
              <a:rPr lang="es-ES" sz="11200" b="1" u="sng" dirty="0" smtClean="0"/>
              <a:t>Crisis de producción </a:t>
            </a:r>
            <a:r>
              <a:rPr lang="es-ES" sz="8000" dirty="0" smtClean="0"/>
              <a:t>: </a:t>
            </a:r>
          </a:p>
          <a:p>
            <a:pPr marL="411480" fontAlgn="auto">
              <a:spcAft>
                <a:spcPts val="0"/>
              </a:spcAft>
              <a:buFont typeface="Wingdings"/>
              <a:buNone/>
              <a:defRPr/>
            </a:pPr>
            <a:r>
              <a:rPr lang="es-ES" dirty="0" smtClean="0"/>
              <a:t>    </a:t>
            </a:r>
            <a:r>
              <a:rPr lang="es-ES" sz="9600" dirty="0" smtClean="0"/>
              <a:t>la forma de producir, guiada por la lógica de la ganancia sobre cualquier otra lógica, entraña una </a:t>
            </a:r>
            <a:r>
              <a:rPr lang="es-ES" sz="9600" dirty="0" smtClean="0">
                <a:solidFill>
                  <a:schemeClr val="accent2"/>
                </a:solidFill>
              </a:rPr>
              <a:t>crisis de sustentabilidad</a:t>
            </a:r>
            <a:r>
              <a:rPr lang="es-ES" sz="9600" dirty="0" smtClean="0"/>
              <a:t>, </a:t>
            </a:r>
          </a:p>
          <a:p>
            <a:pPr marL="411480" fontAlgn="auto">
              <a:spcAft>
                <a:spcPts val="0"/>
              </a:spcAft>
              <a:buFont typeface="Courier New" pitchFamily="49" charset="0"/>
              <a:buChar char="o"/>
              <a:defRPr/>
            </a:pPr>
            <a:r>
              <a:rPr lang="es-ES" sz="9600" dirty="0" smtClean="0"/>
              <a:t> La efectividad del sistema productivo basado únicamente en los asombrosos rendimientos dista de ser sustentable cuando involucra la </a:t>
            </a:r>
            <a:r>
              <a:rPr lang="es-ES" sz="9600" dirty="0" smtClean="0">
                <a:solidFill>
                  <a:schemeClr val="accent2"/>
                </a:solidFill>
              </a:rPr>
              <a:t>pérdida de recursos no renovables</a:t>
            </a:r>
            <a:r>
              <a:rPr lang="es-ES" sz="9600" dirty="0" smtClean="0"/>
              <a:t>, comenzando por el petróleo…. el agua, el suelo y la biodiversidad. </a:t>
            </a:r>
            <a:endParaRPr lang="en-US" sz="9600" dirty="0" smtClean="0"/>
          </a:p>
          <a:p>
            <a:pPr marL="411480" fontAlgn="auto">
              <a:spcAft>
                <a:spcPts val="0"/>
              </a:spcAft>
              <a:buFont typeface="Courier New" pitchFamily="49" charset="0"/>
              <a:buChar char="o"/>
              <a:defRPr/>
            </a:pPr>
            <a:r>
              <a:rPr lang="es-ES" sz="9600" dirty="0" smtClean="0"/>
              <a:t>	La producción de alimentos se inscribe hoy en la misma dinámica de los procesos productivo industriales, en un mundo financiero donde </a:t>
            </a:r>
            <a:r>
              <a:rPr lang="es-ES" sz="9600" dirty="0" smtClean="0">
                <a:solidFill>
                  <a:schemeClr val="accent2"/>
                </a:solidFill>
              </a:rPr>
              <a:t>lo que se produce es mercancía</a:t>
            </a:r>
            <a:r>
              <a:rPr lang="es-ES" sz="9600" dirty="0" smtClean="0"/>
              <a:t> y por lo tanto debe venderse, para generar ganancia. Y “</a:t>
            </a:r>
            <a:r>
              <a:rPr lang="es-ES" sz="9600" dirty="0" smtClean="0">
                <a:solidFill>
                  <a:schemeClr val="accent2"/>
                </a:solidFill>
              </a:rPr>
              <a:t>lo bueno para vender se transforma en lo bueno para comer</a:t>
            </a:r>
            <a:r>
              <a:rPr lang="es-ES" sz="9600" dirty="0" smtClean="0"/>
              <a:t>”.</a:t>
            </a:r>
          </a:p>
          <a:p>
            <a:pPr marL="411480" fontAlgn="auto">
              <a:spcAft>
                <a:spcPts val="0"/>
              </a:spcAft>
              <a:buFont typeface="Wingdings"/>
              <a:buNone/>
              <a:defRPr/>
            </a:pPr>
            <a:endParaRPr lang="es-ES" sz="11200" b="1" u="sng" dirty="0" smtClean="0"/>
          </a:p>
          <a:p>
            <a:pPr marL="411480" fontAlgn="auto">
              <a:spcAft>
                <a:spcPts val="0"/>
              </a:spcAft>
              <a:buFont typeface="Wingdings"/>
              <a:buNone/>
              <a:defRPr/>
            </a:pPr>
            <a:r>
              <a:rPr lang="es-ES" sz="11200" b="1" u="sng" dirty="0" smtClean="0"/>
              <a:t>Crisis de </a:t>
            </a:r>
            <a:r>
              <a:rPr lang="es-ES" sz="11200" b="1" u="sng" dirty="0" err="1" smtClean="0"/>
              <a:t>comensalidad</a:t>
            </a:r>
            <a:endParaRPr lang="es-ES" sz="11200" b="1" u="sng" dirty="0" smtClean="0"/>
          </a:p>
          <a:p>
            <a:pPr marL="411480" fontAlgn="auto">
              <a:spcAft>
                <a:spcPts val="0"/>
              </a:spcAft>
              <a:buFont typeface="Wingdings"/>
              <a:buNone/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4850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marR="0"/>
            <a:endParaRPr lang="es-AR" cap="none" smtClean="0">
              <a:effectLst/>
            </a:endParaRPr>
          </a:p>
        </p:txBody>
      </p:sp>
      <p:sp>
        <p:nvSpPr>
          <p:cNvPr id="18435" name="4 Subtítulo"/>
          <p:cNvSpPr>
            <a:spLocks noGrp="1"/>
          </p:cNvSpPr>
          <p:nvPr>
            <p:ph type="subTitle" idx="1"/>
          </p:nvPr>
        </p:nvSpPr>
        <p:spPr>
          <a:xfrm>
            <a:off x="838200" y="381000"/>
            <a:ext cx="7772400" cy="2286000"/>
          </a:xfrm>
        </p:spPr>
        <p:txBody>
          <a:bodyPr/>
          <a:lstStyle/>
          <a:p>
            <a:pPr algn="ctr">
              <a:spcBef>
                <a:spcPct val="0"/>
              </a:spcBef>
            </a:pPr>
            <a:r>
              <a:rPr lang="es-ES" sz="3600" b="1" dirty="0" smtClean="0">
                <a:latin typeface="Batang" pitchFamily="18" charset="-127"/>
                <a:ea typeface="Batang" pitchFamily="18" charset="-127"/>
              </a:rPr>
              <a:t>Consecuencias para la vida y la salud humana del tipo de producción de alimentos</a:t>
            </a:r>
            <a:r>
              <a:rPr lang="es-ES" sz="3600" dirty="0" smtClean="0">
                <a:latin typeface="Batang" pitchFamily="18" charset="-127"/>
                <a:ea typeface="Batang" pitchFamily="18" charset="-127"/>
              </a:rPr>
              <a:t>:</a:t>
            </a:r>
            <a:endParaRPr lang="en-US" sz="3600" dirty="0" smtClean="0">
              <a:latin typeface="Batang" pitchFamily="18" charset="-127"/>
              <a:ea typeface="Batang" pitchFamily="18" charset="-127"/>
            </a:endParaRPr>
          </a:p>
        </p:txBody>
      </p:sp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415499">
            <a:off x="1223667" y="3363515"/>
            <a:ext cx="9144000" cy="461824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06562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" sz="3600" b="1" dirty="0" smtClean="0">
                <a:solidFill>
                  <a:schemeClr val="tx2">
                    <a:satMod val="200000"/>
                  </a:schemeClr>
                </a:solidFill>
              </a:rPr>
              <a:t>Efectos sobre los ecosistemas y la salud humana del modelo de producción agroindustrial de alimentos</a:t>
            </a:r>
            <a:r>
              <a:rPr lang="es-ES" b="1" dirty="0" smtClean="0">
                <a:solidFill>
                  <a:schemeClr val="tx2">
                    <a:satMod val="200000"/>
                  </a:schemeClr>
                </a:solidFill>
              </a:rPr>
              <a:t>:</a:t>
            </a:r>
            <a:endParaRPr lang="en-US" dirty="0">
              <a:solidFill>
                <a:schemeClr val="tx2">
                  <a:satMod val="200000"/>
                </a:schemeClr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724400"/>
          </a:xfrm>
        </p:spPr>
        <p:txBody>
          <a:bodyPr>
            <a:normAutofit fontScale="25000" lnSpcReduction="20000"/>
          </a:bodyPr>
          <a:lstStyle/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endParaRPr lang="es-ES" dirty="0" smtClean="0"/>
          </a:p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endParaRPr lang="es-ES" dirty="0"/>
          </a:p>
          <a:p>
            <a:pPr marL="411480" fontAlgn="auto">
              <a:spcAft>
                <a:spcPts val="0"/>
              </a:spcAft>
              <a:buFont typeface="Wingdings"/>
              <a:buNone/>
              <a:defRPr/>
            </a:pPr>
            <a:r>
              <a:rPr lang="es-ES" sz="9600" dirty="0" smtClean="0"/>
              <a:t> </a:t>
            </a:r>
            <a:r>
              <a:rPr lang="es-ES" sz="9600" b="1" dirty="0"/>
              <a:t>“</a:t>
            </a:r>
            <a:r>
              <a:rPr lang="es-ES" sz="9600" dirty="0"/>
              <a:t>El uso intensivo de fertilizantes ha contaminado los </a:t>
            </a:r>
            <a:r>
              <a:rPr lang="es-AR" sz="9600" dirty="0"/>
              <a:t>ecosistemas y hay </a:t>
            </a:r>
            <a:r>
              <a:rPr lang="es-ES" sz="9600" dirty="0"/>
              <a:t>cantidades excesivas de </a:t>
            </a:r>
            <a:r>
              <a:rPr lang="es-AR" sz="9600" dirty="0"/>
              <a:t>nutrientes. </a:t>
            </a:r>
            <a:r>
              <a:rPr lang="es-ES" sz="9600" dirty="0"/>
              <a:t>Más de la mitad de todo el fertilizante sintético de nitrógeno jamás utilizado en el planeta ha sido usado desde 1985</a:t>
            </a:r>
            <a:r>
              <a:rPr lang="es-ES" sz="9600" dirty="0" smtClean="0"/>
              <a:t>..</a:t>
            </a:r>
            <a:r>
              <a:rPr lang="es-AR" sz="9600" dirty="0" smtClean="0"/>
              <a:t>. </a:t>
            </a:r>
            <a:r>
              <a:rPr lang="es-ES" sz="9600" dirty="0"/>
              <a:t>Esta liberación repentina e inaudita de nitrógeno libre y fósforo …ha provocado masivas floraciones de alga</a:t>
            </a:r>
            <a:r>
              <a:rPr lang="es-ES" sz="9600" b="1" dirty="0"/>
              <a:t>s</a:t>
            </a:r>
            <a:r>
              <a:rPr lang="es-ES" sz="9600" dirty="0"/>
              <a:t> en agua dulce y en el mar. Esto puede privar a los peces y a otra flora y fauna de oxígeno, y produce substancias tóxicas que constituyen un peligro para el agua potable. </a:t>
            </a:r>
            <a:r>
              <a:rPr lang="es-ES" sz="9600" dirty="0" smtClean="0"/>
              <a:t>…potencial </a:t>
            </a:r>
            <a:r>
              <a:rPr lang="es-ES" sz="9600" b="1" dirty="0"/>
              <a:t>“</a:t>
            </a:r>
            <a:r>
              <a:rPr lang="es-ES" sz="9600" dirty="0"/>
              <a:t>punto de quiebre” que puede destruir repentinamente ecosistemas enteros</a:t>
            </a:r>
            <a:r>
              <a:rPr lang="en-US" sz="9600" dirty="0" smtClean="0"/>
              <a:t> “ </a:t>
            </a:r>
          </a:p>
          <a:p>
            <a:pPr marL="411480" algn="r" fontAlgn="auto">
              <a:spcAft>
                <a:spcPts val="0"/>
              </a:spcAft>
              <a:buFont typeface="Wingdings"/>
              <a:buNone/>
              <a:defRPr/>
            </a:pPr>
            <a:r>
              <a:rPr lang="es-ES" sz="7200" dirty="0" smtClean="0"/>
              <a:t>		Evaluación </a:t>
            </a:r>
            <a:r>
              <a:rPr lang="es-ES" sz="7200" dirty="0"/>
              <a:t>de los Ecosistemas del Milenio. (MA. </a:t>
            </a:r>
            <a:r>
              <a:rPr lang="es-ES" sz="7200" u="sng" dirty="0">
                <a:hlinkClick r:id="rId2"/>
              </a:rPr>
              <a:t>www.pnuma.org</a:t>
            </a:r>
            <a:r>
              <a:rPr lang="es-ES" sz="7200" dirty="0"/>
              <a:t>) Las relaciones entre el funcionamiento de los ecosistemas y el bienestar </a:t>
            </a:r>
            <a:r>
              <a:rPr lang="es-ES" sz="7200" dirty="0" smtClean="0"/>
              <a:t>humano </a:t>
            </a:r>
            <a:r>
              <a:rPr lang="en-US" sz="7200" dirty="0"/>
              <a:t>2005</a:t>
            </a:r>
          </a:p>
          <a:p>
            <a:pPr marL="411480" fontAlgn="auto">
              <a:spcAft>
                <a:spcPts val="0"/>
              </a:spcAft>
              <a:buFont typeface="Wingdings"/>
              <a:buNone/>
              <a:defRPr/>
            </a:pPr>
            <a:r>
              <a:rPr lang="es-ES" b="1" dirty="0" smtClean="0"/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381000"/>
            <a:ext cx="7772400" cy="1046163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en-US" sz="3600" dirty="0" smtClean="0">
                <a:solidFill>
                  <a:schemeClr val="tx2">
                    <a:satMod val="200000"/>
                  </a:schemeClr>
                </a:solidFill>
                <a:latin typeface="Batang" pitchFamily="18" charset="-127"/>
                <a:ea typeface="Batang" pitchFamily="18" charset="-127"/>
              </a:rPr>
              <a:t>AGROQUIMICOS:</a:t>
            </a:r>
            <a:br>
              <a:rPr lang="en-US" sz="3600" dirty="0" smtClean="0">
                <a:solidFill>
                  <a:schemeClr val="tx2">
                    <a:satMod val="200000"/>
                  </a:schemeClr>
                </a:solidFill>
                <a:latin typeface="Batang" pitchFamily="18" charset="-127"/>
                <a:ea typeface="Batang" pitchFamily="18" charset="-127"/>
              </a:rPr>
            </a:br>
            <a:r>
              <a:rPr lang="en-US" sz="3600" dirty="0" err="1" smtClean="0">
                <a:solidFill>
                  <a:schemeClr val="tx2">
                    <a:satMod val="200000"/>
                  </a:schemeClr>
                </a:solidFill>
                <a:latin typeface="Batang" pitchFamily="18" charset="-127"/>
                <a:ea typeface="Batang" pitchFamily="18" charset="-127"/>
              </a:rPr>
              <a:t>Efectos</a:t>
            </a:r>
            <a:r>
              <a:rPr lang="en-US" sz="3600" dirty="0" smtClean="0">
                <a:solidFill>
                  <a:schemeClr val="tx2">
                    <a:satMod val="200000"/>
                  </a:schemeClr>
                </a:solidFill>
                <a:latin typeface="Batang" pitchFamily="18" charset="-127"/>
                <a:ea typeface="Batang" pitchFamily="18" charset="-127"/>
              </a:rPr>
              <a:t> </a:t>
            </a:r>
            <a:r>
              <a:rPr lang="en-US" sz="3600" dirty="0" err="1" smtClean="0">
                <a:solidFill>
                  <a:schemeClr val="tx2">
                    <a:satMod val="200000"/>
                  </a:schemeClr>
                </a:solidFill>
                <a:latin typeface="Batang" pitchFamily="18" charset="-127"/>
                <a:ea typeface="Batang" pitchFamily="18" charset="-127"/>
              </a:rPr>
              <a:t>sobre</a:t>
            </a:r>
            <a:r>
              <a:rPr lang="en-US" sz="3600" dirty="0" smtClean="0">
                <a:solidFill>
                  <a:schemeClr val="tx2">
                    <a:satMod val="200000"/>
                  </a:schemeClr>
                </a:solidFill>
                <a:latin typeface="Batang" pitchFamily="18" charset="-127"/>
                <a:ea typeface="Batang" pitchFamily="18" charset="-127"/>
              </a:rPr>
              <a:t> la </a:t>
            </a:r>
            <a:r>
              <a:rPr lang="en-US" sz="3600" dirty="0" err="1" smtClean="0">
                <a:solidFill>
                  <a:schemeClr val="tx2">
                    <a:satMod val="200000"/>
                  </a:schemeClr>
                </a:solidFill>
                <a:latin typeface="Batang" pitchFamily="18" charset="-127"/>
                <a:ea typeface="Batang" pitchFamily="18" charset="-127"/>
              </a:rPr>
              <a:t>salud</a:t>
            </a:r>
            <a:r>
              <a:rPr lang="en-US" sz="3600" dirty="0" smtClean="0">
                <a:solidFill>
                  <a:schemeClr val="tx2">
                    <a:satMod val="200000"/>
                  </a:schemeClr>
                </a:solidFill>
                <a:latin typeface="Batang" pitchFamily="18" charset="-127"/>
                <a:ea typeface="Batang" pitchFamily="18" charset="-127"/>
              </a:rPr>
              <a:t> </a:t>
            </a:r>
            <a:r>
              <a:rPr lang="en-US" sz="3600" dirty="0" err="1" smtClean="0">
                <a:solidFill>
                  <a:schemeClr val="tx2">
                    <a:satMod val="200000"/>
                  </a:schemeClr>
                </a:solidFill>
                <a:latin typeface="Batang" pitchFamily="18" charset="-127"/>
                <a:ea typeface="Batang" pitchFamily="18" charset="-127"/>
              </a:rPr>
              <a:t>humana</a:t>
            </a:r>
            <a:r>
              <a:rPr lang="en-US" sz="3600" dirty="0" smtClean="0">
                <a:solidFill>
                  <a:schemeClr val="tx2">
                    <a:satMod val="200000"/>
                  </a:schemeClr>
                </a:solidFill>
                <a:latin typeface="Batang" pitchFamily="18" charset="-127"/>
                <a:ea typeface="Batang" pitchFamily="18" charset="-127"/>
              </a:rPr>
              <a:t>.</a:t>
            </a:r>
            <a:endParaRPr lang="en-US" sz="3600" dirty="0">
              <a:solidFill>
                <a:schemeClr val="tx2">
                  <a:satMod val="200000"/>
                </a:schemeClr>
              </a:solidFill>
              <a:latin typeface="Batang" pitchFamily="18" charset="-127"/>
              <a:ea typeface="Batang" pitchFamily="18" charset="-127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04800" y="1524000"/>
            <a:ext cx="8229600" cy="4525963"/>
          </a:xfrm>
        </p:spPr>
        <p:txBody>
          <a:bodyPr>
            <a:normAutofit fontScale="25000" lnSpcReduction="20000"/>
          </a:bodyPr>
          <a:lstStyle/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endParaRPr lang="es-ES" sz="12800" dirty="0" smtClean="0"/>
          </a:p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s-ES" sz="11200" dirty="0" smtClean="0"/>
              <a:t>*Glifosato</a:t>
            </a:r>
            <a:br>
              <a:rPr lang="es-ES" sz="11200" dirty="0" smtClean="0"/>
            </a:br>
            <a:r>
              <a:rPr lang="es-ES" sz="11200" dirty="0" smtClean="0"/>
              <a:t>Relación  </a:t>
            </a:r>
            <a:r>
              <a:rPr lang="es-ES" sz="11200" dirty="0"/>
              <a:t>con anormalidades en el desarrollo embrionario. </a:t>
            </a:r>
            <a:endParaRPr lang="es-ES" sz="11200" dirty="0" smtClean="0"/>
          </a:p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s-ES" sz="11200" dirty="0" smtClean="0"/>
              <a:t>El </a:t>
            </a:r>
            <a:r>
              <a:rPr lang="es-ES" sz="11200" dirty="0"/>
              <a:t>grupo dirigido por </a:t>
            </a:r>
            <a:r>
              <a:rPr lang="es-ES" sz="11200" dirty="0" err="1"/>
              <a:t>Gilles</a:t>
            </a:r>
            <a:r>
              <a:rPr lang="es-ES" sz="11200" dirty="0"/>
              <a:t>-Eric </a:t>
            </a:r>
            <a:r>
              <a:rPr lang="es-ES" sz="11200" dirty="0" err="1"/>
              <a:t>Seralini</a:t>
            </a:r>
            <a:r>
              <a:rPr lang="es-ES" sz="11200" dirty="0"/>
              <a:t>, </a:t>
            </a:r>
            <a:r>
              <a:rPr lang="es-ES" sz="11200" dirty="0" smtClean="0"/>
              <a:t>Univ</a:t>
            </a:r>
            <a:r>
              <a:rPr lang="es-ES" sz="11200" dirty="0"/>
              <a:t>. de Cannes en </a:t>
            </a:r>
            <a:r>
              <a:rPr lang="es-ES" sz="11200" dirty="0" smtClean="0"/>
              <a:t>Francia (2005 </a:t>
            </a:r>
            <a:r>
              <a:rPr lang="es-ES" sz="11200" dirty="0"/>
              <a:t>y </a:t>
            </a:r>
            <a:r>
              <a:rPr lang="es-ES" sz="11200" dirty="0" smtClean="0"/>
              <a:t>2009), </a:t>
            </a:r>
            <a:r>
              <a:rPr lang="es-ES" sz="11200" dirty="0"/>
              <a:t>ha demostrado que el </a:t>
            </a:r>
            <a:r>
              <a:rPr lang="es-ES" sz="11200" dirty="0" err="1"/>
              <a:t>Roundup</a:t>
            </a:r>
            <a:r>
              <a:rPr lang="es-ES" sz="11200" dirty="0"/>
              <a:t> (Glifosato) a través de su surfactante POEA </a:t>
            </a:r>
            <a:r>
              <a:rPr lang="es-ES" sz="11200" dirty="0" smtClean="0"/>
              <a:t>produce </a:t>
            </a:r>
            <a:r>
              <a:rPr lang="es-ES" sz="11200" dirty="0"/>
              <a:t>la muerte de las células embrionarias, placentarias y del cordón umbilical, dando origen a malformaciones, </a:t>
            </a:r>
            <a:r>
              <a:rPr lang="es-ES" sz="11200" dirty="0" err="1"/>
              <a:t>teratogenésis</a:t>
            </a:r>
            <a:r>
              <a:rPr lang="es-ES" sz="11200" dirty="0"/>
              <a:t> y </a:t>
            </a:r>
            <a:r>
              <a:rPr lang="es-ES" sz="11200" dirty="0" smtClean="0"/>
              <a:t>tumores</a:t>
            </a:r>
            <a:endParaRPr lang="en-US" sz="2400" dirty="0"/>
          </a:p>
          <a:p>
            <a:pPr marL="411480" algn="ctr" fontAlgn="auto">
              <a:spcAft>
                <a:spcPts val="0"/>
              </a:spcAft>
              <a:buFont typeface="Wingdings"/>
              <a:buNone/>
              <a:defRPr/>
            </a:pPr>
            <a:r>
              <a:rPr lang="en-US" sz="5600" dirty="0" err="1" smtClean="0"/>
              <a:t>Benachour</a:t>
            </a:r>
            <a:r>
              <a:rPr lang="en-US" sz="5600" dirty="0" smtClean="0"/>
              <a:t> </a:t>
            </a:r>
            <a:r>
              <a:rPr lang="en-US" sz="5600" dirty="0"/>
              <a:t>N, </a:t>
            </a:r>
            <a:r>
              <a:rPr lang="en-US" sz="5600" dirty="0" err="1"/>
              <a:t>Séralini</a:t>
            </a:r>
            <a:r>
              <a:rPr lang="en-US" sz="5600" dirty="0"/>
              <a:t> GE. </a:t>
            </a:r>
            <a:r>
              <a:rPr lang="en-US" sz="5600" dirty="0" err="1"/>
              <a:t>Glyphosate</a:t>
            </a:r>
            <a:r>
              <a:rPr lang="en-US" sz="5600" dirty="0"/>
              <a:t> formulations induce apoptosis and necrosis in human umbilical, embryonic, </a:t>
            </a:r>
            <a:r>
              <a:rPr lang="en-US" sz="5600" dirty="0" smtClean="0"/>
              <a:t>and placental </a:t>
            </a:r>
            <a:r>
              <a:rPr lang="en-US" sz="5600" dirty="0"/>
              <a:t>cells. </a:t>
            </a:r>
            <a:r>
              <a:rPr lang="en-US" sz="5600" dirty="0" err="1"/>
              <a:t>Chem</a:t>
            </a:r>
            <a:r>
              <a:rPr lang="en-US" sz="5600" dirty="0"/>
              <a:t> Res </a:t>
            </a:r>
            <a:r>
              <a:rPr lang="en-US" sz="5600" dirty="0" err="1"/>
              <a:t>Toxicol</a:t>
            </a:r>
            <a:r>
              <a:rPr lang="en-US" sz="5600" dirty="0"/>
              <a:t>. 2009 </a:t>
            </a:r>
            <a:r>
              <a:rPr lang="en-US" sz="5600" dirty="0" smtClean="0"/>
              <a:t>Jan</a:t>
            </a:r>
            <a:endParaRPr lang="en-US" sz="5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en-US" dirty="0">
              <a:solidFill>
                <a:schemeClr val="tx2">
                  <a:satMod val="200000"/>
                </a:schemeClr>
              </a:solidFill>
            </a:endParaRPr>
          </a:p>
        </p:txBody>
      </p:sp>
      <p:pic>
        <p:nvPicPr>
          <p:cNvPr id="2355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33600" y="457200"/>
            <a:ext cx="5181600" cy="61722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>
          <a:xfrm>
            <a:off x="914400" y="512763"/>
            <a:ext cx="7772400" cy="1087437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s-ES" sz="3600" b="1" dirty="0" smtClean="0">
                <a:solidFill>
                  <a:schemeClr val="tx2">
                    <a:satMod val="200000"/>
                  </a:schemeClr>
                </a:solidFill>
                <a:latin typeface="Batang" pitchFamily="18" charset="-127"/>
                <a:ea typeface="Batang" pitchFamily="18" charset="-127"/>
              </a:rPr>
              <a:t>1º ENCUENTRO NACIONAL DE MEDICOS DE PUEBLOS FUMIGADOS</a:t>
            </a:r>
            <a:br>
              <a:rPr lang="es-ES" sz="3600" b="1" dirty="0" smtClean="0">
                <a:solidFill>
                  <a:schemeClr val="tx2">
                    <a:satMod val="200000"/>
                  </a:schemeClr>
                </a:solidFill>
                <a:latin typeface="Batang" pitchFamily="18" charset="-127"/>
                <a:ea typeface="Batang" pitchFamily="18" charset="-127"/>
              </a:rPr>
            </a:br>
            <a:r>
              <a:rPr lang="es-ES" sz="3600" b="1" dirty="0" smtClean="0">
                <a:solidFill>
                  <a:schemeClr val="tx2">
                    <a:satMod val="200000"/>
                  </a:schemeClr>
                </a:solidFill>
                <a:latin typeface="Batang" pitchFamily="18" charset="-127"/>
                <a:ea typeface="Batang" pitchFamily="18" charset="-127"/>
              </a:rPr>
              <a:t>Algunos datos</a:t>
            </a:r>
            <a:r>
              <a:rPr lang="es-ES" sz="3600" b="1" dirty="0" smtClean="0">
                <a:solidFill>
                  <a:schemeClr val="tx2">
                    <a:satMod val="200000"/>
                  </a:schemeClr>
                </a:solidFill>
              </a:rPr>
              <a:t>:</a:t>
            </a:r>
            <a:endParaRPr lang="en-US" sz="3600" dirty="0">
              <a:solidFill>
                <a:schemeClr val="tx2">
                  <a:satMod val="200000"/>
                </a:schemeClr>
              </a:solidFill>
            </a:endParaRPr>
          </a:p>
        </p:txBody>
      </p:sp>
      <p:sp>
        <p:nvSpPr>
          <p:cNvPr id="6" name="5 Marcador de contenido"/>
          <p:cNvSpPr>
            <a:spLocks noGrp="1"/>
          </p:cNvSpPr>
          <p:nvPr>
            <p:ph idx="1"/>
          </p:nvPr>
        </p:nvSpPr>
        <p:spPr>
          <a:xfrm>
            <a:off x="609600" y="2133600"/>
            <a:ext cx="8305800" cy="4724400"/>
          </a:xfrm>
        </p:spPr>
        <p:txBody>
          <a:bodyPr>
            <a:normAutofit fontScale="92500" lnSpcReduction="10000"/>
          </a:bodyPr>
          <a:lstStyle/>
          <a:p>
            <a:pPr marL="411480" fontAlgn="auto">
              <a:spcAft>
                <a:spcPts val="0"/>
              </a:spcAft>
              <a:buFont typeface="Wingdings"/>
              <a:buNone/>
              <a:defRPr/>
            </a:pPr>
            <a:r>
              <a:rPr lang="es-ES" dirty="0"/>
              <a:t>Dr</a:t>
            </a:r>
            <a:r>
              <a:rPr lang="es-ES" dirty="0" smtClean="0"/>
              <a:t>. </a:t>
            </a:r>
            <a:r>
              <a:rPr lang="es-ES" dirty="0" err="1" smtClean="0"/>
              <a:t>A.Carrasco</a:t>
            </a:r>
            <a:r>
              <a:rPr lang="es-ES" dirty="0"/>
              <a:t>, </a:t>
            </a:r>
            <a:r>
              <a:rPr lang="es-ES" sz="2200" dirty="0"/>
              <a:t>Director del Laboratorio de Embriología de UBA-Conicet</a:t>
            </a:r>
            <a:r>
              <a:rPr lang="es-ES" dirty="0"/>
              <a:t>, </a:t>
            </a:r>
            <a:r>
              <a:rPr lang="es-ES" dirty="0" smtClean="0"/>
              <a:t>ha </a:t>
            </a:r>
            <a:r>
              <a:rPr lang="es-ES" dirty="0"/>
              <a:t>demostrado que el glifosato usado en dosis mucho menores a las de campo y en diluciones similares a las que se encuentran en los cursos de agua como restos, produce malformaciones placentarias y embrionarias en una especie de anfibio llamada </a:t>
            </a:r>
            <a:r>
              <a:rPr lang="es-ES" i="1" dirty="0" err="1"/>
              <a:t>Xenopus</a:t>
            </a:r>
            <a:r>
              <a:rPr lang="es-ES" i="1" dirty="0"/>
              <a:t> </a:t>
            </a:r>
            <a:r>
              <a:rPr lang="es-ES" i="1" dirty="0" err="1"/>
              <a:t>laevis</a:t>
            </a:r>
            <a:r>
              <a:rPr lang="es-ES" dirty="0"/>
              <a:t>, alterando el proceso de morfogénesis del mismo,</a:t>
            </a:r>
            <a:r>
              <a:rPr lang="es-ES" i="1" dirty="0"/>
              <a:t> </a:t>
            </a:r>
            <a:r>
              <a:rPr lang="es-ES" dirty="0"/>
              <a:t>proceso que es común a todos los vertebrados y por lo tanto al ser humano. </a:t>
            </a:r>
            <a:endParaRPr lang="en-US" dirty="0"/>
          </a:p>
          <a:p>
            <a:pPr marL="411480" algn="r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s-ES" sz="2100" dirty="0" err="1"/>
              <a:t>Paganelli</a:t>
            </a:r>
            <a:r>
              <a:rPr lang="es-ES" sz="2100" dirty="0"/>
              <a:t> A, </a:t>
            </a:r>
            <a:r>
              <a:rPr lang="es-ES" sz="2100" dirty="0" err="1"/>
              <a:t>Gnazzo</a:t>
            </a:r>
            <a:r>
              <a:rPr lang="es-ES" sz="2100" dirty="0"/>
              <a:t> V, Acosta H, </a:t>
            </a:r>
            <a:r>
              <a:rPr lang="es-ES" sz="2100" dirty="0" err="1"/>
              <a:t>López</a:t>
            </a:r>
            <a:r>
              <a:rPr lang="es-ES" sz="2100" dirty="0"/>
              <a:t> SL, Carrasco AE. </a:t>
            </a:r>
            <a:r>
              <a:rPr lang="en-US" sz="2100" dirty="0" err="1"/>
              <a:t>Glyphosate</a:t>
            </a:r>
            <a:r>
              <a:rPr lang="en-US" sz="2100" dirty="0"/>
              <a:t>-Based Herbicides Produce </a:t>
            </a:r>
            <a:r>
              <a:rPr lang="en-US" sz="2100" dirty="0" err="1"/>
              <a:t>Teratogenic</a:t>
            </a:r>
            <a:r>
              <a:rPr lang="en-US" sz="2100" dirty="0"/>
              <a:t> Effects on Vertebrates by Impairing Retinoic Acid Signaling. </a:t>
            </a:r>
            <a:r>
              <a:rPr lang="en-US" sz="2100" dirty="0" err="1"/>
              <a:t>Chem</a:t>
            </a:r>
            <a:r>
              <a:rPr lang="en-US" sz="2100" dirty="0"/>
              <a:t> Res Toxicol.2010Aug 9.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es-ES" sz="3200" dirty="0">
                <a:solidFill>
                  <a:schemeClr val="tx2">
                    <a:satMod val="200000"/>
                  </a:schemeClr>
                </a:solidFill>
                <a:latin typeface="Batang" pitchFamily="18" charset="-127"/>
                <a:ea typeface="Batang" pitchFamily="18" charset="-127"/>
              </a:rPr>
              <a:t>Alteración de embriones tratados con </a:t>
            </a:r>
            <a:r>
              <a:rPr lang="es-ES" sz="3200" dirty="0" smtClean="0">
                <a:solidFill>
                  <a:schemeClr val="tx2">
                    <a:satMod val="200000"/>
                  </a:schemeClr>
                </a:solidFill>
                <a:latin typeface="Batang" pitchFamily="18" charset="-127"/>
                <a:ea typeface="Batang" pitchFamily="18" charset="-127"/>
              </a:rPr>
              <a:t>glifosato</a:t>
            </a:r>
            <a:r>
              <a:rPr lang="es-ES" sz="3200" dirty="0" smtClean="0">
                <a:solidFill>
                  <a:schemeClr val="tx2">
                    <a:satMod val="200000"/>
                  </a:schemeClr>
                </a:solidFill>
              </a:rPr>
              <a:t/>
            </a:r>
            <a:br>
              <a:rPr lang="es-ES" sz="3200" dirty="0" smtClean="0">
                <a:solidFill>
                  <a:schemeClr val="tx2">
                    <a:satMod val="200000"/>
                  </a:schemeClr>
                </a:solidFill>
              </a:rPr>
            </a:br>
            <a:r>
              <a:rPr lang="vi-VN" sz="1800" dirty="0" smtClean="0">
                <a:solidFill>
                  <a:schemeClr val="tx2">
                    <a:satMod val="200000"/>
                  </a:schemeClr>
                </a:solidFill>
                <a:ea typeface="Batang" pitchFamily="18" charset="-127"/>
              </a:rPr>
              <a:t>Paganelli </a:t>
            </a:r>
            <a:r>
              <a:rPr lang="vi-VN" sz="1800" dirty="0">
                <a:solidFill>
                  <a:schemeClr val="tx2">
                    <a:satMod val="200000"/>
                  </a:schemeClr>
                </a:solidFill>
                <a:ea typeface="Batang" pitchFamily="18" charset="-127"/>
              </a:rPr>
              <a:t>A, Gnazzo V, Acosta H, López SL, </a:t>
            </a:r>
            <a:r>
              <a:rPr lang="vi-VN" sz="1800" u="sng" dirty="0">
                <a:solidFill>
                  <a:schemeClr val="tx2">
                    <a:satMod val="200000"/>
                  </a:schemeClr>
                </a:solidFill>
                <a:ea typeface="Batang" pitchFamily="18" charset="-127"/>
              </a:rPr>
              <a:t>Carrasco AE</a:t>
            </a:r>
            <a:r>
              <a:rPr lang="vi-VN" sz="1800" dirty="0">
                <a:solidFill>
                  <a:schemeClr val="tx2">
                    <a:satMod val="200000"/>
                  </a:schemeClr>
                </a:solidFill>
                <a:ea typeface="Batang" pitchFamily="18" charset="-127"/>
              </a:rPr>
              <a:t>. Glyphosate-Based Herbicides Produce Teratogenic Effects </a:t>
            </a:r>
            <a:r>
              <a:rPr lang="vi-VN" sz="1800" dirty="0" smtClean="0">
                <a:solidFill>
                  <a:schemeClr val="tx2">
                    <a:satMod val="200000"/>
                  </a:schemeClr>
                </a:solidFill>
                <a:ea typeface="Batang" pitchFamily="18" charset="-127"/>
              </a:rPr>
              <a:t>on</a:t>
            </a:r>
            <a:r>
              <a:rPr lang="en-US" sz="1800" dirty="0" smtClean="0">
                <a:solidFill>
                  <a:schemeClr val="tx2">
                    <a:satMod val="200000"/>
                  </a:schemeClr>
                </a:solidFill>
                <a:ea typeface="Batang" pitchFamily="18" charset="-127"/>
              </a:rPr>
              <a:t> Vertebrates </a:t>
            </a:r>
            <a:r>
              <a:rPr lang="en-US" sz="1800" dirty="0">
                <a:solidFill>
                  <a:schemeClr val="tx2">
                    <a:satMod val="200000"/>
                  </a:schemeClr>
                </a:solidFill>
                <a:ea typeface="Batang" pitchFamily="18" charset="-127"/>
              </a:rPr>
              <a:t>by Impairing Retinoic Acid Signaling. </a:t>
            </a:r>
            <a:r>
              <a:rPr lang="en-US" sz="1800" dirty="0" err="1">
                <a:solidFill>
                  <a:schemeClr val="tx2">
                    <a:satMod val="200000"/>
                  </a:schemeClr>
                </a:solidFill>
                <a:ea typeface="Batang" pitchFamily="18" charset="-127"/>
              </a:rPr>
              <a:t>Chem</a:t>
            </a:r>
            <a:r>
              <a:rPr lang="en-US" sz="1800" dirty="0">
                <a:solidFill>
                  <a:schemeClr val="tx2">
                    <a:satMod val="200000"/>
                  </a:schemeClr>
                </a:solidFill>
                <a:ea typeface="Batang" pitchFamily="18" charset="-127"/>
              </a:rPr>
              <a:t> Res </a:t>
            </a:r>
            <a:r>
              <a:rPr lang="en-US" sz="1800" dirty="0" err="1">
                <a:solidFill>
                  <a:schemeClr val="tx2">
                    <a:satMod val="200000"/>
                  </a:schemeClr>
                </a:solidFill>
                <a:ea typeface="Batang" pitchFamily="18" charset="-127"/>
              </a:rPr>
              <a:t>Toxicol</a:t>
            </a:r>
            <a:r>
              <a:rPr lang="en-US" sz="1800" dirty="0">
                <a:solidFill>
                  <a:schemeClr val="tx2">
                    <a:satMod val="200000"/>
                  </a:schemeClr>
                </a:solidFill>
                <a:ea typeface="Batang" pitchFamily="18" charset="-127"/>
              </a:rPr>
              <a:t>. </a:t>
            </a:r>
            <a:r>
              <a:rPr lang="en-US" sz="1800" dirty="0" smtClean="0">
                <a:solidFill>
                  <a:schemeClr val="tx2">
                    <a:satMod val="200000"/>
                  </a:schemeClr>
                </a:solidFill>
                <a:ea typeface="Batang" pitchFamily="18" charset="-127"/>
              </a:rPr>
              <a:t>2010</a:t>
            </a:r>
            <a:endParaRPr lang="en-US" sz="3600" dirty="0">
              <a:solidFill>
                <a:schemeClr val="tx2">
                  <a:satMod val="200000"/>
                </a:schemeClr>
              </a:solidFill>
              <a:ea typeface="Batang" pitchFamily="18" charset="-127"/>
            </a:endParaRPr>
          </a:p>
        </p:txBody>
      </p:sp>
      <p:pic>
        <p:nvPicPr>
          <p:cNvPr id="22531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90800" y="2514600"/>
            <a:ext cx="4724400" cy="43434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es-ES" sz="1800" b="1" dirty="0">
                <a:solidFill>
                  <a:schemeClr val="tx2">
                    <a:satMod val="200000"/>
                  </a:schemeClr>
                </a:solidFill>
                <a:latin typeface="Batang" pitchFamily="18" charset="-127"/>
                <a:ea typeface="Batang" pitchFamily="18" charset="-127"/>
              </a:rPr>
              <a:t>Informe 1º ENCUENTRO NACIONAL DE </a:t>
            </a:r>
            <a:r>
              <a:rPr lang="es-ES" sz="1800" b="1" dirty="0" smtClean="0">
                <a:solidFill>
                  <a:schemeClr val="tx2">
                    <a:satMod val="200000"/>
                  </a:schemeClr>
                </a:solidFill>
                <a:latin typeface="Batang" pitchFamily="18" charset="-127"/>
                <a:ea typeface="Batang" pitchFamily="18" charset="-127"/>
              </a:rPr>
              <a:t>MEDICOS </a:t>
            </a:r>
            <a:r>
              <a:rPr lang="es-ES" sz="1800" b="1" dirty="0">
                <a:solidFill>
                  <a:schemeClr val="tx2">
                    <a:satMod val="200000"/>
                  </a:schemeClr>
                </a:solidFill>
                <a:latin typeface="Batang" pitchFamily="18" charset="-127"/>
                <a:ea typeface="Batang" pitchFamily="18" charset="-127"/>
              </a:rPr>
              <a:t>DE PUEBLOS </a:t>
            </a:r>
            <a:r>
              <a:rPr lang="es-ES" sz="1800" b="1" dirty="0" smtClean="0">
                <a:solidFill>
                  <a:schemeClr val="tx2">
                    <a:satMod val="200000"/>
                  </a:schemeClr>
                </a:solidFill>
                <a:latin typeface="Batang" pitchFamily="18" charset="-127"/>
                <a:ea typeface="Batang" pitchFamily="18" charset="-127"/>
              </a:rPr>
              <a:t>FUMIGADOS</a:t>
            </a:r>
            <a:r>
              <a:rPr lang="es-ES" sz="3200" b="1" dirty="0" smtClean="0">
                <a:solidFill>
                  <a:schemeClr val="tx2">
                    <a:satMod val="200000"/>
                  </a:schemeClr>
                </a:solidFill>
                <a:latin typeface="Batang" pitchFamily="18" charset="-127"/>
                <a:ea typeface="Batang" pitchFamily="18" charset="-127"/>
              </a:rPr>
              <a:t/>
            </a:r>
            <a:br>
              <a:rPr lang="es-ES" sz="3200" b="1" dirty="0" smtClean="0">
                <a:solidFill>
                  <a:schemeClr val="tx2">
                    <a:satMod val="200000"/>
                  </a:schemeClr>
                </a:solidFill>
                <a:latin typeface="Batang" pitchFamily="18" charset="-127"/>
                <a:ea typeface="Batang" pitchFamily="18" charset="-127"/>
              </a:rPr>
            </a:br>
            <a:r>
              <a:rPr lang="es-ES" sz="3200" b="1" dirty="0" smtClean="0">
                <a:solidFill>
                  <a:schemeClr val="tx2">
                    <a:satMod val="200000"/>
                  </a:schemeClr>
                </a:solidFill>
                <a:latin typeface="Batang" pitchFamily="18" charset="-127"/>
                <a:ea typeface="Batang" pitchFamily="18" charset="-127"/>
              </a:rPr>
              <a:t>Datos de las publicaciones mundiales</a:t>
            </a:r>
            <a:r>
              <a:rPr lang="es-ES" sz="3200" b="1" dirty="0" smtClean="0">
                <a:solidFill>
                  <a:schemeClr val="tx2">
                    <a:satMod val="200000"/>
                  </a:schemeClr>
                </a:solidFill>
              </a:rPr>
              <a:t>:</a:t>
            </a:r>
            <a:br>
              <a:rPr lang="es-ES" sz="3200" b="1" dirty="0" smtClean="0">
                <a:solidFill>
                  <a:schemeClr val="tx2">
                    <a:satMod val="200000"/>
                  </a:schemeClr>
                </a:solidFill>
              </a:rPr>
            </a:br>
            <a:endParaRPr lang="en-US" sz="3200" dirty="0">
              <a:solidFill>
                <a:schemeClr val="tx2">
                  <a:satMod val="200000"/>
                </a:schemeClr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04800" y="1371600"/>
            <a:ext cx="8839200" cy="5029200"/>
          </a:xfrm>
        </p:spPr>
        <p:txBody>
          <a:bodyPr>
            <a:normAutofit fontScale="25000" lnSpcReduction="20000"/>
          </a:bodyPr>
          <a:lstStyle/>
          <a:p>
            <a:pPr marL="411480" fontAlgn="auto">
              <a:spcAft>
                <a:spcPts val="0"/>
              </a:spcAft>
              <a:buFont typeface="Wingdings"/>
              <a:buNone/>
              <a:defRPr/>
            </a:pPr>
            <a:r>
              <a:rPr lang="es-ES" sz="9600" b="1" dirty="0" smtClean="0"/>
              <a:t>	Los </a:t>
            </a:r>
            <a:r>
              <a:rPr lang="es-ES" sz="9600" b="1" dirty="0"/>
              <a:t>estudios, consistentemente mostraron aumento del riesgo para defectos al nacimiento con </a:t>
            </a:r>
            <a:r>
              <a:rPr lang="es-ES" sz="9600" b="1" dirty="0" smtClean="0"/>
              <a:t>la exposición </a:t>
            </a:r>
            <a:r>
              <a:rPr lang="es-ES" sz="9600" b="1" dirty="0"/>
              <a:t>a pesticidas en las </a:t>
            </a:r>
            <a:r>
              <a:rPr lang="es-ES" sz="9600" b="1" dirty="0" smtClean="0"/>
              <a:t>madres: reducción </a:t>
            </a:r>
            <a:r>
              <a:rPr lang="es-ES" sz="9600" b="1" dirty="0"/>
              <a:t>de </a:t>
            </a:r>
            <a:r>
              <a:rPr lang="es-ES" sz="9600" b="1" dirty="0" smtClean="0"/>
              <a:t>miembros, anomalías </a:t>
            </a:r>
            <a:r>
              <a:rPr lang="es-ES" sz="9600" b="1" dirty="0"/>
              <a:t>urogenitales, defectos del SNC, hendiduras oro faciales, defectos cardíacos y oculares. </a:t>
            </a:r>
            <a:endParaRPr lang="es-ES" sz="9600" b="1" dirty="0" smtClean="0"/>
          </a:p>
          <a:p>
            <a:pPr marL="411480" fontAlgn="auto">
              <a:spcAft>
                <a:spcPts val="0"/>
              </a:spcAft>
              <a:buFont typeface="Wingdings"/>
              <a:buNone/>
              <a:defRPr/>
            </a:pPr>
            <a:r>
              <a:rPr lang="es-ES" sz="9600" b="1" dirty="0" smtClean="0"/>
              <a:t>Dos  </a:t>
            </a:r>
            <a:r>
              <a:rPr lang="es-ES" sz="9600" b="1" dirty="0"/>
              <a:t>identificaron </a:t>
            </a:r>
            <a:r>
              <a:rPr lang="es-ES" sz="9600" b="1" dirty="0" smtClean="0"/>
              <a:t>específica: </a:t>
            </a:r>
            <a:r>
              <a:rPr lang="es-ES" sz="9600" b="1" dirty="0">
                <a:solidFill>
                  <a:srgbClr val="00B0F0"/>
                </a:solidFill>
              </a:rPr>
              <a:t>glifosato y derivados de </a:t>
            </a:r>
            <a:r>
              <a:rPr lang="es-ES" sz="9600" b="1" dirty="0" err="1">
                <a:solidFill>
                  <a:srgbClr val="00B0F0"/>
                </a:solidFill>
              </a:rPr>
              <a:t>pyridil</a:t>
            </a:r>
            <a:r>
              <a:rPr lang="es-ES" sz="9600" b="1" dirty="0"/>
              <a:t>.</a:t>
            </a:r>
          </a:p>
          <a:p>
            <a:pPr marL="411480" fontAlgn="auto">
              <a:spcAft>
                <a:spcPts val="0"/>
              </a:spcAft>
              <a:buFont typeface="Wingdings"/>
              <a:buNone/>
              <a:defRPr/>
            </a:pPr>
            <a:r>
              <a:rPr lang="es-ES" sz="9600" b="1" dirty="0" smtClean="0"/>
              <a:t>- Mostraron asociación positiva:</a:t>
            </a:r>
          </a:p>
          <a:p>
            <a:pPr marL="411480" fontAlgn="auto">
              <a:spcAft>
                <a:spcPts val="0"/>
              </a:spcAft>
              <a:buFont typeface="Wingdings"/>
              <a:buNone/>
              <a:defRPr/>
            </a:pPr>
            <a:r>
              <a:rPr lang="es-ES" sz="9600" b="1" dirty="0" smtClean="0"/>
              <a:t>7 </a:t>
            </a:r>
            <a:r>
              <a:rPr lang="es-ES" sz="9600" b="1" dirty="0"/>
              <a:t>de 10 estudios que </a:t>
            </a:r>
            <a:r>
              <a:rPr lang="es-ES" sz="9600" b="1" dirty="0">
                <a:solidFill>
                  <a:schemeClr val="accent2"/>
                </a:solidFill>
              </a:rPr>
              <a:t>analizaron </a:t>
            </a:r>
            <a:r>
              <a:rPr lang="es-ES" sz="9600" b="1" dirty="0" err="1">
                <a:solidFill>
                  <a:schemeClr val="accent2"/>
                </a:solidFill>
              </a:rPr>
              <a:t>prematurez</a:t>
            </a:r>
            <a:r>
              <a:rPr lang="es-ES" sz="9600" b="1" dirty="0">
                <a:solidFill>
                  <a:schemeClr val="accent2"/>
                </a:solidFill>
              </a:rPr>
              <a:t>, retardo de crecimiento intrauterino y bajo peso al </a:t>
            </a:r>
            <a:r>
              <a:rPr lang="es-ES" sz="9600" b="1" dirty="0" smtClean="0">
                <a:solidFill>
                  <a:schemeClr val="accent2"/>
                </a:solidFill>
              </a:rPr>
              <a:t>nacer.</a:t>
            </a:r>
            <a:endParaRPr lang="es-ES" sz="9600" b="1" dirty="0"/>
          </a:p>
          <a:p>
            <a:pPr marL="411480" fontAlgn="auto">
              <a:spcAft>
                <a:spcPts val="0"/>
              </a:spcAft>
              <a:buFont typeface="Wingdings"/>
              <a:buNone/>
              <a:defRPr/>
            </a:pPr>
            <a:r>
              <a:rPr lang="es-ES" sz="9600" b="1" dirty="0"/>
              <a:t>9 de 11 </a:t>
            </a:r>
            <a:r>
              <a:rPr lang="es-ES" sz="9600" b="1" dirty="0" smtClean="0"/>
              <a:t>estudios: asociación c </a:t>
            </a:r>
            <a:r>
              <a:rPr lang="es-ES" sz="9600" b="1" dirty="0">
                <a:solidFill>
                  <a:schemeClr val="accent2"/>
                </a:solidFill>
              </a:rPr>
              <a:t>aborto </a:t>
            </a:r>
            <a:r>
              <a:rPr lang="es-ES" sz="9600" b="1" dirty="0" smtClean="0">
                <a:solidFill>
                  <a:schemeClr val="accent2"/>
                </a:solidFill>
              </a:rPr>
              <a:t>espontáneo, muerte </a:t>
            </a:r>
            <a:r>
              <a:rPr lang="es-ES" sz="9600" b="1" dirty="0">
                <a:solidFill>
                  <a:schemeClr val="accent2"/>
                </a:solidFill>
              </a:rPr>
              <a:t>fetal, nacido muerto y muerte neonatal</a:t>
            </a:r>
            <a:r>
              <a:rPr lang="es-ES" sz="9600" b="1" dirty="0"/>
              <a:t>; y ventanas críticas de momento de exposición con </a:t>
            </a:r>
            <a:r>
              <a:rPr lang="es-ES" sz="9600" b="1" dirty="0" smtClean="0"/>
              <a:t>abortos precoces </a:t>
            </a:r>
            <a:r>
              <a:rPr lang="es-ES" sz="9600" b="1" dirty="0"/>
              <a:t>o </a:t>
            </a:r>
            <a:r>
              <a:rPr lang="es-ES" sz="9600" b="1" dirty="0" smtClean="0"/>
              <a:t>tardíos. </a:t>
            </a:r>
            <a:endParaRPr lang="en-US" dirty="0" smtClean="0"/>
          </a:p>
          <a:p>
            <a:pPr marL="411480" algn="ctr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n-US" sz="6400" dirty="0" smtClean="0"/>
              <a:t> Sanborn M, Kerr KJ, Sanin LH, Cole DC, </a:t>
            </a:r>
            <a:r>
              <a:rPr lang="en-US" sz="6400" dirty="0" err="1" smtClean="0"/>
              <a:t>Bassil</a:t>
            </a:r>
            <a:r>
              <a:rPr lang="en-US" sz="6400" dirty="0" smtClean="0"/>
              <a:t> KL, </a:t>
            </a:r>
            <a:r>
              <a:rPr lang="en-US" sz="6400" dirty="0" err="1" smtClean="0"/>
              <a:t>Vakil</a:t>
            </a:r>
            <a:r>
              <a:rPr lang="en-US" sz="6400" dirty="0" smtClean="0"/>
              <a:t> C. </a:t>
            </a:r>
          </a:p>
          <a:p>
            <a:pPr marL="411480" algn="ctr" fontAlgn="auto">
              <a:spcAft>
                <a:spcPts val="0"/>
              </a:spcAft>
              <a:buFont typeface="Wingdings"/>
              <a:buNone/>
              <a:defRPr/>
            </a:pPr>
            <a:r>
              <a:rPr lang="en-US" sz="6400" dirty="0" smtClean="0"/>
              <a:t>Non-cancer health effects of pesticides: systematic review and implications for family doctors.</a:t>
            </a:r>
          </a:p>
          <a:p>
            <a:pPr marL="411480" algn="ctr" fontAlgn="auto">
              <a:spcAft>
                <a:spcPts val="0"/>
              </a:spcAft>
              <a:buFont typeface="Wingdings"/>
              <a:buNone/>
              <a:defRPr/>
            </a:pPr>
            <a:r>
              <a:rPr lang="en-US" sz="6400" dirty="0" smtClean="0"/>
              <a:t> Can </a:t>
            </a:r>
            <a:r>
              <a:rPr lang="en-US" sz="6400" dirty="0" err="1" smtClean="0"/>
              <a:t>Fam</a:t>
            </a:r>
            <a:r>
              <a:rPr lang="en-US" sz="6400" dirty="0" smtClean="0"/>
              <a:t>  Physician. 2007</a:t>
            </a:r>
          </a:p>
          <a:p>
            <a:pPr marL="411480" algn="r" fontAlgn="auto">
              <a:spcAft>
                <a:spcPts val="0"/>
              </a:spcAft>
              <a:buFont typeface="Wingdings"/>
              <a:buNone/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3400" y="304800"/>
            <a:ext cx="8229600" cy="1706563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s-ES" sz="2700" dirty="0" smtClean="0">
                <a:solidFill>
                  <a:schemeClr val="tx2">
                    <a:satMod val="200000"/>
                  </a:schemeClr>
                </a:solidFill>
                <a:latin typeface="Batang" pitchFamily="18" charset="-127"/>
                <a:ea typeface="Batang" pitchFamily="18" charset="-127"/>
              </a:rPr>
              <a:t>Aberraciones </a:t>
            </a:r>
            <a:r>
              <a:rPr lang="es-ES" sz="2700" dirty="0">
                <a:solidFill>
                  <a:schemeClr val="tx2">
                    <a:satMod val="200000"/>
                  </a:schemeClr>
                </a:solidFill>
                <a:latin typeface="Batang" pitchFamily="18" charset="-127"/>
                <a:ea typeface="Batang" pitchFamily="18" charset="-127"/>
              </a:rPr>
              <a:t>cromosómicas en 529 individuos expuestos a pesticidas, comparada con 500 </a:t>
            </a:r>
            <a:r>
              <a:rPr lang="es-ES" sz="2700" dirty="0" smtClean="0">
                <a:solidFill>
                  <a:schemeClr val="tx2">
                    <a:satMod val="200000"/>
                  </a:schemeClr>
                </a:solidFill>
                <a:latin typeface="Batang" pitchFamily="18" charset="-127"/>
                <a:ea typeface="Batang" pitchFamily="18" charset="-127"/>
              </a:rPr>
              <a:t>controles simultáneos </a:t>
            </a:r>
            <a:r>
              <a:rPr lang="es-ES" sz="2700" dirty="0">
                <a:solidFill>
                  <a:schemeClr val="tx2">
                    <a:satMod val="200000"/>
                  </a:schemeClr>
                </a:solidFill>
                <a:latin typeface="Batang" pitchFamily="18" charset="-127"/>
                <a:ea typeface="Batang" pitchFamily="18" charset="-127"/>
              </a:rPr>
              <a:t>y </a:t>
            </a:r>
            <a:r>
              <a:rPr lang="es-ES" sz="2700" dirty="0" smtClean="0">
                <a:solidFill>
                  <a:schemeClr val="tx2">
                    <a:satMod val="200000"/>
                  </a:schemeClr>
                </a:solidFill>
                <a:latin typeface="Batang" pitchFamily="18" charset="-127"/>
                <a:ea typeface="Batang" pitchFamily="18" charset="-127"/>
              </a:rPr>
              <a:t>la </a:t>
            </a:r>
            <a:r>
              <a:rPr lang="es-ES" sz="2700" dirty="0">
                <a:solidFill>
                  <a:schemeClr val="tx2">
                    <a:satMod val="200000"/>
                  </a:schemeClr>
                </a:solidFill>
                <a:latin typeface="Batang" pitchFamily="18" charset="-127"/>
                <a:ea typeface="Batang" pitchFamily="18" charset="-127"/>
              </a:rPr>
              <a:t>prevalencia de aberraciones cromosómicas estimada en población </a:t>
            </a:r>
            <a:r>
              <a:rPr lang="es-ES" sz="2700" dirty="0" smtClean="0">
                <a:solidFill>
                  <a:schemeClr val="tx2">
                    <a:satMod val="200000"/>
                  </a:schemeClr>
                </a:solidFill>
                <a:latin typeface="Batang" pitchFamily="18" charset="-127"/>
                <a:ea typeface="Batang" pitchFamily="18" charset="-127"/>
              </a:rPr>
              <a:t>general</a:t>
            </a:r>
            <a:r>
              <a:rPr lang="en-US" sz="2700" dirty="0">
                <a:solidFill>
                  <a:schemeClr val="tx2">
                    <a:satMod val="200000"/>
                  </a:schemeClr>
                </a:solidFill>
                <a:latin typeface="Batang" pitchFamily="18" charset="-127"/>
                <a:ea typeface="Batang" pitchFamily="18" charset="-127"/>
              </a:rPr>
              <a:t> </a:t>
            </a:r>
            <a:r>
              <a:rPr lang="en-US" sz="2400" dirty="0" smtClean="0">
                <a:solidFill>
                  <a:schemeClr val="tx2">
                    <a:satMod val="200000"/>
                  </a:schemeClr>
                </a:solidFill>
                <a:latin typeface="Batang" pitchFamily="18" charset="-127"/>
                <a:ea typeface="Batang" pitchFamily="18" charset="-127"/>
              </a:rPr>
              <a:t/>
            </a:r>
            <a:br>
              <a:rPr lang="en-US" sz="2400" dirty="0" smtClean="0">
                <a:solidFill>
                  <a:schemeClr val="tx2">
                    <a:satMod val="200000"/>
                  </a:schemeClr>
                </a:solidFill>
                <a:latin typeface="Batang" pitchFamily="18" charset="-127"/>
                <a:ea typeface="Batang" pitchFamily="18" charset="-127"/>
              </a:rPr>
            </a:br>
            <a:r>
              <a:rPr lang="en-US" sz="2400" dirty="0" smtClean="0">
                <a:solidFill>
                  <a:schemeClr val="tx2">
                    <a:satMod val="200000"/>
                  </a:schemeClr>
                </a:solidFill>
              </a:rPr>
              <a:t/>
            </a:r>
            <a:br>
              <a:rPr lang="en-US" sz="2400" dirty="0" smtClean="0">
                <a:solidFill>
                  <a:schemeClr val="tx2">
                    <a:satMod val="200000"/>
                  </a:schemeClr>
                </a:solidFill>
              </a:rPr>
            </a:br>
            <a:r>
              <a:rPr lang="en-US" sz="2000" dirty="0" smtClean="0">
                <a:solidFill>
                  <a:schemeClr val="tx2">
                    <a:satMod val="200000"/>
                  </a:schemeClr>
                </a:solidFill>
              </a:rPr>
              <a:t>Sanborn </a:t>
            </a:r>
            <a:r>
              <a:rPr lang="en-US" sz="2000" dirty="0">
                <a:solidFill>
                  <a:schemeClr val="tx2">
                    <a:satMod val="200000"/>
                  </a:schemeClr>
                </a:solidFill>
              </a:rPr>
              <a:t>M, Kerr KJ, Sanin LH, Cole DC, </a:t>
            </a:r>
            <a:r>
              <a:rPr lang="en-US" sz="2000" dirty="0" err="1">
                <a:solidFill>
                  <a:schemeClr val="tx2">
                    <a:satMod val="200000"/>
                  </a:schemeClr>
                </a:solidFill>
              </a:rPr>
              <a:t>Bassil</a:t>
            </a:r>
            <a:r>
              <a:rPr lang="en-US" sz="2000" dirty="0">
                <a:solidFill>
                  <a:schemeClr val="tx2">
                    <a:satMod val="200000"/>
                  </a:schemeClr>
                </a:solidFill>
              </a:rPr>
              <a:t> KL, </a:t>
            </a:r>
            <a:r>
              <a:rPr lang="en-US" sz="2000" dirty="0" err="1">
                <a:solidFill>
                  <a:schemeClr val="tx2">
                    <a:satMod val="200000"/>
                  </a:schemeClr>
                </a:solidFill>
              </a:rPr>
              <a:t>Vakil</a:t>
            </a:r>
            <a:r>
              <a:rPr lang="en-US" sz="2000" dirty="0">
                <a:solidFill>
                  <a:schemeClr val="tx2">
                    <a:satMod val="200000"/>
                  </a:schemeClr>
                </a:solidFill>
              </a:rPr>
              <a:t> </a:t>
            </a:r>
            <a:r>
              <a:rPr lang="en-US" sz="2000" dirty="0" smtClean="0">
                <a:solidFill>
                  <a:schemeClr val="tx2">
                    <a:satMod val="200000"/>
                  </a:schemeClr>
                </a:solidFill>
              </a:rPr>
              <a:t>C.</a:t>
            </a:r>
            <a:br>
              <a:rPr lang="en-US" sz="2000" dirty="0" smtClean="0">
                <a:solidFill>
                  <a:schemeClr val="tx2">
                    <a:satMod val="200000"/>
                  </a:schemeClr>
                </a:solidFill>
              </a:rPr>
            </a:br>
            <a:r>
              <a:rPr lang="en-US" sz="2000" dirty="0" smtClean="0">
                <a:solidFill>
                  <a:schemeClr val="tx2">
                    <a:satMod val="200000"/>
                  </a:schemeClr>
                </a:solidFill>
              </a:rPr>
              <a:t> </a:t>
            </a:r>
            <a:r>
              <a:rPr lang="en-US" sz="2000" dirty="0">
                <a:solidFill>
                  <a:schemeClr val="tx2">
                    <a:satMod val="200000"/>
                  </a:schemeClr>
                </a:solidFill>
              </a:rPr>
              <a:t>Can </a:t>
            </a:r>
            <a:r>
              <a:rPr lang="en-US" sz="2000" dirty="0" err="1">
                <a:solidFill>
                  <a:schemeClr val="tx2">
                    <a:satMod val="200000"/>
                  </a:schemeClr>
                </a:solidFill>
              </a:rPr>
              <a:t>Fam</a:t>
            </a:r>
            <a:r>
              <a:rPr lang="en-US" sz="2000" dirty="0">
                <a:solidFill>
                  <a:schemeClr val="tx2">
                    <a:satMod val="200000"/>
                  </a:schemeClr>
                </a:solidFill>
              </a:rPr>
              <a:t> Physician. 2007</a:t>
            </a:r>
            <a:endParaRPr lang="en-US" sz="1800" dirty="0">
              <a:solidFill>
                <a:schemeClr val="tx2">
                  <a:satMod val="200000"/>
                </a:schemeClr>
              </a:solidFill>
            </a:endParaRPr>
          </a:p>
        </p:txBody>
      </p:sp>
      <p:pic>
        <p:nvPicPr>
          <p:cNvPr id="2662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05000" y="2895600"/>
            <a:ext cx="5875338" cy="39624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457200" y="457200"/>
            <a:ext cx="7772400" cy="1239838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es-ES" sz="3200" dirty="0" smtClean="0">
                <a:solidFill>
                  <a:schemeClr val="tx2">
                    <a:satMod val="200000"/>
                  </a:schemeClr>
                </a:solidFill>
                <a:latin typeface="Batang" pitchFamily="18" charset="-127"/>
                <a:ea typeface="Batang" pitchFamily="18" charset="-127"/>
              </a:rPr>
              <a:t>Tasa de malformaciones congénitas por 10000 nacidos vivos</a:t>
            </a:r>
            <a:r>
              <a:rPr lang="es-ES" sz="2800" dirty="0" smtClean="0">
                <a:solidFill>
                  <a:schemeClr val="tx2">
                    <a:satMod val="200000"/>
                  </a:schemeClr>
                </a:solidFill>
                <a:latin typeface="Batang" pitchFamily="18" charset="-127"/>
                <a:ea typeface="Batang" pitchFamily="18" charset="-127"/>
              </a:rPr>
              <a:t>.</a:t>
            </a:r>
            <a:br>
              <a:rPr lang="es-ES" sz="2800" dirty="0" smtClean="0">
                <a:solidFill>
                  <a:schemeClr val="tx2">
                    <a:satMod val="200000"/>
                  </a:schemeClr>
                </a:solidFill>
                <a:latin typeface="Batang" pitchFamily="18" charset="-127"/>
                <a:ea typeface="Batang" pitchFamily="18" charset="-127"/>
              </a:rPr>
            </a:br>
            <a:r>
              <a:rPr lang="es-ES" sz="2800" dirty="0" smtClean="0">
                <a:solidFill>
                  <a:schemeClr val="tx2">
                    <a:satMod val="200000"/>
                  </a:schemeClr>
                </a:solidFill>
                <a:latin typeface="Batang" pitchFamily="18" charset="-127"/>
                <a:ea typeface="Batang" pitchFamily="18" charset="-127"/>
              </a:rPr>
              <a:t> </a:t>
            </a:r>
            <a:r>
              <a:rPr lang="es-ES" sz="2400" dirty="0" smtClean="0">
                <a:solidFill>
                  <a:schemeClr val="tx2">
                    <a:satMod val="200000"/>
                  </a:schemeClr>
                </a:solidFill>
                <a:latin typeface="Batang" pitchFamily="18" charset="-127"/>
                <a:ea typeface="Batang" pitchFamily="18" charset="-127"/>
              </a:rPr>
              <a:t>Servicio de Neonatología del Hospital </a:t>
            </a:r>
            <a:r>
              <a:rPr lang="es-ES" sz="2400" dirty="0" err="1" smtClean="0">
                <a:solidFill>
                  <a:schemeClr val="tx2">
                    <a:satMod val="200000"/>
                  </a:schemeClr>
                </a:solidFill>
                <a:latin typeface="Batang" pitchFamily="18" charset="-127"/>
                <a:ea typeface="Batang" pitchFamily="18" charset="-127"/>
              </a:rPr>
              <a:t>Perrando</a:t>
            </a:r>
            <a:r>
              <a:rPr lang="es-ES" sz="2400" dirty="0" smtClean="0">
                <a:solidFill>
                  <a:schemeClr val="tx2">
                    <a:satMod val="200000"/>
                  </a:schemeClr>
                </a:solidFill>
                <a:latin typeface="Batang" pitchFamily="18" charset="-127"/>
                <a:ea typeface="Batang" pitchFamily="18" charset="-127"/>
              </a:rPr>
              <a:t> de Resistencia y Evolución de la superficie sembrada de soja en la </a:t>
            </a:r>
            <a:r>
              <a:rPr lang="es-ES" sz="2400" u="sng" dirty="0" smtClean="0">
                <a:solidFill>
                  <a:schemeClr val="tx2">
                    <a:satMod val="200000"/>
                  </a:schemeClr>
                </a:solidFill>
                <a:latin typeface="Batang" pitchFamily="18" charset="-127"/>
                <a:ea typeface="Batang" pitchFamily="18" charset="-127"/>
              </a:rPr>
              <a:t>Provincia de Chaco(ARG</a:t>
            </a:r>
            <a:r>
              <a:rPr lang="es-ES" sz="2400" dirty="0" smtClean="0">
                <a:solidFill>
                  <a:schemeClr val="tx2">
                    <a:satMod val="200000"/>
                  </a:schemeClr>
                </a:solidFill>
                <a:latin typeface="Batang" pitchFamily="18" charset="-127"/>
                <a:ea typeface="Batang" pitchFamily="18" charset="-127"/>
              </a:rPr>
              <a:t>)</a:t>
            </a:r>
            <a:endParaRPr lang="en-US" sz="2400" dirty="0">
              <a:solidFill>
                <a:schemeClr val="tx2">
                  <a:satMod val="200000"/>
                </a:schemeClr>
              </a:solidFill>
              <a:latin typeface="Batang" pitchFamily="18" charset="-127"/>
              <a:ea typeface="Batang" pitchFamily="18" charset="-127"/>
            </a:endParaRPr>
          </a:p>
        </p:txBody>
      </p:sp>
      <p:sp>
        <p:nvSpPr>
          <p:cNvPr id="27651" name="4 Marcador de texto"/>
          <p:cNvSpPr>
            <a:spLocks noGrp="1"/>
          </p:cNvSpPr>
          <p:nvPr>
            <p:ph type="body" idx="1"/>
          </p:nvPr>
        </p:nvSpPr>
        <p:spPr>
          <a:xfrm>
            <a:off x="457200" y="2560638"/>
            <a:ext cx="3962400" cy="334962"/>
          </a:xfrm>
        </p:spPr>
        <p:txBody>
          <a:bodyPr/>
          <a:lstStyle/>
          <a:p>
            <a:pPr marL="73025" algn="ctr"/>
            <a:endParaRPr lang="en-US" sz="2000" smtClean="0"/>
          </a:p>
          <a:p>
            <a:pPr marL="73025" algn="ctr"/>
            <a:r>
              <a:rPr lang="en-US" sz="2000" smtClean="0"/>
              <a:t>Malformaciones</a:t>
            </a:r>
          </a:p>
        </p:txBody>
      </p:sp>
      <p:sp>
        <p:nvSpPr>
          <p:cNvPr id="27652" name="6 Marcador de texto"/>
          <p:cNvSpPr>
            <a:spLocks noGrp="1"/>
          </p:cNvSpPr>
          <p:nvPr>
            <p:ph type="body" sz="half" idx="3"/>
          </p:nvPr>
        </p:nvSpPr>
        <p:spPr>
          <a:xfrm>
            <a:off x="4648200" y="2362200"/>
            <a:ext cx="4041775" cy="1066800"/>
          </a:xfrm>
        </p:spPr>
        <p:txBody>
          <a:bodyPr/>
          <a:lstStyle/>
          <a:p>
            <a:pPr marL="73025" algn="ctr"/>
            <a:r>
              <a:rPr lang="en-US" smtClean="0"/>
              <a:t> Has sembradas </a:t>
            </a:r>
          </a:p>
        </p:txBody>
      </p:sp>
      <p:pic>
        <p:nvPicPr>
          <p:cNvPr id="27653" name="Picture 2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3048000"/>
            <a:ext cx="4040188" cy="3657600"/>
          </a:xfrm>
        </p:spPr>
      </p:pic>
      <p:pic>
        <p:nvPicPr>
          <p:cNvPr id="27654" name="Picture 3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45025" y="3048000"/>
            <a:ext cx="4041775" cy="36576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Título"/>
          <p:cNvSpPr>
            <a:spLocks noGrp="1"/>
          </p:cNvSpPr>
          <p:nvPr>
            <p:ph type="title"/>
          </p:nvPr>
        </p:nvSpPr>
        <p:spPr>
          <a:xfrm>
            <a:off x="914400" y="381000"/>
            <a:ext cx="7772400" cy="1295400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3600" dirty="0" err="1" smtClean="0">
                <a:solidFill>
                  <a:schemeClr val="tx2">
                    <a:satMod val="200000"/>
                  </a:schemeClr>
                </a:solidFill>
                <a:latin typeface="Batang" pitchFamily="18" charset="-127"/>
                <a:ea typeface="Batang" pitchFamily="18" charset="-127"/>
              </a:rPr>
              <a:t>Mortalidad</a:t>
            </a:r>
            <a:r>
              <a:rPr lang="en-US" sz="3600" dirty="0" smtClean="0">
                <a:solidFill>
                  <a:schemeClr val="tx2">
                    <a:satMod val="200000"/>
                  </a:schemeClr>
                </a:solidFill>
                <a:latin typeface="Batang" pitchFamily="18" charset="-127"/>
                <a:ea typeface="Batang" pitchFamily="18" charset="-127"/>
              </a:rPr>
              <a:t> </a:t>
            </a:r>
            <a:r>
              <a:rPr lang="en-US" sz="3600" dirty="0" err="1" smtClean="0">
                <a:solidFill>
                  <a:schemeClr val="tx2">
                    <a:satMod val="200000"/>
                  </a:schemeClr>
                </a:solidFill>
                <a:latin typeface="Batang" pitchFamily="18" charset="-127"/>
                <a:ea typeface="Batang" pitchFamily="18" charset="-127"/>
              </a:rPr>
              <a:t>infantil</a:t>
            </a:r>
            <a:r>
              <a:rPr lang="en-US" sz="3600" dirty="0" smtClean="0">
                <a:solidFill>
                  <a:schemeClr val="tx2">
                    <a:satMod val="200000"/>
                  </a:schemeClr>
                </a:solidFill>
                <a:latin typeface="Batang" pitchFamily="18" charset="-127"/>
                <a:ea typeface="Batang" pitchFamily="18" charset="-127"/>
              </a:rPr>
              <a:t> </a:t>
            </a:r>
            <a:r>
              <a:rPr lang="en-US" sz="3600" dirty="0" err="1" smtClean="0">
                <a:solidFill>
                  <a:schemeClr val="tx2">
                    <a:satMod val="200000"/>
                  </a:schemeClr>
                </a:solidFill>
                <a:latin typeface="Batang" pitchFamily="18" charset="-127"/>
                <a:ea typeface="Batang" pitchFamily="18" charset="-127"/>
              </a:rPr>
              <a:t>por</a:t>
            </a:r>
            <a:r>
              <a:rPr lang="en-US" sz="3600" dirty="0" smtClean="0">
                <a:solidFill>
                  <a:schemeClr val="tx2">
                    <a:satMod val="200000"/>
                  </a:schemeClr>
                </a:solidFill>
                <a:latin typeface="Batang" pitchFamily="18" charset="-127"/>
                <a:ea typeface="Batang" pitchFamily="18" charset="-127"/>
              </a:rPr>
              <a:t> </a:t>
            </a:r>
            <a:r>
              <a:rPr lang="en-US" sz="3600" dirty="0" err="1" smtClean="0">
                <a:solidFill>
                  <a:schemeClr val="tx2">
                    <a:satMod val="200000"/>
                  </a:schemeClr>
                </a:solidFill>
                <a:latin typeface="Batang" pitchFamily="18" charset="-127"/>
                <a:ea typeface="Batang" pitchFamily="18" charset="-127"/>
              </a:rPr>
              <a:t>causas</a:t>
            </a:r>
            <a:r>
              <a:rPr lang="en-US" sz="3600" dirty="0" smtClean="0">
                <a:solidFill>
                  <a:schemeClr val="tx2">
                    <a:satMod val="200000"/>
                  </a:schemeClr>
                </a:solidFill>
                <a:latin typeface="Batang" pitchFamily="18" charset="-127"/>
                <a:ea typeface="Batang" pitchFamily="18" charset="-127"/>
              </a:rPr>
              <a:t> Q en CHACO </a:t>
            </a:r>
            <a:r>
              <a:rPr lang="en-US" sz="2700" dirty="0" smtClean="0">
                <a:solidFill>
                  <a:schemeClr val="tx2">
                    <a:satMod val="200000"/>
                  </a:schemeClr>
                </a:solidFill>
                <a:latin typeface="Batang" pitchFamily="18" charset="-127"/>
                <a:ea typeface="Batang" pitchFamily="18" charset="-127"/>
              </a:rPr>
              <a:t>(</a:t>
            </a:r>
            <a:r>
              <a:rPr lang="es-ES" sz="2700" dirty="0" smtClean="0">
                <a:solidFill>
                  <a:schemeClr val="tx2">
                    <a:satMod val="200000"/>
                  </a:schemeClr>
                </a:solidFill>
                <a:latin typeface="Batang" pitchFamily="18" charset="-127"/>
                <a:ea typeface="Batang" pitchFamily="18" charset="-127"/>
              </a:rPr>
              <a:t>malformaciones</a:t>
            </a:r>
            <a:r>
              <a:rPr lang="es-ES" sz="2700" dirty="0">
                <a:solidFill>
                  <a:schemeClr val="tx2">
                    <a:satMod val="200000"/>
                  </a:schemeClr>
                </a:solidFill>
                <a:latin typeface="Batang" pitchFamily="18" charset="-127"/>
                <a:ea typeface="Batang" pitchFamily="18" charset="-127"/>
              </a:rPr>
              <a:t>, anomalías cromosómicas y </a:t>
            </a:r>
            <a:r>
              <a:rPr lang="es-ES" sz="2700" dirty="0" smtClean="0">
                <a:solidFill>
                  <a:schemeClr val="tx2">
                    <a:satMod val="200000"/>
                  </a:schemeClr>
                </a:solidFill>
                <a:latin typeface="Batang" pitchFamily="18" charset="-127"/>
                <a:ea typeface="Batang" pitchFamily="18" charset="-127"/>
              </a:rPr>
              <a:t>deformidades</a:t>
            </a:r>
            <a:r>
              <a:rPr lang="es-ES" sz="2000" dirty="0" smtClean="0">
                <a:solidFill>
                  <a:schemeClr val="tx2">
                    <a:satMod val="200000"/>
                  </a:schemeClr>
                </a:solidFill>
                <a:latin typeface="Batang" pitchFamily="18" charset="-127"/>
                <a:ea typeface="Batang" pitchFamily="18" charset="-127"/>
              </a:rPr>
              <a:t>)</a:t>
            </a:r>
            <a:endParaRPr lang="en-US" sz="2000" dirty="0">
              <a:solidFill>
                <a:schemeClr val="tx2">
                  <a:satMod val="200000"/>
                </a:schemeClr>
              </a:solidFill>
              <a:latin typeface="Batang" pitchFamily="18" charset="-127"/>
              <a:ea typeface="Batang" pitchFamily="18" charset="-127"/>
            </a:endParaRPr>
          </a:p>
        </p:txBody>
      </p:sp>
      <p:pic>
        <p:nvPicPr>
          <p:cNvPr id="2867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0" y="2209800"/>
            <a:ext cx="6096000" cy="439578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512763"/>
            <a:ext cx="7772400" cy="1316037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s-ES" b="1" dirty="0" smtClean="0">
                <a:solidFill>
                  <a:schemeClr val="tx2">
                    <a:satMod val="200000"/>
                  </a:schemeClr>
                </a:solidFill>
                <a:latin typeface="Batang" pitchFamily="18" charset="-127"/>
                <a:ea typeface="Batang" pitchFamily="18" charset="-127"/>
              </a:rPr>
              <a:t>1. </a:t>
            </a:r>
            <a:r>
              <a:rPr lang="es-ES" b="1" dirty="0">
                <a:solidFill>
                  <a:schemeClr val="tx2">
                    <a:satMod val="200000"/>
                  </a:schemeClr>
                </a:solidFill>
                <a:latin typeface="Batang" pitchFamily="18" charset="-127"/>
                <a:ea typeface="Batang" pitchFamily="18" charset="-127"/>
              </a:rPr>
              <a:t>ENCUENTRO DE </a:t>
            </a:r>
            <a:r>
              <a:rPr lang="es-ES" b="1" dirty="0" smtClean="0">
                <a:solidFill>
                  <a:schemeClr val="tx2">
                    <a:satMod val="200000"/>
                  </a:schemeClr>
                </a:solidFill>
                <a:latin typeface="Batang" pitchFamily="18" charset="-127"/>
                <a:ea typeface="Batang" pitchFamily="18" charset="-127"/>
              </a:rPr>
              <a:t>MEDICOS </a:t>
            </a:r>
            <a:r>
              <a:rPr lang="es-ES" b="1" dirty="0">
                <a:solidFill>
                  <a:schemeClr val="tx2">
                    <a:satMod val="200000"/>
                  </a:schemeClr>
                </a:solidFill>
                <a:latin typeface="Batang" pitchFamily="18" charset="-127"/>
                <a:ea typeface="Batang" pitchFamily="18" charset="-127"/>
              </a:rPr>
              <a:t>DE PUEBLOS </a:t>
            </a:r>
            <a:r>
              <a:rPr lang="es-ES" b="1" dirty="0" smtClean="0">
                <a:solidFill>
                  <a:schemeClr val="tx2">
                    <a:satMod val="200000"/>
                  </a:schemeClr>
                </a:solidFill>
                <a:latin typeface="Batang" pitchFamily="18" charset="-127"/>
                <a:ea typeface="Batang" pitchFamily="18" charset="-127"/>
              </a:rPr>
              <a:t>FUMIGADOS</a:t>
            </a:r>
            <a:br>
              <a:rPr lang="es-ES" b="1" dirty="0" smtClean="0">
                <a:solidFill>
                  <a:schemeClr val="tx2">
                    <a:satMod val="200000"/>
                  </a:schemeClr>
                </a:solidFill>
                <a:latin typeface="Batang" pitchFamily="18" charset="-127"/>
                <a:ea typeface="Batang" pitchFamily="18" charset="-127"/>
              </a:rPr>
            </a:br>
            <a:r>
              <a:rPr lang="es-ES" b="1" dirty="0" smtClean="0">
                <a:solidFill>
                  <a:schemeClr val="tx2">
                    <a:satMod val="200000"/>
                  </a:schemeClr>
                </a:solidFill>
                <a:latin typeface="Batang" pitchFamily="18" charset="-127"/>
                <a:ea typeface="Batang" pitchFamily="18" charset="-127"/>
              </a:rPr>
              <a:t>datos:</a:t>
            </a:r>
            <a:r>
              <a:rPr lang="es-ES" sz="3100" b="1" dirty="0">
                <a:solidFill>
                  <a:schemeClr val="tx2">
                    <a:satMod val="200000"/>
                  </a:schemeClr>
                </a:solidFill>
              </a:rPr>
              <a:t/>
            </a:r>
            <a:br>
              <a:rPr lang="es-ES" sz="3100" b="1" dirty="0">
                <a:solidFill>
                  <a:schemeClr val="tx2">
                    <a:satMod val="200000"/>
                  </a:schemeClr>
                </a:solidFill>
              </a:rPr>
            </a:br>
            <a:endParaRPr lang="en-US" dirty="0">
              <a:solidFill>
                <a:schemeClr val="tx2">
                  <a:satMod val="200000"/>
                </a:schemeClr>
              </a:solidFill>
            </a:endParaRPr>
          </a:p>
        </p:txBody>
      </p:sp>
      <p:sp>
        <p:nvSpPr>
          <p:cNvPr id="29699" name="2 Marcador de contenido"/>
          <p:cNvSpPr>
            <a:spLocks noGrp="1"/>
          </p:cNvSpPr>
          <p:nvPr>
            <p:ph idx="1"/>
          </p:nvPr>
        </p:nvSpPr>
        <p:spPr>
          <a:xfrm>
            <a:off x="609600" y="2514600"/>
            <a:ext cx="8077200" cy="41148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s-ES" sz="3200" smtClean="0"/>
              <a:t>“En el registro Latinoamericano de  Malformaciones Congénitas (ECLAM) se informa que la </a:t>
            </a:r>
            <a:r>
              <a:rPr lang="es-ES" sz="3200" u="sng" smtClean="0"/>
              <a:t>Provincia de Misiones </a:t>
            </a:r>
            <a:r>
              <a:rPr lang="es-ES" sz="3200" smtClean="0"/>
              <a:t>tiene una tasa de 0.1 /1000 nacidos vivos con defecto de cierre del tubo neural; pero el Dr. Demaio registra en su hospital 7.2/1000 (70 veces más), tasa que aumenta año a año…”</a:t>
            </a:r>
            <a:endParaRPr lang="en-US" sz="32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es-ES" sz="3200" dirty="0" err="1">
                <a:solidFill>
                  <a:schemeClr val="tx2">
                    <a:satMod val="200000"/>
                  </a:schemeClr>
                </a:solidFill>
                <a:latin typeface="Batang" pitchFamily="18" charset="-127"/>
                <a:ea typeface="Batang" pitchFamily="18" charset="-127"/>
              </a:rPr>
              <a:t>Icberg</a:t>
            </a:r>
            <a:r>
              <a:rPr lang="es-ES" sz="3200" dirty="0">
                <a:solidFill>
                  <a:schemeClr val="tx2">
                    <a:satMod val="200000"/>
                  </a:schemeClr>
                </a:solidFill>
                <a:latin typeface="Batang" pitchFamily="18" charset="-127"/>
                <a:ea typeface="Batang" pitchFamily="18" charset="-127"/>
              </a:rPr>
              <a:t> de efectos de los </a:t>
            </a:r>
            <a:r>
              <a:rPr lang="es-ES" sz="3200" dirty="0" err="1">
                <a:solidFill>
                  <a:schemeClr val="tx2">
                    <a:satMod val="200000"/>
                  </a:schemeClr>
                </a:solidFill>
                <a:latin typeface="Batang" pitchFamily="18" charset="-127"/>
                <a:ea typeface="Batang" pitchFamily="18" charset="-127"/>
              </a:rPr>
              <a:t>agrotóxicos</a:t>
            </a:r>
            <a:r>
              <a:rPr lang="es-ES" sz="3200" dirty="0">
                <a:solidFill>
                  <a:schemeClr val="tx2">
                    <a:satMod val="200000"/>
                  </a:schemeClr>
                </a:solidFill>
                <a:latin typeface="Batang" pitchFamily="18" charset="-127"/>
                <a:ea typeface="Batang" pitchFamily="18" charset="-127"/>
              </a:rPr>
              <a:t> sobre la salud </a:t>
            </a:r>
            <a:r>
              <a:rPr lang="es-ES" sz="3200" dirty="0" smtClean="0">
                <a:solidFill>
                  <a:schemeClr val="tx2">
                    <a:satMod val="200000"/>
                  </a:schemeClr>
                </a:solidFill>
                <a:latin typeface="Batang" pitchFamily="18" charset="-127"/>
                <a:ea typeface="Batang" pitchFamily="18" charset="-127"/>
              </a:rPr>
              <a:t>humana</a:t>
            </a:r>
            <a:r>
              <a:rPr lang="es-ES" sz="2800" dirty="0" smtClean="0">
                <a:solidFill>
                  <a:schemeClr val="tx2">
                    <a:satMod val="200000"/>
                  </a:schemeClr>
                </a:solidFill>
                <a:latin typeface="Batang" pitchFamily="18" charset="-127"/>
                <a:ea typeface="Batang" pitchFamily="18" charset="-127"/>
              </a:rPr>
              <a:t>.  </a:t>
            </a:r>
            <a:r>
              <a:rPr lang="en-US" sz="2000" dirty="0" smtClean="0">
                <a:solidFill>
                  <a:schemeClr val="tx2">
                    <a:satMod val="200000"/>
                  </a:schemeClr>
                </a:solidFill>
                <a:latin typeface="Batang" pitchFamily="18" charset="-127"/>
                <a:ea typeface="Batang" pitchFamily="18" charset="-127"/>
              </a:rPr>
              <a:t>MMC</a:t>
            </a:r>
            <a:r>
              <a:rPr lang="en-US" sz="2000" dirty="0">
                <a:solidFill>
                  <a:schemeClr val="tx2">
                    <a:satMod val="200000"/>
                  </a:schemeClr>
                </a:solidFill>
                <a:latin typeface="Batang" pitchFamily="18" charset="-127"/>
                <a:ea typeface="Batang" pitchFamily="18" charset="-127"/>
              </a:rPr>
              <a:t>: </a:t>
            </a:r>
            <a:r>
              <a:rPr lang="en-US" sz="2000" dirty="0" err="1" smtClean="0">
                <a:solidFill>
                  <a:schemeClr val="tx2">
                    <a:satMod val="200000"/>
                  </a:schemeClr>
                </a:solidFill>
                <a:latin typeface="Batang" pitchFamily="18" charset="-127"/>
                <a:ea typeface="Batang" pitchFamily="18" charset="-127"/>
              </a:rPr>
              <a:t>Mielomeningocele</a:t>
            </a:r>
            <a:r>
              <a:rPr lang="en-US" sz="2000" dirty="0" smtClean="0">
                <a:solidFill>
                  <a:schemeClr val="tx2">
                    <a:satMod val="200000"/>
                  </a:schemeClr>
                </a:solidFill>
                <a:latin typeface="Batang" pitchFamily="18" charset="-127"/>
                <a:ea typeface="Batang" pitchFamily="18" charset="-127"/>
              </a:rPr>
              <a:t> (Dr </a:t>
            </a:r>
            <a:r>
              <a:rPr lang="en-US" sz="2000" dirty="0" err="1" smtClean="0">
                <a:solidFill>
                  <a:schemeClr val="tx2">
                    <a:satMod val="200000"/>
                  </a:schemeClr>
                </a:solidFill>
                <a:latin typeface="Batang" pitchFamily="18" charset="-127"/>
                <a:ea typeface="Batang" pitchFamily="18" charset="-127"/>
              </a:rPr>
              <a:t>Demaio</a:t>
            </a:r>
            <a:r>
              <a:rPr lang="en-US" sz="2000" dirty="0" smtClean="0">
                <a:solidFill>
                  <a:schemeClr val="tx2">
                    <a:satMod val="200000"/>
                  </a:schemeClr>
                </a:solidFill>
                <a:latin typeface="Batang" pitchFamily="18" charset="-127"/>
                <a:ea typeface="Batang" pitchFamily="18" charset="-127"/>
              </a:rPr>
              <a:t>)</a:t>
            </a:r>
            <a:endParaRPr lang="en-US" sz="2800" dirty="0">
              <a:solidFill>
                <a:schemeClr val="tx2">
                  <a:satMod val="200000"/>
                </a:schemeClr>
              </a:solidFill>
              <a:latin typeface="Batang" pitchFamily="18" charset="-127"/>
              <a:ea typeface="Batang" pitchFamily="18" charset="-127"/>
            </a:endParaRPr>
          </a:p>
        </p:txBody>
      </p:sp>
      <p:pic>
        <p:nvPicPr>
          <p:cNvPr id="30723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52600" y="1784350"/>
            <a:ext cx="6096000" cy="4572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>
          <a:xfrm>
            <a:off x="457200" y="512763"/>
            <a:ext cx="8229600" cy="914400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3600" dirty="0" err="1" smtClean="0">
                <a:solidFill>
                  <a:schemeClr val="tx2">
                    <a:satMod val="200000"/>
                  </a:schemeClr>
                </a:solidFill>
                <a:latin typeface="Batang" pitchFamily="18" charset="-127"/>
                <a:ea typeface="Batang" pitchFamily="18" charset="-127"/>
              </a:rPr>
              <a:t>DAñO</a:t>
            </a:r>
            <a:r>
              <a:rPr lang="en-US" sz="3600" dirty="0" smtClean="0">
                <a:solidFill>
                  <a:schemeClr val="tx2">
                    <a:satMod val="200000"/>
                  </a:schemeClr>
                </a:solidFill>
                <a:latin typeface="Batang" pitchFamily="18" charset="-127"/>
                <a:ea typeface="Batang" pitchFamily="18" charset="-127"/>
              </a:rPr>
              <a:t> DEL MATERIAL GENETICO</a:t>
            </a:r>
            <a:br>
              <a:rPr lang="en-US" sz="3600" dirty="0" smtClean="0">
                <a:solidFill>
                  <a:schemeClr val="tx2">
                    <a:satMod val="200000"/>
                  </a:schemeClr>
                </a:solidFill>
                <a:latin typeface="Batang" pitchFamily="18" charset="-127"/>
                <a:ea typeface="Batang" pitchFamily="18" charset="-127"/>
              </a:rPr>
            </a:br>
            <a:r>
              <a:rPr lang="en-US" sz="3600" dirty="0" smtClean="0">
                <a:solidFill>
                  <a:schemeClr val="tx2">
                    <a:satMod val="200000"/>
                  </a:schemeClr>
                </a:solidFill>
                <a:latin typeface="Batang" pitchFamily="18" charset="-127"/>
                <a:ea typeface="Batang" pitchFamily="18" charset="-127"/>
              </a:rPr>
              <a:t>(</a:t>
            </a:r>
            <a:r>
              <a:rPr lang="en-US" sz="3600" dirty="0" err="1" smtClean="0">
                <a:solidFill>
                  <a:schemeClr val="tx2">
                    <a:satMod val="200000"/>
                  </a:schemeClr>
                </a:solidFill>
                <a:latin typeface="Batang" pitchFamily="18" charset="-127"/>
                <a:ea typeface="Batang" pitchFamily="18" charset="-127"/>
              </a:rPr>
              <a:t>genotoxicidad</a:t>
            </a:r>
            <a:r>
              <a:rPr lang="en-US" sz="3600" dirty="0" smtClean="0">
                <a:solidFill>
                  <a:schemeClr val="tx2">
                    <a:satMod val="200000"/>
                  </a:schemeClr>
                </a:solidFill>
                <a:latin typeface="Batang" pitchFamily="18" charset="-127"/>
                <a:ea typeface="Batang" pitchFamily="18" charset="-127"/>
              </a:rPr>
              <a:t> de </a:t>
            </a:r>
            <a:r>
              <a:rPr lang="en-US" sz="3600" dirty="0" err="1" smtClean="0">
                <a:solidFill>
                  <a:schemeClr val="tx2">
                    <a:satMod val="200000"/>
                  </a:schemeClr>
                </a:solidFill>
                <a:latin typeface="Batang" pitchFamily="18" charset="-127"/>
                <a:ea typeface="Batang" pitchFamily="18" charset="-127"/>
              </a:rPr>
              <a:t>Glifosato</a:t>
            </a:r>
            <a:r>
              <a:rPr lang="en-US" sz="3600" dirty="0" smtClean="0">
                <a:solidFill>
                  <a:schemeClr val="tx2">
                    <a:satMod val="200000"/>
                  </a:schemeClr>
                </a:solidFill>
                <a:latin typeface="Batang" pitchFamily="18" charset="-127"/>
                <a:ea typeface="Batang" pitchFamily="18" charset="-127"/>
              </a:rPr>
              <a:t> y </a:t>
            </a:r>
            <a:r>
              <a:rPr lang="en-US" sz="3600" dirty="0" err="1" smtClean="0">
                <a:solidFill>
                  <a:schemeClr val="tx2">
                    <a:satMod val="200000"/>
                  </a:schemeClr>
                </a:solidFill>
                <a:latin typeface="Batang" pitchFamily="18" charset="-127"/>
                <a:ea typeface="Batang" pitchFamily="18" charset="-127"/>
              </a:rPr>
              <a:t>otros</a:t>
            </a:r>
            <a:r>
              <a:rPr lang="en-US" sz="3600" dirty="0" smtClean="0">
                <a:solidFill>
                  <a:schemeClr val="tx2">
                    <a:satMod val="200000"/>
                  </a:schemeClr>
                </a:solidFill>
                <a:latin typeface="Batang" pitchFamily="18" charset="-127"/>
                <a:ea typeface="Batang" pitchFamily="18" charset="-127"/>
              </a:rPr>
              <a:t> </a:t>
            </a:r>
            <a:r>
              <a:rPr lang="en-US" sz="3600" dirty="0" err="1" smtClean="0">
                <a:solidFill>
                  <a:schemeClr val="tx2">
                    <a:satMod val="200000"/>
                  </a:schemeClr>
                </a:solidFill>
                <a:latin typeface="Batang" pitchFamily="18" charset="-127"/>
                <a:ea typeface="Batang" pitchFamily="18" charset="-127"/>
              </a:rPr>
              <a:t>plaguicidas</a:t>
            </a:r>
            <a:r>
              <a:rPr lang="en-US" sz="3600" dirty="0" smtClean="0">
                <a:solidFill>
                  <a:schemeClr val="tx2">
                    <a:satMod val="200000"/>
                  </a:schemeClr>
                </a:solidFill>
                <a:latin typeface="Batang" pitchFamily="18" charset="-127"/>
                <a:ea typeface="Batang" pitchFamily="18" charset="-127"/>
              </a:rPr>
              <a:t>)</a:t>
            </a:r>
            <a:br>
              <a:rPr lang="en-US" sz="3600" dirty="0" smtClean="0">
                <a:solidFill>
                  <a:schemeClr val="tx2">
                    <a:satMod val="200000"/>
                  </a:schemeClr>
                </a:solidFill>
                <a:latin typeface="Batang" pitchFamily="18" charset="-127"/>
                <a:ea typeface="Batang" pitchFamily="18" charset="-127"/>
              </a:rPr>
            </a:br>
            <a:r>
              <a:rPr lang="en-US" sz="3600" dirty="0" smtClean="0">
                <a:solidFill>
                  <a:schemeClr val="tx2">
                    <a:satMod val="200000"/>
                  </a:schemeClr>
                </a:solidFill>
                <a:latin typeface="Batang" pitchFamily="18" charset="-127"/>
                <a:ea typeface="Batang" pitchFamily="18" charset="-127"/>
              </a:rPr>
              <a:t> </a:t>
            </a:r>
            <a:r>
              <a:rPr lang="en-US" sz="3100" dirty="0" smtClean="0">
                <a:solidFill>
                  <a:schemeClr val="tx2">
                    <a:satMod val="200000"/>
                  </a:schemeClr>
                </a:solidFill>
              </a:rPr>
              <a:t> </a:t>
            </a:r>
            <a:r>
              <a:rPr lang="en-US" sz="3100" dirty="0" err="1" smtClean="0">
                <a:solidFill>
                  <a:schemeClr val="tx2">
                    <a:satMod val="200000"/>
                  </a:schemeClr>
                </a:solidFill>
                <a:latin typeface="Batang" pitchFamily="18" charset="-127"/>
                <a:ea typeface="Batang" pitchFamily="18" charset="-127"/>
              </a:rPr>
              <a:t>Dra</a:t>
            </a:r>
            <a:r>
              <a:rPr lang="en-US" sz="3100" dirty="0" smtClean="0">
                <a:solidFill>
                  <a:schemeClr val="tx2">
                    <a:satMod val="200000"/>
                  </a:schemeClr>
                </a:solidFill>
                <a:latin typeface="Batang" pitchFamily="18" charset="-127"/>
                <a:ea typeface="Batang" pitchFamily="18" charset="-127"/>
              </a:rPr>
              <a:t> </a:t>
            </a:r>
            <a:r>
              <a:rPr lang="en-US" sz="3100" dirty="0" err="1" smtClean="0">
                <a:solidFill>
                  <a:schemeClr val="tx2">
                    <a:satMod val="200000"/>
                  </a:schemeClr>
                </a:solidFill>
                <a:latin typeface="Batang" pitchFamily="18" charset="-127"/>
                <a:ea typeface="Batang" pitchFamily="18" charset="-127"/>
              </a:rPr>
              <a:t>Aiassa</a:t>
            </a:r>
            <a:r>
              <a:rPr lang="en-US" sz="3100" dirty="0" smtClean="0">
                <a:solidFill>
                  <a:schemeClr val="tx2">
                    <a:satMod val="200000"/>
                  </a:schemeClr>
                </a:solidFill>
                <a:latin typeface="Batang" pitchFamily="18" charset="-127"/>
                <a:ea typeface="Batang" pitchFamily="18" charset="-127"/>
              </a:rPr>
              <a:t> </a:t>
            </a:r>
            <a:r>
              <a:rPr lang="en-US" sz="3100" dirty="0" err="1" smtClean="0">
                <a:solidFill>
                  <a:schemeClr val="tx2">
                    <a:satMod val="200000"/>
                  </a:schemeClr>
                </a:solidFill>
                <a:latin typeface="Batang" pitchFamily="18" charset="-127"/>
                <a:ea typeface="Batang" pitchFamily="18" charset="-127"/>
              </a:rPr>
              <a:t>UNRioIV</a:t>
            </a:r>
            <a:r>
              <a:rPr lang="en-US" sz="3100" dirty="0" smtClean="0">
                <a:solidFill>
                  <a:schemeClr val="tx2">
                    <a:satMod val="200000"/>
                  </a:schemeClr>
                </a:solidFill>
                <a:latin typeface="Batang" pitchFamily="18" charset="-127"/>
                <a:ea typeface="Batang" pitchFamily="18" charset="-127"/>
              </a:rPr>
              <a:t> (ARG)</a:t>
            </a:r>
            <a:endParaRPr lang="en-US" sz="3100" dirty="0">
              <a:solidFill>
                <a:schemeClr val="tx2">
                  <a:satMod val="200000"/>
                </a:schemeClr>
              </a:solidFill>
              <a:latin typeface="Batang" pitchFamily="18" charset="-127"/>
              <a:ea typeface="Batang" pitchFamily="18" charset="-127"/>
            </a:endParaRPr>
          </a:p>
        </p:txBody>
      </p:sp>
      <p:pic>
        <p:nvPicPr>
          <p:cNvPr id="31747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381" t="28847" r="3513" b="10788"/>
          <a:stretch>
            <a:fillRect/>
          </a:stretch>
        </p:blipFill>
        <p:spPr>
          <a:xfrm>
            <a:off x="381000" y="3276600"/>
            <a:ext cx="4038600" cy="3352800"/>
          </a:xfrm>
        </p:spPr>
      </p:pic>
      <p:pic>
        <p:nvPicPr>
          <p:cNvPr id="31748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5659" t="24538" r="5659" b="15060"/>
          <a:stretch>
            <a:fillRect/>
          </a:stretch>
        </p:blipFill>
        <p:spPr>
          <a:xfrm>
            <a:off x="4876800" y="3200400"/>
            <a:ext cx="3962400" cy="3429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s-ES" sz="3200" b="1" dirty="0" smtClean="0">
                <a:solidFill>
                  <a:schemeClr val="tx2">
                    <a:satMod val="200000"/>
                  </a:schemeClr>
                </a:solidFill>
                <a:latin typeface="Batang" pitchFamily="18" charset="-127"/>
                <a:ea typeface="Batang" pitchFamily="18" charset="-127"/>
              </a:rPr>
              <a:t>1º ENCUENTRO NACIONAL DE MEDICOS DE PUEBLOS FUMIGADOS</a:t>
            </a:r>
            <a:endParaRPr lang="en-US" sz="3200" dirty="0">
              <a:solidFill>
                <a:schemeClr val="tx2">
                  <a:satMod val="200000"/>
                </a:schemeClr>
              </a:solidFill>
            </a:endParaRPr>
          </a:p>
        </p:txBody>
      </p:sp>
      <p:sp>
        <p:nvSpPr>
          <p:cNvPr id="32771" name="5 Marcador de contenido"/>
          <p:cNvSpPr>
            <a:spLocks noGrp="1"/>
          </p:cNvSpPr>
          <p:nvPr>
            <p:ph idx="1"/>
          </p:nvPr>
        </p:nvSpPr>
        <p:spPr>
          <a:xfrm>
            <a:off x="762000" y="1600200"/>
            <a:ext cx="8077200" cy="475615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s-ES" sz="2000" dirty="0" smtClean="0"/>
              <a:t>“La característica más sorprendente de los resultados de esta revisión sistemática es la </a:t>
            </a:r>
            <a:r>
              <a:rPr lang="es-ES" sz="2000" dirty="0" smtClean="0">
                <a:solidFill>
                  <a:schemeClr val="accent2"/>
                </a:solidFill>
              </a:rPr>
              <a:t>coherencia</a:t>
            </a:r>
            <a:r>
              <a:rPr lang="es-ES" sz="2000" dirty="0" smtClean="0"/>
              <a:t> de las pruebas que demuestran que la exposición a </a:t>
            </a:r>
            <a:r>
              <a:rPr lang="es-ES" sz="2000" dirty="0" err="1" smtClean="0"/>
              <a:t>agrotóxicos</a:t>
            </a:r>
            <a:r>
              <a:rPr lang="es-ES" sz="2000" dirty="0" smtClean="0"/>
              <a:t> </a:t>
            </a:r>
            <a:r>
              <a:rPr lang="es-ES" sz="2000" dirty="0" smtClean="0">
                <a:solidFill>
                  <a:srgbClr val="92D050"/>
                </a:solidFill>
              </a:rPr>
              <a:t>aumenta el riesgo de malformaciones congénitas, de trastornos reproductivos y </a:t>
            </a:r>
            <a:r>
              <a:rPr lang="es-ES" sz="2000" dirty="0" err="1" smtClean="0">
                <a:solidFill>
                  <a:srgbClr val="92D050"/>
                </a:solidFill>
              </a:rPr>
              <a:t>genotoxicidad</a:t>
            </a:r>
            <a:r>
              <a:rPr lang="es-ES" sz="2000" dirty="0" smtClean="0"/>
              <a:t>.</a:t>
            </a:r>
            <a:endParaRPr lang="en-US" sz="2000" dirty="0" smtClean="0"/>
          </a:p>
          <a:p>
            <a:pPr>
              <a:buFont typeface="Wingdings" pitchFamily="2" charset="2"/>
              <a:buNone/>
            </a:pPr>
            <a:r>
              <a:rPr lang="es-ES" sz="2000" dirty="0" smtClean="0"/>
              <a:t>	En la </a:t>
            </a:r>
            <a:r>
              <a:rPr lang="es-ES" sz="2000" u="sng" dirty="0" smtClean="0"/>
              <a:t>Conclusión </a:t>
            </a:r>
            <a:r>
              <a:rPr lang="es-ES" sz="2000" dirty="0" smtClean="0"/>
              <a:t>del Informe a modo de Propuesta se dice textualmente: “La primera recomendación es que la sociedad y la opinión pública</a:t>
            </a:r>
            <a:r>
              <a:rPr lang="es-ES" sz="2000" dirty="0" smtClean="0">
                <a:solidFill>
                  <a:schemeClr val="accent2"/>
                </a:solidFill>
              </a:rPr>
              <a:t>, escuche, reconozca, y conozca </a:t>
            </a:r>
            <a:r>
              <a:rPr lang="es-ES" sz="2000" dirty="0" smtClean="0"/>
              <a:t>lo que desde el ámbito académico y científico de la salud afirmamos: los plaguicidas son tóxicos, son venenos y nos están enfermando”,……(causa:  la fumigación con estos </a:t>
            </a:r>
            <a:r>
              <a:rPr lang="es-ES" sz="2000" dirty="0" err="1" smtClean="0"/>
              <a:t>agrotóxicos</a:t>
            </a:r>
            <a:r>
              <a:rPr lang="es-ES" sz="2000" dirty="0" smtClean="0"/>
              <a:t>)</a:t>
            </a:r>
          </a:p>
          <a:p>
            <a:pPr>
              <a:buFont typeface="Wingdings" pitchFamily="2" charset="2"/>
              <a:buNone/>
            </a:pPr>
            <a:r>
              <a:rPr lang="es-ES" sz="2000" dirty="0" smtClean="0"/>
              <a:t> En razón del grave problema que hemos aquí presentado, y en función de la aplicación del </a:t>
            </a:r>
            <a:r>
              <a:rPr lang="es-ES" sz="2000" b="1" dirty="0" smtClean="0">
                <a:solidFill>
                  <a:schemeClr val="accent2"/>
                </a:solidFill>
              </a:rPr>
              <a:t>principio precautorio</a:t>
            </a:r>
            <a:r>
              <a:rPr lang="es-ES" sz="2000" dirty="0" smtClean="0"/>
              <a:t>, creemos que se deben tomar medidas para garantizar el derecho a la salud y a un ambiente sano para las poblaciones de los pueblos fumigados, nuestros pacientes..” </a:t>
            </a:r>
            <a:endParaRPr lang="en-US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457200"/>
            <a:ext cx="8305800" cy="914400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es-ES" sz="2800" b="1" dirty="0" smtClean="0">
                <a:solidFill>
                  <a:schemeClr val="tx2">
                    <a:satMod val="20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RED UNIVERSITARIA DE AMBIENTE Y SALUD – Médicos de Pueblos Fumigados 2012</a:t>
            </a:r>
            <a:r>
              <a:rPr lang="es-ES" sz="2400" dirty="0" smtClean="0">
                <a:solidFill>
                  <a:schemeClr val="tx2">
                    <a:satMod val="200000"/>
                  </a:schemeClr>
                </a:solidFill>
              </a:rPr>
              <a:t/>
            </a:r>
            <a:br>
              <a:rPr lang="es-ES" sz="2400" dirty="0" smtClean="0">
                <a:solidFill>
                  <a:schemeClr val="tx2">
                    <a:satMod val="200000"/>
                  </a:schemeClr>
                </a:solidFill>
              </a:rPr>
            </a:br>
            <a:r>
              <a:rPr lang="es-ES" sz="2400" dirty="0" smtClean="0">
                <a:solidFill>
                  <a:srgbClr val="FFC000"/>
                </a:solidFill>
              </a:rPr>
              <a:t>www.reduas.fcm.unc.edu.ar</a:t>
            </a:r>
            <a:endParaRPr lang="en-US" sz="2400" dirty="0">
              <a:solidFill>
                <a:srgbClr val="FFC000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784350"/>
            <a:ext cx="8534400" cy="5073650"/>
          </a:xfrm>
        </p:spPr>
        <p:txBody>
          <a:bodyPr>
            <a:normAutofit fontScale="40000" lnSpcReduction="20000"/>
          </a:bodyPr>
          <a:lstStyle/>
          <a:p>
            <a:pPr marL="411480" fontAlgn="auto">
              <a:spcAft>
                <a:spcPts val="0"/>
              </a:spcAft>
              <a:buFont typeface="Wingdings"/>
              <a:buNone/>
              <a:defRPr/>
            </a:pPr>
            <a:r>
              <a:rPr lang="es-ES" b="1" dirty="0" smtClean="0"/>
              <a:t>¿Qué reclamamos?</a:t>
            </a:r>
            <a:r>
              <a:rPr lang="es-ES" dirty="0" smtClean="0"/>
              <a:t/>
            </a:r>
            <a:br>
              <a:rPr lang="es-ES" dirty="0" smtClean="0"/>
            </a:br>
            <a:r>
              <a:rPr lang="es-ES" sz="6000" dirty="0" smtClean="0"/>
              <a:t>•    </a:t>
            </a:r>
            <a:r>
              <a:rPr lang="es-ES" sz="6000" dirty="0" smtClean="0">
                <a:solidFill>
                  <a:srgbClr val="FF0000"/>
                </a:solidFill>
              </a:rPr>
              <a:t>Prohibición de las fumigaciones aéreas</a:t>
            </a:r>
            <a:r>
              <a:rPr lang="es-ES" sz="6000" dirty="0" smtClean="0"/>
              <a:t>, tal como se ha hecho en la Unión Europea.</a:t>
            </a:r>
            <a:br>
              <a:rPr lang="es-ES" sz="6000" dirty="0" smtClean="0"/>
            </a:br>
            <a:r>
              <a:rPr lang="es-ES" sz="6000" dirty="0" smtClean="0"/>
              <a:t>•    Restricción del área de fumigaciones terrestres, alejándolas de las zonas pobladas.</a:t>
            </a:r>
            <a:br>
              <a:rPr lang="es-ES" sz="6000" dirty="0" smtClean="0"/>
            </a:br>
            <a:r>
              <a:rPr lang="es-ES" sz="6000" dirty="0" smtClean="0"/>
              <a:t>•    </a:t>
            </a:r>
            <a:r>
              <a:rPr lang="es-ES" sz="6000" dirty="0" smtClean="0">
                <a:solidFill>
                  <a:srgbClr val="FF0000"/>
                </a:solidFill>
              </a:rPr>
              <a:t>Reclasificación de los </a:t>
            </a:r>
            <a:r>
              <a:rPr lang="es-ES" sz="6000" dirty="0" err="1" smtClean="0">
                <a:solidFill>
                  <a:srgbClr val="FF0000"/>
                </a:solidFill>
              </a:rPr>
              <a:t>agrotóxicos</a:t>
            </a:r>
            <a:r>
              <a:rPr lang="es-ES" sz="6000" dirty="0" smtClean="0">
                <a:solidFill>
                  <a:srgbClr val="FF0000"/>
                </a:solidFill>
              </a:rPr>
              <a:t> </a:t>
            </a:r>
            <a:r>
              <a:rPr lang="es-ES" sz="6000" dirty="0" smtClean="0"/>
              <a:t>utilizados en nuestro país, considerando sus efectos agudos, de mediano y largo plazo en los seres humanos.</a:t>
            </a:r>
            <a:br>
              <a:rPr lang="es-ES" sz="6000" dirty="0" smtClean="0"/>
            </a:br>
            <a:r>
              <a:rPr lang="es-ES" sz="6000" dirty="0" smtClean="0"/>
              <a:t>•    Aplicación del </a:t>
            </a:r>
            <a:r>
              <a:rPr lang="es-ES" sz="6000" dirty="0" smtClean="0">
                <a:solidFill>
                  <a:srgbClr val="FF0000"/>
                </a:solidFill>
              </a:rPr>
              <a:t>Principio Precautorio </a:t>
            </a:r>
            <a:r>
              <a:rPr lang="es-ES" sz="6000" dirty="0" smtClean="0"/>
              <a:t>establecido en la Ley General del Ambiente Nº 25.675, Art4º.</a:t>
            </a:r>
          </a:p>
          <a:p>
            <a:pPr marL="411480" fontAlgn="auto">
              <a:spcAft>
                <a:spcPts val="0"/>
              </a:spcAft>
              <a:buFont typeface="Wingdings"/>
              <a:buNone/>
              <a:defRPr/>
            </a:pPr>
            <a:r>
              <a:rPr lang="es-ES" sz="6000" dirty="0" smtClean="0"/>
              <a:t/>
            </a:r>
            <a:br>
              <a:rPr lang="es-ES" sz="6000" dirty="0" smtClean="0"/>
            </a:br>
            <a:r>
              <a:rPr lang="es-ES" sz="6000" dirty="0" smtClean="0"/>
              <a:t>•    Creación de una dependencia de Salud y Ambiente encargada de autorizar o rechazar el uso de cada pesticida en particular, en reemplazo del actual ente regulador (SENASA) </a:t>
            </a:r>
            <a:r>
              <a:rPr lang="es-ES" sz="4000" dirty="0" smtClean="0"/>
              <a:t>en el que sólo participan el área de agricultura del estado, los productores representada en la Mesa de Enlace  y las Cámaras productoras de plaguicidas, prevaleciendo así las necesidades productivas y comerciales por sobre la salud de nuestras comunidades.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en-US">
              <a:solidFill>
                <a:schemeClr val="tx2">
                  <a:satMod val="200000"/>
                </a:schemeClr>
              </a:solidFill>
            </a:endParaRPr>
          </a:p>
        </p:txBody>
      </p:sp>
      <p:sp>
        <p:nvSpPr>
          <p:cNvPr id="34819" name="5 Marcador de contenido"/>
          <p:cNvSpPr>
            <a:spLocks noGrp="1"/>
          </p:cNvSpPr>
          <p:nvPr>
            <p:ph idx="1"/>
          </p:nvPr>
        </p:nvSpPr>
        <p:spPr>
          <a:xfrm>
            <a:off x="914400" y="1524000"/>
            <a:ext cx="7772400" cy="4832350"/>
          </a:xfrm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es-ES" sz="3200" smtClean="0">
                <a:solidFill>
                  <a:srgbClr val="0DF30D"/>
                </a:solidFill>
              </a:rPr>
              <a:t>La lógica de la ganancia en la producción y distribución de alimentos excluye tanto a la salud como a la solidaridad.</a:t>
            </a:r>
          </a:p>
          <a:p>
            <a:pPr>
              <a:buFont typeface="Wingdings" pitchFamily="2" charset="2"/>
              <a:buChar char="ü"/>
            </a:pPr>
            <a:endParaRPr lang="es-ES" sz="3200" smtClean="0">
              <a:solidFill>
                <a:srgbClr val="0DF30D"/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es-ES" sz="3200" smtClean="0">
                <a:solidFill>
                  <a:srgbClr val="0DF30D"/>
                </a:solidFill>
              </a:rPr>
              <a:t>Si  pretendemos sustentabilidad y equidad en la alimentación del futuro esto significará  cambiar los valores que legitiman la gestión de la producción mundial de alimentos…</a:t>
            </a:r>
            <a:endParaRPr lang="en-US" sz="3200" smtClean="0">
              <a:solidFill>
                <a:srgbClr val="0DF30D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788" y="342900"/>
            <a:ext cx="8734425" cy="617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67703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Y la Bioética de Potter?</a:t>
            </a:r>
            <a:endParaRPr lang="es-AR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914400" y="1524000"/>
            <a:ext cx="7772400" cy="4832350"/>
          </a:xfrm>
        </p:spPr>
        <p:txBody>
          <a:bodyPr/>
          <a:lstStyle/>
          <a:p>
            <a:pPr marL="68263" indent="0" algn="ctr">
              <a:buNone/>
            </a:pPr>
            <a:r>
              <a:rPr lang="es-ES" sz="2800" dirty="0" smtClean="0"/>
              <a:t>Bioética: Puente hacia el futuro</a:t>
            </a:r>
          </a:p>
          <a:p>
            <a:endParaRPr lang="es-ES" sz="2400" dirty="0"/>
          </a:p>
          <a:p>
            <a:r>
              <a:rPr lang="es-ES" sz="2400" dirty="0" smtClean="0"/>
              <a:t>“</a:t>
            </a:r>
            <a:r>
              <a:rPr lang="es-ES" sz="2400" dirty="0"/>
              <a:t>La humanidad necesita urgentemente de una nueva sabiduría que le proporcione el “conocimiento de cómo usar el conocimiento” para la supervivencia del hombre y la mejora de la calidad de vida</a:t>
            </a:r>
            <a:r>
              <a:rPr lang="es-ES" dirty="0" smtClean="0"/>
              <a:t>.”(1971)</a:t>
            </a:r>
          </a:p>
          <a:p>
            <a:pPr marL="68263" indent="0">
              <a:buNone/>
            </a:pPr>
            <a:endParaRPr lang="es-ES" dirty="0" smtClean="0"/>
          </a:p>
          <a:p>
            <a:r>
              <a:rPr lang="es-ES" sz="2400" dirty="0"/>
              <a:t>“la Bioética será la Ética del siglo XXI</a:t>
            </a:r>
            <a:r>
              <a:rPr lang="es-ES" sz="2400" dirty="0" smtClean="0"/>
              <a:t>”… </a:t>
            </a:r>
            <a:r>
              <a:rPr lang="es-ES" sz="2400" dirty="0"/>
              <a:t>incluso, “el Tercer Milenio será la Era de la Bioética Global o la Era de la Anarquía</a:t>
            </a:r>
            <a:r>
              <a:rPr lang="es-ES" dirty="0" smtClean="0"/>
              <a:t>” ( </a:t>
            </a:r>
            <a:r>
              <a:rPr lang="es-ES" dirty="0"/>
              <a:t>2001).</a:t>
            </a:r>
            <a:endParaRPr lang="es-AR" dirty="0"/>
          </a:p>
          <a:p>
            <a:endParaRPr lang="es-AR" dirty="0"/>
          </a:p>
        </p:txBody>
      </p:sp>
    </p:spTree>
    <p:extLst>
      <p:ext uri="{BB962C8B-B14F-4D97-AF65-F5344CB8AC3E}">
        <p14:creationId xmlns="" xmlns:p14="http://schemas.microsoft.com/office/powerpoint/2010/main" val="3661013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sz="3200" dirty="0" smtClean="0"/>
              <a:t> no solo Potter…</a:t>
            </a:r>
            <a:endParaRPr lang="es-AR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914400" y="1447800"/>
            <a:ext cx="7772400" cy="4908550"/>
          </a:xfrm>
        </p:spPr>
        <p:txBody>
          <a:bodyPr/>
          <a:lstStyle/>
          <a:p>
            <a:pPr marL="68263" indent="0">
              <a:buNone/>
            </a:pPr>
            <a:r>
              <a:rPr lang="es-ES" dirty="0" smtClean="0"/>
              <a:t>  </a:t>
            </a:r>
            <a:r>
              <a:rPr lang="es-ES" dirty="0"/>
              <a:t>“</a:t>
            </a:r>
            <a:r>
              <a:rPr lang="es-ES" sz="2400" dirty="0"/>
              <a:t>Con lo que hacemos aquí y ahora, la mayoría de las veces pensando en nosotros mismos, influimos masivamente sobre la vida de millones de personas, en otros lugares y en el futuro, que no tienen voz ni voto al respecto. Hipotecamos la vida futura a cambio de ventajas y necesidades a corto plazo… la mayoría de las veces, necesidades creadas por nosotros mismos;… la categoría ética que este nuevo hecho saca a la palestra se llama </a:t>
            </a:r>
            <a:r>
              <a:rPr lang="es-ES" sz="2400" b="1" u="sng" dirty="0" smtClean="0">
                <a:solidFill>
                  <a:srgbClr val="92D050"/>
                </a:solidFill>
              </a:rPr>
              <a:t>responsabilidad</a:t>
            </a:r>
            <a:r>
              <a:rPr lang="es-ES" sz="2400" b="1" dirty="0" smtClean="0"/>
              <a:t>»  (</a:t>
            </a:r>
            <a:r>
              <a:rPr lang="es-ES" sz="2400" b="1" dirty="0" err="1" smtClean="0"/>
              <a:t>H.Jonas</a:t>
            </a:r>
            <a:r>
              <a:rPr lang="es-ES" sz="2400" b="1" dirty="0" smtClean="0"/>
              <a:t>)</a:t>
            </a:r>
          </a:p>
          <a:p>
            <a:pPr marL="68263" indent="0">
              <a:buNone/>
            </a:pPr>
            <a:endParaRPr lang="es-AR" sz="2400" b="1" dirty="0"/>
          </a:p>
          <a:p>
            <a:pPr algn="ctr"/>
            <a:r>
              <a:rPr lang="es-ES" sz="2400" i="1" dirty="0">
                <a:solidFill>
                  <a:srgbClr val="FFFF00"/>
                </a:solidFill>
              </a:rPr>
              <a:t>“no hemos heredado la Tierra de nuestros padres, sino que la hemos tomado prestada de nuestros hijos”.</a:t>
            </a:r>
            <a:endParaRPr lang="es-AR" sz="240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78998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304801"/>
            <a:ext cx="7772400" cy="9144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z="3200" dirty="0" smtClean="0">
                <a:solidFill>
                  <a:schemeClr val="tx2">
                    <a:satMod val="200000"/>
                  </a:schemeClr>
                </a:solidFill>
                <a:latin typeface="Algerian"/>
              </a:rPr>
              <a:t>Y en </a:t>
            </a:r>
            <a:r>
              <a:rPr lang="en-US" sz="3200" dirty="0" err="1" smtClean="0">
                <a:solidFill>
                  <a:schemeClr val="tx2">
                    <a:satMod val="200000"/>
                  </a:schemeClr>
                </a:solidFill>
                <a:latin typeface="Algerian"/>
              </a:rPr>
              <a:t>Nuestra</a:t>
            </a:r>
            <a:r>
              <a:rPr lang="en-US" sz="3200" dirty="0" smtClean="0">
                <a:solidFill>
                  <a:schemeClr val="tx2">
                    <a:satMod val="200000"/>
                  </a:schemeClr>
                </a:solidFill>
                <a:latin typeface="Algerian"/>
              </a:rPr>
              <a:t> </a:t>
            </a:r>
            <a:r>
              <a:rPr lang="en-US" sz="3200" dirty="0" err="1" smtClean="0">
                <a:solidFill>
                  <a:schemeClr val="tx2">
                    <a:satMod val="200000"/>
                  </a:schemeClr>
                </a:solidFill>
                <a:latin typeface="Algerian"/>
              </a:rPr>
              <a:t>América</a:t>
            </a:r>
            <a:r>
              <a:rPr lang="en-US" sz="3200" dirty="0" smtClean="0">
                <a:solidFill>
                  <a:schemeClr val="tx2">
                    <a:satMod val="200000"/>
                  </a:schemeClr>
                </a:solidFill>
                <a:latin typeface="Algerian"/>
              </a:rPr>
              <a:t>?</a:t>
            </a:r>
            <a:r>
              <a:rPr lang="es-ES" sz="3200" b="1" dirty="0">
                <a:latin typeface="Algerian"/>
              </a:rPr>
              <a:t> </a:t>
            </a:r>
            <a:r>
              <a:rPr lang="es-ES" sz="3200" b="1" dirty="0" smtClean="0"/>
              <a:t/>
            </a:r>
            <a:br>
              <a:rPr lang="es-ES" sz="3200" b="1" dirty="0" smtClean="0"/>
            </a:br>
            <a:r>
              <a:rPr lang="es-AR" sz="3200" dirty="0"/>
              <a:t/>
            </a:r>
            <a:br>
              <a:rPr lang="es-AR" sz="3200" dirty="0"/>
            </a:br>
            <a:endParaRPr lang="en-US" sz="3200" dirty="0">
              <a:solidFill>
                <a:schemeClr val="tx2">
                  <a:satMod val="200000"/>
                </a:schemeClr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85800" y="1205501"/>
            <a:ext cx="8305800" cy="5638800"/>
          </a:xfrm>
        </p:spPr>
        <p:txBody>
          <a:bodyPr>
            <a:normAutofit fontScale="25000" lnSpcReduction="20000"/>
          </a:bodyPr>
          <a:lstStyle/>
          <a:p>
            <a:pPr marL="68263" indent="0">
              <a:buNone/>
            </a:pPr>
            <a:r>
              <a:rPr lang="es-ES" dirty="0"/>
              <a:t>	</a:t>
            </a:r>
            <a:r>
              <a:rPr lang="es-ES" sz="9600" dirty="0" smtClean="0"/>
              <a:t>…..en el </a:t>
            </a:r>
            <a:r>
              <a:rPr lang="es-ES" sz="9600" dirty="0"/>
              <a:t>desarrollo de la Bioética ha prevalecido  la mirada hacia lo macro (</a:t>
            </a:r>
            <a:r>
              <a:rPr lang="es-ES" sz="9600" u="sng" dirty="0"/>
              <a:t>social</a:t>
            </a:r>
            <a:r>
              <a:rPr lang="es-ES" sz="9600" dirty="0"/>
              <a:t>) por  sobre lo micro ( </a:t>
            </a:r>
            <a:r>
              <a:rPr lang="es-ES" sz="9600" u="sng" dirty="0"/>
              <a:t>individual</a:t>
            </a:r>
            <a:r>
              <a:rPr lang="es-ES" sz="9600" dirty="0"/>
              <a:t>). La fuerza de la realidad y el pensamiento social impregnan la bioética </a:t>
            </a:r>
            <a:r>
              <a:rPr lang="es-ES" sz="9600" dirty="0" smtClean="0"/>
              <a:t>latinoamericana.</a:t>
            </a:r>
          </a:p>
          <a:p>
            <a:pPr marL="68263" indent="0">
              <a:buNone/>
            </a:pPr>
            <a:r>
              <a:rPr lang="es-ES" sz="9600" dirty="0" smtClean="0"/>
              <a:t>…BE de protección, BE de intervención,  </a:t>
            </a:r>
            <a:r>
              <a:rPr lang="es-ES" sz="9600" dirty="0" err="1" smtClean="0"/>
              <a:t>AntropoBE</a:t>
            </a:r>
            <a:r>
              <a:rPr lang="es-ES" sz="9600" dirty="0" smtClean="0"/>
              <a:t>, BE y Derechos humanos </a:t>
            </a:r>
            <a:r>
              <a:rPr lang="es-ES" sz="9600" dirty="0" smtClean="0"/>
              <a:t>..BE </a:t>
            </a:r>
            <a:r>
              <a:rPr lang="es-ES" sz="9600" dirty="0" smtClean="0"/>
              <a:t>para la Liberación..</a:t>
            </a:r>
          </a:p>
          <a:p>
            <a:pPr marL="68263" indent="0">
              <a:buNone/>
            </a:pPr>
            <a:endParaRPr lang="es-ES" sz="4000" dirty="0" smtClean="0"/>
          </a:p>
          <a:p>
            <a:pPr marL="68263" indent="0">
              <a:buNone/>
            </a:pPr>
            <a:endParaRPr lang="es-ES" sz="5000" dirty="0" smtClean="0"/>
          </a:p>
          <a:p>
            <a:pPr marL="411480" fontAlgn="auto"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es-ES" sz="9600" dirty="0" smtClean="0"/>
              <a:t>Acuerdo de los Pueblos’, representantes de la Conferencia Mundial de los Pueblos sobre el Cambio Climático y los Derechos de la Madre Tierra – reunidos en Cochabamba, Bolivia, el  22 de Abril 2010</a:t>
            </a:r>
            <a:r>
              <a:rPr lang="es-ES" sz="8000" dirty="0" smtClean="0"/>
              <a:t>.</a:t>
            </a:r>
          </a:p>
          <a:p>
            <a:pPr marL="68580" indent="0" fontAlgn="auto">
              <a:spcAft>
                <a:spcPts val="0"/>
              </a:spcAft>
              <a:buNone/>
              <a:defRPr/>
            </a:pPr>
            <a:endParaRPr lang="es-ES" sz="8000" dirty="0" smtClean="0"/>
          </a:p>
          <a:p>
            <a:pPr marL="411480" fontAlgn="auto"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es-ES" sz="9600" b="1" dirty="0" smtClean="0"/>
              <a:t>La DECLARACION UNIVERSAL del Bien Común de la Madre Tierra y de la Humanidad 2008-2009</a:t>
            </a:r>
            <a:r>
              <a:rPr lang="es-ES" sz="6400" b="1" dirty="0" smtClean="0"/>
              <a:t>.</a:t>
            </a:r>
            <a:r>
              <a:rPr lang="es-ES" sz="6400" dirty="0" smtClean="0"/>
              <a:t> </a:t>
            </a:r>
          </a:p>
          <a:p>
            <a:pPr marL="68580" indent="0" algn="r" fontAlgn="auto">
              <a:spcAft>
                <a:spcPts val="0"/>
              </a:spcAft>
              <a:buNone/>
              <a:defRPr/>
            </a:pPr>
            <a:r>
              <a:rPr lang="es-ES" sz="4800" dirty="0" smtClean="0">
                <a:solidFill>
                  <a:schemeClr val="accent3"/>
                </a:solidFill>
              </a:rPr>
              <a:t>www.wftl.org/pdf/declaracion_boff_y_escoto.pdf</a:t>
            </a:r>
            <a:endParaRPr lang="en-US" sz="6400" dirty="0" smtClean="0">
              <a:solidFill>
                <a:schemeClr val="accent3"/>
              </a:solidFill>
            </a:endParaRPr>
          </a:p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endParaRPr lang="en-US" sz="35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sz="2800" b="1" dirty="0" smtClean="0">
                <a:latin typeface="Algerian"/>
              </a:rPr>
              <a:t>La DECLARACION UNIVERSAL del Bien Común de la Madre Tierra y de la Humanidad 2008-2009</a:t>
            </a:r>
            <a:endParaRPr lang="es-AR" sz="2800" dirty="0">
              <a:latin typeface="Algerian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i="1" dirty="0" smtClean="0"/>
          </a:p>
          <a:p>
            <a:r>
              <a:rPr lang="es-ES" i="1" dirty="0" smtClean="0"/>
              <a:t>La </a:t>
            </a:r>
            <a:r>
              <a:rPr lang="es-ES" i="1" dirty="0"/>
              <a:t>Declaración cree necesario articular el </a:t>
            </a:r>
            <a:r>
              <a:rPr lang="es-ES" i="1" dirty="0">
                <a:solidFill>
                  <a:srgbClr val="0DF30D"/>
                </a:solidFill>
              </a:rPr>
              <a:t>contrato social </a:t>
            </a:r>
            <a:r>
              <a:rPr lang="es-ES" i="1" dirty="0"/>
              <a:t>con el </a:t>
            </a:r>
            <a:r>
              <a:rPr lang="es-ES" i="1" dirty="0">
                <a:solidFill>
                  <a:srgbClr val="FFFF00"/>
                </a:solidFill>
              </a:rPr>
              <a:t>contrato natural</a:t>
            </a:r>
            <a:r>
              <a:rPr lang="es-ES" i="1" dirty="0"/>
              <a:t>, la dignidad de la Tierra con la de los seres humanos, la justicia ecológica con la justicia económica, la igualdad </a:t>
            </a:r>
            <a:r>
              <a:rPr lang="es-ES" i="1" dirty="0" err="1"/>
              <a:t>ecohumana</a:t>
            </a:r>
            <a:r>
              <a:rPr lang="es-ES" i="1" dirty="0"/>
              <a:t> con la equidad de género, los derechos de las personas con el interés colectivo de la humanidad.</a:t>
            </a:r>
            <a:endParaRPr lang="es-AR" dirty="0"/>
          </a:p>
        </p:txBody>
      </p:sp>
    </p:spTree>
    <p:extLst>
      <p:ext uri="{BB962C8B-B14F-4D97-AF65-F5344CB8AC3E}">
        <p14:creationId xmlns="" xmlns:p14="http://schemas.microsoft.com/office/powerpoint/2010/main" val="272424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en-US" dirty="0">
              <a:solidFill>
                <a:schemeClr val="tx2">
                  <a:satMod val="200000"/>
                </a:schemeClr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914400" y="762000"/>
            <a:ext cx="7772400" cy="5594350"/>
          </a:xfrm>
        </p:spPr>
        <p:txBody>
          <a:bodyPr>
            <a:normAutofit fontScale="92500" lnSpcReduction="20000"/>
          </a:bodyPr>
          <a:lstStyle/>
          <a:p>
            <a:pPr marL="411480" fontAlgn="auto">
              <a:spcAft>
                <a:spcPts val="0"/>
              </a:spcAft>
              <a:buFont typeface="Wingdings"/>
              <a:buNone/>
              <a:defRPr/>
            </a:pPr>
            <a:r>
              <a:rPr lang="es-ES" dirty="0" smtClean="0"/>
              <a:t> “</a:t>
            </a:r>
            <a:r>
              <a:rPr lang="es-ES" sz="2800" dirty="0" smtClean="0"/>
              <a:t>El actual modelo de producción, el capitalista, parte del falso presupuesto que la tierra es como un gran baúl del cual se pueden sacar recursos </a:t>
            </a:r>
            <a:r>
              <a:rPr lang="es-ES" sz="2800" dirty="0" smtClean="0"/>
              <a:t>indefinidamente….. </a:t>
            </a:r>
            <a:endParaRPr lang="es-ES" sz="2800" dirty="0" smtClean="0"/>
          </a:p>
          <a:p>
            <a:pPr marL="411480" fontAlgn="auto">
              <a:spcAft>
                <a:spcPts val="0"/>
              </a:spcAft>
              <a:buFont typeface="Wingdings"/>
              <a:buNone/>
              <a:defRPr/>
            </a:pPr>
            <a:r>
              <a:rPr lang="es-ES" sz="2800" dirty="0" smtClean="0"/>
              <a:t>Hoy queda claro que la Tierra es un planeta pequeño, viejo y limitado que no soporta una explotación ilimitada. </a:t>
            </a:r>
            <a:r>
              <a:rPr lang="es-ES" sz="2800" dirty="0" smtClean="0"/>
              <a:t>..</a:t>
            </a:r>
            <a:endParaRPr lang="es-ES" sz="2800" dirty="0" smtClean="0"/>
          </a:p>
          <a:p>
            <a:pPr marL="411480" fontAlgn="auto">
              <a:spcAft>
                <a:spcPts val="0"/>
              </a:spcAft>
              <a:buFont typeface="Wingdings"/>
              <a:buNone/>
              <a:defRPr/>
            </a:pPr>
            <a:r>
              <a:rPr lang="es-ES" sz="2800" dirty="0" smtClean="0"/>
              <a:t>Tenemos que dirigirnos hacia otra forma de producción y asumir hábitos de consumo distintos. Producir para responder a las necesidades humanas en armonía con la Tierra, respetando sus límites, con un sentido de igualdad y de solidaridad con las generaciones futuras.</a:t>
            </a:r>
          </a:p>
          <a:p>
            <a:pPr marL="411480" fontAlgn="auto">
              <a:spcAft>
                <a:spcPts val="0"/>
              </a:spcAft>
              <a:buFont typeface="Wingdings"/>
              <a:buNone/>
              <a:defRPr/>
            </a:pPr>
            <a:r>
              <a:rPr lang="es-ES" sz="2800" dirty="0" smtClean="0"/>
              <a:t> Eso es el </a:t>
            </a:r>
            <a:r>
              <a:rPr lang="es-ES" sz="2800" u="sng" dirty="0" smtClean="0"/>
              <a:t>nuevo paradigma de civilización</a:t>
            </a:r>
            <a:r>
              <a:rPr lang="es-ES" sz="2800" dirty="0" smtClean="0"/>
              <a:t>.”</a:t>
            </a:r>
          </a:p>
          <a:p>
            <a:pPr marL="411480" algn="r" fontAlgn="auto">
              <a:spcAft>
                <a:spcPts val="0"/>
              </a:spcAft>
              <a:buFont typeface="Wingdings"/>
              <a:buNone/>
              <a:defRPr/>
            </a:pPr>
            <a:r>
              <a:rPr lang="es-ES" sz="2200" i="1" dirty="0" smtClean="0"/>
              <a:t> ( de ..entrevista a L. </a:t>
            </a:r>
            <a:r>
              <a:rPr lang="es-ES" sz="2200" i="1" dirty="0" err="1" smtClean="0"/>
              <a:t>Boff</a:t>
            </a:r>
            <a:r>
              <a:rPr lang="es-ES" sz="2200" i="1" dirty="0" smtClean="0"/>
              <a:t>)</a:t>
            </a:r>
            <a:endParaRPr lang="en-US" sz="22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en-US">
              <a:solidFill>
                <a:schemeClr val="tx2">
                  <a:satMod val="200000"/>
                </a:schemeClr>
              </a:solidFill>
            </a:endParaRPr>
          </a:p>
        </p:txBody>
      </p:sp>
      <p:pic>
        <p:nvPicPr>
          <p:cNvPr id="38915" name="Picture 2" descr="I:\global_madretierra__1_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" y="228600"/>
            <a:ext cx="8763000" cy="69342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tr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Couture</Template>
  <TotalTime>503</TotalTime>
  <Words>1570</Words>
  <Application>Microsoft Office PowerPoint</Application>
  <PresentationFormat>Presentación en pantalla (4:3)</PresentationFormat>
  <Paragraphs>119</Paragraphs>
  <Slides>34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34</vt:i4>
      </vt:variant>
    </vt:vector>
  </HeadingPairs>
  <TitlesOfParts>
    <vt:vector size="35" baseType="lpstr">
      <vt:lpstr>Metro</vt:lpstr>
      <vt:lpstr> «Hacia  una  reformulación del paradigma bioético. Aportes latinoamericanos  desde  una  situación existencial  fundamental:  alimentación y producción  de  alimentos» </vt:lpstr>
      <vt:lpstr>Reflexiones bioéticas desde la perspectiva médica del cuidado de la vida</vt:lpstr>
      <vt:lpstr>Diapositiva 3</vt:lpstr>
      <vt:lpstr>Diapositiva 4</vt:lpstr>
      <vt:lpstr>Diapositiva 5</vt:lpstr>
      <vt:lpstr>Diapositiva 6</vt:lpstr>
      <vt:lpstr>ALIMENTACION</vt:lpstr>
      <vt:lpstr>..vida saludable es la que surge de una buena relación con nosotros mismos, con nuestra esencia, con los demás y con “lo demás”…      ..Culturas ancestrales</vt:lpstr>
      <vt:lpstr>Alimentación y producción de alimentos… Algo funciona mal</vt:lpstr>
      <vt:lpstr>Crisis global de la alimentación</vt:lpstr>
      <vt:lpstr>Crisis global de la alimentación</vt:lpstr>
      <vt:lpstr>Diapositiva 12</vt:lpstr>
      <vt:lpstr>Efectos sobre los ecosistemas y la salud humana del modelo de producción agroindustrial de alimentos:</vt:lpstr>
      <vt:lpstr>AGROQUIMICOS: Efectos sobre la salud humana.</vt:lpstr>
      <vt:lpstr>Diapositiva 15</vt:lpstr>
      <vt:lpstr>1º ENCUENTRO NACIONAL DE MEDICOS DE PUEBLOS FUMIGADOS Algunos datos:</vt:lpstr>
      <vt:lpstr>Alteración de embriones tratados con glifosato Paganelli A, Gnazzo V, Acosta H, López SL, Carrasco AE. Glyphosate-Based Herbicides Produce Teratogenic Effects on Vertebrates by Impairing Retinoic Acid Signaling. Chem Res Toxicol. 2010</vt:lpstr>
      <vt:lpstr>Informe 1º ENCUENTRO NACIONAL DE MEDICOS DE PUEBLOS FUMIGADOS Datos de las publicaciones mundiales: </vt:lpstr>
      <vt:lpstr>Aberraciones cromosómicas en 529 individuos expuestos a pesticidas, comparada con 500 controles simultáneos y la prevalencia de aberraciones cromosómicas estimada en población general   Sanborn M, Kerr KJ, Sanin LH, Cole DC, Bassil KL, Vakil C.  Can Fam Physician. 2007</vt:lpstr>
      <vt:lpstr>Tasa de malformaciones congénitas por 10000 nacidos vivos.  Servicio de Neonatología del Hospital Perrando de Resistencia y Evolución de la superficie sembrada de soja en la Provincia de Chaco(ARG)</vt:lpstr>
      <vt:lpstr>Mortalidad infantil por causas Q en CHACO (malformaciones, anomalías cromosómicas y deformidades)</vt:lpstr>
      <vt:lpstr>1. ENCUENTRO DE MEDICOS DE PUEBLOS FUMIGADOS datos: </vt:lpstr>
      <vt:lpstr>Icberg de efectos de los agrotóxicos sobre la salud humana.  MMC: Mielomeningocele (Dr Demaio)</vt:lpstr>
      <vt:lpstr>DAñO DEL MATERIAL GENETICO (genotoxicidad de Glifosato y otros plaguicidas)   Dra Aiassa UNRioIV (ARG)</vt:lpstr>
      <vt:lpstr>1º ENCUENTRO NACIONAL DE MEDICOS DE PUEBLOS FUMIGADOS</vt:lpstr>
      <vt:lpstr>RED UNIVERSITARIA DE AMBIENTE Y SALUD – Médicos de Pueblos Fumigados 2012 www.reduas.fcm.unc.edu.ar</vt:lpstr>
      <vt:lpstr>Diapositiva 27</vt:lpstr>
      <vt:lpstr>Diapositiva 28</vt:lpstr>
      <vt:lpstr>Y la Bioética de Potter?</vt:lpstr>
      <vt:lpstr> no solo Potter…</vt:lpstr>
      <vt:lpstr>Y en Nuestra América?   </vt:lpstr>
      <vt:lpstr>La DECLARACION UNIVERSAL del Bien Común de la Madre Tierra y de la Humanidad 2008-2009</vt:lpstr>
      <vt:lpstr>Diapositiva 33</vt:lpstr>
      <vt:lpstr>Diapositiva 34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“Hacia una reformulación del paradigma bioético. Aportes latinoamericanos desde una situación existencial fundamental: alimentación y producción de alimentos”</dc:title>
  <dc:creator>user</dc:creator>
  <cp:lastModifiedBy>AULA</cp:lastModifiedBy>
  <cp:revision>40</cp:revision>
  <dcterms:created xsi:type="dcterms:W3CDTF">2011-06-21T02:16:53Z</dcterms:created>
  <dcterms:modified xsi:type="dcterms:W3CDTF">2012-11-02T15:38:32Z</dcterms:modified>
</cp:coreProperties>
</file>