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F14D3-7108-4963-B128-92E95F5D4435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0BAD8-5E20-4DCB-A1DA-A527E2BD84A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0BAD8-5E20-4DCB-A1DA-A527E2BD84A2}" type="slidenum">
              <a:rPr lang="es-AR" smtClean="0"/>
              <a:pPr/>
              <a:t>6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DFCE0F-B5FC-444B-A6A4-E3C729E89D27}" type="datetimeFigureOut">
              <a:rPr lang="es-AR" smtClean="0"/>
              <a:pPr/>
              <a:t>14/10/2010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0ED949-0FB3-4553-9805-2575CAB5FCC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6237312"/>
            <a:ext cx="7772400" cy="620688"/>
          </a:xfrm>
        </p:spPr>
        <p:txBody>
          <a:bodyPr>
            <a:noAutofit/>
          </a:bodyPr>
          <a:lstStyle/>
          <a:p>
            <a:pPr algn="ctr"/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>
                <a:solidFill>
                  <a:schemeClr val="tx1"/>
                </a:solidFill>
              </a:rPr>
              <a:t>MINISTERIO DE SALUD  DE LA PROVINCIA DE CORDOBA 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AREA  DE BIOETICA 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 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3200" i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EDUCACION EN BIOETICA</a:t>
            </a:r>
            <a:r>
              <a:rPr lang="es-AR" sz="3200" dirty="0" smtClean="0">
                <a:solidFill>
                  <a:schemeClr val="tx1"/>
                </a:solidFill>
              </a:rPr>
              <a:t/>
            </a:r>
            <a:br>
              <a:rPr lang="es-AR" sz="3200" dirty="0" smtClean="0">
                <a:solidFill>
                  <a:schemeClr val="tx1"/>
                </a:solidFill>
              </a:rPr>
            </a:br>
            <a:r>
              <a:rPr lang="es-AR" sz="1600" i="1" dirty="0" smtClean="0">
                <a:solidFill>
                  <a:schemeClr val="tx1"/>
                </a:solidFill>
              </a:rPr>
              <a:t> </a:t>
            </a: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i="1" dirty="0" smtClean="0">
                <a:solidFill>
                  <a:schemeClr val="tx1"/>
                </a:solidFill>
              </a:rPr>
              <a:t>15 de Octubre de 2010</a:t>
            </a: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i="1" dirty="0" smtClean="0">
                <a:solidFill>
                  <a:schemeClr val="tx1"/>
                </a:solidFill>
              </a:rPr>
              <a:t> </a:t>
            </a: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PRESENTACION DE TEMA LIBRE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 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CASO CLINICO:</a:t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/>
            </a:r>
            <a:br>
              <a:rPr lang="es-AR" sz="1600" dirty="0" smtClean="0">
                <a:solidFill>
                  <a:schemeClr val="tx1"/>
                </a:solidFill>
              </a:rPr>
            </a:br>
            <a:r>
              <a:rPr lang="es-AR" sz="20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20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20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br>
              <a:rPr lang="es-AR" sz="20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600" dirty="0" smtClean="0">
                <a:solidFill>
                  <a:schemeClr val="tx1"/>
                </a:solidFill>
              </a:rPr>
              <a:t> </a:t>
            </a:r>
            <a:r>
              <a:rPr lang="es-AR" sz="1600" dirty="0" smtClean="0"/>
              <a:t> </a:t>
            </a:r>
            <a:br>
              <a:rPr lang="es-AR" sz="1600" dirty="0" smtClean="0"/>
            </a:br>
            <a:r>
              <a:rPr lang="es-AR" sz="1600" dirty="0" smtClean="0"/>
              <a:t> </a:t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2000" i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es-AR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OMITE HOSPITALARIO DE BIOETICA</a:t>
            </a:r>
            <a:br>
              <a:rPr lang="es-AR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s-AR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Hospital Municipal de Urgencias</a:t>
            </a:r>
            <a:br>
              <a:rPr lang="es-AR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s-AR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Córdoba- Argentina </a:t>
            </a:r>
            <a:r>
              <a:rPr lang="es-AR" sz="2000" dirty="0" smtClean="0">
                <a:solidFill>
                  <a:schemeClr val="bg1"/>
                </a:solidFill>
              </a:rPr>
              <a:t/>
            </a:r>
            <a:br>
              <a:rPr lang="es-AR" sz="2000" dirty="0" smtClean="0">
                <a:solidFill>
                  <a:schemeClr val="bg1"/>
                </a:solidFill>
              </a:rPr>
            </a:br>
            <a:endParaRPr lang="es-A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95801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s-AR" b="1" dirty="0" smtClean="0">
                <a:latin typeface="Aharoni" pitchFamily="2" charset="-79"/>
                <a:cs typeface="Aharoni" pitchFamily="2" charset="-79"/>
              </a:rPr>
              <a:t>Este  trabajo relata  una</a:t>
            </a:r>
            <a:r>
              <a:rPr lang="es-AR" b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comparacion 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entre dos  casos  analizados  atento a la orientacion del </a:t>
            </a:r>
            <a:r>
              <a:rPr lang="es-AR" b="1" i="1" dirty="0" smtClean="0">
                <a:latin typeface="Aharoni" pitchFamily="2" charset="-79"/>
                <a:cs typeface="Aharoni" pitchFamily="2" charset="-79"/>
              </a:rPr>
              <a:t>procedimiento de toma de decisiones en etica clinica </a:t>
            </a:r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AR" b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Ambos  pacientes  presentaron un cuadro de daño neurologico irreversible luego de haber sufrido trauma de craneo  con posterior encefalopatia hipoxica y perdida de las funciones corticales superiores.</a:t>
            </a:r>
          </a:p>
          <a:p>
            <a:pPr algn="ctr">
              <a:buNone/>
            </a:pPr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AR" b="1" dirty="0" smtClean="0">
                <a:latin typeface="Aharoni" pitchFamily="2" charset="-79"/>
                <a:cs typeface="Aharoni" pitchFamily="2" charset="-79"/>
              </a:rPr>
              <a:t>Este criterio de </a:t>
            </a:r>
            <a:r>
              <a:rPr lang="es-AR" b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muerte neocortical 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abandona el sentido puramente biologico de la vida humana priorizando los aspectos vinculados a la existencia de conciencia,  afectividad y comunicacion como lo que define la existencia de la persona.</a:t>
            </a:r>
          </a:p>
          <a:p>
            <a:endParaRPr lang="es-AR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79304" y="188640"/>
            <a:ext cx="62646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s-AR" sz="2400" dirty="0">
              <a:solidFill>
                <a:schemeClr val="bg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61206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Las familias mostraron actitudes muy diferentes en relacion a las decisiones a tomar con estos pacientes:  </a:t>
            </a:r>
          </a:p>
          <a:p>
            <a:pPr algn="ctr"/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AR" b="1" i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una de ellas comprendio la </a:t>
            </a:r>
            <a:r>
              <a:rPr lang="es-AR" b="1" i="1" dirty="0" err="1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situacion</a:t>
            </a:r>
            <a:r>
              <a:rPr lang="es-AR" b="1" i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de su padre y  la guiaba el deseo de cumplir las preferencias previamente expresadas   por el;</a:t>
            </a:r>
          </a:p>
          <a:p>
            <a:pPr algn="ctr"/>
            <a:r>
              <a:rPr lang="es-AR" b="1" dirty="0" smtClean="0">
                <a:latin typeface="Aharoni" pitchFamily="2" charset="-79"/>
                <a:cs typeface="Aharoni" pitchFamily="2" charset="-79"/>
              </a:rPr>
              <a:t> la otra familia no aceptaba la situación y exigía a la </a:t>
            </a:r>
            <a:r>
              <a:rPr lang="es-AR" b="1" dirty="0" err="1" smtClean="0">
                <a:latin typeface="Aharoni" pitchFamily="2" charset="-79"/>
                <a:cs typeface="Aharoni" pitchFamily="2" charset="-79"/>
              </a:rPr>
              <a:t>institucion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 maximizar esfuerzos en el tratamiento.</a:t>
            </a:r>
          </a:p>
          <a:p>
            <a:pPr algn="ctr">
              <a:buNone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ESTO DETERMINO LAS DIFERENCIAS</a:t>
            </a:r>
          </a:p>
          <a:p>
            <a:pPr algn="ctr">
              <a:buNone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EN EL MOMENTO DE LA MUERTE</a:t>
            </a:r>
          </a:p>
          <a:p>
            <a:pPr algn="ctr">
              <a:buNone/>
            </a:pPr>
            <a:r>
              <a:rPr lang="es-AR" sz="3200" b="1" i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MUERTE </a:t>
            </a:r>
            <a:r>
              <a:rPr lang="es-AR" sz="3200" b="1" i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DIGNA/MUERTE INTERVENIDA</a:t>
            </a:r>
            <a:endParaRPr lang="es-AR" b="1" i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s-AR" dirty="0" smtClean="0"/>
          </a:p>
          <a:p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2987824" y="1"/>
            <a:ext cx="61561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s-AR" sz="2400" dirty="0">
              <a:solidFill>
                <a:schemeClr val="bg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AR" b="1" dirty="0" smtClean="0">
                <a:latin typeface="Aharoni" pitchFamily="2" charset="-79"/>
                <a:cs typeface="Aharoni" pitchFamily="2" charset="-79"/>
              </a:rPr>
              <a:t>Desde la </a:t>
            </a:r>
            <a:r>
              <a:rPr lang="es-AR" b="1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perspectiva bioética 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la determinación clínica de estos estados pueden ayudar:</a:t>
            </a:r>
          </a:p>
          <a:p>
            <a:pPr algn="ctr"/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q"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al equipo medico a tomar decisiones en la terapeutica a instalar,</a:t>
            </a:r>
          </a:p>
          <a:p>
            <a:pPr algn="ctr">
              <a:buFont typeface="Wingdings" pitchFamily="2" charset="2"/>
              <a:buChar char="q"/>
            </a:pPr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q"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a los familiares a aceptar la situación actual del paciente y su futuro </a:t>
            </a:r>
            <a:r>
              <a:rPr lang="es-AR" b="1" dirty="0" err="1" smtClean="0">
                <a:latin typeface="Aharoni" pitchFamily="2" charset="-79"/>
                <a:cs typeface="Aharoni" pitchFamily="2" charset="-79"/>
              </a:rPr>
              <a:t>proximo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 y</a:t>
            </a:r>
          </a:p>
          <a:p>
            <a:pPr algn="ctr">
              <a:buFont typeface="Wingdings" pitchFamily="2" charset="2"/>
              <a:buChar char="q"/>
            </a:pPr>
            <a:endParaRPr lang="es-AR" b="1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q"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 a los responsables de las instituciones de salud a administrar racionalmente los recursos.</a:t>
            </a:r>
          </a:p>
          <a:p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2771800" y="260648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2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2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2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2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br>
              <a:rPr lang="es-AR" sz="1200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s-AR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/>
          <a:lstStyle/>
          <a:p>
            <a:pPr>
              <a:buNone/>
            </a:pPr>
            <a:r>
              <a:rPr lang="es-AR" dirty="0" smtClean="0">
                <a:latin typeface="Aharoni" pitchFamily="2" charset="-79"/>
                <a:cs typeface="Aharoni" pitchFamily="2" charset="-79"/>
              </a:rPr>
              <a:t>Los conceptos de </a:t>
            </a:r>
          </a:p>
          <a:p>
            <a:pPr>
              <a:buNone/>
            </a:pPr>
            <a:endParaRPr lang="es-AR" dirty="0" smtClean="0">
              <a:latin typeface="Aharoni" pitchFamily="2" charset="-79"/>
              <a:cs typeface="Aharoni" pitchFamily="2" charset="-79"/>
            </a:endParaRPr>
          </a:p>
          <a:p>
            <a:r>
              <a:rPr lang="es-AR" sz="32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futilidad, </a:t>
            </a:r>
          </a:p>
          <a:p>
            <a:r>
              <a:rPr lang="es-AR" sz="32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ejercicio de la autonomía y </a:t>
            </a:r>
          </a:p>
          <a:p>
            <a:r>
              <a:rPr lang="es-AR" sz="32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no maleficencia </a:t>
            </a:r>
          </a:p>
          <a:p>
            <a:pPr algn="ctr">
              <a:buNone/>
            </a:pPr>
            <a:r>
              <a:rPr lang="es-AR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los valores y los derechos del paciente</a:t>
            </a:r>
          </a:p>
          <a:p>
            <a:pPr algn="ctr">
              <a:buNone/>
            </a:pPr>
            <a:endParaRPr lang="es-AR" b="1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s-AR" b="1" dirty="0" smtClean="0">
                <a:latin typeface="Aharoni" pitchFamily="2" charset="-79"/>
                <a:cs typeface="Aharoni" pitchFamily="2" charset="-79"/>
              </a:rPr>
              <a:t>otorgan el marco </a:t>
            </a:r>
            <a:r>
              <a:rPr lang="es-AR" b="1" dirty="0" err="1" smtClean="0">
                <a:latin typeface="Aharoni" pitchFamily="2" charset="-79"/>
                <a:cs typeface="Aharoni" pitchFamily="2" charset="-79"/>
              </a:rPr>
              <a:t>teorico</a:t>
            </a:r>
            <a:r>
              <a:rPr lang="es-AR" b="1" dirty="0" smtClean="0">
                <a:latin typeface="Aharoni" pitchFamily="2" charset="-79"/>
                <a:cs typeface="Aharoni" pitchFamily="2" charset="-79"/>
              </a:rPr>
              <a:t> que justific</a:t>
            </a:r>
            <a:r>
              <a:rPr lang="es-AR" dirty="0" smtClean="0">
                <a:latin typeface="Aharoni" pitchFamily="2" charset="-79"/>
                <a:cs typeface="Aharoni" pitchFamily="2" charset="-79"/>
              </a:rPr>
              <a:t>a</a:t>
            </a:r>
          </a:p>
          <a:p>
            <a:pPr algn="ctr">
              <a:buNone/>
            </a:pPr>
            <a:r>
              <a:rPr lang="es-AR" dirty="0" smtClean="0">
                <a:latin typeface="Aharoni" pitchFamily="2" charset="-79"/>
                <a:cs typeface="Aharoni" pitchFamily="2" charset="-79"/>
              </a:rPr>
              <a:t> los cursos de acción sugeridos y recomendaciones que </a:t>
            </a:r>
            <a:r>
              <a:rPr lang="es-AR" dirty="0" err="1" smtClean="0">
                <a:latin typeface="Aharoni" pitchFamily="2" charset="-79"/>
                <a:cs typeface="Aharoni" pitchFamily="2" charset="-79"/>
              </a:rPr>
              <a:t>efectuo</a:t>
            </a:r>
            <a:r>
              <a:rPr lang="es-AR" dirty="0" smtClean="0">
                <a:latin typeface="Aharoni" pitchFamily="2" charset="-79"/>
                <a:cs typeface="Aharoni" pitchFamily="2" charset="-79"/>
              </a:rPr>
              <a:t> el CHB.</a:t>
            </a:r>
          </a:p>
          <a:p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2627784" y="260649"/>
            <a:ext cx="62646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s-AR" sz="2400" dirty="0">
              <a:solidFill>
                <a:schemeClr val="bg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879304" y="188640"/>
            <a:ext cx="62646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s-AR" sz="24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24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s-AR" sz="2400" dirty="0">
              <a:solidFill>
                <a:schemeClr val="bg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23528" y="836712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AR" sz="28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s-AR" sz="28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AR" sz="2800" dirty="0" smtClean="0">
                <a:latin typeface="Aharoni" pitchFamily="2" charset="-79"/>
                <a:cs typeface="Aharoni" pitchFamily="2" charset="-79"/>
              </a:rPr>
              <a:t>Estas 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recomendaciones se centraron, luego de entrevistas conjuntas de miembros del </a:t>
            </a:r>
            <a:r>
              <a:rPr lang="es-AR" sz="2800" dirty="0" smtClean="0">
                <a:latin typeface="Aharoni" pitchFamily="2" charset="-79"/>
                <a:cs typeface="Aharoni" pitchFamily="2" charset="-79"/>
              </a:rPr>
              <a:t>Comité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y el Equipo de Salud que </a:t>
            </a:r>
            <a:r>
              <a:rPr lang="es-AR" sz="2800" dirty="0" smtClean="0">
                <a:latin typeface="Aharoni" pitchFamily="2" charset="-79"/>
                <a:cs typeface="Aharoni" pitchFamily="2" charset="-79"/>
              </a:rPr>
              <a:t>asistía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a los pacientes, en  considerar  que el prolongar el esfuerzo </a:t>
            </a:r>
            <a:r>
              <a:rPr lang="es-AR" sz="2800" dirty="0" smtClean="0">
                <a:latin typeface="Aharoni" pitchFamily="2" charset="-79"/>
                <a:cs typeface="Aharoni" pitchFamily="2" charset="-79"/>
              </a:rPr>
              <a:t>terapeutico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en estos casos de cuadros </a:t>
            </a:r>
            <a:r>
              <a:rPr lang="es-AR" sz="2800" dirty="0" smtClean="0">
                <a:latin typeface="Aharoni" pitchFamily="2" charset="-79"/>
                <a:cs typeface="Aharoni" pitchFamily="2" charset="-79"/>
              </a:rPr>
              <a:t>neurologicos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irreversibles  priva a los pacientes  de un final </a:t>
            </a:r>
            <a:endParaRPr lang="es-AR" sz="28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A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AR" sz="2800" dirty="0">
                <a:latin typeface="Aharoni" pitchFamily="2" charset="-79"/>
                <a:cs typeface="Aharoni" pitchFamily="2" charset="-79"/>
              </a:rPr>
              <a:t>digno para sus vidas </a:t>
            </a:r>
            <a:r>
              <a:rPr lang="es-AR" sz="2800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/>
            <a:endParaRPr lang="es-AR" sz="2800" dirty="0">
              <a:latin typeface="Aharoni" pitchFamily="2" charset="-79"/>
              <a:cs typeface="Aharoni" pitchFamily="2" charset="-79"/>
            </a:endParaRPr>
          </a:p>
          <a:p>
            <a:pPr algn="ctr"/>
            <a:endParaRPr lang="es-AR" sz="28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s-AR" sz="28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1719532"/>
            <a:ext cx="886349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por lo que estima que el equipo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de profesionales que asiste a estos enfermos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debiera establecer  niveles para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la terapéutica a instalar a los fines de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disminuir los probables conflictos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que pudieran aparecer. </a:t>
            </a:r>
            <a:endParaRPr kumimoji="0" lang="es-AR" sz="3200" b="0" i="1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23728" y="332656"/>
            <a:ext cx="7020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</a:t>
            </a:r>
            <a:r>
              <a:rPr lang="es-AR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s-AR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75656" y="2060848"/>
            <a:ext cx="669674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Finalmente se expone una propuesta de </a:t>
            </a: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elaboracion </a:t>
            </a: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interdisciplinaria  de pautas para la asistencia y cuidado de estos pacientes con </a:t>
            </a: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lesion  </a:t>
            </a:r>
            <a:r>
              <a:rPr kumimoji="0" lang="es-A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neurologica irreversible.</a:t>
            </a:r>
            <a:endParaRPr kumimoji="0" lang="es-A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771800" y="404664"/>
            <a:ext cx="63722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100" dirty="0" smtClean="0">
                <a:solidFill>
                  <a:schemeClr val="bg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Caso clínico: </a:t>
            </a: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Análisis comparativo de la intervención de dos familias 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  <a:t>en casos de pacientes con daño neurológico irreversible</a:t>
            </a:r>
            <a:br>
              <a:rPr lang="es-AR" sz="1100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s-AR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196752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COMITE HOSPITALARIO DE BIOETICA</a:t>
            </a:r>
          </a:p>
          <a:p>
            <a:endParaRPr lang="es-AR" b="1" dirty="0"/>
          </a:p>
          <a:p>
            <a:pPr algn="ctr"/>
            <a:r>
              <a:rPr lang="es-AR" b="1" dirty="0" smtClean="0"/>
              <a:t>Coordinación</a:t>
            </a:r>
          </a:p>
          <a:p>
            <a:pPr algn="ctr"/>
            <a:endParaRPr lang="es-AR" b="1" dirty="0"/>
          </a:p>
          <a:p>
            <a:pPr algn="ctr"/>
            <a:r>
              <a:rPr lang="es-AR" b="1" dirty="0" smtClean="0"/>
              <a:t>SOLEDAD RIPOLL</a:t>
            </a:r>
          </a:p>
          <a:p>
            <a:pPr algn="ctr"/>
            <a:endParaRPr lang="es-AR" b="1" dirty="0"/>
          </a:p>
          <a:p>
            <a:pPr algn="ctr"/>
            <a:r>
              <a:rPr lang="es-AR" b="1" dirty="0" smtClean="0"/>
              <a:t>Integrantes:</a:t>
            </a:r>
          </a:p>
          <a:p>
            <a:endParaRPr lang="es-AR" b="1" dirty="0"/>
          </a:p>
          <a:p>
            <a:pPr algn="ctr"/>
            <a:r>
              <a:rPr lang="es-AR" b="1" dirty="0" smtClean="0"/>
              <a:t>ADRIAN ANUCH- PATRICIA CORDOBA-PATRICIA GARCIA- ANA GERCHUNOFF- GLORIA LONGONI- ABELARDO MALIANDI- HUGO QUIROZ- GABRIELA RIVERO- JOSE VIÑOLA</a:t>
            </a:r>
          </a:p>
          <a:p>
            <a:endParaRPr lang="es-AR" b="1" dirty="0"/>
          </a:p>
          <a:p>
            <a:endParaRPr lang="es-AR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179</TotalTime>
  <Words>465</Words>
  <Application>Microsoft Office PowerPoint</Application>
  <PresentationFormat>Presentación en pantalla (4:3)</PresentationFormat>
  <Paragraphs>58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Concurrencia</vt:lpstr>
      <vt:lpstr>     MINISTERIO DE SALUD  DE LA PROVINCIA DE CORDOBA  AREA  DE BIOETICA     EDUCACION EN BIOETICA   15 de Octubre de 2010   PRESENTACION DE TEMA LIBRE   CASO CLINICO:   Análisis comparativo de la intervención de dos familias  en casos de pacientes con daño neurológico irreversible       COMITE HOSPITALARIO DE BIOETICA Hospital Municipal de Urgencias Córdoba- Argentina 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MINISTERIO DE SALUD  DE LA PROVINCIA DE CORDOBA  AREA  DE BIOETICA     EDUCACION EN BIOETICA   15 de Octubre de 2010   PRESENTACION DE TEMA LIBRE   CASO CLINICO: Análisis comparativo de la intervención de dos familias  en casos de pacientes con daño neurológico irreversible            COMITÉ  HOSPITALARIO DE BIOETICA Hospital Municipal de Urgencias Córdoba- Argentina</dc:title>
  <dc:creator>Gloria</dc:creator>
  <cp:lastModifiedBy>Gloria</cp:lastModifiedBy>
  <cp:revision>21</cp:revision>
  <dcterms:created xsi:type="dcterms:W3CDTF">2010-10-13T20:15:23Z</dcterms:created>
  <dcterms:modified xsi:type="dcterms:W3CDTF">2010-10-14T21:56:38Z</dcterms:modified>
</cp:coreProperties>
</file>