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7" r:id="rId2"/>
    <p:sldId id="268" r:id="rId3"/>
    <p:sldId id="269" r:id="rId4"/>
    <p:sldId id="272" r:id="rId5"/>
    <p:sldId id="281" r:id="rId6"/>
    <p:sldId id="273" r:id="rId7"/>
    <p:sldId id="274" r:id="rId8"/>
    <p:sldId id="265" r:id="rId9"/>
    <p:sldId id="286" r:id="rId10"/>
    <p:sldId id="276" r:id="rId11"/>
    <p:sldId id="279" r:id="rId12"/>
    <p:sldId id="288" r:id="rId13"/>
    <p:sldId id="290" r:id="rId14"/>
    <p:sldId id="292" r:id="rId15"/>
    <p:sldId id="295" r:id="rId16"/>
    <p:sldId id="259" r:id="rId17"/>
    <p:sldId id="283" r:id="rId18"/>
    <p:sldId id="293" r:id="rId19"/>
    <p:sldId id="261" r:id="rId20"/>
    <p:sldId id="294" r:id="rId21"/>
  </p:sldIdLst>
  <p:sldSz cx="9144000" cy="6858000" type="screen4x3"/>
  <p:notesSz cx="6797675" cy="9928225"/>
  <p:defaultTextStyle>
    <a:defPPr>
      <a:defRPr lang="es-A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FF"/>
    <a:srgbClr val="CC0099"/>
    <a:srgbClr val="993366"/>
    <a:srgbClr val="CDC800"/>
    <a:srgbClr val="5383C9"/>
    <a:srgbClr val="396BB5"/>
    <a:srgbClr val="2A4F86"/>
    <a:srgbClr val="6DBCD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72229" autoAdjust="0"/>
  </p:normalViewPr>
  <p:slideViewPr>
    <p:cSldViewPr>
      <p:cViewPr>
        <p:scale>
          <a:sx n="86" d="100"/>
          <a:sy n="86" d="100"/>
        </p:scale>
        <p:origin x="-684"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003420-D8FE-4058-B0EF-EEB89695D112}" type="doc">
      <dgm:prSet loTypeId="urn:microsoft.com/office/officeart/2005/8/layout/arrow2" loCatId="process" qsTypeId="urn:microsoft.com/office/officeart/2005/8/quickstyle/simple5" qsCatId="simple" csTypeId="urn:microsoft.com/office/officeart/2005/8/colors/colorful5" csCatId="colorful" phldr="1"/>
      <dgm:spPr/>
      <dgm:t>
        <a:bodyPr/>
        <a:lstStyle/>
        <a:p>
          <a:endParaRPr lang="es-AR"/>
        </a:p>
      </dgm:t>
    </dgm:pt>
    <dgm:pt modelId="{F0D6FE28-2751-4413-A3E1-A5A9CF8377A8}">
      <dgm:prSet phldrT="[Texto]" custT="1"/>
      <dgm:spPr/>
      <dgm:t>
        <a:bodyPr/>
        <a:lstStyle/>
        <a:p>
          <a:r>
            <a:rPr lang="es-AR" sz="1400" b="1" dirty="0" smtClean="0"/>
            <a:t>2003</a:t>
          </a:r>
        </a:p>
        <a:p>
          <a:r>
            <a:rPr lang="es-AR" sz="1200" dirty="0" smtClean="0"/>
            <a:t>El Registro General de la Provincia pasa a depender del Ministerio de Finanzas.</a:t>
          </a:r>
          <a:endParaRPr lang="es-AR" sz="1200" dirty="0"/>
        </a:p>
      </dgm:t>
    </dgm:pt>
    <dgm:pt modelId="{D90D03AE-D6BF-412C-B206-40CD26DC675A}" type="parTrans" cxnId="{2DAD746B-9257-43A0-9324-5E0EDC615F55}">
      <dgm:prSet/>
      <dgm:spPr/>
      <dgm:t>
        <a:bodyPr/>
        <a:lstStyle/>
        <a:p>
          <a:endParaRPr lang="es-AR"/>
        </a:p>
      </dgm:t>
    </dgm:pt>
    <dgm:pt modelId="{C78ADCF9-348B-42DD-A624-4F8164BD30FD}" type="sibTrans" cxnId="{2DAD746B-9257-43A0-9324-5E0EDC615F55}">
      <dgm:prSet/>
      <dgm:spPr/>
      <dgm:t>
        <a:bodyPr/>
        <a:lstStyle/>
        <a:p>
          <a:endParaRPr lang="es-AR"/>
        </a:p>
      </dgm:t>
    </dgm:pt>
    <dgm:pt modelId="{110841CC-F9E7-4669-8583-A0845BFB8A9F}">
      <dgm:prSet phldrT="[Texto]" custT="1"/>
      <dgm:spPr/>
      <dgm:t>
        <a:bodyPr/>
        <a:lstStyle/>
        <a:p>
          <a:r>
            <a:rPr lang="es-AR" sz="1400" b="1" dirty="0" smtClean="0"/>
            <a:t>2005</a:t>
          </a:r>
          <a:br>
            <a:rPr lang="es-AR" sz="1400" b="1" dirty="0" smtClean="0"/>
          </a:br>
          <a:endParaRPr lang="es-AR" sz="1400" dirty="0" smtClean="0"/>
        </a:p>
        <a:p>
          <a:r>
            <a:rPr lang="es-AR" sz="1200" dirty="0" smtClean="0"/>
            <a:t>Se presentan más de 50 denuncias penales.</a:t>
          </a:r>
          <a:endParaRPr lang="es-AR" sz="1200" dirty="0"/>
        </a:p>
      </dgm:t>
    </dgm:pt>
    <dgm:pt modelId="{9B311FBD-728C-4EE7-A01E-9F49AD1E05C2}" type="parTrans" cxnId="{B654842C-9C56-4B53-921F-D6BF171E419B}">
      <dgm:prSet/>
      <dgm:spPr/>
      <dgm:t>
        <a:bodyPr/>
        <a:lstStyle/>
        <a:p>
          <a:endParaRPr lang="es-AR"/>
        </a:p>
      </dgm:t>
    </dgm:pt>
    <dgm:pt modelId="{70C3F1B4-1820-41DC-9262-29009F6AAEFB}" type="sibTrans" cxnId="{B654842C-9C56-4B53-921F-D6BF171E419B}">
      <dgm:prSet/>
      <dgm:spPr/>
      <dgm:t>
        <a:bodyPr/>
        <a:lstStyle/>
        <a:p>
          <a:endParaRPr lang="es-AR"/>
        </a:p>
      </dgm:t>
    </dgm:pt>
    <dgm:pt modelId="{4220D722-AF8E-4373-AB1A-B828F3A6A395}">
      <dgm:prSet phldrT="[Texto]" custT="1"/>
      <dgm:spPr/>
      <dgm:t>
        <a:bodyPr/>
        <a:lstStyle/>
        <a:p>
          <a:r>
            <a:rPr lang="es-AR" sz="1400" b="1" dirty="0" smtClean="0"/>
            <a:t>2006</a:t>
          </a:r>
        </a:p>
        <a:p>
          <a:endParaRPr lang="es-AR" sz="1200" dirty="0" smtClean="0"/>
        </a:p>
        <a:p>
          <a:r>
            <a:rPr lang="es-AR" sz="1200" dirty="0" smtClean="0"/>
            <a:t>A instancias del Ministerio de Finanzas, se unifican las causas en la Fiscalía D1 T5 (actual D1 T1).</a:t>
          </a:r>
          <a:endParaRPr lang="es-AR" sz="1200" dirty="0"/>
        </a:p>
      </dgm:t>
    </dgm:pt>
    <dgm:pt modelId="{B6A8B02F-B6A2-4B0A-911B-E2A92E91B59B}" type="parTrans" cxnId="{FBD87C44-BF01-4C19-83D3-3FD1FE6B785C}">
      <dgm:prSet/>
      <dgm:spPr/>
      <dgm:t>
        <a:bodyPr/>
        <a:lstStyle/>
        <a:p>
          <a:endParaRPr lang="es-AR"/>
        </a:p>
      </dgm:t>
    </dgm:pt>
    <dgm:pt modelId="{29D2561B-25FD-4C5D-86EF-57CAF6F71167}" type="sibTrans" cxnId="{FBD87C44-BF01-4C19-83D3-3FD1FE6B785C}">
      <dgm:prSet/>
      <dgm:spPr/>
      <dgm:t>
        <a:bodyPr/>
        <a:lstStyle/>
        <a:p>
          <a:endParaRPr lang="es-AR"/>
        </a:p>
      </dgm:t>
    </dgm:pt>
    <dgm:pt modelId="{4D38A09E-BBBB-4395-8DDC-6BF20EA3E1D0}">
      <dgm:prSet phldrT="[Texto]" custT="1"/>
      <dgm:spPr/>
      <dgm:t>
        <a:bodyPr/>
        <a:lstStyle/>
        <a:p>
          <a:r>
            <a:rPr lang="es-AR" sz="1400" b="1" dirty="0" smtClean="0"/>
            <a:t>2008 </a:t>
          </a:r>
        </a:p>
        <a:p>
          <a:endParaRPr lang="es-AR" sz="1200" dirty="0" smtClean="0"/>
        </a:p>
        <a:p>
          <a:r>
            <a:rPr lang="es-AR" sz="1200" dirty="0" smtClean="0"/>
            <a:t>Comienzan los primeros juicios orales y públicos.</a:t>
          </a:r>
          <a:endParaRPr lang="es-AR" sz="1200" dirty="0"/>
        </a:p>
      </dgm:t>
    </dgm:pt>
    <dgm:pt modelId="{C61B4E9F-73CC-4375-BD29-70E64BFCDDD1}" type="parTrans" cxnId="{A7E63A75-2827-4DBC-80B1-78FB06684D3A}">
      <dgm:prSet/>
      <dgm:spPr/>
      <dgm:t>
        <a:bodyPr/>
        <a:lstStyle/>
        <a:p>
          <a:endParaRPr lang="es-AR"/>
        </a:p>
      </dgm:t>
    </dgm:pt>
    <dgm:pt modelId="{FA39748C-931F-421B-AC9A-1F3EC6877866}" type="sibTrans" cxnId="{A7E63A75-2827-4DBC-80B1-78FB06684D3A}">
      <dgm:prSet/>
      <dgm:spPr/>
      <dgm:t>
        <a:bodyPr/>
        <a:lstStyle/>
        <a:p>
          <a:endParaRPr lang="es-AR"/>
        </a:p>
      </dgm:t>
    </dgm:pt>
    <dgm:pt modelId="{D43BAC01-6795-45DB-BFF6-A264559DA2FE}">
      <dgm:prSet phldrT="[Texto]" custT="1"/>
      <dgm:spPr/>
      <dgm:t>
        <a:bodyPr/>
        <a:lstStyle/>
        <a:p>
          <a:r>
            <a:rPr lang="es-AR" sz="1400" b="1" dirty="0" smtClean="0"/>
            <a:t>2008</a:t>
          </a:r>
        </a:p>
        <a:p>
          <a:r>
            <a:rPr lang="es-AR" sz="1200" b="0" dirty="0" smtClean="0"/>
            <a:t>Se dicta la primera sentencia, condenando a los responsables. </a:t>
          </a:r>
          <a:endParaRPr lang="es-AR" sz="1200" b="0" dirty="0"/>
        </a:p>
      </dgm:t>
    </dgm:pt>
    <dgm:pt modelId="{B529E7A1-8F35-41A6-AD02-A93CBA33E205}" type="parTrans" cxnId="{39EB913E-EEBE-4AA1-812E-28FBB6D84184}">
      <dgm:prSet/>
      <dgm:spPr/>
      <dgm:t>
        <a:bodyPr/>
        <a:lstStyle/>
        <a:p>
          <a:endParaRPr lang="es-AR"/>
        </a:p>
      </dgm:t>
    </dgm:pt>
    <dgm:pt modelId="{7E6C3B2B-BCB4-4D89-9687-51ED21DF4D07}" type="sibTrans" cxnId="{39EB913E-EEBE-4AA1-812E-28FBB6D84184}">
      <dgm:prSet/>
      <dgm:spPr/>
      <dgm:t>
        <a:bodyPr/>
        <a:lstStyle/>
        <a:p>
          <a:endParaRPr lang="es-AR"/>
        </a:p>
      </dgm:t>
    </dgm:pt>
    <dgm:pt modelId="{E7CC0CFB-E8FE-4D0B-9874-18F905834C32}" type="pres">
      <dgm:prSet presAssocID="{A2003420-D8FE-4058-B0EF-EEB89695D112}" presName="arrowDiagram" presStyleCnt="0">
        <dgm:presLayoutVars>
          <dgm:chMax val="5"/>
          <dgm:dir/>
          <dgm:resizeHandles val="exact"/>
        </dgm:presLayoutVars>
      </dgm:prSet>
      <dgm:spPr/>
      <dgm:t>
        <a:bodyPr/>
        <a:lstStyle/>
        <a:p>
          <a:endParaRPr lang="es-AR"/>
        </a:p>
      </dgm:t>
    </dgm:pt>
    <dgm:pt modelId="{C9F948EC-1EA6-401C-BCD3-71FB3332B6C2}" type="pres">
      <dgm:prSet presAssocID="{A2003420-D8FE-4058-B0EF-EEB89695D112}" presName="arrow" presStyleLbl="bgShp" presStyleIdx="0" presStyleCnt="1" custScaleX="102364" custScaleY="100000" custLinFactNeighborX="781" custLinFactNeighborY="40000"/>
      <dgm:spPr>
        <a:solidFill>
          <a:schemeClr val="accent4">
            <a:lumMod val="60000"/>
            <a:lumOff val="40000"/>
          </a:schemeClr>
        </a:solidFill>
        <a:effectLst>
          <a:innerShdw blurRad="63500" dist="50800" dir="13500000">
            <a:prstClr val="black">
              <a:alpha val="50000"/>
            </a:prstClr>
          </a:innerShdw>
        </a:effectLst>
      </dgm:spPr>
      <dgm:t>
        <a:bodyPr/>
        <a:lstStyle/>
        <a:p>
          <a:endParaRPr lang="es-AR"/>
        </a:p>
      </dgm:t>
    </dgm:pt>
    <dgm:pt modelId="{6E737187-8B9A-481C-9D79-46E99A361F93}" type="pres">
      <dgm:prSet presAssocID="{A2003420-D8FE-4058-B0EF-EEB89695D112}" presName="arrowDiagram5" presStyleCnt="0"/>
      <dgm:spPr/>
      <dgm:t>
        <a:bodyPr/>
        <a:lstStyle/>
        <a:p>
          <a:endParaRPr lang="es-AR"/>
        </a:p>
      </dgm:t>
    </dgm:pt>
    <dgm:pt modelId="{CC9E38DE-A357-4101-B88D-8FF08EEA2BB0}" type="pres">
      <dgm:prSet presAssocID="{F0D6FE28-2751-4413-A3E1-A5A9CF8377A8}" presName="bullet5a" presStyleLbl="node1" presStyleIdx="0" presStyleCnt="5" custLinFactNeighborX="38871" custLinFactNeighborY="-89797"/>
      <dgm:spPr/>
      <dgm:t>
        <a:bodyPr/>
        <a:lstStyle/>
        <a:p>
          <a:endParaRPr lang="es-AR"/>
        </a:p>
      </dgm:t>
    </dgm:pt>
    <dgm:pt modelId="{6701DA62-8CFE-4DE3-84EC-40C620AF1F4C}" type="pres">
      <dgm:prSet presAssocID="{F0D6FE28-2751-4413-A3E1-A5A9CF8377A8}" presName="textBox5a" presStyleLbl="revTx" presStyleIdx="0" presStyleCnt="5" custScaleX="138858" custLinFactNeighborY="7426">
        <dgm:presLayoutVars>
          <dgm:bulletEnabled val="1"/>
        </dgm:presLayoutVars>
      </dgm:prSet>
      <dgm:spPr/>
      <dgm:t>
        <a:bodyPr/>
        <a:lstStyle/>
        <a:p>
          <a:endParaRPr lang="es-AR"/>
        </a:p>
      </dgm:t>
    </dgm:pt>
    <dgm:pt modelId="{ED571110-7026-4EDA-9571-7550B3FA1A5B}" type="pres">
      <dgm:prSet presAssocID="{110841CC-F9E7-4669-8583-A0845BFB8A9F}" presName="bullet5b" presStyleLbl="node1" presStyleIdx="1" presStyleCnt="5"/>
      <dgm:spPr/>
      <dgm:t>
        <a:bodyPr/>
        <a:lstStyle/>
        <a:p>
          <a:endParaRPr lang="es-AR"/>
        </a:p>
      </dgm:t>
    </dgm:pt>
    <dgm:pt modelId="{E9C9AF3C-5997-4625-9FEB-CE688F54E1D0}" type="pres">
      <dgm:prSet presAssocID="{110841CC-F9E7-4669-8583-A0845BFB8A9F}" presName="textBox5b" presStyleLbl="revTx" presStyleIdx="1" presStyleCnt="5" custScaleX="86324" custLinFactNeighborX="5987" custLinFactNeighborY="-2466">
        <dgm:presLayoutVars>
          <dgm:bulletEnabled val="1"/>
        </dgm:presLayoutVars>
      </dgm:prSet>
      <dgm:spPr/>
      <dgm:t>
        <a:bodyPr/>
        <a:lstStyle/>
        <a:p>
          <a:endParaRPr lang="es-AR"/>
        </a:p>
      </dgm:t>
    </dgm:pt>
    <dgm:pt modelId="{74BB44D2-921A-4A77-85A7-A13D198F62F2}" type="pres">
      <dgm:prSet presAssocID="{4220D722-AF8E-4373-AB1A-B828F3A6A395}" presName="bullet5c" presStyleLbl="node1" presStyleIdx="2" presStyleCnt="5"/>
      <dgm:spPr/>
      <dgm:t>
        <a:bodyPr/>
        <a:lstStyle/>
        <a:p>
          <a:endParaRPr lang="es-AR"/>
        </a:p>
      </dgm:t>
    </dgm:pt>
    <dgm:pt modelId="{98E95946-7A5D-4F8C-81D6-B3431ADDE753}" type="pres">
      <dgm:prSet presAssocID="{4220D722-AF8E-4373-AB1A-B828F3A6A395}" presName="textBox5c" presStyleLbl="revTx" presStyleIdx="2" presStyleCnt="5" custScaleX="114808" custLinFactNeighborX="10299" custLinFactNeighborY="-2829">
        <dgm:presLayoutVars>
          <dgm:bulletEnabled val="1"/>
        </dgm:presLayoutVars>
      </dgm:prSet>
      <dgm:spPr/>
      <dgm:t>
        <a:bodyPr/>
        <a:lstStyle/>
        <a:p>
          <a:endParaRPr lang="es-AR"/>
        </a:p>
      </dgm:t>
    </dgm:pt>
    <dgm:pt modelId="{3C1FAC39-806A-4922-8BF2-E47CE0E9F690}" type="pres">
      <dgm:prSet presAssocID="{4D38A09E-BBBB-4395-8DDC-6BF20EA3E1D0}" presName="bullet5d" presStyleLbl="node1" presStyleIdx="3" presStyleCnt="5"/>
      <dgm:spPr/>
      <dgm:t>
        <a:bodyPr/>
        <a:lstStyle/>
        <a:p>
          <a:endParaRPr lang="es-AR"/>
        </a:p>
      </dgm:t>
    </dgm:pt>
    <dgm:pt modelId="{D49FF1DA-A973-4A3A-81C1-A720C8F03278}" type="pres">
      <dgm:prSet presAssocID="{4D38A09E-BBBB-4395-8DDC-6BF20EA3E1D0}" presName="textBox5d" presStyleLbl="revTx" presStyleIdx="3" presStyleCnt="5" custLinFactNeighborX="6527" custLinFactNeighborY="265">
        <dgm:presLayoutVars>
          <dgm:bulletEnabled val="1"/>
        </dgm:presLayoutVars>
      </dgm:prSet>
      <dgm:spPr/>
      <dgm:t>
        <a:bodyPr/>
        <a:lstStyle/>
        <a:p>
          <a:endParaRPr lang="es-AR"/>
        </a:p>
      </dgm:t>
    </dgm:pt>
    <dgm:pt modelId="{499420D2-8425-46E8-A2E9-F364E44BDCFD}" type="pres">
      <dgm:prSet presAssocID="{D43BAC01-6795-45DB-BFF6-A264559DA2FE}" presName="bullet5e" presStyleLbl="node1" presStyleIdx="4" presStyleCnt="5"/>
      <dgm:spPr/>
      <dgm:t>
        <a:bodyPr/>
        <a:lstStyle/>
        <a:p>
          <a:endParaRPr lang="es-AR"/>
        </a:p>
      </dgm:t>
    </dgm:pt>
    <dgm:pt modelId="{7F7B80C9-FD9E-4422-B9D6-D25D6509DE9C}" type="pres">
      <dgm:prSet presAssocID="{D43BAC01-6795-45DB-BFF6-A264559DA2FE}" presName="textBox5e" presStyleLbl="revTx" presStyleIdx="4" presStyleCnt="5">
        <dgm:presLayoutVars>
          <dgm:bulletEnabled val="1"/>
        </dgm:presLayoutVars>
      </dgm:prSet>
      <dgm:spPr/>
      <dgm:t>
        <a:bodyPr/>
        <a:lstStyle/>
        <a:p>
          <a:endParaRPr lang="es-AR"/>
        </a:p>
      </dgm:t>
    </dgm:pt>
  </dgm:ptLst>
  <dgm:cxnLst>
    <dgm:cxn modelId="{F3230707-3919-4240-A4FF-96BB67748246}" type="presOf" srcId="{D43BAC01-6795-45DB-BFF6-A264559DA2FE}" destId="{7F7B80C9-FD9E-4422-B9D6-D25D6509DE9C}" srcOrd="0" destOrd="0" presId="urn:microsoft.com/office/officeart/2005/8/layout/arrow2"/>
    <dgm:cxn modelId="{FBD87C44-BF01-4C19-83D3-3FD1FE6B785C}" srcId="{A2003420-D8FE-4058-B0EF-EEB89695D112}" destId="{4220D722-AF8E-4373-AB1A-B828F3A6A395}" srcOrd="2" destOrd="0" parTransId="{B6A8B02F-B6A2-4B0A-911B-E2A92E91B59B}" sibTransId="{29D2561B-25FD-4C5D-86EF-57CAF6F71167}"/>
    <dgm:cxn modelId="{2DAD746B-9257-43A0-9324-5E0EDC615F55}" srcId="{A2003420-D8FE-4058-B0EF-EEB89695D112}" destId="{F0D6FE28-2751-4413-A3E1-A5A9CF8377A8}" srcOrd="0" destOrd="0" parTransId="{D90D03AE-D6BF-412C-B206-40CD26DC675A}" sibTransId="{C78ADCF9-348B-42DD-A624-4F8164BD30FD}"/>
    <dgm:cxn modelId="{5639C424-4837-41DB-A4B2-DC72ADDEBF61}" type="presOf" srcId="{F0D6FE28-2751-4413-A3E1-A5A9CF8377A8}" destId="{6701DA62-8CFE-4DE3-84EC-40C620AF1F4C}" srcOrd="0" destOrd="0" presId="urn:microsoft.com/office/officeart/2005/8/layout/arrow2"/>
    <dgm:cxn modelId="{C2EC6BD8-476F-47A2-BD60-AF080FD35989}" type="presOf" srcId="{110841CC-F9E7-4669-8583-A0845BFB8A9F}" destId="{E9C9AF3C-5997-4625-9FEB-CE688F54E1D0}" srcOrd="0" destOrd="0" presId="urn:microsoft.com/office/officeart/2005/8/layout/arrow2"/>
    <dgm:cxn modelId="{39EB913E-EEBE-4AA1-812E-28FBB6D84184}" srcId="{A2003420-D8FE-4058-B0EF-EEB89695D112}" destId="{D43BAC01-6795-45DB-BFF6-A264559DA2FE}" srcOrd="4" destOrd="0" parTransId="{B529E7A1-8F35-41A6-AD02-A93CBA33E205}" sibTransId="{7E6C3B2B-BCB4-4D89-9687-51ED21DF4D07}"/>
    <dgm:cxn modelId="{4C4FEE7B-8C82-4ED9-9A15-18F92EABD571}" type="presOf" srcId="{4220D722-AF8E-4373-AB1A-B828F3A6A395}" destId="{98E95946-7A5D-4F8C-81D6-B3431ADDE753}" srcOrd="0" destOrd="0" presId="urn:microsoft.com/office/officeart/2005/8/layout/arrow2"/>
    <dgm:cxn modelId="{97CFF9E1-ED3F-4643-8ABD-DB7E7BEA9829}" type="presOf" srcId="{4D38A09E-BBBB-4395-8DDC-6BF20EA3E1D0}" destId="{D49FF1DA-A973-4A3A-81C1-A720C8F03278}" srcOrd="0" destOrd="0" presId="urn:microsoft.com/office/officeart/2005/8/layout/arrow2"/>
    <dgm:cxn modelId="{A099681E-F848-47D3-A0D8-C1D40B2C5D2A}" type="presOf" srcId="{A2003420-D8FE-4058-B0EF-EEB89695D112}" destId="{E7CC0CFB-E8FE-4D0B-9874-18F905834C32}" srcOrd="0" destOrd="0" presId="urn:microsoft.com/office/officeart/2005/8/layout/arrow2"/>
    <dgm:cxn modelId="{B654842C-9C56-4B53-921F-D6BF171E419B}" srcId="{A2003420-D8FE-4058-B0EF-EEB89695D112}" destId="{110841CC-F9E7-4669-8583-A0845BFB8A9F}" srcOrd="1" destOrd="0" parTransId="{9B311FBD-728C-4EE7-A01E-9F49AD1E05C2}" sibTransId="{70C3F1B4-1820-41DC-9262-29009F6AAEFB}"/>
    <dgm:cxn modelId="{A7E63A75-2827-4DBC-80B1-78FB06684D3A}" srcId="{A2003420-D8FE-4058-B0EF-EEB89695D112}" destId="{4D38A09E-BBBB-4395-8DDC-6BF20EA3E1D0}" srcOrd="3" destOrd="0" parTransId="{C61B4E9F-73CC-4375-BD29-70E64BFCDDD1}" sibTransId="{FA39748C-931F-421B-AC9A-1F3EC6877866}"/>
    <dgm:cxn modelId="{A52C3C29-9616-4DD1-83A4-538A9C8F9310}" type="presParOf" srcId="{E7CC0CFB-E8FE-4D0B-9874-18F905834C32}" destId="{C9F948EC-1EA6-401C-BCD3-71FB3332B6C2}" srcOrd="0" destOrd="0" presId="urn:microsoft.com/office/officeart/2005/8/layout/arrow2"/>
    <dgm:cxn modelId="{B87A786F-C49A-41DE-B446-B9F99869FBFF}" type="presParOf" srcId="{E7CC0CFB-E8FE-4D0B-9874-18F905834C32}" destId="{6E737187-8B9A-481C-9D79-46E99A361F93}" srcOrd="1" destOrd="0" presId="urn:microsoft.com/office/officeart/2005/8/layout/arrow2"/>
    <dgm:cxn modelId="{31919E69-A2C6-4E8C-8738-4C1898856EBF}" type="presParOf" srcId="{6E737187-8B9A-481C-9D79-46E99A361F93}" destId="{CC9E38DE-A357-4101-B88D-8FF08EEA2BB0}" srcOrd="0" destOrd="0" presId="urn:microsoft.com/office/officeart/2005/8/layout/arrow2"/>
    <dgm:cxn modelId="{1CE6F658-3B83-4C27-9D67-1345CDBF279F}" type="presParOf" srcId="{6E737187-8B9A-481C-9D79-46E99A361F93}" destId="{6701DA62-8CFE-4DE3-84EC-40C620AF1F4C}" srcOrd="1" destOrd="0" presId="urn:microsoft.com/office/officeart/2005/8/layout/arrow2"/>
    <dgm:cxn modelId="{D3142D1C-6D37-4BFB-AE70-5B47E3F42587}" type="presParOf" srcId="{6E737187-8B9A-481C-9D79-46E99A361F93}" destId="{ED571110-7026-4EDA-9571-7550B3FA1A5B}" srcOrd="2" destOrd="0" presId="urn:microsoft.com/office/officeart/2005/8/layout/arrow2"/>
    <dgm:cxn modelId="{591F81F4-7FB7-40A5-BF11-D4BB095613E3}" type="presParOf" srcId="{6E737187-8B9A-481C-9D79-46E99A361F93}" destId="{E9C9AF3C-5997-4625-9FEB-CE688F54E1D0}" srcOrd="3" destOrd="0" presId="urn:microsoft.com/office/officeart/2005/8/layout/arrow2"/>
    <dgm:cxn modelId="{F53D8C96-B13E-415E-897F-0983606B5D1D}" type="presParOf" srcId="{6E737187-8B9A-481C-9D79-46E99A361F93}" destId="{74BB44D2-921A-4A77-85A7-A13D198F62F2}" srcOrd="4" destOrd="0" presId="urn:microsoft.com/office/officeart/2005/8/layout/arrow2"/>
    <dgm:cxn modelId="{F9895413-9CFA-40F1-8328-342630592D4E}" type="presParOf" srcId="{6E737187-8B9A-481C-9D79-46E99A361F93}" destId="{98E95946-7A5D-4F8C-81D6-B3431ADDE753}" srcOrd="5" destOrd="0" presId="urn:microsoft.com/office/officeart/2005/8/layout/arrow2"/>
    <dgm:cxn modelId="{11750F22-7AC4-4CE1-B029-4E20DCA19AAC}" type="presParOf" srcId="{6E737187-8B9A-481C-9D79-46E99A361F93}" destId="{3C1FAC39-806A-4922-8BF2-E47CE0E9F690}" srcOrd="6" destOrd="0" presId="urn:microsoft.com/office/officeart/2005/8/layout/arrow2"/>
    <dgm:cxn modelId="{CF3D1410-2619-4F3D-8A3C-57196F4C20C1}" type="presParOf" srcId="{6E737187-8B9A-481C-9D79-46E99A361F93}" destId="{D49FF1DA-A973-4A3A-81C1-A720C8F03278}" srcOrd="7" destOrd="0" presId="urn:microsoft.com/office/officeart/2005/8/layout/arrow2"/>
    <dgm:cxn modelId="{E4FFD071-02E6-45CF-A40B-2EB3B11BF310}" type="presParOf" srcId="{6E737187-8B9A-481C-9D79-46E99A361F93}" destId="{499420D2-8425-46E8-A2E9-F364E44BDCFD}" srcOrd="8" destOrd="0" presId="urn:microsoft.com/office/officeart/2005/8/layout/arrow2"/>
    <dgm:cxn modelId="{D6B05517-11CA-4F2D-95A7-1E2F4AF39D18}" type="presParOf" srcId="{6E737187-8B9A-481C-9D79-46E99A361F93}" destId="{7F7B80C9-FD9E-4422-B9D6-D25D6509DE9C}" srcOrd="9" destOrd="0" presId="urn:microsoft.com/office/officeart/2005/8/layout/arrow2"/>
  </dgm:cxnLst>
  <dgm:bg/>
  <dgm:whole/>
</dgm:dataModel>
</file>

<file path=ppt/diagrams/data2.xml><?xml version="1.0" encoding="utf-8"?>
<dgm:dataModel xmlns:dgm="http://schemas.openxmlformats.org/drawingml/2006/diagram" xmlns:a="http://schemas.openxmlformats.org/drawingml/2006/main">
  <dgm:ptLst>
    <dgm:pt modelId="{0676F08E-21C7-4D97-8738-F9C7470B5884}" type="doc">
      <dgm:prSet loTypeId="urn:microsoft.com/office/officeart/2005/8/layout/gear1" loCatId="process" qsTypeId="urn:microsoft.com/office/officeart/2005/8/quickstyle/3d2" qsCatId="3D" csTypeId="urn:microsoft.com/office/officeart/2005/8/colors/accent1_2#1" csCatId="accent1" phldr="1"/>
      <dgm:spPr/>
    </dgm:pt>
    <dgm:pt modelId="{F5F6A341-207F-49DE-9C84-0CD6E5659D70}">
      <dgm:prSet phldrT="[Texto]" custT="1"/>
      <dgm:spPr/>
      <dgm:t>
        <a:bodyPr/>
        <a:lstStyle/>
        <a:p>
          <a:r>
            <a:rPr lang="es-AR" sz="1800" b="1" dirty="0" smtClean="0"/>
            <a:t> </a:t>
          </a:r>
          <a:r>
            <a:rPr lang="es-AR" sz="2400" b="1" dirty="0" smtClean="0">
              <a:effectLst>
                <a:outerShdw blurRad="38100" dist="38100" dir="2700000" algn="tl">
                  <a:srgbClr val="000000">
                    <a:alpha val="43137"/>
                  </a:srgbClr>
                </a:outerShdw>
              </a:effectLst>
            </a:rPr>
            <a:t>+ 110 </a:t>
          </a:r>
          <a:r>
            <a:rPr lang="es-AR" sz="1300" dirty="0" smtClean="0"/>
            <a:t>personas condenadas</a:t>
          </a:r>
          <a:endParaRPr lang="es-AR" sz="1300" dirty="0"/>
        </a:p>
      </dgm:t>
    </dgm:pt>
    <dgm:pt modelId="{99D0E76B-4C85-451C-9E53-44178C834B18}" type="parTrans" cxnId="{7C672B3E-E687-4FEE-B6EB-BEB4CD326E63}">
      <dgm:prSet/>
      <dgm:spPr/>
      <dgm:t>
        <a:bodyPr/>
        <a:lstStyle/>
        <a:p>
          <a:endParaRPr lang="es-AR"/>
        </a:p>
      </dgm:t>
    </dgm:pt>
    <dgm:pt modelId="{D5C417A7-9AE0-4910-8971-318CCD9D1D47}" type="sibTrans" cxnId="{7C672B3E-E687-4FEE-B6EB-BEB4CD326E63}">
      <dgm:prSet/>
      <dgm:spPr/>
      <dgm:t>
        <a:bodyPr/>
        <a:lstStyle/>
        <a:p>
          <a:endParaRPr lang="es-AR"/>
        </a:p>
      </dgm:t>
    </dgm:pt>
    <dgm:pt modelId="{0CAB9569-5481-4512-B4E9-34AE202B05DD}">
      <dgm:prSet phldrT="[Texto]" custT="1"/>
      <dgm:spPr/>
      <dgm:t>
        <a:bodyPr/>
        <a:lstStyle/>
        <a:p>
          <a:r>
            <a:rPr lang="es-AR" sz="2400" b="1" dirty="0" smtClean="0">
              <a:effectLst>
                <a:outerShdw blurRad="38100" dist="38100" dir="2700000" algn="tl">
                  <a:srgbClr val="000000">
                    <a:alpha val="43137"/>
                  </a:srgbClr>
                </a:outerShdw>
              </a:effectLst>
            </a:rPr>
            <a:t>+ 50 </a:t>
          </a:r>
          <a:r>
            <a:rPr lang="es-AR" sz="1600" b="1" dirty="0" smtClean="0"/>
            <a:t/>
          </a:r>
          <a:br>
            <a:rPr lang="es-AR" sz="1600" b="1" dirty="0" smtClean="0"/>
          </a:br>
          <a:r>
            <a:rPr lang="es-AR" sz="1300" dirty="0" smtClean="0"/>
            <a:t>causas elevadas a juicio</a:t>
          </a:r>
          <a:endParaRPr lang="es-AR" sz="1300" dirty="0"/>
        </a:p>
      </dgm:t>
    </dgm:pt>
    <dgm:pt modelId="{74DA8334-34FB-4173-9397-8F03DE187F82}" type="parTrans" cxnId="{2976C215-5D5A-4D90-8738-4357C2072D3C}">
      <dgm:prSet/>
      <dgm:spPr/>
      <dgm:t>
        <a:bodyPr/>
        <a:lstStyle/>
        <a:p>
          <a:endParaRPr lang="es-AR"/>
        </a:p>
      </dgm:t>
    </dgm:pt>
    <dgm:pt modelId="{FF4AD45E-0FB7-4E0C-A9ED-BBE17ECA3FA1}" type="sibTrans" cxnId="{2976C215-5D5A-4D90-8738-4357C2072D3C}">
      <dgm:prSet/>
      <dgm:spPr/>
      <dgm:t>
        <a:bodyPr/>
        <a:lstStyle/>
        <a:p>
          <a:endParaRPr lang="es-AR"/>
        </a:p>
      </dgm:t>
    </dgm:pt>
    <dgm:pt modelId="{C4CD6A19-3E18-46A3-B30D-B97AB53202C0}">
      <dgm:prSet phldrT="[Texto]" custT="1"/>
      <dgm:spPr/>
      <dgm:t>
        <a:bodyPr/>
        <a:lstStyle/>
        <a:p>
          <a:r>
            <a:rPr lang="es-AR" sz="2400" b="1" dirty="0" smtClean="0">
              <a:effectLst>
                <a:outerShdw blurRad="38100" dist="38100" dir="2700000" algn="tl">
                  <a:srgbClr val="000000">
                    <a:alpha val="43137"/>
                  </a:srgbClr>
                </a:outerShdw>
              </a:effectLst>
            </a:rPr>
            <a:t>+ 350 </a:t>
          </a:r>
        </a:p>
        <a:p>
          <a:r>
            <a:rPr lang="es-AR" sz="1400" dirty="0" smtClean="0"/>
            <a:t>causas iniciadas</a:t>
          </a:r>
          <a:endParaRPr lang="es-AR" sz="1400" dirty="0"/>
        </a:p>
      </dgm:t>
    </dgm:pt>
    <dgm:pt modelId="{8F7D73D8-C352-49D2-A95E-68994CDC7B6B}" type="parTrans" cxnId="{57A1F532-B8AB-4378-9A5B-F6BF530BA803}">
      <dgm:prSet/>
      <dgm:spPr/>
      <dgm:t>
        <a:bodyPr/>
        <a:lstStyle/>
        <a:p>
          <a:endParaRPr lang="es-AR"/>
        </a:p>
      </dgm:t>
    </dgm:pt>
    <dgm:pt modelId="{374B3EA0-99E9-4859-9175-7C5B85FD9505}" type="sibTrans" cxnId="{57A1F532-B8AB-4378-9A5B-F6BF530BA803}">
      <dgm:prSet/>
      <dgm:spPr/>
      <dgm:t>
        <a:bodyPr/>
        <a:lstStyle/>
        <a:p>
          <a:endParaRPr lang="es-AR"/>
        </a:p>
      </dgm:t>
    </dgm:pt>
    <dgm:pt modelId="{F49C2F0E-785A-428F-AC6B-D1186643FF11}" type="pres">
      <dgm:prSet presAssocID="{0676F08E-21C7-4D97-8738-F9C7470B5884}" presName="composite" presStyleCnt="0">
        <dgm:presLayoutVars>
          <dgm:chMax val="3"/>
          <dgm:animLvl val="lvl"/>
          <dgm:resizeHandles val="exact"/>
        </dgm:presLayoutVars>
      </dgm:prSet>
      <dgm:spPr/>
    </dgm:pt>
    <dgm:pt modelId="{6AD65F8D-93F2-4D98-9061-7603A6342291}" type="pres">
      <dgm:prSet presAssocID="{F5F6A341-207F-49DE-9C84-0CD6E5659D70}" presName="gear1" presStyleLbl="node1" presStyleIdx="0" presStyleCnt="3" custScaleX="88229" custScaleY="81537" custLinFactNeighborX="16765" custLinFactNeighborY="2378">
        <dgm:presLayoutVars>
          <dgm:chMax val="1"/>
          <dgm:bulletEnabled val="1"/>
        </dgm:presLayoutVars>
      </dgm:prSet>
      <dgm:spPr/>
      <dgm:t>
        <a:bodyPr/>
        <a:lstStyle/>
        <a:p>
          <a:endParaRPr lang="es-AR"/>
        </a:p>
      </dgm:t>
    </dgm:pt>
    <dgm:pt modelId="{3AC34828-58ED-4403-8A20-1EC32EE4CCB5}" type="pres">
      <dgm:prSet presAssocID="{F5F6A341-207F-49DE-9C84-0CD6E5659D70}" presName="gear1srcNode" presStyleLbl="node1" presStyleIdx="0" presStyleCnt="3"/>
      <dgm:spPr/>
      <dgm:t>
        <a:bodyPr/>
        <a:lstStyle/>
        <a:p>
          <a:endParaRPr lang="es-AR"/>
        </a:p>
      </dgm:t>
    </dgm:pt>
    <dgm:pt modelId="{7505DDAC-8EC4-4495-9FCD-492A97CF56DE}" type="pres">
      <dgm:prSet presAssocID="{F5F6A341-207F-49DE-9C84-0CD6E5659D70}" presName="gear1dstNode" presStyleLbl="node1" presStyleIdx="0" presStyleCnt="3"/>
      <dgm:spPr/>
      <dgm:t>
        <a:bodyPr/>
        <a:lstStyle/>
        <a:p>
          <a:endParaRPr lang="es-AR"/>
        </a:p>
      </dgm:t>
    </dgm:pt>
    <dgm:pt modelId="{885FC76D-1784-4E2C-93F0-ABBB16166E14}" type="pres">
      <dgm:prSet presAssocID="{0CAB9569-5481-4512-B4E9-34AE202B05DD}" presName="gear2" presStyleLbl="node1" presStyleIdx="1" presStyleCnt="3" custScaleX="118089" custScaleY="112081" custLinFactNeighborY="21524">
        <dgm:presLayoutVars>
          <dgm:chMax val="1"/>
          <dgm:bulletEnabled val="1"/>
        </dgm:presLayoutVars>
      </dgm:prSet>
      <dgm:spPr/>
      <dgm:t>
        <a:bodyPr/>
        <a:lstStyle/>
        <a:p>
          <a:endParaRPr lang="es-AR"/>
        </a:p>
      </dgm:t>
    </dgm:pt>
    <dgm:pt modelId="{EE01EE81-D95A-4C26-92F7-6F667FFFAD22}" type="pres">
      <dgm:prSet presAssocID="{0CAB9569-5481-4512-B4E9-34AE202B05DD}" presName="gear2srcNode" presStyleLbl="node1" presStyleIdx="1" presStyleCnt="3"/>
      <dgm:spPr/>
      <dgm:t>
        <a:bodyPr/>
        <a:lstStyle/>
        <a:p>
          <a:endParaRPr lang="es-AR"/>
        </a:p>
      </dgm:t>
    </dgm:pt>
    <dgm:pt modelId="{375921DE-D625-4047-8389-7FAFEA34BB49}" type="pres">
      <dgm:prSet presAssocID="{0CAB9569-5481-4512-B4E9-34AE202B05DD}" presName="gear2dstNode" presStyleLbl="node1" presStyleIdx="1" presStyleCnt="3"/>
      <dgm:spPr/>
      <dgm:t>
        <a:bodyPr/>
        <a:lstStyle/>
        <a:p>
          <a:endParaRPr lang="es-AR"/>
        </a:p>
      </dgm:t>
    </dgm:pt>
    <dgm:pt modelId="{9AAB6E05-6862-4FB5-B2ED-DB97A26BDEFB}" type="pres">
      <dgm:prSet presAssocID="{C4CD6A19-3E18-46A3-B30D-B97AB53202C0}" presName="gear3" presStyleLbl="node1" presStyleIdx="2" presStyleCnt="3" custScaleX="114854" custScaleY="108754"/>
      <dgm:spPr/>
      <dgm:t>
        <a:bodyPr/>
        <a:lstStyle/>
        <a:p>
          <a:endParaRPr lang="es-AR"/>
        </a:p>
      </dgm:t>
    </dgm:pt>
    <dgm:pt modelId="{DD3E5137-84E8-4ABB-8999-7D6E1C2DB700}" type="pres">
      <dgm:prSet presAssocID="{C4CD6A19-3E18-46A3-B30D-B97AB53202C0}" presName="gear3tx" presStyleLbl="node1" presStyleIdx="2" presStyleCnt="3">
        <dgm:presLayoutVars>
          <dgm:chMax val="1"/>
          <dgm:bulletEnabled val="1"/>
        </dgm:presLayoutVars>
      </dgm:prSet>
      <dgm:spPr/>
      <dgm:t>
        <a:bodyPr/>
        <a:lstStyle/>
        <a:p>
          <a:endParaRPr lang="es-AR"/>
        </a:p>
      </dgm:t>
    </dgm:pt>
    <dgm:pt modelId="{646DC587-B927-4164-B3FD-CC05245EC14F}" type="pres">
      <dgm:prSet presAssocID="{C4CD6A19-3E18-46A3-B30D-B97AB53202C0}" presName="gear3srcNode" presStyleLbl="node1" presStyleIdx="2" presStyleCnt="3"/>
      <dgm:spPr/>
      <dgm:t>
        <a:bodyPr/>
        <a:lstStyle/>
        <a:p>
          <a:endParaRPr lang="es-AR"/>
        </a:p>
      </dgm:t>
    </dgm:pt>
    <dgm:pt modelId="{5D4777B8-CCD7-48DC-A48E-5018E47D930B}" type="pres">
      <dgm:prSet presAssocID="{C4CD6A19-3E18-46A3-B30D-B97AB53202C0}" presName="gear3dstNode" presStyleLbl="node1" presStyleIdx="2" presStyleCnt="3"/>
      <dgm:spPr/>
      <dgm:t>
        <a:bodyPr/>
        <a:lstStyle/>
        <a:p>
          <a:endParaRPr lang="es-AR"/>
        </a:p>
      </dgm:t>
    </dgm:pt>
    <dgm:pt modelId="{2ADC43FB-EEF9-4B69-A8A9-1B05ABC7EF70}" type="pres">
      <dgm:prSet presAssocID="{D5C417A7-9AE0-4910-8971-318CCD9D1D47}" presName="connector1" presStyleLbl="sibTrans2D1" presStyleIdx="0" presStyleCnt="3" custScaleY="88302" custLinFactNeighborX="-4906"/>
      <dgm:spPr/>
      <dgm:t>
        <a:bodyPr/>
        <a:lstStyle/>
        <a:p>
          <a:endParaRPr lang="es-AR"/>
        </a:p>
      </dgm:t>
    </dgm:pt>
    <dgm:pt modelId="{1D3A3725-DBD2-4762-8B69-6F0837273CBE}" type="pres">
      <dgm:prSet presAssocID="{FF4AD45E-0FB7-4E0C-A9ED-BBE17ECA3FA1}" presName="connector2" presStyleLbl="sibTrans2D1" presStyleIdx="1" presStyleCnt="3" custLinFactNeighborX="-7411" custLinFactNeighborY="17033"/>
      <dgm:spPr/>
      <dgm:t>
        <a:bodyPr/>
        <a:lstStyle/>
        <a:p>
          <a:endParaRPr lang="es-AR"/>
        </a:p>
      </dgm:t>
    </dgm:pt>
    <dgm:pt modelId="{4B7FC1F7-D13C-4223-91E7-4D55A2882AE5}" type="pres">
      <dgm:prSet presAssocID="{374B3EA0-99E9-4859-9175-7C5B85FD9505}" presName="connector3" presStyleLbl="sibTrans2D1" presStyleIdx="2" presStyleCnt="3"/>
      <dgm:spPr/>
      <dgm:t>
        <a:bodyPr/>
        <a:lstStyle/>
        <a:p>
          <a:endParaRPr lang="es-AR"/>
        </a:p>
      </dgm:t>
    </dgm:pt>
  </dgm:ptLst>
  <dgm:cxnLst>
    <dgm:cxn modelId="{82F80C68-C153-4EFA-929A-C86FECB772F5}" type="presOf" srcId="{374B3EA0-99E9-4859-9175-7C5B85FD9505}" destId="{4B7FC1F7-D13C-4223-91E7-4D55A2882AE5}" srcOrd="0" destOrd="0" presId="urn:microsoft.com/office/officeart/2005/8/layout/gear1"/>
    <dgm:cxn modelId="{8CCC33E1-C0BC-4524-9425-BDD27561758F}" type="presOf" srcId="{FF4AD45E-0FB7-4E0C-A9ED-BBE17ECA3FA1}" destId="{1D3A3725-DBD2-4762-8B69-6F0837273CBE}" srcOrd="0" destOrd="0" presId="urn:microsoft.com/office/officeart/2005/8/layout/gear1"/>
    <dgm:cxn modelId="{BCB3FAD6-BB60-4B16-A003-5686D8AFF33A}" type="presOf" srcId="{F5F6A341-207F-49DE-9C84-0CD6E5659D70}" destId="{3AC34828-58ED-4403-8A20-1EC32EE4CCB5}" srcOrd="1" destOrd="0" presId="urn:microsoft.com/office/officeart/2005/8/layout/gear1"/>
    <dgm:cxn modelId="{CE975786-AA8A-48B8-BAFA-2FEBD47E7ECA}" type="presOf" srcId="{0CAB9569-5481-4512-B4E9-34AE202B05DD}" destId="{EE01EE81-D95A-4C26-92F7-6F667FFFAD22}" srcOrd="1" destOrd="0" presId="urn:microsoft.com/office/officeart/2005/8/layout/gear1"/>
    <dgm:cxn modelId="{4C3B1B01-D5B3-4F7A-83E0-B199CC1693BD}" type="presOf" srcId="{C4CD6A19-3E18-46A3-B30D-B97AB53202C0}" destId="{646DC587-B927-4164-B3FD-CC05245EC14F}" srcOrd="2" destOrd="0" presId="urn:microsoft.com/office/officeart/2005/8/layout/gear1"/>
    <dgm:cxn modelId="{9780D88B-0683-43F6-915F-8DD187978DC1}" type="presOf" srcId="{F5F6A341-207F-49DE-9C84-0CD6E5659D70}" destId="{7505DDAC-8EC4-4495-9FCD-492A97CF56DE}" srcOrd="2" destOrd="0" presId="urn:microsoft.com/office/officeart/2005/8/layout/gear1"/>
    <dgm:cxn modelId="{4F76E69C-33F9-488D-87A5-6F772CEDEC04}" type="presOf" srcId="{D5C417A7-9AE0-4910-8971-318CCD9D1D47}" destId="{2ADC43FB-EEF9-4B69-A8A9-1B05ABC7EF70}" srcOrd="0" destOrd="0" presId="urn:microsoft.com/office/officeart/2005/8/layout/gear1"/>
    <dgm:cxn modelId="{7C672B3E-E687-4FEE-B6EB-BEB4CD326E63}" srcId="{0676F08E-21C7-4D97-8738-F9C7470B5884}" destId="{F5F6A341-207F-49DE-9C84-0CD6E5659D70}" srcOrd="0" destOrd="0" parTransId="{99D0E76B-4C85-451C-9E53-44178C834B18}" sibTransId="{D5C417A7-9AE0-4910-8971-318CCD9D1D47}"/>
    <dgm:cxn modelId="{57A1F532-B8AB-4378-9A5B-F6BF530BA803}" srcId="{0676F08E-21C7-4D97-8738-F9C7470B5884}" destId="{C4CD6A19-3E18-46A3-B30D-B97AB53202C0}" srcOrd="2" destOrd="0" parTransId="{8F7D73D8-C352-49D2-A95E-68994CDC7B6B}" sibTransId="{374B3EA0-99E9-4859-9175-7C5B85FD9505}"/>
    <dgm:cxn modelId="{2976C215-5D5A-4D90-8738-4357C2072D3C}" srcId="{0676F08E-21C7-4D97-8738-F9C7470B5884}" destId="{0CAB9569-5481-4512-B4E9-34AE202B05DD}" srcOrd="1" destOrd="0" parTransId="{74DA8334-34FB-4173-9397-8F03DE187F82}" sibTransId="{FF4AD45E-0FB7-4E0C-A9ED-BBE17ECA3FA1}"/>
    <dgm:cxn modelId="{4F5CA08D-FEBF-4213-B1A3-D9EBF0D4FC17}" type="presOf" srcId="{0676F08E-21C7-4D97-8738-F9C7470B5884}" destId="{F49C2F0E-785A-428F-AC6B-D1186643FF11}" srcOrd="0" destOrd="0" presId="urn:microsoft.com/office/officeart/2005/8/layout/gear1"/>
    <dgm:cxn modelId="{A4EEB861-22CC-4A1E-933C-B06B23EAAE56}" type="presOf" srcId="{0CAB9569-5481-4512-B4E9-34AE202B05DD}" destId="{885FC76D-1784-4E2C-93F0-ABBB16166E14}" srcOrd="0" destOrd="0" presId="urn:microsoft.com/office/officeart/2005/8/layout/gear1"/>
    <dgm:cxn modelId="{4835AA27-1E01-4B16-8DEE-B23B50819D5A}" type="presOf" srcId="{0CAB9569-5481-4512-B4E9-34AE202B05DD}" destId="{375921DE-D625-4047-8389-7FAFEA34BB49}" srcOrd="2" destOrd="0" presId="urn:microsoft.com/office/officeart/2005/8/layout/gear1"/>
    <dgm:cxn modelId="{83F30028-649A-4942-867D-D588FAF81F11}" type="presOf" srcId="{F5F6A341-207F-49DE-9C84-0CD6E5659D70}" destId="{6AD65F8D-93F2-4D98-9061-7603A6342291}" srcOrd="0" destOrd="0" presId="urn:microsoft.com/office/officeart/2005/8/layout/gear1"/>
    <dgm:cxn modelId="{9F6369EA-412C-4C69-AB38-A5D19A2FA120}" type="presOf" srcId="{C4CD6A19-3E18-46A3-B30D-B97AB53202C0}" destId="{9AAB6E05-6862-4FB5-B2ED-DB97A26BDEFB}" srcOrd="0" destOrd="0" presId="urn:microsoft.com/office/officeart/2005/8/layout/gear1"/>
    <dgm:cxn modelId="{3341D9BA-F201-4FCD-A252-083BA4B4A0B3}" type="presOf" srcId="{C4CD6A19-3E18-46A3-B30D-B97AB53202C0}" destId="{DD3E5137-84E8-4ABB-8999-7D6E1C2DB700}" srcOrd="1" destOrd="0" presId="urn:microsoft.com/office/officeart/2005/8/layout/gear1"/>
    <dgm:cxn modelId="{59D46C72-9525-46F1-83F9-9D5B4AD279E9}" type="presOf" srcId="{C4CD6A19-3E18-46A3-B30D-B97AB53202C0}" destId="{5D4777B8-CCD7-48DC-A48E-5018E47D930B}" srcOrd="3" destOrd="0" presId="urn:microsoft.com/office/officeart/2005/8/layout/gear1"/>
    <dgm:cxn modelId="{E01B8B58-30AD-42F4-8DB4-73EFF7FE0807}" type="presParOf" srcId="{F49C2F0E-785A-428F-AC6B-D1186643FF11}" destId="{6AD65F8D-93F2-4D98-9061-7603A6342291}" srcOrd="0" destOrd="0" presId="urn:microsoft.com/office/officeart/2005/8/layout/gear1"/>
    <dgm:cxn modelId="{4AF009C5-FB0E-4794-BA83-9BAD6EFDD863}" type="presParOf" srcId="{F49C2F0E-785A-428F-AC6B-D1186643FF11}" destId="{3AC34828-58ED-4403-8A20-1EC32EE4CCB5}" srcOrd="1" destOrd="0" presId="urn:microsoft.com/office/officeart/2005/8/layout/gear1"/>
    <dgm:cxn modelId="{A1462234-CF15-47FF-9D15-54066FF504A7}" type="presParOf" srcId="{F49C2F0E-785A-428F-AC6B-D1186643FF11}" destId="{7505DDAC-8EC4-4495-9FCD-492A97CF56DE}" srcOrd="2" destOrd="0" presId="urn:microsoft.com/office/officeart/2005/8/layout/gear1"/>
    <dgm:cxn modelId="{25FF6939-F8BE-4F1E-98F6-55E5748CEBEC}" type="presParOf" srcId="{F49C2F0E-785A-428F-AC6B-D1186643FF11}" destId="{885FC76D-1784-4E2C-93F0-ABBB16166E14}" srcOrd="3" destOrd="0" presId="urn:microsoft.com/office/officeart/2005/8/layout/gear1"/>
    <dgm:cxn modelId="{4DC433AA-F7E9-4527-8569-4643138F004C}" type="presParOf" srcId="{F49C2F0E-785A-428F-AC6B-D1186643FF11}" destId="{EE01EE81-D95A-4C26-92F7-6F667FFFAD22}" srcOrd="4" destOrd="0" presId="urn:microsoft.com/office/officeart/2005/8/layout/gear1"/>
    <dgm:cxn modelId="{D72E5D28-8AD4-4583-9524-31735A421A0E}" type="presParOf" srcId="{F49C2F0E-785A-428F-AC6B-D1186643FF11}" destId="{375921DE-D625-4047-8389-7FAFEA34BB49}" srcOrd="5" destOrd="0" presId="urn:microsoft.com/office/officeart/2005/8/layout/gear1"/>
    <dgm:cxn modelId="{C4666070-F303-4E44-B7EF-293875237819}" type="presParOf" srcId="{F49C2F0E-785A-428F-AC6B-D1186643FF11}" destId="{9AAB6E05-6862-4FB5-B2ED-DB97A26BDEFB}" srcOrd="6" destOrd="0" presId="urn:microsoft.com/office/officeart/2005/8/layout/gear1"/>
    <dgm:cxn modelId="{415238B3-4E09-4574-9C9B-0F2EA60044ED}" type="presParOf" srcId="{F49C2F0E-785A-428F-AC6B-D1186643FF11}" destId="{DD3E5137-84E8-4ABB-8999-7D6E1C2DB700}" srcOrd="7" destOrd="0" presId="urn:microsoft.com/office/officeart/2005/8/layout/gear1"/>
    <dgm:cxn modelId="{54D1762A-A65D-441B-A690-F209DA1E13A9}" type="presParOf" srcId="{F49C2F0E-785A-428F-AC6B-D1186643FF11}" destId="{646DC587-B927-4164-B3FD-CC05245EC14F}" srcOrd="8" destOrd="0" presId="urn:microsoft.com/office/officeart/2005/8/layout/gear1"/>
    <dgm:cxn modelId="{4318D020-5CB4-4217-AE52-87589473B9A8}" type="presParOf" srcId="{F49C2F0E-785A-428F-AC6B-D1186643FF11}" destId="{5D4777B8-CCD7-48DC-A48E-5018E47D930B}" srcOrd="9" destOrd="0" presId="urn:microsoft.com/office/officeart/2005/8/layout/gear1"/>
    <dgm:cxn modelId="{76A9273C-BF05-4C17-A3FB-462CAC4318E6}" type="presParOf" srcId="{F49C2F0E-785A-428F-AC6B-D1186643FF11}" destId="{2ADC43FB-EEF9-4B69-A8A9-1B05ABC7EF70}" srcOrd="10" destOrd="0" presId="urn:microsoft.com/office/officeart/2005/8/layout/gear1"/>
    <dgm:cxn modelId="{7427B776-5A84-4E7B-8438-7D9273FFFD2D}" type="presParOf" srcId="{F49C2F0E-785A-428F-AC6B-D1186643FF11}" destId="{1D3A3725-DBD2-4762-8B69-6F0837273CBE}" srcOrd="11" destOrd="0" presId="urn:microsoft.com/office/officeart/2005/8/layout/gear1"/>
    <dgm:cxn modelId="{7EFE87AD-B140-45DB-B5A8-8B7157F96442}" type="presParOf" srcId="{F49C2F0E-785A-428F-AC6B-D1186643FF11}" destId="{4B7FC1F7-D13C-4223-91E7-4D55A2882AE5}" srcOrd="12" destOrd="0" presId="urn:microsoft.com/office/officeart/2005/8/layout/gear1"/>
  </dgm:cxnLst>
  <dgm:bg/>
  <dgm:whole/>
</dgm:dataModel>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s-AR"/>
          </a:p>
        </p:txBody>
      </p:sp>
      <p:sp>
        <p:nvSpPr>
          <p:cNvPr id="3" name="2 Marcador de fecha"/>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97ACAD60-D9BB-4B85-9C95-D847F307ED4D}" type="datetimeFigureOut">
              <a:rPr lang="es-AR"/>
              <a:pPr>
                <a:defRPr/>
              </a:pPr>
              <a:t>15/05/2014</a:t>
            </a:fld>
            <a:endParaRPr lang="es-AR"/>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s-AR" noProof="0"/>
          </a:p>
        </p:txBody>
      </p:sp>
      <p:sp>
        <p:nvSpPr>
          <p:cNvPr id="5" name="4 Marcador de notas"/>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AR" noProof="0"/>
          </a:p>
        </p:txBody>
      </p:sp>
      <p:sp>
        <p:nvSpPr>
          <p:cNvPr id="6" name="5 Marcador de pie de página"/>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s-AR"/>
          </a:p>
        </p:txBody>
      </p:sp>
      <p:sp>
        <p:nvSpPr>
          <p:cNvPr id="7" name="6 Marcador de número de diapositiva"/>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83D494B2-B668-4E3D-9F42-BF0E735A694F}" type="slidenum">
              <a:rPr lang="es-AR"/>
              <a:pPr>
                <a:defRPr/>
              </a:pPr>
              <a:t>‹Nº›</a:t>
            </a:fld>
            <a:endParaRPr lang="es-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B417F2-32F0-4AF1-A302-38C015509A3B}" type="slidenum">
              <a:rPr lang="es-AR"/>
              <a:pPr fontAlgn="base">
                <a:spcBef>
                  <a:spcPct val="0"/>
                </a:spcBef>
                <a:spcAft>
                  <a:spcPct val="0"/>
                </a:spcAft>
                <a:defRPr/>
              </a:pPr>
              <a:t>1</a:t>
            </a:fld>
            <a:endParaRPr lang="es-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Marcador de imagen de diapositiva"/>
          <p:cNvSpPr>
            <a:spLocks noGrp="1" noRot="1" noChangeAspect="1"/>
          </p:cNvSpPr>
          <p:nvPr>
            <p:ph type="sldImg"/>
          </p:nvPr>
        </p:nvSpPr>
        <p:spPr bwMode="auto">
          <a:noFill/>
          <a:ln>
            <a:solidFill>
              <a:srgbClr val="000000"/>
            </a:solidFill>
            <a:miter lim="800000"/>
            <a:headEnd/>
            <a:tailEnd/>
          </a:ln>
        </p:spPr>
      </p:sp>
      <p:sp>
        <p:nvSpPr>
          <p:cNvPr id="18434"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18435"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FBA38B2-78D5-4A61-8E09-A01ECE46B2AB}" type="slidenum">
              <a:rPr lang="es-AR"/>
              <a:pPr fontAlgn="base">
                <a:spcBef>
                  <a:spcPct val="0"/>
                </a:spcBef>
                <a:spcAft>
                  <a:spcPct val="0"/>
                </a:spcAft>
                <a:defRPr/>
              </a:pPr>
              <a:t>2</a:t>
            </a:fld>
            <a:endParaRPr lang="es-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1 Marcador de imagen de diapositiva"/>
          <p:cNvSpPr>
            <a:spLocks noGrp="1" noRot="1" noChangeAspect="1"/>
          </p:cNvSpPr>
          <p:nvPr>
            <p:ph type="sldImg"/>
          </p:nvPr>
        </p:nvSpPr>
        <p:spPr bwMode="auto">
          <a:noFill/>
          <a:ln>
            <a:solidFill>
              <a:srgbClr val="000000"/>
            </a:solidFill>
            <a:miter lim="800000"/>
            <a:headEnd/>
            <a:tailEnd/>
          </a:ln>
        </p:spPr>
      </p:sp>
      <p:sp>
        <p:nvSpPr>
          <p:cNvPr id="20482"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20483"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A727C88-DB91-4B17-87D3-B81DEBE253CB}" type="slidenum">
              <a:rPr lang="es-AR"/>
              <a:pPr fontAlgn="base">
                <a:spcBef>
                  <a:spcPct val="0"/>
                </a:spcBef>
                <a:spcAft>
                  <a:spcPct val="0"/>
                </a:spcAft>
                <a:defRPr/>
              </a:pPr>
              <a:t>3</a:t>
            </a:fld>
            <a:endParaRPr lang="es-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1 Marcador de imagen de diapositiva"/>
          <p:cNvSpPr>
            <a:spLocks noGrp="1" noRot="1" noChangeAspect="1"/>
          </p:cNvSpPr>
          <p:nvPr>
            <p:ph type="sldImg"/>
          </p:nvPr>
        </p:nvSpPr>
        <p:spPr bwMode="auto">
          <a:noFill/>
          <a:ln>
            <a:solidFill>
              <a:srgbClr val="000000"/>
            </a:solidFill>
            <a:miter lim="800000"/>
            <a:headEnd/>
            <a:tailEnd/>
          </a:ln>
        </p:spPr>
      </p:sp>
      <p:sp>
        <p:nvSpPr>
          <p:cNvPr id="23554"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23555"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357EE2D-F68F-4B35-8257-C6B5CDE362FA}" type="slidenum">
              <a:rPr lang="es-AR"/>
              <a:pPr fontAlgn="base">
                <a:spcBef>
                  <a:spcPct val="0"/>
                </a:spcBef>
                <a:spcAft>
                  <a:spcPct val="0"/>
                </a:spcAft>
                <a:defRPr/>
              </a:pPr>
              <a:t>5</a:t>
            </a:fld>
            <a:endParaRPr lang="es-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Marcador de imagen de diapositiva"/>
          <p:cNvSpPr>
            <a:spLocks noGrp="1" noRot="1" noChangeAspect="1"/>
          </p:cNvSpPr>
          <p:nvPr>
            <p:ph type="sldImg"/>
          </p:nvPr>
        </p:nvSpPr>
        <p:spPr bwMode="auto">
          <a:noFill/>
          <a:ln>
            <a:solidFill>
              <a:srgbClr val="000000"/>
            </a:solidFill>
            <a:miter lim="800000"/>
            <a:headEnd/>
            <a:tailEnd/>
          </a:ln>
        </p:spPr>
      </p:sp>
      <p:sp>
        <p:nvSpPr>
          <p:cNvPr id="25602"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25603"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5395164-71F9-46F9-96E5-0753733C47DA}" type="slidenum">
              <a:rPr lang="es-AR"/>
              <a:pPr fontAlgn="base">
                <a:spcBef>
                  <a:spcPct val="0"/>
                </a:spcBef>
                <a:spcAft>
                  <a:spcPct val="0"/>
                </a:spcAft>
                <a:defRPr/>
              </a:pPr>
              <a:t>6</a:t>
            </a:fld>
            <a:endParaRPr lang="es-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arcador de imagen de diapositiva"/>
          <p:cNvSpPr>
            <a:spLocks noGrp="1" noRot="1" noChangeAspect="1"/>
          </p:cNvSpPr>
          <p:nvPr>
            <p:ph type="sldImg"/>
          </p:nvPr>
        </p:nvSpPr>
        <p:spPr bwMode="auto">
          <a:noFill/>
          <a:ln>
            <a:solidFill>
              <a:srgbClr val="000000"/>
            </a:solidFill>
            <a:miter lim="800000"/>
            <a:headEnd/>
            <a:tailEnd/>
          </a:ln>
        </p:spPr>
      </p:sp>
      <p:sp>
        <p:nvSpPr>
          <p:cNvPr id="27650"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27651"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C09FA5-F17C-431D-88EA-80B9E59FBC92}" type="slidenum">
              <a:rPr lang="es-AR"/>
              <a:pPr fontAlgn="base">
                <a:spcBef>
                  <a:spcPct val="0"/>
                </a:spcBef>
                <a:spcAft>
                  <a:spcPct val="0"/>
                </a:spcAft>
                <a:defRPr/>
              </a:pPr>
              <a:t>7</a:t>
            </a:fld>
            <a:endParaRPr lang="es-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1 Marcador de imagen de diapositiva"/>
          <p:cNvSpPr>
            <a:spLocks noGrp="1" noRot="1" noChangeAspect="1"/>
          </p:cNvSpPr>
          <p:nvPr>
            <p:ph type="sldImg"/>
          </p:nvPr>
        </p:nvSpPr>
        <p:spPr bwMode="auto">
          <a:noFill/>
          <a:ln>
            <a:solidFill>
              <a:srgbClr val="000000"/>
            </a:solidFill>
            <a:miter lim="800000"/>
            <a:headEnd/>
            <a:tailEnd/>
          </a:ln>
        </p:spPr>
      </p:sp>
      <p:sp>
        <p:nvSpPr>
          <p:cNvPr id="29698"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29699"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6ECA9C-4AC1-42C8-976C-50BB5E0BA69A}" type="slidenum">
              <a:rPr lang="es-AR"/>
              <a:pPr fontAlgn="base">
                <a:spcBef>
                  <a:spcPct val="0"/>
                </a:spcBef>
                <a:spcAft>
                  <a:spcPct val="0"/>
                </a:spcAft>
                <a:defRPr/>
              </a:pPr>
              <a:t>8</a:t>
            </a:fld>
            <a:endParaRPr lang="es-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1 Marcador de imagen de diapositiva"/>
          <p:cNvSpPr>
            <a:spLocks noGrp="1" noRot="1" noChangeAspect="1"/>
          </p:cNvSpPr>
          <p:nvPr>
            <p:ph type="sldImg"/>
          </p:nvPr>
        </p:nvSpPr>
        <p:spPr bwMode="auto">
          <a:noFill/>
          <a:ln>
            <a:solidFill>
              <a:srgbClr val="000000"/>
            </a:solidFill>
            <a:miter lim="800000"/>
            <a:headEnd/>
            <a:tailEnd/>
          </a:ln>
        </p:spPr>
      </p:sp>
      <p:sp>
        <p:nvSpPr>
          <p:cNvPr id="3174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3174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905092-EDB7-473F-941F-240B3E151905}" type="slidenum">
              <a:rPr lang="es-AR"/>
              <a:pPr fontAlgn="base">
                <a:spcBef>
                  <a:spcPct val="0"/>
                </a:spcBef>
                <a:spcAft>
                  <a:spcPct val="0"/>
                </a:spcAft>
                <a:defRPr/>
              </a:pPr>
              <a:t>9</a:t>
            </a:fld>
            <a:endParaRPr lang="es-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1 Marcador de imagen de diapositiva"/>
          <p:cNvSpPr>
            <a:spLocks noGrp="1" noRot="1" noChangeAspect="1"/>
          </p:cNvSpPr>
          <p:nvPr>
            <p:ph type="sldImg"/>
          </p:nvPr>
        </p:nvSpPr>
        <p:spPr bwMode="auto">
          <a:noFill/>
          <a:ln>
            <a:solidFill>
              <a:srgbClr val="000000"/>
            </a:solidFill>
            <a:miter lim="800000"/>
            <a:headEnd/>
            <a:tailEnd/>
          </a:ln>
        </p:spPr>
      </p:sp>
      <p:sp>
        <p:nvSpPr>
          <p:cNvPr id="33794"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33795"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A1FD653-0016-450F-BB58-ACF07D61E016}" type="slidenum">
              <a:rPr lang="es-AR"/>
              <a:pPr fontAlgn="base">
                <a:spcBef>
                  <a:spcPct val="0"/>
                </a:spcBef>
                <a:spcAft>
                  <a:spcPct val="0"/>
                </a:spcAft>
                <a:defRPr/>
              </a:pPr>
              <a:t>10</a:t>
            </a:fld>
            <a:endParaRPr lang="es-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1 Marcador de imagen de diapositiva"/>
          <p:cNvSpPr>
            <a:spLocks noGrp="1" noRot="1" noChangeAspect="1"/>
          </p:cNvSpPr>
          <p:nvPr>
            <p:ph type="sldImg"/>
          </p:nvPr>
        </p:nvSpPr>
        <p:spPr bwMode="auto">
          <a:noFill/>
          <a:ln>
            <a:solidFill>
              <a:srgbClr val="000000"/>
            </a:solidFill>
            <a:miter lim="800000"/>
            <a:headEnd/>
            <a:tailEnd/>
          </a:ln>
        </p:spPr>
      </p:sp>
      <p:sp>
        <p:nvSpPr>
          <p:cNvPr id="3686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a:p>
            <a:pPr eaLnBrk="1" hangingPunct="1">
              <a:spcBef>
                <a:spcPct val="0"/>
              </a:spcBef>
            </a:pPr>
            <a:endParaRPr lang="es-AR" smtClean="0"/>
          </a:p>
        </p:txBody>
      </p:sp>
      <p:sp>
        <p:nvSpPr>
          <p:cNvPr id="3686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C8AFD9E-3738-44E1-B59F-FDE6C79CD989}" type="slidenum">
              <a:rPr lang="es-AR"/>
              <a:pPr fontAlgn="base">
                <a:spcBef>
                  <a:spcPct val="0"/>
                </a:spcBef>
                <a:spcAft>
                  <a:spcPct val="0"/>
                </a:spcAft>
                <a:defRPr/>
              </a:pPr>
              <a:t>11</a:t>
            </a:fld>
            <a:endParaRPr lang="es-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1 Marcador de imagen de diapositiva"/>
          <p:cNvSpPr>
            <a:spLocks noGrp="1" noRot="1" noChangeAspect="1"/>
          </p:cNvSpPr>
          <p:nvPr>
            <p:ph type="sldImg"/>
          </p:nvPr>
        </p:nvSpPr>
        <p:spPr bwMode="auto">
          <a:noFill/>
          <a:ln>
            <a:solidFill>
              <a:srgbClr val="000000"/>
            </a:solidFill>
            <a:miter lim="800000"/>
            <a:headEnd/>
            <a:tailEnd/>
          </a:ln>
        </p:spPr>
      </p:sp>
      <p:sp>
        <p:nvSpPr>
          <p:cNvPr id="38914"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38915"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C66D47-3E9E-474D-9517-E8BC4BB048B1}" type="slidenum">
              <a:rPr lang="es-AR"/>
              <a:pPr fontAlgn="base">
                <a:spcBef>
                  <a:spcPct val="0"/>
                </a:spcBef>
                <a:spcAft>
                  <a:spcPct val="0"/>
                </a:spcAft>
                <a:defRPr/>
              </a:pPr>
              <a:t>12</a:t>
            </a:fld>
            <a:endParaRPr lang="es-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1 Marcador de imagen de diapositiva"/>
          <p:cNvSpPr>
            <a:spLocks noGrp="1" noRot="1" noChangeAspect="1"/>
          </p:cNvSpPr>
          <p:nvPr>
            <p:ph type="sldImg"/>
          </p:nvPr>
        </p:nvSpPr>
        <p:spPr bwMode="auto">
          <a:noFill/>
          <a:ln>
            <a:solidFill>
              <a:srgbClr val="000000"/>
            </a:solidFill>
            <a:miter lim="800000"/>
            <a:headEnd/>
            <a:tailEnd/>
          </a:ln>
        </p:spPr>
      </p:sp>
      <p:sp>
        <p:nvSpPr>
          <p:cNvPr id="40962"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40963"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C827ED-9C3E-4E8B-AEFC-66566D560B62}" type="slidenum">
              <a:rPr lang="es-AR"/>
              <a:pPr fontAlgn="base">
                <a:spcBef>
                  <a:spcPct val="0"/>
                </a:spcBef>
                <a:spcAft>
                  <a:spcPct val="0"/>
                </a:spcAft>
                <a:defRPr/>
              </a:pPr>
              <a:t>13</a:t>
            </a:fld>
            <a:endParaRPr lang="es-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1 Marcador de imagen de diapositiva"/>
          <p:cNvSpPr>
            <a:spLocks noGrp="1" noRot="1" noChangeAspect="1"/>
          </p:cNvSpPr>
          <p:nvPr>
            <p:ph type="sldImg"/>
          </p:nvPr>
        </p:nvSpPr>
        <p:spPr bwMode="auto">
          <a:noFill/>
          <a:ln>
            <a:solidFill>
              <a:srgbClr val="000000"/>
            </a:solidFill>
            <a:miter lim="800000"/>
            <a:headEnd/>
            <a:tailEnd/>
          </a:ln>
        </p:spPr>
      </p:sp>
      <p:sp>
        <p:nvSpPr>
          <p:cNvPr id="43010"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43011"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A235929-93C3-4E86-8486-DABBEDBBE92B}" type="slidenum">
              <a:rPr lang="es-AR"/>
              <a:pPr fontAlgn="base">
                <a:spcBef>
                  <a:spcPct val="0"/>
                </a:spcBef>
                <a:spcAft>
                  <a:spcPct val="0"/>
                </a:spcAft>
                <a:defRPr/>
              </a:pPr>
              <a:t>14</a:t>
            </a:fld>
            <a:endParaRPr lang="es-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1 Marcador de imagen de diapositiva"/>
          <p:cNvSpPr>
            <a:spLocks noGrp="1" noRot="1" noChangeAspect="1"/>
          </p:cNvSpPr>
          <p:nvPr>
            <p:ph type="sldImg"/>
          </p:nvPr>
        </p:nvSpPr>
        <p:spPr bwMode="auto">
          <a:noFill/>
          <a:ln>
            <a:solidFill>
              <a:srgbClr val="000000"/>
            </a:solidFill>
            <a:miter lim="800000"/>
            <a:headEnd/>
            <a:tailEnd/>
          </a:ln>
        </p:spPr>
      </p:sp>
      <p:sp>
        <p:nvSpPr>
          <p:cNvPr id="46082"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46083"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ADF5E1-CA0C-4F16-8874-E6D5EDB91A75}" type="slidenum">
              <a:rPr lang="es-AR"/>
              <a:pPr fontAlgn="base">
                <a:spcBef>
                  <a:spcPct val="0"/>
                </a:spcBef>
                <a:spcAft>
                  <a:spcPct val="0"/>
                </a:spcAft>
                <a:defRPr/>
              </a:pPr>
              <a:t>16</a:t>
            </a:fld>
            <a:endParaRPr lang="es-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1 Marcador de imagen de diapositiva"/>
          <p:cNvSpPr>
            <a:spLocks noGrp="1" noRot="1" noChangeAspect="1"/>
          </p:cNvSpPr>
          <p:nvPr>
            <p:ph type="sldImg"/>
          </p:nvPr>
        </p:nvSpPr>
        <p:spPr bwMode="auto">
          <a:noFill/>
          <a:ln>
            <a:solidFill>
              <a:srgbClr val="000000"/>
            </a:solidFill>
            <a:miter lim="800000"/>
            <a:headEnd/>
            <a:tailEnd/>
          </a:ln>
        </p:spPr>
      </p:sp>
      <p:sp>
        <p:nvSpPr>
          <p:cNvPr id="48130"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48131"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E170538-6D6F-4393-9E3D-A88AD4AA4C1A}" type="slidenum">
              <a:rPr lang="es-AR"/>
              <a:pPr fontAlgn="base">
                <a:spcBef>
                  <a:spcPct val="0"/>
                </a:spcBef>
                <a:spcAft>
                  <a:spcPct val="0"/>
                </a:spcAft>
                <a:defRPr/>
              </a:pPr>
              <a:t>17</a:t>
            </a:fld>
            <a:endParaRPr lang="es-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1 Marcador de imagen de diapositiva"/>
          <p:cNvSpPr>
            <a:spLocks noGrp="1" noRot="1" noChangeAspect="1"/>
          </p:cNvSpPr>
          <p:nvPr>
            <p:ph type="sldImg"/>
          </p:nvPr>
        </p:nvSpPr>
        <p:spPr bwMode="auto">
          <a:noFill/>
          <a:ln>
            <a:solidFill>
              <a:srgbClr val="000000"/>
            </a:solidFill>
            <a:miter lim="800000"/>
            <a:headEnd/>
            <a:tailEnd/>
          </a:ln>
        </p:spPr>
      </p:sp>
      <p:sp>
        <p:nvSpPr>
          <p:cNvPr id="51202"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51203"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27A7CE-7F7A-4AEF-91B9-353059990382}" type="slidenum">
              <a:rPr lang="es-AR"/>
              <a:pPr fontAlgn="base">
                <a:spcBef>
                  <a:spcPct val="0"/>
                </a:spcBef>
                <a:spcAft>
                  <a:spcPct val="0"/>
                </a:spcAft>
                <a:defRPr/>
              </a:pPr>
              <a:t>19</a:t>
            </a:fld>
            <a:endParaRPr lang="es-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1 Marcador de imagen de diapositiva"/>
          <p:cNvSpPr>
            <a:spLocks noGrp="1" noRot="1" noChangeAspect="1"/>
          </p:cNvSpPr>
          <p:nvPr>
            <p:ph type="sldImg"/>
          </p:nvPr>
        </p:nvSpPr>
        <p:spPr bwMode="auto">
          <a:noFill/>
          <a:ln>
            <a:solidFill>
              <a:srgbClr val="000000"/>
            </a:solidFill>
            <a:miter lim="800000"/>
            <a:headEnd/>
            <a:tailEnd/>
          </a:ln>
        </p:spPr>
      </p:sp>
      <p:sp>
        <p:nvSpPr>
          <p:cNvPr id="53250"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AR" smtClean="0"/>
          </a:p>
        </p:txBody>
      </p:sp>
      <p:sp>
        <p:nvSpPr>
          <p:cNvPr id="53251"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8BB86EF-0260-4435-BA85-CD1E34C5C18A}" type="slidenum">
              <a:rPr lang="es-AR"/>
              <a:pPr fontAlgn="base">
                <a:spcBef>
                  <a:spcPct val="0"/>
                </a:spcBef>
                <a:spcAft>
                  <a:spcPct val="0"/>
                </a:spcAft>
                <a:defRPr/>
              </a:pPr>
              <a:t>20</a:t>
            </a:fld>
            <a:endParaRPr lang="es-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lvl1pPr>
              <a:defRPr/>
            </a:lvl1pPr>
          </a:lstStyle>
          <a:p>
            <a:pPr>
              <a:defRPr/>
            </a:pPr>
            <a:fld id="{F1C5F890-453F-49F8-B399-CD14DA26191C}" type="datetimeFigureOut">
              <a:rPr lang="es-AR"/>
              <a:pPr>
                <a:defRPr/>
              </a:pPr>
              <a:t>15/05/2014</a:t>
            </a:fld>
            <a:endParaRPr lang="es-AR"/>
          </a:p>
        </p:txBody>
      </p:sp>
      <p:sp>
        <p:nvSpPr>
          <p:cNvPr id="5" name="4 Marcador de pie de página"/>
          <p:cNvSpPr>
            <a:spLocks noGrp="1"/>
          </p:cNvSpPr>
          <p:nvPr>
            <p:ph type="ftr" sz="quarter" idx="11"/>
          </p:nvPr>
        </p:nvSpPr>
        <p:spPr/>
        <p:txBody>
          <a:bodyPr/>
          <a:lstStyle>
            <a:lvl1pPr>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vl1pPr>
          </a:lstStyle>
          <a:p>
            <a:pPr>
              <a:defRPr/>
            </a:pPr>
            <a:fld id="{2372A85C-55C6-45A0-8E14-C64CE3CBA3A3}" type="slidenum">
              <a:rPr lang="es-AR"/>
              <a:pPr>
                <a:defRPr/>
              </a:pPr>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a:defRPr/>
            </a:lvl1pPr>
          </a:lstStyle>
          <a:p>
            <a:pPr>
              <a:defRPr/>
            </a:pPr>
            <a:fld id="{6A3A72C2-6DA0-49DB-B503-3053397EE2F7}" type="datetimeFigureOut">
              <a:rPr lang="es-AR"/>
              <a:pPr>
                <a:defRPr/>
              </a:pPr>
              <a:t>15/05/2014</a:t>
            </a:fld>
            <a:endParaRPr lang="es-AR"/>
          </a:p>
        </p:txBody>
      </p:sp>
      <p:sp>
        <p:nvSpPr>
          <p:cNvPr id="5" name="4 Marcador de pie de página"/>
          <p:cNvSpPr>
            <a:spLocks noGrp="1"/>
          </p:cNvSpPr>
          <p:nvPr>
            <p:ph type="ftr" sz="quarter" idx="11"/>
          </p:nvPr>
        </p:nvSpPr>
        <p:spPr/>
        <p:txBody>
          <a:bodyPr/>
          <a:lstStyle>
            <a:lvl1pPr>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vl1pPr>
          </a:lstStyle>
          <a:p>
            <a:pPr>
              <a:defRPr/>
            </a:pPr>
            <a:fld id="{EC33FCAE-2550-4C31-8767-521231EEEE14}" type="slidenum">
              <a:rPr lang="es-AR"/>
              <a:pPr>
                <a:defRPr/>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029B97AB-3961-4F36-B27A-7F787BB5AA3B}" type="datetimeFigureOut">
              <a:rPr lang="es-AR"/>
              <a:pPr>
                <a:defRPr/>
              </a:pPr>
              <a:t>15/05/2014</a:t>
            </a:fld>
            <a:endParaRPr lang="es-AR"/>
          </a:p>
        </p:txBody>
      </p:sp>
      <p:sp>
        <p:nvSpPr>
          <p:cNvPr id="5" name="4 Marcador de pie de página"/>
          <p:cNvSpPr>
            <a:spLocks noGrp="1"/>
          </p:cNvSpPr>
          <p:nvPr>
            <p:ph type="ftr" sz="quarter" idx="11"/>
          </p:nvPr>
        </p:nvSpPr>
        <p:spPr/>
        <p:txBody>
          <a:bodyPr/>
          <a:lstStyle>
            <a:lvl1pPr>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vl1pPr>
          </a:lstStyle>
          <a:p>
            <a:pPr>
              <a:defRPr/>
            </a:pPr>
            <a:fld id="{4F42D4E3-32C8-4F4D-B42E-9442F0B74CFA}" type="slidenum">
              <a:rPr lang="es-AR"/>
              <a:pPr>
                <a:defRPr/>
              </a:pPr>
              <a:t>‹Nº›</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3 Marcador de fecha"/>
          <p:cNvSpPr>
            <a:spLocks noGrp="1"/>
          </p:cNvSpPr>
          <p:nvPr>
            <p:ph type="dt" sz="half" idx="10"/>
          </p:nvPr>
        </p:nvSpPr>
        <p:spPr/>
        <p:txBody>
          <a:bodyPr/>
          <a:lstStyle>
            <a:lvl1pPr>
              <a:defRPr/>
            </a:lvl1pPr>
          </a:lstStyle>
          <a:p>
            <a:pPr>
              <a:defRPr/>
            </a:pPr>
            <a:fld id="{684F4FAC-B410-44F4-B906-0C7F6D29DF77}" type="datetimeFigureOut">
              <a:rPr lang="es-AR"/>
              <a:pPr>
                <a:defRPr/>
              </a:pPr>
              <a:t>15/05/2014</a:t>
            </a:fld>
            <a:endParaRPr lang="es-AR"/>
          </a:p>
        </p:txBody>
      </p:sp>
      <p:sp>
        <p:nvSpPr>
          <p:cNvPr id="6" name="4 Marcador de pie de página"/>
          <p:cNvSpPr>
            <a:spLocks noGrp="1"/>
          </p:cNvSpPr>
          <p:nvPr>
            <p:ph type="ftr" sz="quarter" idx="11"/>
          </p:nvPr>
        </p:nvSpPr>
        <p:spPr/>
        <p:txBody>
          <a:bodyPr/>
          <a:lstStyle>
            <a:lvl1pPr>
              <a:defRPr/>
            </a:lvl1pPr>
          </a:lstStyle>
          <a:p>
            <a:pPr>
              <a:defRPr/>
            </a:pPr>
            <a:endParaRPr lang="es-AR"/>
          </a:p>
        </p:txBody>
      </p:sp>
      <p:sp>
        <p:nvSpPr>
          <p:cNvPr id="7" name="5 Marcador de número de diapositiva"/>
          <p:cNvSpPr>
            <a:spLocks noGrp="1"/>
          </p:cNvSpPr>
          <p:nvPr>
            <p:ph type="sldNum" sz="quarter" idx="12"/>
          </p:nvPr>
        </p:nvSpPr>
        <p:spPr/>
        <p:txBody>
          <a:bodyPr/>
          <a:lstStyle>
            <a:lvl1pPr>
              <a:defRPr/>
            </a:lvl1pPr>
          </a:lstStyle>
          <a:p>
            <a:pPr>
              <a:defRPr/>
            </a:pPr>
            <a:fld id="{4B27C080-D2D3-4683-88A5-5DA8C2D06E2A}" type="slidenum">
              <a:rPr lang="es-AR"/>
              <a:pPr>
                <a:defRPr/>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3 Marcador de fecha"/>
          <p:cNvSpPr>
            <a:spLocks noGrp="1"/>
          </p:cNvSpPr>
          <p:nvPr>
            <p:ph type="dt" sz="half" idx="10"/>
          </p:nvPr>
        </p:nvSpPr>
        <p:spPr/>
        <p:txBody>
          <a:bodyPr/>
          <a:lstStyle>
            <a:lvl1pPr>
              <a:defRPr/>
            </a:lvl1pPr>
          </a:lstStyle>
          <a:p>
            <a:pPr>
              <a:defRPr/>
            </a:pPr>
            <a:fld id="{42038814-4723-4692-AC9C-DB0CB26CF674}" type="datetimeFigureOut">
              <a:rPr lang="es-AR"/>
              <a:pPr>
                <a:defRPr/>
              </a:pPr>
              <a:t>15/05/2014</a:t>
            </a:fld>
            <a:endParaRPr lang="es-AR"/>
          </a:p>
        </p:txBody>
      </p:sp>
      <p:sp>
        <p:nvSpPr>
          <p:cNvPr id="8" name="4 Marcador de pie de página"/>
          <p:cNvSpPr>
            <a:spLocks noGrp="1"/>
          </p:cNvSpPr>
          <p:nvPr>
            <p:ph type="ftr" sz="quarter" idx="11"/>
          </p:nvPr>
        </p:nvSpPr>
        <p:spPr/>
        <p:txBody>
          <a:bodyPr/>
          <a:lstStyle>
            <a:lvl1pPr>
              <a:defRPr/>
            </a:lvl1pPr>
          </a:lstStyle>
          <a:p>
            <a:pPr>
              <a:defRPr/>
            </a:pPr>
            <a:endParaRPr lang="es-AR"/>
          </a:p>
        </p:txBody>
      </p:sp>
      <p:sp>
        <p:nvSpPr>
          <p:cNvPr id="9" name="5 Marcador de número de diapositiva"/>
          <p:cNvSpPr>
            <a:spLocks noGrp="1"/>
          </p:cNvSpPr>
          <p:nvPr>
            <p:ph type="sldNum" sz="quarter" idx="12"/>
          </p:nvPr>
        </p:nvSpPr>
        <p:spPr/>
        <p:txBody>
          <a:bodyPr/>
          <a:lstStyle>
            <a:lvl1pPr>
              <a:defRPr/>
            </a:lvl1pPr>
          </a:lstStyle>
          <a:p>
            <a:pPr>
              <a:defRPr/>
            </a:pPr>
            <a:fld id="{0390F420-64A2-4407-AF1C-6562CBCD8010}" type="slidenum">
              <a:rPr lang="es-AR"/>
              <a:pPr>
                <a:defRPr/>
              </a:pPr>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3 Marcador de fecha"/>
          <p:cNvSpPr>
            <a:spLocks noGrp="1"/>
          </p:cNvSpPr>
          <p:nvPr>
            <p:ph type="dt" sz="half" idx="10"/>
          </p:nvPr>
        </p:nvSpPr>
        <p:spPr/>
        <p:txBody>
          <a:bodyPr/>
          <a:lstStyle>
            <a:lvl1pPr>
              <a:defRPr/>
            </a:lvl1pPr>
          </a:lstStyle>
          <a:p>
            <a:pPr>
              <a:defRPr/>
            </a:pPr>
            <a:fld id="{603CC050-747D-42CB-A6A7-AB4C507AA7B7}" type="datetimeFigureOut">
              <a:rPr lang="es-AR"/>
              <a:pPr>
                <a:defRPr/>
              </a:pPr>
              <a:t>15/05/2014</a:t>
            </a:fld>
            <a:endParaRPr lang="es-AR"/>
          </a:p>
        </p:txBody>
      </p:sp>
      <p:sp>
        <p:nvSpPr>
          <p:cNvPr id="4" name="4 Marcador de pie de página"/>
          <p:cNvSpPr>
            <a:spLocks noGrp="1"/>
          </p:cNvSpPr>
          <p:nvPr>
            <p:ph type="ftr" sz="quarter" idx="11"/>
          </p:nvPr>
        </p:nvSpPr>
        <p:spPr/>
        <p:txBody>
          <a:bodyPr/>
          <a:lstStyle>
            <a:lvl1pPr>
              <a:defRPr/>
            </a:lvl1pPr>
          </a:lstStyle>
          <a:p>
            <a:pPr>
              <a:defRPr/>
            </a:pPr>
            <a:endParaRPr lang="es-AR"/>
          </a:p>
        </p:txBody>
      </p:sp>
      <p:sp>
        <p:nvSpPr>
          <p:cNvPr id="5" name="5 Marcador de número de diapositiva"/>
          <p:cNvSpPr>
            <a:spLocks noGrp="1"/>
          </p:cNvSpPr>
          <p:nvPr>
            <p:ph type="sldNum" sz="quarter" idx="12"/>
          </p:nvPr>
        </p:nvSpPr>
        <p:spPr/>
        <p:txBody>
          <a:bodyPr/>
          <a:lstStyle>
            <a:lvl1pPr>
              <a:defRPr/>
            </a:lvl1pPr>
          </a:lstStyle>
          <a:p>
            <a:pPr>
              <a:defRPr/>
            </a:pPr>
            <a:fld id="{59729B95-D713-4C9D-AAA1-4E5BC52A0471}" type="slidenum">
              <a:rPr lang="es-AR"/>
              <a:pPr>
                <a:defRPr/>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93662B4C-CC3C-4CAE-B7E1-07972ADBB8A8}" type="datetimeFigureOut">
              <a:rPr lang="es-AR"/>
              <a:pPr>
                <a:defRPr/>
              </a:pPr>
              <a:t>15/05/2014</a:t>
            </a:fld>
            <a:endParaRPr lang="es-AR"/>
          </a:p>
        </p:txBody>
      </p:sp>
      <p:sp>
        <p:nvSpPr>
          <p:cNvPr id="3" name="4 Marcador de pie de página"/>
          <p:cNvSpPr>
            <a:spLocks noGrp="1"/>
          </p:cNvSpPr>
          <p:nvPr>
            <p:ph type="ftr" sz="quarter" idx="11"/>
          </p:nvPr>
        </p:nvSpPr>
        <p:spPr/>
        <p:txBody>
          <a:bodyPr/>
          <a:lstStyle>
            <a:lvl1pPr>
              <a:defRPr/>
            </a:lvl1pPr>
          </a:lstStyle>
          <a:p>
            <a:pPr>
              <a:defRPr/>
            </a:pPr>
            <a:endParaRPr lang="es-AR"/>
          </a:p>
        </p:txBody>
      </p:sp>
      <p:sp>
        <p:nvSpPr>
          <p:cNvPr id="4" name="5 Marcador de número de diapositiva"/>
          <p:cNvSpPr>
            <a:spLocks noGrp="1"/>
          </p:cNvSpPr>
          <p:nvPr>
            <p:ph type="sldNum" sz="quarter" idx="12"/>
          </p:nvPr>
        </p:nvSpPr>
        <p:spPr/>
        <p:txBody>
          <a:bodyPr/>
          <a:lstStyle>
            <a:lvl1pPr>
              <a:defRPr/>
            </a:lvl1pPr>
          </a:lstStyle>
          <a:p>
            <a:pPr>
              <a:defRPr/>
            </a:pPr>
            <a:fld id="{74FD8A6F-BBB3-467D-8902-D7618C907D92}" type="slidenum">
              <a:rPr lang="es-AR"/>
              <a:pPr>
                <a:defRPr/>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A8383CB8-8173-4C0F-961E-465D0BAB5D91}" type="datetimeFigureOut">
              <a:rPr lang="es-AR"/>
              <a:pPr>
                <a:defRPr/>
              </a:pPr>
              <a:t>15/05/2014</a:t>
            </a:fld>
            <a:endParaRPr lang="es-AR"/>
          </a:p>
        </p:txBody>
      </p:sp>
      <p:sp>
        <p:nvSpPr>
          <p:cNvPr id="6" name="4 Marcador de pie de página"/>
          <p:cNvSpPr>
            <a:spLocks noGrp="1"/>
          </p:cNvSpPr>
          <p:nvPr>
            <p:ph type="ftr" sz="quarter" idx="11"/>
          </p:nvPr>
        </p:nvSpPr>
        <p:spPr/>
        <p:txBody>
          <a:bodyPr/>
          <a:lstStyle>
            <a:lvl1pPr>
              <a:defRPr/>
            </a:lvl1pPr>
          </a:lstStyle>
          <a:p>
            <a:pPr>
              <a:defRPr/>
            </a:pPr>
            <a:endParaRPr lang="es-AR"/>
          </a:p>
        </p:txBody>
      </p:sp>
      <p:sp>
        <p:nvSpPr>
          <p:cNvPr id="7" name="5 Marcador de número de diapositiva"/>
          <p:cNvSpPr>
            <a:spLocks noGrp="1"/>
          </p:cNvSpPr>
          <p:nvPr>
            <p:ph type="sldNum" sz="quarter" idx="12"/>
          </p:nvPr>
        </p:nvSpPr>
        <p:spPr/>
        <p:txBody>
          <a:bodyPr/>
          <a:lstStyle>
            <a:lvl1pPr>
              <a:defRPr/>
            </a:lvl1pPr>
          </a:lstStyle>
          <a:p>
            <a:pPr>
              <a:defRPr/>
            </a:pPr>
            <a:fld id="{BD1F913A-9C8B-4D74-83A9-F80B84EDBBF6}" type="slidenum">
              <a:rPr lang="es-AR"/>
              <a:pPr>
                <a:defRPr/>
              </a:pPr>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23737C0A-CC10-4B68-80AC-361F3F77B765}" type="datetimeFigureOut">
              <a:rPr lang="es-AR"/>
              <a:pPr>
                <a:defRPr/>
              </a:pPr>
              <a:t>15/05/2014</a:t>
            </a:fld>
            <a:endParaRPr lang="es-AR"/>
          </a:p>
        </p:txBody>
      </p:sp>
      <p:sp>
        <p:nvSpPr>
          <p:cNvPr id="6" name="4 Marcador de pie de página"/>
          <p:cNvSpPr>
            <a:spLocks noGrp="1"/>
          </p:cNvSpPr>
          <p:nvPr>
            <p:ph type="ftr" sz="quarter" idx="11"/>
          </p:nvPr>
        </p:nvSpPr>
        <p:spPr/>
        <p:txBody>
          <a:bodyPr/>
          <a:lstStyle>
            <a:lvl1pPr>
              <a:defRPr/>
            </a:lvl1pPr>
          </a:lstStyle>
          <a:p>
            <a:pPr>
              <a:defRPr/>
            </a:pPr>
            <a:endParaRPr lang="es-AR"/>
          </a:p>
        </p:txBody>
      </p:sp>
      <p:sp>
        <p:nvSpPr>
          <p:cNvPr id="7" name="5 Marcador de número de diapositiva"/>
          <p:cNvSpPr>
            <a:spLocks noGrp="1"/>
          </p:cNvSpPr>
          <p:nvPr>
            <p:ph type="sldNum" sz="quarter" idx="12"/>
          </p:nvPr>
        </p:nvSpPr>
        <p:spPr/>
        <p:txBody>
          <a:bodyPr/>
          <a:lstStyle>
            <a:lvl1pPr>
              <a:defRPr/>
            </a:lvl1pPr>
          </a:lstStyle>
          <a:p>
            <a:pPr>
              <a:defRPr/>
            </a:pPr>
            <a:fld id="{613D0D1F-0EA4-4221-A112-FE14FD147AFC}" type="slidenum">
              <a:rPr lang="es-AR"/>
              <a:pPr>
                <a:defRPr/>
              </a:pPr>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a:defRPr/>
            </a:lvl1pPr>
          </a:lstStyle>
          <a:p>
            <a:pPr>
              <a:defRPr/>
            </a:pPr>
            <a:fld id="{339BB55A-E099-4F8A-8744-79B0417EA868}" type="datetimeFigureOut">
              <a:rPr lang="es-AR"/>
              <a:pPr>
                <a:defRPr/>
              </a:pPr>
              <a:t>15/05/2014</a:t>
            </a:fld>
            <a:endParaRPr lang="es-AR"/>
          </a:p>
        </p:txBody>
      </p:sp>
      <p:sp>
        <p:nvSpPr>
          <p:cNvPr id="5" name="4 Marcador de pie de página"/>
          <p:cNvSpPr>
            <a:spLocks noGrp="1"/>
          </p:cNvSpPr>
          <p:nvPr>
            <p:ph type="ftr" sz="quarter" idx="11"/>
          </p:nvPr>
        </p:nvSpPr>
        <p:spPr/>
        <p:txBody>
          <a:bodyPr/>
          <a:lstStyle>
            <a:lvl1pPr>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vl1pPr>
          </a:lstStyle>
          <a:p>
            <a:pPr>
              <a:defRPr/>
            </a:pPr>
            <a:fld id="{A9D41FEA-94A3-4106-842E-8B749B0BF0E3}" type="slidenum">
              <a:rPr lang="es-AR"/>
              <a:pPr>
                <a:defRPr/>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a:defRPr/>
            </a:lvl1pPr>
          </a:lstStyle>
          <a:p>
            <a:pPr>
              <a:defRPr/>
            </a:pPr>
            <a:fld id="{C9FB0B0A-B938-4394-B1B9-9CFA7C2035BD}" type="datetimeFigureOut">
              <a:rPr lang="es-AR"/>
              <a:pPr>
                <a:defRPr/>
              </a:pPr>
              <a:t>15/05/2014</a:t>
            </a:fld>
            <a:endParaRPr lang="es-AR"/>
          </a:p>
        </p:txBody>
      </p:sp>
      <p:sp>
        <p:nvSpPr>
          <p:cNvPr id="5" name="4 Marcador de pie de página"/>
          <p:cNvSpPr>
            <a:spLocks noGrp="1"/>
          </p:cNvSpPr>
          <p:nvPr>
            <p:ph type="ftr" sz="quarter" idx="11"/>
          </p:nvPr>
        </p:nvSpPr>
        <p:spPr/>
        <p:txBody>
          <a:bodyPr/>
          <a:lstStyle>
            <a:lvl1pPr>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vl1pPr>
          </a:lstStyle>
          <a:p>
            <a:pPr>
              <a:defRPr/>
            </a:pPr>
            <a:fld id="{3C19EA69-FD12-4370-9205-2E3C3409A72B}" type="slidenum">
              <a:rPr lang="es-AR"/>
              <a:pPr>
                <a:defRPr/>
              </a:pPr>
              <a:t>‹Nº›</a:t>
            </a:fld>
            <a:endParaRPr lang="es-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ítulo y tabl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s-ES"/>
          </a:p>
        </p:txBody>
      </p:sp>
      <p:sp>
        <p:nvSpPr>
          <p:cNvPr id="3" name="Rectangle 5"/>
          <p:cNvSpPr>
            <a:spLocks noGrp="1" noChangeArrowheads="1"/>
          </p:cNvSpPr>
          <p:nvPr>
            <p:ph type="ftr" sz="quarter" idx="11"/>
          </p:nvPr>
        </p:nvSpPr>
        <p:spPr/>
        <p:txBody>
          <a:bodyPr/>
          <a:lstStyle>
            <a:lvl1pPr>
              <a:defRPr/>
            </a:lvl1pPr>
          </a:lstStyle>
          <a:p>
            <a:pPr>
              <a:defRPr/>
            </a:pPr>
            <a:endParaRPr lang="es-ES"/>
          </a:p>
        </p:txBody>
      </p:sp>
      <p:sp>
        <p:nvSpPr>
          <p:cNvPr id="4" name="Rectangle 6"/>
          <p:cNvSpPr>
            <a:spLocks noGrp="1" noChangeArrowheads="1"/>
          </p:cNvSpPr>
          <p:nvPr>
            <p:ph type="sldNum" sz="quarter" idx="12"/>
          </p:nvPr>
        </p:nvSpPr>
        <p:spPr/>
        <p:txBody>
          <a:bodyPr/>
          <a:lstStyle>
            <a:lvl1pPr>
              <a:defRPr/>
            </a:lvl1pPr>
          </a:lstStyle>
          <a:p>
            <a:pPr>
              <a:defRPr/>
            </a:pPr>
            <a:fld id="{928AAF1A-B0D1-4A0C-AE6A-87AE20569E76}" type="slidenum">
              <a:rPr lang="es-ES"/>
              <a:pPr>
                <a:defRPr/>
              </a:pPr>
              <a:t>‹Nº›</a:t>
            </a:fld>
            <a:endParaRPr lang="es-E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s-AR" smtClean="0"/>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smtClean="0"/>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B4BFA98-809A-4830-93D6-07F2AD9C1EA8}" type="datetimeFigureOut">
              <a:rPr lang="es-AR"/>
              <a:pPr>
                <a:defRPr/>
              </a:pPr>
              <a:t>15/05/2014</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824779A-A463-48F6-BB3C-1040C1306741}" type="slidenum">
              <a:rPr lang="es-AR"/>
              <a:pPr>
                <a:defRPr/>
              </a:pPr>
              <a:t>‹Nº›</a:t>
            </a:fld>
            <a:endParaRPr lang="es-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notesSlide" Target="../notesSlides/notesSlide1.xml"/><Relationship Id="rId7" Type="http://schemas.openxmlformats.org/officeDocument/2006/relationships/slide" Target="slide4.xml"/><Relationship Id="rId12"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slide" Target="slide5.xml"/><Relationship Id="rId11" Type="http://schemas.openxmlformats.org/officeDocument/2006/relationships/image" Target="../media/image1.png"/><Relationship Id="rId5" Type="http://schemas.openxmlformats.org/officeDocument/2006/relationships/slide" Target="slide3.xml"/><Relationship Id="rId10" Type="http://schemas.openxmlformats.org/officeDocument/2006/relationships/slide" Target="slide8.xml"/><Relationship Id="rId4" Type="http://schemas.openxmlformats.org/officeDocument/2006/relationships/slide" Target="slide2.xml"/><Relationship Id="rId9" Type="http://schemas.openxmlformats.org/officeDocument/2006/relationships/slide" Target="slide7.xml"/></Relationships>
</file>

<file path=ppt/slides/_rels/slide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 Target="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openxmlformats.org/officeDocument/2006/relationships/slide" Target="slide7.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 Target="slide16.xml"/><Relationship Id="rId7" Type="http://schemas.openxmlformats.org/officeDocument/2006/relationships/slide" Target="slide1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7.xml"/><Relationship Id="rId5" Type="http://schemas.openxmlformats.org/officeDocument/2006/relationships/slide" Target="slide9.xml"/><Relationship Id="rId10" Type="http://schemas.openxmlformats.org/officeDocument/2006/relationships/slide" Target="slide14.xml"/><Relationship Id="rId4" Type="http://schemas.openxmlformats.org/officeDocument/2006/relationships/slide" Target="slide18.xml"/><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 Target="slide9.xml"/><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 Target="slide8.xml"/></Relationships>
</file>

<file path=ppt/slides/_rels/slide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8.pn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png"/><Relationship Id="rId11" Type="http://schemas.openxmlformats.org/officeDocument/2006/relationships/image" Target="../media/image12.png"/><Relationship Id="rId5" Type="http://schemas.openxmlformats.org/officeDocument/2006/relationships/slide" Target="slide8.xml"/><Relationship Id="rId10" Type="http://schemas.openxmlformats.org/officeDocument/2006/relationships/image" Target="../media/image11.jpeg"/><Relationship Id="rId4" Type="http://schemas.openxmlformats.org/officeDocument/2006/relationships/slide" Target="slide10.xml"/><Relationship Id="rId9" Type="http://schemas.openxmlformats.org/officeDocument/2006/relationships/image" Target="../media/image10.jpeg"/></Relationships>
</file>

<file path=ppt/slides/_rels/slide1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notesSlide" Target="../notesSlides/notesSlide10.xml"/><Relationship Id="rId7" Type="http://schemas.openxmlformats.org/officeDocument/2006/relationships/image" Target="../media/image2.png"/><Relationship Id="rId12"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1.png"/><Relationship Id="rId11" Type="http://schemas.openxmlformats.org/officeDocument/2006/relationships/image" Target="../media/image17.png"/><Relationship Id="rId5" Type="http://schemas.openxmlformats.org/officeDocument/2006/relationships/slide" Target="slide10.xml"/><Relationship Id="rId10" Type="http://schemas.openxmlformats.org/officeDocument/2006/relationships/image" Target="../media/image16.jpeg"/><Relationship Id="rId4" Type="http://schemas.openxmlformats.org/officeDocument/2006/relationships/slide" Target="slide8.xml"/><Relationship Id="rId9" Type="http://schemas.openxmlformats.org/officeDocument/2006/relationships/image" Target="../media/image15.jpe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8.jpeg"/><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9.jpeg"/><Relationship Id="rId5" Type="http://schemas.openxmlformats.org/officeDocument/2006/relationships/slide" Target="slide10.xml"/><Relationship Id="rId4" Type="http://schemas.openxmlformats.org/officeDocument/2006/relationships/slide" Target="slide8.xml"/><Relationship Id="rId9" Type="http://schemas.openxmlformats.org/officeDocument/2006/relationships/image" Target="../media/image20.jpeg"/></Relationships>
</file>

<file path=ppt/slides/_rels/slide1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1.jpeg"/><Relationship Id="rId7" Type="http://schemas.openxmlformats.org/officeDocument/2006/relationships/slide" Target="slide8.xm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slide" Target="slide13.xml"/><Relationship Id="rId11" Type="http://schemas.openxmlformats.org/officeDocument/2006/relationships/image" Target="../media/image2.png"/><Relationship Id="rId5" Type="http://schemas.openxmlformats.org/officeDocument/2006/relationships/image" Target="../media/image23.jpeg"/><Relationship Id="rId10" Type="http://schemas.openxmlformats.org/officeDocument/2006/relationships/image" Target="../media/image1.png"/><Relationship Id="rId4" Type="http://schemas.openxmlformats.org/officeDocument/2006/relationships/image" Target="../media/image22.jpeg"/><Relationship Id="rId9"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slide" Target="slide13.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 Target="slide8.xml"/></Relationships>
</file>

<file path=ppt/slides/_rels/slide1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8.jpeg"/><Relationship Id="rId7" Type="http://schemas.openxmlformats.org/officeDocument/2006/relationships/slide" Target="slide8.xml"/><Relationship Id="rId2" Type="http://schemas.openxmlformats.org/officeDocument/2006/relationships/image" Target="../media/image27.jpeg"/><Relationship Id="rId1" Type="http://schemas.openxmlformats.org/officeDocument/2006/relationships/slideLayout" Target="../slideLayouts/slideLayout12.xml"/><Relationship Id="rId6" Type="http://schemas.openxmlformats.org/officeDocument/2006/relationships/slide" Target="slide13.xml"/><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 Target="slide8.xml"/></Relationships>
</file>

<file path=ppt/slides/_rels/slide17.xml.rels><?xml version="1.0" encoding="UTF-8" standalone="yes"?>
<Relationships xmlns="http://schemas.openxmlformats.org/package/2006/relationships"><Relationship Id="rId3" Type="http://schemas.openxmlformats.org/officeDocument/2006/relationships/slide" Target="slide8.xml"/><Relationship Id="rId7"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 Target="slide16.xml"/></Relationships>
</file>

<file path=ppt/slides/_rels/slide18.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2.jpeg"/><Relationship Id="rId7"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slide" Target="slide8.xml"/><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6" name="25 Grupo"/>
          <p:cNvGrpSpPr/>
          <p:nvPr/>
        </p:nvGrpSpPr>
        <p:grpSpPr>
          <a:xfrm>
            <a:off x="428596" y="1357298"/>
            <a:ext cx="4929222" cy="928694"/>
            <a:chOff x="142844" y="1071546"/>
            <a:chExt cx="4929222" cy="928694"/>
          </a:xfrm>
          <a:effectLst>
            <a:innerShdw blurRad="63500" dist="50800" dir="5400000">
              <a:prstClr val="black">
                <a:alpha val="50000"/>
              </a:prstClr>
            </a:innerShdw>
          </a:effectLst>
        </p:grpSpPr>
        <p:sp>
          <p:nvSpPr>
            <p:cNvPr id="4" name="3 Rectángulo">
              <a:hlinkClick r:id="rId4" action="ppaction://hlinksldjump"/>
            </p:cNvPr>
            <p:cNvSpPr/>
            <p:nvPr/>
          </p:nvSpPr>
          <p:spPr>
            <a:xfrm>
              <a:off x="142844" y="1071546"/>
              <a:ext cx="4929222" cy="928694"/>
            </a:xfrm>
            <a:prstGeom prst="rec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dirty="0"/>
            </a:p>
          </p:txBody>
        </p:sp>
        <p:sp>
          <p:nvSpPr>
            <p:cNvPr id="17409" name="Rectangle 1">
              <a:hlinkClick r:id="rId4" action="ppaction://hlinksldjump"/>
            </p:cNvPr>
            <p:cNvSpPr>
              <a:spLocks noChangeArrowheads="1"/>
            </p:cNvSpPr>
            <p:nvPr/>
          </p:nvSpPr>
          <p:spPr bwMode="auto">
            <a:xfrm>
              <a:off x="142844" y="1142984"/>
              <a:ext cx="4900829" cy="646331"/>
            </a:xfrm>
            <a:prstGeom prst="rect">
              <a:avLst/>
            </a:prstGeom>
            <a:noFill/>
            <a:ln w="9525">
              <a:noFill/>
              <a:miter lim="800000"/>
              <a:headEnd/>
              <a:tailEnd/>
            </a:ln>
            <a:effectLst/>
          </p:spPr>
          <p:txBody>
            <a:bodyPr wrap="none" anchor="ctr">
              <a:spAutoFit/>
            </a:bodyPr>
            <a:lstStyle/>
            <a:p>
              <a:pPr indent="107950" algn="just">
                <a:defRPr/>
              </a:pPr>
              <a:r>
                <a:rPr lang="es-AR" sz="3600" dirty="0">
                  <a:solidFill>
                    <a:schemeClr val="bg1"/>
                  </a:solidFill>
                  <a:latin typeface="+mn-lt"/>
                  <a:ea typeface="Calibri" pitchFamily="34" charset="0"/>
                  <a:cs typeface="Tahoma" pitchFamily="34" charset="0"/>
                </a:rPr>
                <a:t>¿Qué es la </a:t>
              </a:r>
              <a:r>
                <a:rPr lang="es-AR" sz="3600" dirty="0" err="1">
                  <a:solidFill>
                    <a:schemeClr val="bg1"/>
                  </a:solidFill>
                  <a:latin typeface="+mn-lt"/>
                  <a:ea typeface="Calibri" pitchFamily="34" charset="0"/>
                  <a:cs typeface="Tahoma" pitchFamily="34" charset="0"/>
                </a:rPr>
                <a:t>MegaCausa</a:t>
              </a:r>
              <a:r>
                <a:rPr lang="es-AR" sz="3600" dirty="0">
                  <a:solidFill>
                    <a:schemeClr val="bg1"/>
                  </a:solidFill>
                  <a:latin typeface="+mn-lt"/>
                  <a:ea typeface="Calibri" pitchFamily="34" charset="0"/>
                  <a:cs typeface="Tahoma" pitchFamily="34" charset="0"/>
                </a:rPr>
                <a:t>?</a:t>
              </a:r>
              <a:endParaRPr lang="es-AR" sz="5400" dirty="0">
                <a:solidFill>
                  <a:schemeClr val="bg1"/>
                </a:solidFill>
                <a:latin typeface="+mn-lt"/>
                <a:cs typeface="Tahoma" pitchFamily="34" charset="0"/>
              </a:endParaRPr>
            </a:p>
          </p:txBody>
        </p:sp>
      </p:grpSp>
      <p:sp>
        <p:nvSpPr>
          <p:cNvPr id="17410" name="Rectangle 2">
            <a:hlinkClick r:id="rId5" action="ppaction://hlinksldjump"/>
          </p:cNvPr>
          <p:cNvSpPr>
            <a:spLocks noChangeArrowheads="1"/>
          </p:cNvSpPr>
          <p:nvPr/>
        </p:nvSpPr>
        <p:spPr bwMode="auto">
          <a:xfrm>
            <a:off x="5357818" y="1357298"/>
            <a:ext cx="3214710" cy="954107"/>
          </a:xfrm>
          <a:prstGeom prst="rect">
            <a:avLst/>
          </a:prstGeom>
          <a:solidFill>
            <a:schemeClr val="accent4"/>
          </a:solidFill>
          <a:ln w="9525">
            <a:solidFill>
              <a:schemeClr val="bg1"/>
            </a:solidFill>
            <a:miter lim="800000"/>
            <a:headEnd/>
            <a:tailEnd/>
          </a:ln>
          <a:effectLst>
            <a:innerShdw blurRad="63500" dist="50800" dir="5400000">
              <a:prstClr val="black">
                <a:alpha val="50000"/>
              </a:prstClr>
            </a:innerShdw>
          </a:effectLst>
        </p:spPr>
        <p:txBody>
          <a:bodyPr anchor="ctr">
            <a:spAutoFit/>
          </a:bodyPr>
          <a:lstStyle/>
          <a:p>
            <a:pPr indent="107950" algn="ctr">
              <a:defRPr/>
            </a:pPr>
            <a:r>
              <a:rPr lang="es-AR" sz="2800" dirty="0">
                <a:solidFill>
                  <a:schemeClr val="bg1"/>
                </a:solidFill>
                <a:latin typeface="+mn-lt"/>
                <a:ea typeface="Calibri" pitchFamily="34" charset="0"/>
                <a:cs typeface="Tahoma" pitchFamily="34" charset="0"/>
              </a:rPr>
              <a:t>¿Por qué “Mega” Causa?</a:t>
            </a:r>
          </a:p>
        </p:txBody>
      </p:sp>
      <p:grpSp>
        <p:nvGrpSpPr>
          <p:cNvPr id="7" name="13 Grupo"/>
          <p:cNvGrpSpPr/>
          <p:nvPr/>
        </p:nvGrpSpPr>
        <p:grpSpPr>
          <a:xfrm>
            <a:off x="5214942" y="2285992"/>
            <a:ext cx="3488800" cy="642942"/>
            <a:chOff x="6020735" y="1428736"/>
            <a:chExt cx="3000364" cy="642942"/>
          </a:xfrm>
          <a:effectLst>
            <a:innerShdw blurRad="63500" dist="50800" dir="5400000">
              <a:prstClr val="black">
                <a:alpha val="50000"/>
              </a:prstClr>
            </a:innerShdw>
          </a:effectLst>
        </p:grpSpPr>
        <p:sp>
          <p:nvSpPr>
            <p:cNvPr id="13" name="12 Rectángulo">
              <a:hlinkClick r:id="rId6" action="ppaction://hlinksldjump"/>
            </p:cNvPr>
            <p:cNvSpPr/>
            <p:nvPr/>
          </p:nvSpPr>
          <p:spPr>
            <a:xfrm>
              <a:off x="6143636" y="1428736"/>
              <a:ext cx="2786082" cy="642942"/>
            </a:xfrm>
            <a:prstGeom prst="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dirty="0"/>
            </a:p>
          </p:txBody>
        </p:sp>
        <p:sp>
          <p:nvSpPr>
            <p:cNvPr id="17412" name="Rectangle 4">
              <a:hlinkClick r:id="rId6" action="ppaction://hlinksldjump"/>
            </p:cNvPr>
            <p:cNvSpPr>
              <a:spLocks noChangeArrowheads="1"/>
            </p:cNvSpPr>
            <p:nvPr/>
          </p:nvSpPr>
          <p:spPr bwMode="auto">
            <a:xfrm>
              <a:off x="6020735" y="1500174"/>
              <a:ext cx="3000364" cy="461665"/>
            </a:xfrm>
            <a:prstGeom prst="rect">
              <a:avLst/>
            </a:prstGeom>
            <a:noFill/>
            <a:ln w="9525">
              <a:noFill/>
              <a:miter lim="800000"/>
              <a:headEnd/>
              <a:tailEnd/>
            </a:ln>
            <a:effectLst/>
          </p:spPr>
          <p:txBody>
            <a:bodyPr anchor="ctr">
              <a:spAutoFit/>
            </a:bodyPr>
            <a:lstStyle/>
            <a:p>
              <a:pPr indent="107950" algn="ctr">
                <a:defRPr/>
              </a:pPr>
              <a:r>
                <a:rPr lang="es-AR" sz="2400" dirty="0">
                  <a:solidFill>
                    <a:schemeClr val="bg1"/>
                  </a:solidFill>
                  <a:latin typeface="+mn-lt"/>
                  <a:ea typeface="Calibri" pitchFamily="34" charset="0"/>
                  <a:cs typeface="Tahoma" pitchFamily="34" charset="0"/>
                </a:rPr>
                <a:t>¿Cómo comenzó?</a:t>
              </a:r>
            </a:p>
          </p:txBody>
        </p:sp>
      </p:grpSp>
      <p:sp>
        <p:nvSpPr>
          <p:cNvPr id="18" name="17 Rectángulo">
            <a:hlinkClick r:id="rId7" action="ppaction://hlinksldjump"/>
          </p:cNvPr>
          <p:cNvSpPr/>
          <p:nvPr/>
        </p:nvSpPr>
        <p:spPr>
          <a:xfrm>
            <a:off x="428625" y="2143125"/>
            <a:ext cx="4929188" cy="1643063"/>
          </a:xfrm>
          <a:prstGeom prst="rect">
            <a:avLst/>
          </a:prstGeom>
          <a:solidFill>
            <a:srgbClr val="5383C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dirty="0"/>
          </a:p>
        </p:txBody>
      </p:sp>
      <p:sp>
        <p:nvSpPr>
          <p:cNvPr id="15368" name="Rectangle 5">
            <a:hlinkClick r:id="rId7" action="ppaction://hlinksldjump"/>
          </p:cNvPr>
          <p:cNvSpPr>
            <a:spLocks noChangeArrowheads="1"/>
          </p:cNvSpPr>
          <p:nvPr/>
        </p:nvSpPr>
        <p:spPr bwMode="auto">
          <a:xfrm>
            <a:off x="608013" y="2351088"/>
            <a:ext cx="4640262" cy="1077912"/>
          </a:xfrm>
          <a:prstGeom prst="rect">
            <a:avLst/>
          </a:prstGeom>
          <a:solidFill>
            <a:srgbClr val="5383C9"/>
          </a:solidFill>
          <a:ln w="9525">
            <a:noFill/>
            <a:miter lim="800000"/>
            <a:headEnd/>
            <a:tailEnd/>
          </a:ln>
        </p:spPr>
        <p:txBody>
          <a:bodyPr anchor="ctr">
            <a:spAutoFit/>
          </a:bodyPr>
          <a:lstStyle/>
          <a:p>
            <a:pPr indent="107950" algn="ctr"/>
            <a:r>
              <a:rPr lang="es-AR" sz="3200">
                <a:solidFill>
                  <a:schemeClr val="bg1"/>
                </a:solidFill>
                <a:latin typeface="Calibri" pitchFamily="34" charset="0"/>
                <a:ea typeface="Calibri" pitchFamily="34" charset="0"/>
                <a:cs typeface="Tahoma" pitchFamily="34" charset="0"/>
              </a:rPr>
              <a:t>¿Qué rol desempeñó el Gobierno de la Provincia?</a:t>
            </a:r>
          </a:p>
        </p:txBody>
      </p:sp>
      <p:grpSp>
        <p:nvGrpSpPr>
          <p:cNvPr id="9" name="21 Grupo"/>
          <p:cNvGrpSpPr/>
          <p:nvPr/>
        </p:nvGrpSpPr>
        <p:grpSpPr>
          <a:xfrm>
            <a:off x="5357818" y="2928934"/>
            <a:ext cx="3214710" cy="2357454"/>
            <a:chOff x="-32" y="2357430"/>
            <a:chExt cx="4214842" cy="1428760"/>
          </a:xfrm>
          <a:solidFill>
            <a:schemeClr val="accent1">
              <a:lumMod val="75000"/>
            </a:schemeClr>
          </a:solidFill>
          <a:effectLst>
            <a:innerShdw blurRad="63500" dist="50800" dir="5400000">
              <a:prstClr val="black">
                <a:alpha val="50000"/>
              </a:prstClr>
            </a:innerShdw>
          </a:effectLst>
        </p:grpSpPr>
        <p:sp>
          <p:nvSpPr>
            <p:cNvPr id="21" name="20 Rectángulo">
              <a:hlinkClick r:id="rId8" action="ppaction://hlinksldjump"/>
            </p:cNvPr>
            <p:cNvSpPr/>
            <p:nvPr/>
          </p:nvSpPr>
          <p:spPr>
            <a:xfrm>
              <a:off x="-32" y="2357430"/>
              <a:ext cx="4214842" cy="142876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dirty="0"/>
            </a:p>
          </p:txBody>
        </p:sp>
        <p:sp>
          <p:nvSpPr>
            <p:cNvPr id="17414" name="Rectangle 6">
              <a:hlinkClick r:id="rId8" action="ppaction://hlinksldjump"/>
            </p:cNvPr>
            <p:cNvSpPr>
              <a:spLocks noChangeArrowheads="1"/>
            </p:cNvSpPr>
            <p:nvPr/>
          </p:nvSpPr>
          <p:spPr bwMode="auto">
            <a:xfrm>
              <a:off x="374622" y="2573909"/>
              <a:ext cx="3465535" cy="951309"/>
            </a:xfrm>
            <a:prstGeom prst="rect">
              <a:avLst/>
            </a:prstGeom>
            <a:grpFill/>
            <a:ln w="9525">
              <a:noFill/>
              <a:miter lim="800000"/>
              <a:headEnd/>
              <a:tailEnd/>
            </a:ln>
            <a:effectLst/>
          </p:spPr>
          <p:txBody>
            <a:bodyPr anchor="ctr">
              <a:spAutoFit/>
            </a:bodyPr>
            <a:lstStyle/>
            <a:p>
              <a:pPr indent="107950" algn="ctr">
                <a:defRPr/>
              </a:pPr>
              <a:r>
                <a:rPr lang="es-AR" sz="3200" dirty="0">
                  <a:solidFill>
                    <a:schemeClr val="bg1"/>
                  </a:solidFill>
                  <a:latin typeface="+mn-lt"/>
                  <a:ea typeface="Calibri" pitchFamily="34" charset="0"/>
                  <a:cs typeface="Tahoma" pitchFamily="34" charset="0"/>
                </a:rPr>
                <a:t>¿Qué medidas tomó la Justicia?</a:t>
              </a:r>
            </a:p>
          </p:txBody>
        </p:sp>
      </p:grpSp>
      <p:grpSp>
        <p:nvGrpSpPr>
          <p:cNvPr id="10" name="24 Grupo"/>
          <p:cNvGrpSpPr/>
          <p:nvPr/>
        </p:nvGrpSpPr>
        <p:grpSpPr>
          <a:xfrm>
            <a:off x="428596" y="3714756"/>
            <a:ext cx="4929222" cy="1571637"/>
            <a:chOff x="71406" y="4572008"/>
            <a:chExt cx="8786874" cy="1500198"/>
          </a:xfrm>
          <a:solidFill>
            <a:schemeClr val="accent5"/>
          </a:solidFill>
          <a:effectLst>
            <a:innerShdw blurRad="63500" dist="50800" dir="5400000">
              <a:prstClr val="black">
                <a:alpha val="50000"/>
              </a:prstClr>
            </a:innerShdw>
          </a:effectLst>
        </p:grpSpPr>
        <p:sp>
          <p:nvSpPr>
            <p:cNvPr id="24" name="23 Rectángulo">
              <a:hlinkClick r:id="rId9" action="ppaction://hlinksldjump"/>
            </p:cNvPr>
            <p:cNvSpPr/>
            <p:nvPr/>
          </p:nvSpPr>
          <p:spPr>
            <a:xfrm>
              <a:off x="71406" y="4572008"/>
              <a:ext cx="8786874" cy="1500198"/>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dirty="0"/>
            </a:p>
          </p:txBody>
        </p:sp>
        <p:sp>
          <p:nvSpPr>
            <p:cNvPr id="17415" name="Rectangle 7">
              <a:hlinkClick r:id="rId9" action="ppaction://hlinksldjump"/>
            </p:cNvPr>
            <p:cNvSpPr>
              <a:spLocks noChangeArrowheads="1"/>
            </p:cNvSpPr>
            <p:nvPr/>
          </p:nvSpPr>
          <p:spPr bwMode="auto">
            <a:xfrm>
              <a:off x="624273" y="4771185"/>
              <a:ext cx="7851969" cy="1028253"/>
            </a:xfrm>
            <a:prstGeom prst="rect">
              <a:avLst/>
            </a:prstGeom>
            <a:noFill/>
            <a:ln w="9525">
              <a:noFill/>
              <a:miter lim="800000"/>
              <a:headEnd/>
              <a:tailEnd/>
            </a:ln>
            <a:effectLst/>
          </p:spPr>
          <p:txBody>
            <a:bodyPr anchor="ctr">
              <a:spAutoFit/>
            </a:bodyPr>
            <a:lstStyle/>
            <a:p>
              <a:pPr indent="107950" algn="ctr">
                <a:defRPr/>
              </a:pPr>
              <a:r>
                <a:rPr lang="es-AR" sz="3200" dirty="0">
                  <a:solidFill>
                    <a:schemeClr val="bg1"/>
                  </a:solidFill>
                  <a:latin typeface="+mn-lt"/>
                  <a:ea typeface="Calibri" pitchFamily="34" charset="0"/>
                  <a:cs typeface="Tahoma" pitchFamily="34" charset="0"/>
                </a:rPr>
                <a:t>¿Cuál es el estado actual de la </a:t>
              </a:r>
              <a:r>
                <a:rPr lang="es-AR" sz="3200" dirty="0" err="1">
                  <a:solidFill>
                    <a:schemeClr val="bg1"/>
                  </a:solidFill>
                  <a:latin typeface="+mn-lt"/>
                  <a:ea typeface="Calibri" pitchFamily="34" charset="0"/>
                  <a:cs typeface="Tahoma" pitchFamily="34" charset="0"/>
                </a:rPr>
                <a:t>MegaCausa</a:t>
              </a:r>
              <a:r>
                <a:rPr lang="es-AR" sz="3200" dirty="0">
                  <a:solidFill>
                    <a:schemeClr val="bg1"/>
                  </a:solidFill>
                  <a:latin typeface="+mn-lt"/>
                  <a:ea typeface="Calibri" pitchFamily="34" charset="0"/>
                  <a:cs typeface="Tahoma" pitchFamily="34" charset="0"/>
                </a:rPr>
                <a:t>?</a:t>
              </a:r>
            </a:p>
          </p:txBody>
        </p:sp>
      </p:grpSp>
      <p:grpSp>
        <p:nvGrpSpPr>
          <p:cNvPr id="27" name="24 Grupo"/>
          <p:cNvGrpSpPr/>
          <p:nvPr/>
        </p:nvGrpSpPr>
        <p:grpSpPr>
          <a:xfrm>
            <a:off x="428596" y="5286387"/>
            <a:ext cx="8143932" cy="954108"/>
            <a:chOff x="71406" y="4572008"/>
            <a:chExt cx="8786874" cy="1645679"/>
          </a:xfrm>
          <a:solidFill>
            <a:srgbClr val="7030A0"/>
          </a:solidFill>
          <a:effectLst>
            <a:innerShdw blurRad="63500" dist="50800" dir="5400000">
              <a:prstClr val="black">
                <a:alpha val="50000"/>
              </a:prstClr>
            </a:innerShdw>
          </a:effectLst>
        </p:grpSpPr>
        <p:sp>
          <p:nvSpPr>
            <p:cNvPr id="28" name="27 Rectángulo">
              <a:hlinkClick r:id="rId9" action="ppaction://hlinksldjump"/>
            </p:cNvPr>
            <p:cNvSpPr/>
            <p:nvPr/>
          </p:nvSpPr>
          <p:spPr>
            <a:xfrm>
              <a:off x="71406" y="4572008"/>
              <a:ext cx="8786874" cy="1500198"/>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dirty="0"/>
            </a:p>
          </p:txBody>
        </p:sp>
        <p:sp>
          <p:nvSpPr>
            <p:cNvPr id="29" name="Rectangle 7">
              <a:hlinkClick r:id="rId10" action="ppaction://hlinksldjump"/>
            </p:cNvPr>
            <p:cNvSpPr>
              <a:spLocks noChangeArrowheads="1"/>
            </p:cNvSpPr>
            <p:nvPr/>
          </p:nvSpPr>
          <p:spPr bwMode="auto">
            <a:xfrm>
              <a:off x="225562" y="4572010"/>
              <a:ext cx="8478563" cy="1645677"/>
            </a:xfrm>
            <a:prstGeom prst="rect">
              <a:avLst/>
            </a:prstGeom>
            <a:noFill/>
            <a:ln w="9525">
              <a:noFill/>
              <a:miter lim="800000"/>
              <a:headEnd/>
              <a:tailEnd/>
            </a:ln>
            <a:effectLst/>
          </p:spPr>
          <p:txBody>
            <a:bodyPr anchor="ctr">
              <a:spAutoFit/>
            </a:bodyPr>
            <a:lstStyle/>
            <a:p>
              <a:pPr indent="107950" algn="ctr">
                <a:defRPr/>
              </a:pPr>
              <a:r>
                <a:rPr lang="es-AR" sz="2800" dirty="0">
                  <a:solidFill>
                    <a:schemeClr val="bg1"/>
                  </a:solidFill>
                  <a:latin typeface="+mn-lt"/>
                  <a:ea typeface="Calibri" pitchFamily="34" charset="0"/>
                  <a:cs typeface="Tahoma" pitchFamily="34" charset="0"/>
                </a:rPr>
                <a:t>¿Qué medidas se tomaron para evitar que esto vuelva a suceder?</a:t>
              </a:r>
            </a:p>
          </p:txBody>
        </p:sp>
      </p:grpSp>
      <p:grpSp>
        <p:nvGrpSpPr>
          <p:cNvPr id="15372" name="38 Grupo"/>
          <p:cNvGrpSpPr>
            <a:grpSpLocks/>
          </p:cNvGrpSpPr>
          <p:nvPr/>
        </p:nvGrpSpPr>
        <p:grpSpPr bwMode="auto">
          <a:xfrm>
            <a:off x="0" y="0"/>
            <a:ext cx="9144000" cy="785813"/>
            <a:chOff x="0" y="0"/>
            <a:chExt cx="9144000" cy="785794"/>
          </a:xfrm>
        </p:grpSpPr>
        <p:sp>
          <p:nvSpPr>
            <p:cNvPr id="35" name="34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dirty="0"/>
            </a:p>
          </p:txBody>
        </p:sp>
        <p:grpSp>
          <p:nvGrpSpPr>
            <p:cNvPr id="15375" name="37 Grupo"/>
            <p:cNvGrpSpPr>
              <a:grpSpLocks/>
            </p:cNvGrpSpPr>
            <p:nvPr/>
          </p:nvGrpSpPr>
          <p:grpSpPr bwMode="auto">
            <a:xfrm>
              <a:off x="5688764" y="142852"/>
              <a:ext cx="3240954" cy="571504"/>
              <a:chOff x="4643438" y="1063674"/>
              <a:chExt cx="3455268" cy="650814"/>
            </a:xfrm>
          </p:grpSpPr>
          <p:pic>
            <p:nvPicPr>
              <p:cNvPr id="15376" name="30 Imagen" descr="Finanzas 2012.png"/>
              <p:cNvPicPr>
                <a:picLocks noChangeAspect="1"/>
              </p:cNvPicPr>
              <p:nvPr/>
            </p:nvPicPr>
            <p:blipFill>
              <a:blip r:embed="rId11"/>
              <a:srcRect/>
              <a:stretch>
                <a:fillRect/>
              </a:stretch>
            </p:blipFill>
            <p:spPr bwMode="auto">
              <a:xfrm>
                <a:off x="4643438" y="1063674"/>
                <a:ext cx="1378320" cy="613224"/>
              </a:xfrm>
              <a:prstGeom prst="rect">
                <a:avLst/>
              </a:prstGeom>
              <a:noFill/>
              <a:ln w="9525">
                <a:noFill/>
                <a:miter lim="800000"/>
                <a:headEnd/>
                <a:tailEnd/>
              </a:ln>
            </p:spPr>
          </p:pic>
          <p:pic>
            <p:nvPicPr>
              <p:cNvPr id="15377" name="32 Imagen" descr="provincia 2.png"/>
              <p:cNvPicPr>
                <a:picLocks noChangeAspect="1"/>
              </p:cNvPicPr>
              <p:nvPr/>
            </p:nvPicPr>
            <p:blipFill>
              <a:blip r:embed="rId12"/>
              <a:srcRect/>
              <a:stretch>
                <a:fillRect/>
              </a:stretch>
            </p:blipFill>
            <p:spPr bwMode="auto">
              <a:xfrm>
                <a:off x="6215074" y="1082024"/>
                <a:ext cx="1883632" cy="557934"/>
              </a:xfrm>
              <a:prstGeom prst="rect">
                <a:avLst/>
              </a:prstGeom>
              <a:noFill/>
              <a:ln w="9525">
                <a:noFill/>
                <a:miter lim="800000"/>
                <a:headEnd/>
                <a:tailEnd/>
              </a:ln>
            </p:spPr>
          </p:pic>
          <p:cxnSp>
            <p:nvCxnSpPr>
              <p:cNvPr id="37" name="36 Conector recto"/>
              <p:cNvCxnSpPr/>
              <p:nvPr/>
            </p:nvCxnSpPr>
            <p:spPr>
              <a:xfrm rot="5400000">
                <a:off x="5748460"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5373" name="29 CuadroTexto"/>
          <p:cNvSpPr txBox="1">
            <a:spLocks noChangeArrowheads="1"/>
          </p:cNvSpPr>
          <p:nvPr/>
        </p:nvSpPr>
        <p:spPr bwMode="auto">
          <a:xfrm>
            <a:off x="1571625" y="6416675"/>
            <a:ext cx="6072188" cy="304800"/>
          </a:xfrm>
          <a:prstGeom prst="rect">
            <a:avLst/>
          </a:prstGeom>
          <a:noFill/>
          <a:ln w="9525">
            <a:noFill/>
            <a:miter lim="800000"/>
            <a:headEnd/>
            <a:tailEnd/>
          </a:ln>
        </p:spPr>
        <p:txBody>
          <a:bodyPr>
            <a:spAutoFit/>
          </a:bodyPr>
          <a:lstStyle/>
          <a:p>
            <a:pPr algn="ctr"/>
            <a:r>
              <a:rPr lang="es-AR" sz="1400">
                <a:latin typeface="Calibri" pitchFamily="34" charset="0"/>
              </a:rPr>
              <a:t>Hacer “click” sobre el cuadrante para profundizar</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214313" y="1935163"/>
            <a:ext cx="8429625" cy="1169987"/>
          </a:xfrm>
          <a:prstGeom prst="rect">
            <a:avLst/>
          </a:prstGeom>
          <a:noFill/>
          <a:ln w="9525">
            <a:noFill/>
            <a:miter lim="800000"/>
            <a:headEnd/>
            <a:tailEnd/>
          </a:ln>
          <a:effectLst/>
        </p:spPr>
        <p:txBody>
          <a:bodyPr anchor="ctr">
            <a:spAutoFit/>
          </a:bodyPr>
          <a:lstStyle/>
          <a:p>
            <a:pPr algn="just">
              <a:defRPr/>
            </a:pPr>
            <a:r>
              <a:rPr lang="es-AR" sz="1200" dirty="0">
                <a:latin typeface="Calibri" pitchFamily="34" charset="0"/>
                <a:ea typeface="Calibri" pitchFamily="34" charset="0"/>
                <a:cs typeface="Times New Roman" pitchFamily="18" charset="0"/>
              </a:rPr>
              <a:t>La </a:t>
            </a:r>
            <a:r>
              <a:rPr lang="es-AR" sz="1200" dirty="0" err="1">
                <a:latin typeface="Calibri" pitchFamily="34" charset="0"/>
                <a:ea typeface="Calibri" pitchFamily="34" charset="0"/>
                <a:cs typeface="Times New Roman" pitchFamily="18" charset="0"/>
              </a:rPr>
              <a:t>MegaCausa</a:t>
            </a:r>
            <a:r>
              <a:rPr lang="es-AR" sz="1200" dirty="0">
                <a:latin typeface="Calibri" pitchFamily="34" charset="0"/>
                <a:ea typeface="Calibri" pitchFamily="34" charset="0"/>
                <a:cs typeface="Times New Roman" pitchFamily="18" charset="0"/>
              </a:rPr>
              <a:t> del Registro se constituye como tal en el año </a:t>
            </a:r>
            <a:r>
              <a:rPr lang="es-AR" sz="1200" dirty="0">
                <a:latin typeface="Calibri" pitchFamily="34" charset="0"/>
                <a:ea typeface="Calibri" pitchFamily="34" charset="0"/>
                <a:cs typeface="Times New Roman" pitchFamily="18" charset="0"/>
              </a:rPr>
              <a:t>2006, </a:t>
            </a:r>
            <a:r>
              <a:rPr lang="es-AR" sz="1400" b="1" dirty="0">
                <a:effectLst>
                  <a:outerShdw blurRad="38100" dist="38100" dir="2700000" algn="tl">
                    <a:srgbClr val="C0C0C0"/>
                  </a:outerShdw>
                </a:effectLst>
                <a:latin typeface="Calibri" pitchFamily="34" charset="0"/>
                <a:ea typeface="Calibri" pitchFamily="34" charset="0"/>
                <a:cs typeface="Times New Roman" pitchFamily="18" charset="0"/>
              </a:rPr>
              <a:t>al reunir distintas causas </a:t>
            </a:r>
            <a:r>
              <a:rPr lang="es-AR" sz="1200" dirty="0">
                <a:latin typeface="Calibri" pitchFamily="34" charset="0"/>
                <a:ea typeface="Calibri" pitchFamily="34" charset="0"/>
                <a:cs typeface="Times New Roman" pitchFamily="18" charset="0"/>
              </a:rPr>
              <a:t>que se investigaban -a partir de </a:t>
            </a:r>
            <a:r>
              <a:rPr lang="es-AR" sz="1400" b="1" dirty="0">
                <a:effectLst>
                  <a:outerShdw blurRad="38100" dist="38100" dir="2700000" algn="tl">
                    <a:srgbClr val="C0C0C0"/>
                  </a:outerShdw>
                </a:effectLst>
                <a:latin typeface="Calibri" pitchFamily="34" charset="0"/>
                <a:ea typeface="Calibri" pitchFamily="34" charset="0"/>
                <a:cs typeface="Times New Roman" pitchFamily="18" charset="0"/>
              </a:rPr>
              <a:t>denuncias realizadas por el Ministerio de Finanzas </a:t>
            </a:r>
            <a:r>
              <a:rPr lang="es-AR" sz="1200" dirty="0">
                <a:latin typeface="Calibri" pitchFamily="34" charset="0"/>
                <a:ea typeface="Calibri" pitchFamily="34" charset="0"/>
                <a:cs typeface="Times New Roman" pitchFamily="18" charset="0"/>
              </a:rPr>
              <a:t>del Gobierno de la </a:t>
            </a:r>
            <a:r>
              <a:rPr lang="es-AR" sz="1200" dirty="0">
                <a:latin typeface="Calibri" pitchFamily="34" charset="0"/>
                <a:ea typeface="Calibri" pitchFamily="34" charset="0"/>
                <a:cs typeface="Times New Roman" pitchFamily="18" charset="0"/>
              </a:rPr>
              <a:t>Provincia- de </a:t>
            </a:r>
            <a:r>
              <a:rPr lang="es-AR" sz="1200" dirty="0">
                <a:latin typeface="Calibri" pitchFamily="34" charset="0"/>
                <a:ea typeface="Calibri" pitchFamily="34" charset="0"/>
                <a:cs typeface="Times New Roman" pitchFamily="18" charset="0"/>
              </a:rPr>
              <a:t>manera independiente unas de otras en diversas fiscalías de instrucción. </a:t>
            </a:r>
            <a:r>
              <a:rPr lang="es-AR" sz="1400" b="1" dirty="0">
                <a:effectLst>
                  <a:outerShdw blurRad="38100" dist="38100" dir="2700000" algn="tl">
                    <a:srgbClr val="C0C0C0"/>
                  </a:outerShdw>
                </a:effectLst>
                <a:latin typeface="Calibri" pitchFamily="34" charset="0"/>
                <a:ea typeface="Calibri" pitchFamily="34" charset="0"/>
                <a:cs typeface="Times New Roman" pitchFamily="18" charset="0"/>
              </a:rPr>
              <a:t>Todas ellas tenían en común delitos</a:t>
            </a:r>
            <a:r>
              <a:rPr lang="es-AR" sz="1200" dirty="0">
                <a:latin typeface="Calibri" pitchFamily="34" charset="0"/>
                <a:ea typeface="Calibri" pitchFamily="34" charset="0"/>
                <a:cs typeface="Times New Roman" pitchFamily="18" charset="0"/>
              </a:rPr>
              <a:t> ligados a la detección de hechos de </a:t>
            </a:r>
            <a:r>
              <a:rPr lang="es-AR" sz="1400" b="1" dirty="0">
                <a:effectLst>
                  <a:outerShdw blurRad="38100" dist="38100" dir="2700000" algn="tl">
                    <a:srgbClr val="C0C0C0"/>
                  </a:outerShdw>
                </a:effectLst>
                <a:latin typeface="Calibri" pitchFamily="34" charset="0"/>
                <a:ea typeface="Calibri" pitchFamily="34" charset="0"/>
                <a:cs typeface="Times New Roman" pitchFamily="18" charset="0"/>
              </a:rPr>
              <a:t>supresión, sustitución y adulteración de asientos registrales, delitos contra la fe pública que atentaban contra la confianza en la publicidad registral inmobiliaria</a:t>
            </a:r>
            <a:r>
              <a:rPr lang="es-AR" sz="1200" b="1" dirty="0">
                <a:latin typeface="Calibri" pitchFamily="34" charset="0"/>
                <a:ea typeface="Calibri" pitchFamily="34" charset="0"/>
                <a:cs typeface="Times New Roman" pitchFamily="18" charset="0"/>
              </a:rPr>
              <a:t>.</a:t>
            </a:r>
            <a:endParaRPr lang="es-AR" sz="1200" dirty="0">
              <a:latin typeface="Calibri" pitchFamily="34" charset="0"/>
              <a:ea typeface="Calibri" pitchFamily="34" charset="0"/>
              <a:cs typeface="Times New Roman" pitchFamily="18" charset="0"/>
            </a:endParaRPr>
          </a:p>
        </p:txBody>
      </p:sp>
      <p:grpSp>
        <p:nvGrpSpPr>
          <p:cNvPr id="17410" name="53 Grupo"/>
          <p:cNvGrpSpPr>
            <a:grpSpLocks/>
          </p:cNvGrpSpPr>
          <p:nvPr/>
        </p:nvGrpSpPr>
        <p:grpSpPr bwMode="auto">
          <a:xfrm>
            <a:off x="363538" y="3857625"/>
            <a:ext cx="1993900" cy="1195388"/>
            <a:chOff x="642910" y="4143380"/>
            <a:chExt cx="2074851" cy="1507034"/>
          </a:xfrm>
        </p:grpSpPr>
        <p:grpSp>
          <p:nvGrpSpPr>
            <p:cNvPr id="17441" name="51 Grupo"/>
            <p:cNvGrpSpPr>
              <a:grpSpLocks/>
            </p:cNvGrpSpPr>
            <p:nvPr/>
          </p:nvGrpSpPr>
          <p:grpSpPr bwMode="auto">
            <a:xfrm>
              <a:off x="642910" y="4143380"/>
              <a:ext cx="2074851" cy="1507034"/>
              <a:chOff x="642910" y="4143380"/>
              <a:chExt cx="2074851" cy="1507034"/>
            </a:xfrm>
          </p:grpSpPr>
          <p:sp>
            <p:nvSpPr>
              <p:cNvPr id="51" name="50 Flecha derecha"/>
              <p:cNvSpPr/>
              <p:nvPr/>
            </p:nvSpPr>
            <p:spPr>
              <a:xfrm rot="2762719">
                <a:off x="2003381" y="4936034"/>
                <a:ext cx="857256" cy="571504"/>
              </a:xfrm>
              <a:prstGeom prst="rightArrow">
                <a:avLst/>
              </a:prstGeo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45" name="44 Rectángulo redondeado"/>
              <p:cNvSpPr/>
              <p:nvPr/>
            </p:nvSpPr>
            <p:spPr>
              <a:xfrm>
                <a:off x="642910" y="4143380"/>
                <a:ext cx="1785950" cy="1143008"/>
              </a:xfrm>
              <a:prstGeom prst="roundRect">
                <a:avLst/>
              </a:prstGeom>
              <a:solidFill>
                <a:schemeClr val="bg2">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sp>
          <p:nvSpPr>
            <p:cNvPr id="17442" name="52 CuadroTexto"/>
            <p:cNvSpPr txBox="1">
              <a:spLocks noChangeArrowheads="1"/>
            </p:cNvSpPr>
            <p:nvPr/>
          </p:nvSpPr>
          <p:spPr bwMode="auto">
            <a:xfrm>
              <a:off x="768605" y="4372003"/>
              <a:ext cx="1428760" cy="582242"/>
            </a:xfrm>
            <a:prstGeom prst="rect">
              <a:avLst/>
            </a:prstGeom>
            <a:noFill/>
            <a:ln w="9525">
              <a:noFill/>
              <a:miter lim="800000"/>
              <a:headEnd/>
              <a:tailEnd/>
            </a:ln>
          </p:spPr>
          <p:txBody>
            <a:bodyPr>
              <a:spAutoFit/>
            </a:bodyPr>
            <a:lstStyle/>
            <a:p>
              <a:pPr algn="ctr"/>
              <a:r>
                <a:rPr lang="es-AR" sz="2400">
                  <a:solidFill>
                    <a:schemeClr val="bg1"/>
                  </a:solidFill>
                  <a:latin typeface="Calibri" pitchFamily="34" charset="0"/>
                </a:rPr>
                <a:t>Fiscalía I</a:t>
              </a:r>
            </a:p>
          </p:txBody>
        </p:sp>
      </p:grpSp>
      <p:grpSp>
        <p:nvGrpSpPr>
          <p:cNvPr id="56" name="51 Grupo"/>
          <p:cNvGrpSpPr/>
          <p:nvPr/>
        </p:nvGrpSpPr>
        <p:grpSpPr>
          <a:xfrm>
            <a:off x="4000496" y="3714752"/>
            <a:ext cx="2143140" cy="1500198"/>
            <a:chOff x="425502" y="4143380"/>
            <a:chExt cx="2003358" cy="1641118"/>
          </a:xfrm>
          <a:solidFill>
            <a:schemeClr val="accent5">
              <a:lumMod val="60000"/>
              <a:lumOff val="40000"/>
            </a:schemeClr>
          </a:solidFill>
        </p:grpSpPr>
        <p:sp>
          <p:nvSpPr>
            <p:cNvPr id="58" name="57 Flecha derecha"/>
            <p:cNvSpPr/>
            <p:nvPr/>
          </p:nvSpPr>
          <p:spPr>
            <a:xfrm rot="6833573">
              <a:off x="282626" y="5070118"/>
              <a:ext cx="857256" cy="571504"/>
            </a:xfrm>
            <a:prstGeom prst="rightArrow">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59" name="58 Rectángulo redondeado"/>
            <p:cNvSpPr/>
            <p:nvPr/>
          </p:nvSpPr>
          <p:spPr>
            <a:xfrm>
              <a:off x="642910" y="4143380"/>
              <a:ext cx="1785950" cy="1143008"/>
            </a:xfrm>
            <a:prstGeom prst="roundRect">
              <a:avLst/>
            </a:prstGeom>
            <a:grp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sp>
        <p:nvSpPr>
          <p:cNvPr id="17412" name="56 CuadroTexto"/>
          <p:cNvSpPr txBox="1">
            <a:spLocks noChangeArrowheads="1"/>
          </p:cNvSpPr>
          <p:nvPr/>
        </p:nvSpPr>
        <p:spPr bwMode="auto">
          <a:xfrm>
            <a:off x="4500563" y="3929063"/>
            <a:ext cx="1416050" cy="461962"/>
          </a:xfrm>
          <a:prstGeom prst="rect">
            <a:avLst/>
          </a:prstGeom>
          <a:noFill/>
          <a:ln w="9525">
            <a:noFill/>
            <a:miter lim="800000"/>
            <a:headEnd/>
            <a:tailEnd/>
          </a:ln>
        </p:spPr>
        <p:txBody>
          <a:bodyPr>
            <a:spAutoFit/>
          </a:bodyPr>
          <a:lstStyle/>
          <a:p>
            <a:pPr algn="ctr"/>
            <a:r>
              <a:rPr lang="es-AR" sz="2400">
                <a:solidFill>
                  <a:schemeClr val="bg1"/>
                </a:solidFill>
                <a:latin typeface="Calibri" pitchFamily="34" charset="0"/>
              </a:rPr>
              <a:t>Fiscalía III</a:t>
            </a:r>
          </a:p>
        </p:txBody>
      </p:sp>
      <p:grpSp>
        <p:nvGrpSpPr>
          <p:cNvPr id="17413" name="64 Grupo"/>
          <p:cNvGrpSpPr>
            <a:grpSpLocks/>
          </p:cNvGrpSpPr>
          <p:nvPr/>
        </p:nvGrpSpPr>
        <p:grpSpPr bwMode="auto">
          <a:xfrm>
            <a:off x="2286000" y="3429000"/>
            <a:ext cx="1785938" cy="1500188"/>
            <a:chOff x="2714612" y="3429000"/>
            <a:chExt cx="1785950" cy="1857388"/>
          </a:xfrm>
        </p:grpSpPr>
        <p:grpSp>
          <p:nvGrpSpPr>
            <p:cNvPr id="17433" name="51 Grupo"/>
            <p:cNvGrpSpPr>
              <a:grpSpLocks/>
            </p:cNvGrpSpPr>
            <p:nvPr/>
          </p:nvGrpSpPr>
          <p:grpSpPr bwMode="auto">
            <a:xfrm>
              <a:off x="2714612" y="3429000"/>
              <a:ext cx="1785950" cy="1857388"/>
              <a:chOff x="642910" y="4143380"/>
              <a:chExt cx="1785950" cy="1857388"/>
            </a:xfrm>
          </p:grpSpPr>
          <p:sp>
            <p:nvSpPr>
              <p:cNvPr id="63" name="62 Flecha derecha"/>
              <p:cNvSpPr/>
              <p:nvPr/>
            </p:nvSpPr>
            <p:spPr>
              <a:xfrm rot="5400000">
                <a:off x="1142976" y="5286388"/>
                <a:ext cx="857256" cy="571504"/>
              </a:xfrm>
              <a:prstGeom prst="rightArrow">
                <a:avLst/>
              </a:prstGeom>
              <a:solidFill>
                <a:schemeClr val="accent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64" name="63 Rectángulo redondeado"/>
              <p:cNvSpPr/>
              <p:nvPr/>
            </p:nvSpPr>
            <p:spPr>
              <a:xfrm>
                <a:off x="642910" y="4143380"/>
                <a:ext cx="1785950" cy="1143008"/>
              </a:xfrm>
              <a:prstGeom prst="roundRect">
                <a:avLst/>
              </a:prstGeom>
              <a:solidFill>
                <a:schemeClr val="accent2">
                  <a:lumMod val="60000"/>
                  <a:lumOff val="4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sp>
          <p:nvSpPr>
            <p:cNvPr id="17434" name="61 CuadroTexto"/>
            <p:cNvSpPr txBox="1">
              <a:spLocks noChangeArrowheads="1"/>
            </p:cNvSpPr>
            <p:nvPr/>
          </p:nvSpPr>
          <p:spPr bwMode="auto">
            <a:xfrm>
              <a:off x="2857488" y="3741885"/>
              <a:ext cx="1428760" cy="571586"/>
            </a:xfrm>
            <a:prstGeom prst="rect">
              <a:avLst/>
            </a:prstGeom>
            <a:noFill/>
            <a:ln w="9525">
              <a:noFill/>
              <a:miter lim="800000"/>
              <a:headEnd/>
              <a:tailEnd/>
            </a:ln>
          </p:spPr>
          <p:txBody>
            <a:bodyPr>
              <a:spAutoFit/>
            </a:bodyPr>
            <a:lstStyle/>
            <a:p>
              <a:pPr algn="ctr"/>
              <a:r>
                <a:rPr lang="es-AR" sz="2400">
                  <a:solidFill>
                    <a:schemeClr val="bg1"/>
                  </a:solidFill>
                  <a:latin typeface="Calibri" pitchFamily="34" charset="0"/>
                </a:rPr>
                <a:t>Fiscalía II</a:t>
              </a:r>
            </a:p>
          </p:txBody>
        </p:sp>
      </p:grpSp>
      <p:sp>
        <p:nvSpPr>
          <p:cNvPr id="66" name="65 Elipse"/>
          <p:cNvSpPr/>
          <p:nvPr/>
        </p:nvSpPr>
        <p:spPr>
          <a:xfrm>
            <a:off x="2071670" y="5072074"/>
            <a:ext cx="2275564" cy="1500198"/>
          </a:xfrm>
          <a:prstGeom prst="ellipse">
            <a:avLst/>
          </a:prstGeom>
          <a:solidFill>
            <a:srgbClr val="7030A0"/>
          </a:solidFill>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s-AR" dirty="0"/>
              <a:t>Fiscalía de Instrucción Distrito 1 Turno 1°  </a:t>
            </a:r>
          </a:p>
        </p:txBody>
      </p:sp>
      <p:sp>
        <p:nvSpPr>
          <p:cNvPr id="69" name="68 Flecha derecha"/>
          <p:cNvSpPr/>
          <p:nvPr/>
        </p:nvSpPr>
        <p:spPr>
          <a:xfrm>
            <a:off x="4643438" y="5429264"/>
            <a:ext cx="1143008" cy="714380"/>
          </a:xfrm>
          <a:prstGeom prst="rightArrow">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70" name="69 Elipse"/>
          <p:cNvSpPr/>
          <p:nvPr/>
        </p:nvSpPr>
        <p:spPr>
          <a:xfrm>
            <a:off x="6000760" y="4214818"/>
            <a:ext cx="3071834" cy="2643206"/>
          </a:xfrm>
          <a:prstGeom prst="ellipse">
            <a:avLst/>
          </a:prstGeom>
          <a:solidFill>
            <a:srgbClr val="7030A0"/>
          </a:solidFill>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s-AR" sz="2000" b="1" spc="300" dirty="0"/>
              <a:t>MEGACAUSA:  </a:t>
            </a:r>
            <a:r>
              <a:rPr lang="es-AR" sz="1600" dirty="0"/>
              <a:t>todas las denuncias presentadas se agrupan en una misma fiscalía de </a:t>
            </a:r>
            <a:r>
              <a:rPr lang="es-AR" sz="1600" dirty="0"/>
              <a:t>instrucción.</a:t>
            </a:r>
            <a:endParaRPr lang="es-AR" sz="1600" dirty="0"/>
          </a:p>
        </p:txBody>
      </p:sp>
      <p:sp>
        <p:nvSpPr>
          <p:cNvPr id="71" name="70 Botón de acción: Inicio">
            <a:hlinkClick r:id="" action="ppaction://hlinkshowjump?jump=firstslide" highlightClick="1"/>
          </p:cNvPr>
          <p:cNvSpPr/>
          <p:nvPr/>
        </p:nvSpPr>
        <p:spPr>
          <a:xfrm>
            <a:off x="71438" y="857250"/>
            <a:ext cx="571500" cy="428625"/>
          </a:xfrm>
          <a:prstGeom prst="actionButtonHome">
            <a:avLst/>
          </a:prstGeom>
          <a:solidFill>
            <a:schemeClr val="bg1"/>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17424" name="25 Grupo"/>
          <p:cNvGrpSpPr>
            <a:grpSpLocks/>
          </p:cNvGrpSpPr>
          <p:nvPr/>
        </p:nvGrpSpPr>
        <p:grpSpPr bwMode="auto">
          <a:xfrm>
            <a:off x="0" y="1428750"/>
            <a:ext cx="4786313" cy="428625"/>
            <a:chOff x="142844" y="1071546"/>
            <a:chExt cx="4929222" cy="928694"/>
          </a:xfrm>
        </p:grpSpPr>
        <p:sp>
          <p:nvSpPr>
            <p:cNvPr id="27" name="26 Rectángulo">
              <a:hlinkClick r:id="rId3" action="ppaction://hlinksldjump"/>
            </p:cNvPr>
            <p:cNvSpPr/>
            <p:nvPr/>
          </p:nvSpPr>
          <p:spPr>
            <a:xfrm>
              <a:off x="142844" y="1071546"/>
              <a:ext cx="4929222" cy="92869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17432" name="Rectangle 1">
              <a:hlinkClick r:id="rId3" action="ppaction://hlinksldjump"/>
            </p:cNvPr>
            <p:cNvSpPr>
              <a:spLocks noChangeArrowheads="1"/>
            </p:cNvSpPr>
            <p:nvPr/>
          </p:nvSpPr>
          <p:spPr bwMode="auto">
            <a:xfrm>
              <a:off x="142844" y="1112821"/>
              <a:ext cx="2306843" cy="729197"/>
            </a:xfrm>
            <a:prstGeom prst="rect">
              <a:avLst/>
            </a:prstGeom>
            <a:noFill/>
            <a:ln w="9525">
              <a:noFill/>
              <a:miter lim="800000"/>
              <a:headEnd/>
              <a:tailEnd/>
            </a:ln>
          </p:spPr>
          <p:txBody>
            <a:bodyPr wrap="none" anchor="ctr">
              <a:spAutoFit/>
            </a:bodyPr>
            <a:lstStyle/>
            <a:p>
              <a:pPr indent="107950" algn="just"/>
              <a:r>
                <a:rPr lang="es-AR" sz="1600">
                  <a:solidFill>
                    <a:schemeClr val="bg1"/>
                  </a:solidFill>
                  <a:latin typeface="Calibri" pitchFamily="34" charset="0"/>
                  <a:ea typeface="Calibri" pitchFamily="34" charset="0"/>
                  <a:cs typeface="Tahoma" pitchFamily="34" charset="0"/>
                </a:rPr>
                <a:t>¿Qué es la MegaCausa?</a:t>
              </a:r>
              <a:endParaRPr lang="es-AR" sz="2800">
                <a:solidFill>
                  <a:schemeClr val="bg1"/>
                </a:solidFill>
                <a:latin typeface="Calibri" pitchFamily="34" charset="0"/>
                <a:ea typeface="Calibri" pitchFamily="34" charset="0"/>
                <a:cs typeface="Tahoma" pitchFamily="34" charset="0"/>
              </a:endParaRPr>
            </a:p>
          </p:txBody>
        </p:sp>
      </p:grpSp>
      <p:grpSp>
        <p:nvGrpSpPr>
          <p:cNvPr id="17425" name="27 Grupo"/>
          <p:cNvGrpSpPr>
            <a:grpSpLocks/>
          </p:cNvGrpSpPr>
          <p:nvPr/>
        </p:nvGrpSpPr>
        <p:grpSpPr bwMode="auto">
          <a:xfrm>
            <a:off x="0" y="0"/>
            <a:ext cx="9144000" cy="785813"/>
            <a:chOff x="0" y="0"/>
            <a:chExt cx="9144000" cy="785794"/>
          </a:xfrm>
        </p:grpSpPr>
        <p:sp>
          <p:nvSpPr>
            <p:cNvPr id="29" name="28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17427" name="37 Grupo"/>
            <p:cNvGrpSpPr>
              <a:grpSpLocks/>
            </p:cNvGrpSpPr>
            <p:nvPr/>
          </p:nvGrpSpPr>
          <p:grpSpPr bwMode="auto">
            <a:xfrm>
              <a:off x="5688763" y="142852"/>
              <a:ext cx="3240953" cy="571504"/>
              <a:chOff x="4643438" y="1063674"/>
              <a:chExt cx="3455268" cy="650814"/>
            </a:xfrm>
          </p:grpSpPr>
          <p:pic>
            <p:nvPicPr>
              <p:cNvPr id="17428" name="32 Imagen" descr="Finanzas 2012.png"/>
              <p:cNvPicPr>
                <a:picLocks noChangeAspect="1"/>
              </p:cNvPicPr>
              <p:nvPr/>
            </p:nvPicPr>
            <p:blipFill>
              <a:blip r:embed="rId4"/>
              <a:srcRect/>
              <a:stretch>
                <a:fillRect/>
              </a:stretch>
            </p:blipFill>
            <p:spPr bwMode="auto">
              <a:xfrm>
                <a:off x="4643438" y="1063674"/>
                <a:ext cx="1378320" cy="613224"/>
              </a:xfrm>
              <a:prstGeom prst="rect">
                <a:avLst/>
              </a:prstGeom>
              <a:noFill/>
              <a:ln w="9525">
                <a:noFill/>
                <a:miter lim="800000"/>
                <a:headEnd/>
                <a:tailEnd/>
              </a:ln>
            </p:spPr>
          </p:pic>
          <p:pic>
            <p:nvPicPr>
              <p:cNvPr id="17429" name="33 Imagen" descr="provincia 2.png"/>
              <p:cNvPicPr>
                <a:picLocks noChangeAspect="1"/>
              </p:cNvPicPr>
              <p:nvPr/>
            </p:nvPicPr>
            <p:blipFill>
              <a:blip r:embed="rId5"/>
              <a:srcRect/>
              <a:stretch>
                <a:fillRect/>
              </a:stretch>
            </p:blipFill>
            <p:spPr bwMode="auto">
              <a:xfrm>
                <a:off x="6215074" y="1082024"/>
                <a:ext cx="1883632" cy="557934"/>
              </a:xfrm>
              <a:prstGeom prst="rect">
                <a:avLst/>
              </a:prstGeom>
              <a:noFill/>
              <a:ln w="9525">
                <a:noFill/>
                <a:miter lim="800000"/>
                <a:headEnd/>
                <a:tailEnd/>
              </a:ln>
            </p:spPr>
          </p:pic>
          <p:cxnSp>
            <p:nvCxnSpPr>
              <p:cNvPr id="35" name="34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24 Rectángulo redondeado"/>
          <p:cNvSpPr/>
          <p:nvPr/>
        </p:nvSpPr>
        <p:spPr>
          <a:xfrm>
            <a:off x="6215074" y="3929066"/>
            <a:ext cx="2857488" cy="1285884"/>
          </a:xfrm>
          <a:prstGeom prst="round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8" name="7 Elipse"/>
          <p:cNvSpPr/>
          <p:nvPr/>
        </p:nvSpPr>
        <p:spPr>
          <a:xfrm>
            <a:off x="4000496" y="2357430"/>
            <a:ext cx="1857388" cy="1785950"/>
          </a:xfrm>
          <a:prstGeom prst="ellipse">
            <a:avLst/>
          </a:prstGeom>
          <a:solidFill>
            <a:schemeClr val="accent5">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sz="2000" b="1" dirty="0">
                <a:solidFill>
                  <a:schemeClr val="bg1"/>
                </a:solidFill>
              </a:rPr>
              <a:t>Denuncias</a:t>
            </a:r>
          </a:p>
          <a:p>
            <a:pPr algn="ctr" fontAlgn="auto">
              <a:spcBef>
                <a:spcPts val="0"/>
              </a:spcBef>
              <a:spcAft>
                <a:spcPts val="0"/>
              </a:spcAft>
              <a:defRPr/>
            </a:pPr>
            <a:r>
              <a:rPr lang="es-AR" b="1" dirty="0"/>
              <a:t> del Ministerio de Finanzas</a:t>
            </a:r>
          </a:p>
        </p:txBody>
      </p:sp>
      <p:sp>
        <p:nvSpPr>
          <p:cNvPr id="9" name="8 Elipse"/>
          <p:cNvSpPr/>
          <p:nvPr/>
        </p:nvSpPr>
        <p:spPr>
          <a:xfrm>
            <a:off x="4000496" y="4929198"/>
            <a:ext cx="1857388" cy="1785950"/>
          </a:xfrm>
          <a:prstGeom prst="ellipse">
            <a:avLst/>
          </a:prstGeom>
          <a:solidFill>
            <a:schemeClr val="tx2">
              <a:lumMod val="60000"/>
              <a:lumOff val="4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b="1" dirty="0"/>
              <a:t>Denuncias de Actores Privados</a:t>
            </a:r>
          </a:p>
        </p:txBody>
      </p:sp>
      <p:sp>
        <p:nvSpPr>
          <p:cNvPr id="12" name="11 Más"/>
          <p:cNvSpPr/>
          <p:nvPr/>
        </p:nvSpPr>
        <p:spPr>
          <a:xfrm>
            <a:off x="4643438" y="4214813"/>
            <a:ext cx="642937" cy="642937"/>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13" name="12 Flecha derecha"/>
          <p:cNvSpPr/>
          <p:nvPr/>
        </p:nvSpPr>
        <p:spPr>
          <a:xfrm>
            <a:off x="5500688" y="4357688"/>
            <a:ext cx="642937" cy="357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14" name="Rectangle 1"/>
          <p:cNvSpPr>
            <a:spLocks noChangeArrowheads="1"/>
          </p:cNvSpPr>
          <p:nvPr/>
        </p:nvSpPr>
        <p:spPr bwMode="auto">
          <a:xfrm>
            <a:off x="142875" y="2357438"/>
            <a:ext cx="3643313" cy="2892425"/>
          </a:xfrm>
          <a:prstGeom prst="rect">
            <a:avLst/>
          </a:prstGeom>
          <a:noFill/>
          <a:ln w="9525">
            <a:noFill/>
            <a:miter lim="800000"/>
            <a:headEnd/>
            <a:tailEnd/>
          </a:ln>
          <a:effectLst/>
        </p:spPr>
        <p:txBody>
          <a:bodyPr anchor="ctr">
            <a:spAutoFit/>
          </a:bodyPr>
          <a:lstStyle/>
          <a:p>
            <a:pPr>
              <a:defRPr/>
            </a:pPr>
            <a:r>
              <a:rPr lang="es-AR" sz="1400" dirty="0">
                <a:latin typeface="+mn-lt"/>
                <a:ea typeface="Calibri" pitchFamily="34" charset="0"/>
                <a:cs typeface="Times New Roman" pitchFamily="18" charset="0"/>
              </a:rPr>
              <a:t>Porque se </a:t>
            </a:r>
            <a:r>
              <a:rPr lang="es-AR" sz="1400" b="1" dirty="0">
                <a:effectLst>
                  <a:outerShdw blurRad="38100" dist="38100" dir="2700000" algn="tl">
                    <a:srgbClr val="000000">
                      <a:alpha val="43137"/>
                    </a:srgbClr>
                  </a:outerShdw>
                </a:effectLst>
                <a:latin typeface="+mn-lt"/>
              </a:rPr>
              <a:t>concentraron en una sola Fiscalía </a:t>
            </a:r>
            <a:r>
              <a:rPr lang="es-AR" sz="1400" dirty="0">
                <a:latin typeface="+mn-lt"/>
                <a:ea typeface="Calibri" pitchFamily="34" charset="0"/>
                <a:cs typeface="Times New Roman" pitchFamily="18" charset="0"/>
              </a:rPr>
              <a:t>de Instrucción </a:t>
            </a:r>
            <a:r>
              <a:rPr lang="es-AR" sz="1400" b="1" dirty="0">
                <a:effectLst>
                  <a:outerShdw blurRad="38100" dist="38100" dir="2700000" algn="tl">
                    <a:srgbClr val="000000">
                      <a:alpha val="43137"/>
                    </a:srgbClr>
                  </a:outerShdw>
                </a:effectLst>
                <a:latin typeface="+mn-lt"/>
              </a:rPr>
              <a:t>todas las causas</a:t>
            </a:r>
            <a:r>
              <a:rPr lang="es-AR" sz="1400" dirty="0">
                <a:latin typeface="+mn-lt"/>
                <a:ea typeface="Calibri" pitchFamily="34" charset="0"/>
                <a:cs typeface="Times New Roman" pitchFamily="18" charset="0"/>
              </a:rPr>
              <a:t>, iniciadas tanto por  el Registro General de la Provincia, como por actores externos al organismo. Las causas eran relativas a </a:t>
            </a:r>
            <a:r>
              <a:rPr lang="es-AR" sz="1400" b="1" dirty="0">
                <a:effectLst>
                  <a:outerShdw blurRad="38100" dist="38100" dir="2700000" algn="tl">
                    <a:srgbClr val="000000">
                      <a:alpha val="43137"/>
                    </a:srgbClr>
                  </a:outerShdw>
                </a:effectLst>
                <a:latin typeface="+mn-lt"/>
              </a:rPr>
              <a:t>maniobras de supresión, sustitución y adulteración de asientos registrales</a:t>
            </a:r>
            <a:r>
              <a:rPr lang="es-AR" sz="1400" dirty="0">
                <a:latin typeface="+mn-lt"/>
                <a:ea typeface="Calibri" pitchFamily="34" charset="0"/>
                <a:cs typeface="Times New Roman" pitchFamily="18" charset="0"/>
              </a:rPr>
              <a:t>.</a:t>
            </a:r>
          </a:p>
          <a:p>
            <a:pPr>
              <a:defRPr/>
            </a:pPr>
            <a:endParaRPr lang="es-AR" sz="1400" dirty="0">
              <a:latin typeface="+mn-lt"/>
              <a:cs typeface="Times New Roman" pitchFamily="18" charset="0"/>
            </a:endParaRPr>
          </a:p>
          <a:p>
            <a:pPr>
              <a:defRPr/>
            </a:pPr>
            <a:endParaRPr lang="es-AR" sz="1400" b="1" dirty="0">
              <a:latin typeface="+mn-lt"/>
              <a:cs typeface="Times New Roman" pitchFamily="18" charset="0"/>
            </a:endParaRPr>
          </a:p>
          <a:p>
            <a:pPr>
              <a:defRPr/>
            </a:pPr>
            <a:r>
              <a:rPr lang="es-AR" sz="1400" b="1" dirty="0">
                <a:effectLst>
                  <a:outerShdw blurRad="38100" dist="38100" dir="2700000" algn="tl">
                    <a:srgbClr val="000000">
                      <a:alpha val="43137"/>
                    </a:srgbClr>
                  </a:outerShdw>
                </a:effectLst>
                <a:latin typeface="+mn-lt"/>
              </a:rPr>
              <a:t>¿</a:t>
            </a:r>
            <a:r>
              <a:rPr lang="es-AR" sz="1400" b="1" dirty="0">
                <a:effectLst>
                  <a:outerShdw blurRad="38100" dist="38100" dir="2700000" algn="tl">
                    <a:srgbClr val="000000">
                      <a:alpha val="43137"/>
                    </a:srgbClr>
                  </a:outerShdw>
                </a:effectLst>
                <a:latin typeface="+mn-lt"/>
              </a:rPr>
              <a:t>Por qué </a:t>
            </a:r>
            <a:r>
              <a:rPr lang="es-AR" sz="1400" b="1" dirty="0">
                <a:effectLst>
                  <a:outerShdw blurRad="38100" dist="38100" dir="2700000" algn="tl">
                    <a:srgbClr val="000000">
                      <a:alpha val="43137"/>
                    </a:srgbClr>
                  </a:outerShdw>
                </a:effectLst>
                <a:latin typeface="+mn-lt"/>
              </a:rPr>
              <a:t>es importante?</a:t>
            </a:r>
          </a:p>
          <a:p>
            <a:pPr>
              <a:defRPr/>
            </a:pPr>
            <a:r>
              <a:rPr lang="es-AR" sz="1400" dirty="0">
                <a:latin typeface="+mn-lt"/>
                <a:cs typeface="Times New Roman" pitchFamily="18" charset="0"/>
              </a:rPr>
              <a:t>Porque a partir de su tratamiento conjunto </a:t>
            </a:r>
            <a:r>
              <a:rPr lang="es-AR" sz="1400" b="1" dirty="0">
                <a:effectLst>
                  <a:outerShdw blurRad="38100" dist="38100" dir="2700000" algn="tl">
                    <a:srgbClr val="000000">
                      <a:alpha val="43137"/>
                    </a:srgbClr>
                  </a:outerShdw>
                </a:effectLst>
                <a:latin typeface="+mn-lt"/>
              </a:rPr>
              <a:t>se permitió desbaratar</a:t>
            </a:r>
            <a:r>
              <a:rPr lang="es-AR" sz="1400" dirty="0">
                <a:latin typeface="+mn-lt"/>
                <a:cs typeface="Times New Roman" pitchFamily="18" charset="0"/>
              </a:rPr>
              <a:t> maniobras planeadas para </a:t>
            </a:r>
            <a:r>
              <a:rPr lang="es-AR" sz="1400" b="1" dirty="0">
                <a:effectLst>
                  <a:outerShdw blurRad="38100" dist="38100" dir="2700000" algn="tl">
                    <a:srgbClr val="000000">
                      <a:alpha val="43137"/>
                    </a:srgbClr>
                  </a:outerShdw>
                </a:effectLst>
                <a:latin typeface="+mn-lt"/>
              </a:rPr>
              <a:t>atentar contra la confianza </a:t>
            </a:r>
            <a:r>
              <a:rPr lang="es-AR" sz="1400" dirty="0">
                <a:latin typeface="+mn-lt"/>
                <a:cs typeface="Times New Roman" pitchFamily="18" charset="0"/>
              </a:rPr>
              <a:t>en </a:t>
            </a:r>
            <a:r>
              <a:rPr lang="es-AR" sz="1400" dirty="0">
                <a:latin typeface="+mn-lt"/>
                <a:cs typeface="Times New Roman" pitchFamily="18" charset="0"/>
              </a:rPr>
              <a:t>la publicidad registral inmobiliaria.</a:t>
            </a:r>
            <a:endParaRPr lang="es-AR" sz="1400" dirty="0">
              <a:latin typeface="+mn-lt"/>
            </a:endParaRPr>
          </a:p>
        </p:txBody>
      </p:sp>
      <p:sp>
        <p:nvSpPr>
          <p:cNvPr id="15" name="14 Botón de acción: Inicio">
            <a:hlinkClick r:id="" action="ppaction://hlinkshowjump?jump=firstslide" highlightClick="1"/>
          </p:cNvPr>
          <p:cNvSpPr/>
          <p:nvPr/>
        </p:nvSpPr>
        <p:spPr>
          <a:xfrm>
            <a:off x="71438" y="857250"/>
            <a:ext cx="571500" cy="428625"/>
          </a:xfrm>
          <a:prstGeom prst="actionButtonHome">
            <a:avLst/>
          </a:prstGeom>
          <a:solidFill>
            <a:schemeClr val="bg1"/>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19470" name="16 Grupo"/>
          <p:cNvGrpSpPr>
            <a:grpSpLocks/>
          </p:cNvGrpSpPr>
          <p:nvPr/>
        </p:nvGrpSpPr>
        <p:grpSpPr bwMode="auto">
          <a:xfrm>
            <a:off x="0" y="0"/>
            <a:ext cx="9144000" cy="785813"/>
            <a:chOff x="0" y="0"/>
            <a:chExt cx="9144000" cy="785794"/>
          </a:xfrm>
        </p:grpSpPr>
        <p:sp>
          <p:nvSpPr>
            <p:cNvPr id="18" name="17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19476" name="37 Grupo"/>
            <p:cNvGrpSpPr>
              <a:grpSpLocks/>
            </p:cNvGrpSpPr>
            <p:nvPr/>
          </p:nvGrpSpPr>
          <p:grpSpPr bwMode="auto">
            <a:xfrm>
              <a:off x="5688763" y="142852"/>
              <a:ext cx="3240953" cy="571504"/>
              <a:chOff x="4643438" y="1063674"/>
              <a:chExt cx="3455268" cy="650814"/>
            </a:xfrm>
          </p:grpSpPr>
          <p:pic>
            <p:nvPicPr>
              <p:cNvPr id="19477" name="21 Imagen" descr="Finanzas 2012.png"/>
              <p:cNvPicPr>
                <a:picLocks noChangeAspect="1"/>
              </p:cNvPicPr>
              <p:nvPr/>
            </p:nvPicPr>
            <p:blipFill>
              <a:blip r:embed="rId3"/>
              <a:srcRect/>
              <a:stretch>
                <a:fillRect/>
              </a:stretch>
            </p:blipFill>
            <p:spPr bwMode="auto">
              <a:xfrm>
                <a:off x="4643438" y="1063674"/>
                <a:ext cx="1378320" cy="613224"/>
              </a:xfrm>
              <a:prstGeom prst="rect">
                <a:avLst/>
              </a:prstGeom>
              <a:noFill/>
              <a:ln w="9525">
                <a:noFill/>
                <a:miter lim="800000"/>
                <a:headEnd/>
                <a:tailEnd/>
              </a:ln>
            </p:spPr>
          </p:pic>
          <p:pic>
            <p:nvPicPr>
              <p:cNvPr id="19478" name="22 Imagen" descr="provincia 2.png"/>
              <p:cNvPicPr>
                <a:picLocks noChangeAspect="1"/>
              </p:cNvPicPr>
              <p:nvPr/>
            </p:nvPicPr>
            <p:blipFill>
              <a:blip r:embed="rId4"/>
              <a:srcRect/>
              <a:stretch>
                <a:fillRect/>
              </a:stretch>
            </p:blipFill>
            <p:spPr bwMode="auto">
              <a:xfrm>
                <a:off x="6215074" y="1082024"/>
                <a:ext cx="1883632" cy="557934"/>
              </a:xfrm>
              <a:prstGeom prst="rect">
                <a:avLst/>
              </a:prstGeom>
              <a:noFill/>
              <a:ln w="9525">
                <a:noFill/>
                <a:miter lim="800000"/>
                <a:headEnd/>
                <a:tailEnd/>
              </a:ln>
            </p:spPr>
          </p:pic>
          <p:cxnSp>
            <p:nvCxnSpPr>
              <p:cNvPr id="24" name="23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9" name="18 Rectángulo"/>
          <p:cNvSpPr/>
          <p:nvPr/>
        </p:nvSpPr>
        <p:spPr>
          <a:xfrm>
            <a:off x="6286500" y="4286250"/>
            <a:ext cx="2754313" cy="584200"/>
          </a:xfrm>
          <a:prstGeom prst="rect">
            <a:avLst/>
          </a:prstGeom>
        </p:spPr>
        <p:txBody>
          <a:bodyPr wrap="none">
            <a:spAutoFit/>
          </a:bodyPr>
          <a:lstStyle/>
          <a:p>
            <a:pPr algn="ctr" fontAlgn="auto">
              <a:spcBef>
                <a:spcPts val="0"/>
              </a:spcBef>
              <a:spcAft>
                <a:spcPts val="0"/>
              </a:spcAft>
              <a:defRPr/>
            </a:pPr>
            <a:r>
              <a:rPr lang="es-AR" sz="3200" b="1" spc="300" dirty="0">
                <a:solidFill>
                  <a:prstClr val="white"/>
                </a:solidFill>
                <a:latin typeface="+mn-lt"/>
              </a:rPr>
              <a:t>MEGACAUSA</a:t>
            </a:r>
          </a:p>
        </p:txBody>
      </p:sp>
      <p:grpSp>
        <p:nvGrpSpPr>
          <p:cNvPr id="19472" name="20 Grupo"/>
          <p:cNvGrpSpPr>
            <a:grpSpLocks/>
          </p:cNvGrpSpPr>
          <p:nvPr/>
        </p:nvGrpSpPr>
        <p:grpSpPr bwMode="auto">
          <a:xfrm>
            <a:off x="0" y="1428750"/>
            <a:ext cx="5000625" cy="428625"/>
            <a:chOff x="142844" y="1071546"/>
            <a:chExt cx="4929222" cy="773912"/>
          </a:xfrm>
        </p:grpSpPr>
        <p:sp>
          <p:nvSpPr>
            <p:cNvPr id="26" name="25 Rectángulo">
              <a:hlinkClick r:id="rId5" action="ppaction://hlinksldjump"/>
            </p:cNvPr>
            <p:cNvSpPr/>
            <p:nvPr/>
          </p:nvSpPr>
          <p:spPr>
            <a:xfrm>
              <a:off x="142844" y="1071546"/>
              <a:ext cx="4929222" cy="733783"/>
            </a:xfrm>
            <a:prstGeom prst="rect">
              <a:avLst/>
            </a:prstGeom>
            <a:solidFill>
              <a:schemeClr val="accent4"/>
            </a:solidFill>
            <a:ln w="9525">
              <a:noFill/>
              <a:miter lim="800000"/>
              <a:headEnd/>
              <a:tailEnd/>
            </a:ln>
            <a:effectLst/>
          </p:spPr>
          <p:txBody>
            <a:bodyPr anchor="ctr">
              <a:spAutoFit/>
            </a:bodyPr>
            <a:lstStyle/>
            <a:p>
              <a:pPr indent="107950">
                <a:defRPr/>
              </a:pPr>
              <a:endParaRPr lang="es-AR" sz="1600">
                <a:solidFill>
                  <a:schemeClr val="bg1"/>
                </a:solidFill>
                <a:latin typeface="+mn-lt"/>
                <a:ea typeface="Calibri" pitchFamily="34" charset="0"/>
                <a:cs typeface="Tahoma" pitchFamily="34" charset="0"/>
              </a:endParaRPr>
            </a:p>
          </p:txBody>
        </p:sp>
        <p:sp>
          <p:nvSpPr>
            <p:cNvPr id="27" name="Rectangle 1">
              <a:hlinkClick r:id="rId5" action="ppaction://hlinksldjump"/>
            </p:cNvPr>
            <p:cNvSpPr>
              <a:spLocks noChangeArrowheads="1"/>
            </p:cNvSpPr>
            <p:nvPr/>
          </p:nvSpPr>
          <p:spPr bwMode="auto">
            <a:xfrm>
              <a:off x="142844" y="1111675"/>
              <a:ext cx="4929222" cy="733783"/>
            </a:xfrm>
            <a:prstGeom prst="rect">
              <a:avLst/>
            </a:prstGeom>
            <a:solidFill>
              <a:schemeClr val="accent4"/>
            </a:solidFill>
            <a:ln w="9525">
              <a:noFill/>
              <a:miter lim="800000"/>
              <a:headEnd/>
              <a:tailEnd/>
            </a:ln>
            <a:effectLst/>
          </p:spPr>
          <p:txBody>
            <a:bodyPr anchor="ctr">
              <a:spAutoFit/>
            </a:bodyPr>
            <a:lstStyle/>
            <a:p>
              <a:pPr indent="107950">
                <a:defRPr/>
              </a:pPr>
              <a:r>
                <a:rPr lang="es-AR" sz="1600" dirty="0">
                  <a:solidFill>
                    <a:schemeClr val="bg1"/>
                  </a:solidFill>
                  <a:latin typeface="+mn-lt"/>
                  <a:ea typeface="Calibri" pitchFamily="34" charset="0"/>
                  <a:cs typeface="Tahoma" pitchFamily="34" charset="0"/>
                </a:rPr>
                <a:t>¿Por qué “Mega” Causa?</a:t>
              </a: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286250" y="2214563"/>
            <a:ext cx="4643438" cy="1784350"/>
          </a:xfrm>
          <a:prstGeom prst="rect">
            <a:avLst/>
          </a:prstGeom>
        </p:spPr>
        <p:txBody>
          <a:bodyPr>
            <a:spAutoFit/>
          </a:bodyPr>
          <a:lstStyle/>
          <a:p>
            <a:pPr fontAlgn="auto">
              <a:spcBef>
                <a:spcPts val="0"/>
              </a:spcBef>
              <a:spcAft>
                <a:spcPts val="0"/>
              </a:spcAft>
              <a:defRPr/>
            </a:pPr>
            <a:r>
              <a:rPr lang="es-AR" sz="1200" dirty="0">
                <a:latin typeface="+mn-lt"/>
              </a:rPr>
              <a:t>Ante la </a:t>
            </a:r>
            <a:r>
              <a:rPr lang="es-AR" sz="1400" b="1" dirty="0">
                <a:effectLst>
                  <a:outerShdw blurRad="38100" dist="38100" dir="2700000" algn="tl">
                    <a:srgbClr val="000000">
                      <a:alpha val="43137"/>
                    </a:srgbClr>
                  </a:outerShdw>
                </a:effectLst>
                <a:latin typeface="+mn-lt"/>
              </a:rPr>
              <a:t>detección de irregularidades</a:t>
            </a:r>
            <a:r>
              <a:rPr lang="es-AR" sz="1400" dirty="0">
                <a:latin typeface="+mn-lt"/>
              </a:rPr>
              <a:t>, </a:t>
            </a:r>
            <a:r>
              <a:rPr lang="es-AR" sz="1400" b="1" dirty="0">
                <a:effectLst>
                  <a:outerShdw blurRad="38100" dist="38100" dir="2700000" algn="tl">
                    <a:srgbClr val="000000">
                      <a:alpha val="43137"/>
                    </a:srgbClr>
                  </a:outerShdw>
                </a:effectLst>
                <a:latin typeface="+mn-lt"/>
              </a:rPr>
              <a:t>el Gobierno  de la Provincia </a:t>
            </a:r>
            <a:r>
              <a:rPr lang="es-AR" sz="1200" dirty="0">
                <a:latin typeface="+mn-lt"/>
              </a:rPr>
              <a:t>adoptó una </a:t>
            </a:r>
            <a:r>
              <a:rPr lang="es-AR" sz="1400" b="1" dirty="0">
                <a:effectLst>
                  <a:outerShdw blurRad="38100" dist="38100" dir="2700000" algn="tl">
                    <a:srgbClr val="000000">
                      <a:alpha val="43137"/>
                    </a:srgbClr>
                  </a:outerShdw>
                </a:effectLst>
                <a:latin typeface="+mn-lt"/>
              </a:rPr>
              <a:t>conducta activa</a:t>
            </a:r>
            <a:r>
              <a:rPr lang="es-AR" sz="1400" dirty="0">
                <a:latin typeface="+mn-lt"/>
              </a:rPr>
              <a:t>.</a:t>
            </a:r>
            <a:r>
              <a:rPr lang="es-AR" sz="1400" dirty="0">
                <a:solidFill>
                  <a:srgbClr val="FF0000"/>
                </a:solidFill>
                <a:latin typeface="+mn-lt"/>
              </a:rPr>
              <a:t> </a:t>
            </a:r>
            <a:r>
              <a:rPr lang="es-AR" sz="1200" dirty="0">
                <a:latin typeface="+mn-lt"/>
              </a:rPr>
              <a:t>Por un lado, puso en conocimiento del Ministerio Público Fiscal los hechos presuntamente </a:t>
            </a:r>
            <a:r>
              <a:rPr lang="es-AR" sz="1200" dirty="0">
                <a:latin typeface="+mn-lt"/>
              </a:rPr>
              <a:t>ilícitos, </a:t>
            </a:r>
            <a:r>
              <a:rPr lang="es-AR" sz="1400" b="1" dirty="0">
                <a:effectLst>
                  <a:outerShdw blurRad="38100" dist="38100" dir="2700000" algn="tl">
                    <a:srgbClr val="000000">
                      <a:alpha val="43137"/>
                    </a:srgbClr>
                  </a:outerShdw>
                </a:effectLst>
                <a:latin typeface="+mn-lt"/>
              </a:rPr>
              <a:t>aportando la documentación </a:t>
            </a:r>
            <a:r>
              <a:rPr lang="es-AR" sz="1400" b="1" dirty="0" err="1">
                <a:effectLst>
                  <a:outerShdw blurRad="38100" dist="38100" dir="2700000" algn="tl">
                    <a:srgbClr val="000000">
                      <a:alpha val="43137"/>
                    </a:srgbClr>
                  </a:outerShdw>
                </a:effectLst>
                <a:latin typeface="+mn-lt"/>
              </a:rPr>
              <a:t>respaldatoria</a:t>
            </a:r>
            <a:r>
              <a:rPr lang="es-AR" sz="1400" dirty="0">
                <a:latin typeface="+mn-lt"/>
              </a:rPr>
              <a:t>. </a:t>
            </a:r>
            <a:r>
              <a:rPr lang="es-AR" sz="1200" dirty="0">
                <a:latin typeface="+mn-lt"/>
              </a:rPr>
              <a:t>Esta colaboración</a:t>
            </a:r>
            <a:r>
              <a:rPr lang="es-AR" sz="1400" dirty="0">
                <a:latin typeface="+mn-lt"/>
              </a:rPr>
              <a:t> </a:t>
            </a:r>
            <a:r>
              <a:rPr lang="es-AR" sz="1400" b="1" dirty="0">
                <a:effectLst>
                  <a:outerShdw blurRad="38100" dist="38100" dir="2700000" algn="tl">
                    <a:srgbClr val="000000">
                      <a:alpha val="43137"/>
                    </a:srgbClr>
                  </a:outerShdw>
                </a:effectLst>
                <a:latin typeface="+mn-lt"/>
              </a:rPr>
              <a:t>se mantuvo durante el resto del proceso de instrucción</a:t>
            </a:r>
            <a:r>
              <a:rPr lang="es-AR" sz="1400" dirty="0">
                <a:latin typeface="+mn-lt"/>
              </a:rPr>
              <a:t>, </a:t>
            </a:r>
            <a:r>
              <a:rPr lang="es-AR" sz="1200" dirty="0">
                <a:latin typeface="+mn-lt"/>
              </a:rPr>
              <a:t>y aún en la instancia de juicio</a:t>
            </a:r>
            <a:r>
              <a:rPr lang="es-AR" sz="1200" dirty="0">
                <a:latin typeface="+mn-lt"/>
              </a:rPr>
              <a:t>. Por </a:t>
            </a:r>
            <a:r>
              <a:rPr lang="es-AR" sz="1200" dirty="0">
                <a:latin typeface="+mn-lt"/>
              </a:rPr>
              <a:t>otro lado, generó las respectivas investigaciones administrativas</a:t>
            </a:r>
            <a:r>
              <a:rPr lang="es-AR" sz="1400" dirty="0">
                <a:latin typeface="+mn-lt"/>
              </a:rPr>
              <a:t>.</a:t>
            </a:r>
          </a:p>
          <a:p>
            <a:pPr fontAlgn="auto">
              <a:spcBef>
                <a:spcPts val="0"/>
              </a:spcBef>
              <a:spcAft>
                <a:spcPts val="0"/>
              </a:spcAft>
              <a:defRPr/>
            </a:pPr>
            <a:endParaRPr lang="es-AR" sz="1400" dirty="0">
              <a:latin typeface="+mn-lt"/>
            </a:endParaRPr>
          </a:p>
        </p:txBody>
      </p:sp>
      <p:sp>
        <p:nvSpPr>
          <p:cNvPr id="8" name="7 Botón de acción: Inicio">
            <a:hlinkClick r:id="" action="ppaction://hlinkshowjump?jump=firstslide" highlightClick="1"/>
          </p:cNvPr>
          <p:cNvSpPr/>
          <p:nvPr/>
        </p:nvSpPr>
        <p:spPr>
          <a:xfrm>
            <a:off x="71438" y="857250"/>
            <a:ext cx="571500" cy="428625"/>
          </a:xfrm>
          <a:prstGeom prst="actionButtonHome">
            <a:avLst/>
          </a:prstGeom>
          <a:solidFill>
            <a:schemeClr val="bg1"/>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9" name="18 Grupo"/>
          <p:cNvGrpSpPr/>
          <p:nvPr/>
        </p:nvGrpSpPr>
        <p:grpSpPr>
          <a:xfrm>
            <a:off x="-71469" y="1428736"/>
            <a:ext cx="4929221" cy="500066"/>
            <a:chOff x="-3121649" y="214290"/>
            <a:chExt cx="9262622" cy="500066"/>
          </a:xfrm>
          <a:solidFill>
            <a:srgbClr val="5383C9"/>
          </a:solidFill>
        </p:grpSpPr>
        <p:sp>
          <p:nvSpPr>
            <p:cNvPr id="10" name="9 Rectángulo">
              <a:hlinkClick r:id="rId2" action="ppaction://hlinksldjump"/>
            </p:cNvPr>
            <p:cNvSpPr/>
            <p:nvPr/>
          </p:nvSpPr>
          <p:spPr>
            <a:xfrm>
              <a:off x="-3022051" y="214290"/>
              <a:ext cx="9163024" cy="5000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11" name="Rectangle 5">
              <a:hlinkClick r:id="rId2" action="ppaction://hlinksldjump"/>
            </p:cNvPr>
            <p:cNvSpPr>
              <a:spLocks noChangeArrowheads="1"/>
            </p:cNvSpPr>
            <p:nvPr/>
          </p:nvSpPr>
          <p:spPr bwMode="auto">
            <a:xfrm>
              <a:off x="-3121649" y="285728"/>
              <a:ext cx="9137451" cy="338554"/>
            </a:xfrm>
            <a:prstGeom prst="rect">
              <a:avLst/>
            </a:prstGeom>
            <a:noFill/>
            <a:ln w="9525">
              <a:noFill/>
              <a:miter lim="800000"/>
              <a:headEnd/>
              <a:tailEnd/>
            </a:ln>
            <a:effectLst/>
          </p:spPr>
          <p:txBody>
            <a:bodyPr anchor="ctr">
              <a:spAutoFit/>
            </a:bodyPr>
            <a:lstStyle/>
            <a:p>
              <a:pPr indent="107950">
                <a:defRPr/>
              </a:pPr>
              <a:r>
                <a:rPr lang="es-AR" sz="1600" dirty="0">
                  <a:solidFill>
                    <a:schemeClr val="bg1"/>
                  </a:solidFill>
                  <a:latin typeface="+mn-lt"/>
                  <a:ea typeface="Calibri" pitchFamily="34" charset="0"/>
                  <a:cs typeface="Tahoma" pitchFamily="34" charset="0"/>
                </a:rPr>
                <a:t>¿Qué rol desempeñó el Gobierno de la Provincia?</a:t>
              </a:r>
            </a:p>
          </p:txBody>
        </p:sp>
      </p:grpSp>
      <p:grpSp>
        <p:nvGrpSpPr>
          <p:cNvPr id="21508" name="12 Grupo"/>
          <p:cNvGrpSpPr>
            <a:grpSpLocks/>
          </p:cNvGrpSpPr>
          <p:nvPr/>
        </p:nvGrpSpPr>
        <p:grpSpPr bwMode="auto">
          <a:xfrm>
            <a:off x="0" y="0"/>
            <a:ext cx="9144000" cy="785813"/>
            <a:chOff x="0" y="0"/>
            <a:chExt cx="9144000" cy="785794"/>
          </a:xfrm>
        </p:grpSpPr>
        <p:sp>
          <p:nvSpPr>
            <p:cNvPr id="14" name="13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21516" name="37 Grupo"/>
            <p:cNvGrpSpPr>
              <a:grpSpLocks/>
            </p:cNvGrpSpPr>
            <p:nvPr/>
          </p:nvGrpSpPr>
          <p:grpSpPr bwMode="auto">
            <a:xfrm>
              <a:off x="5688763" y="142852"/>
              <a:ext cx="3240953" cy="571504"/>
              <a:chOff x="4643438" y="1063674"/>
              <a:chExt cx="3455268" cy="650814"/>
            </a:xfrm>
          </p:grpSpPr>
          <p:pic>
            <p:nvPicPr>
              <p:cNvPr id="21517" name="15 Imagen" descr="Finanzas 2012.png"/>
              <p:cNvPicPr>
                <a:picLocks noChangeAspect="1"/>
              </p:cNvPicPr>
              <p:nvPr/>
            </p:nvPicPr>
            <p:blipFill>
              <a:blip r:embed="rId3"/>
              <a:srcRect/>
              <a:stretch>
                <a:fillRect/>
              </a:stretch>
            </p:blipFill>
            <p:spPr bwMode="auto">
              <a:xfrm>
                <a:off x="4643438" y="1063674"/>
                <a:ext cx="1378320" cy="613224"/>
              </a:xfrm>
              <a:prstGeom prst="rect">
                <a:avLst/>
              </a:prstGeom>
              <a:noFill/>
              <a:ln w="9525">
                <a:noFill/>
                <a:miter lim="800000"/>
                <a:headEnd/>
                <a:tailEnd/>
              </a:ln>
            </p:spPr>
          </p:pic>
          <p:pic>
            <p:nvPicPr>
              <p:cNvPr id="21518" name="17 Imagen" descr="provincia 2.png"/>
              <p:cNvPicPr>
                <a:picLocks noChangeAspect="1"/>
              </p:cNvPicPr>
              <p:nvPr/>
            </p:nvPicPr>
            <p:blipFill>
              <a:blip r:embed="rId4"/>
              <a:srcRect/>
              <a:stretch>
                <a:fillRect/>
              </a:stretch>
            </p:blipFill>
            <p:spPr bwMode="auto">
              <a:xfrm>
                <a:off x="6215074" y="1082024"/>
                <a:ext cx="1883632" cy="557934"/>
              </a:xfrm>
              <a:prstGeom prst="rect">
                <a:avLst/>
              </a:prstGeom>
              <a:noFill/>
              <a:ln w="9525">
                <a:noFill/>
                <a:miter lim="800000"/>
                <a:headEnd/>
                <a:tailEnd/>
              </a:ln>
            </p:spPr>
          </p:pic>
          <p:cxnSp>
            <p:nvCxnSpPr>
              <p:cNvPr id="19" name="18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pic>
        <p:nvPicPr>
          <p:cNvPr id="58372" name="Picture 4" descr="https://encrypted-tbn2.gstatic.com/images?q=tbn:ANd9GcRHbE4mdiLYBmlzX9b8Ov-HMEdT5OiSHXZ0Xg8rLnxaIGjXJcTz"/>
          <p:cNvPicPr>
            <a:picLocks noChangeAspect="1" noChangeArrowheads="1"/>
          </p:cNvPicPr>
          <p:nvPr/>
        </p:nvPicPr>
        <p:blipFill>
          <a:blip r:embed="rId5"/>
          <a:srcRect/>
          <a:stretch>
            <a:fillRect/>
          </a:stretch>
        </p:blipFill>
        <p:spPr bwMode="auto">
          <a:xfrm>
            <a:off x="5000628" y="4643446"/>
            <a:ext cx="3367771" cy="188595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1510" name="AutoShape 6" descr="data:image/jpeg;base64,/9j/4AAQSkZJRgABAQAAAQABAAD/2wCEAAkGBxQSEhUUEhQWFBQWGBcVFxQVFxQUFBQUGBQWFxcWFBUYHCggGBolHBQUITEhJSkrLi4uFx8zODMsNygtLisBCgoKDg0OGBAQGCwkHBwsLCwsLCwsLCwsLCwsLCwsLCwsLCwsLCwsLCwsLCwsLCwsLCwsLCwsLCwsLCwsNys3LP/AABEIAJ4BPwMBIgACEQEDEQH/xAAcAAABBQEBAQAAAAAAAAAAAAAGAgMEBQcBAAj/xABJEAACAQIDBAUIBwYDBwUBAAABAhEAAwQSIQUxQVEGImFxkRMycoGhscHRI0JSYoKy8BQzc5Ki4VPC0gcWJEOTo7MVJURj8YP/xAAYAQEBAQEBAAAAAAAAAAAAAAAAAQIDBP/EACERAQEBAAIDAAMBAQEAAAAAAAABEQIxEiFBAxNRMmEi/9oADAMBAAIRAxEAPwCyJob2nrirXpD2KfnRCTQ3ijOLt+kfYqfOpw+s34KA1JZ6aL02z1VPM9NF6bZ6bW5NBYbOP0i+v3GiTBY5EOVpG/WCV1jlMeuhfZf7wdx91XBOtJcupymzBWt9WEoysNNxBrmGOi/rnQvlB7+fHxqTh8TcSMrmBwbrD268eddP2OV/Ffggbce+ouz7YK68bje8fKoibVaIZAe1TB8D86d2bj0AAY5DnJ62ggn7W721rylYvGxKu7PWSVlG16yEo3nDisdtKS5eUCGFwGZFwa+dAhljs3g1LJB1BBHMGR5wpuzqo7z+eqmodzH28rF7bWoJzMvXXMD2a7xyqwsQ0FSCYEgHUdUbxVfiF+hu+k/5zUz9jRxJUTAg7iOqNx4UELbNszb0P/M/8Rocu+a3cfdRJiFdXtr5RinX6rQ263pDHXieNVt23I119tanLE8dUly2PI4do1giewlqt0AKgHUFYI5iAKh7SsBLdlRoAT72qZY3L6Pyrz8v9PRw/wAh/F4W7g7T3MJiLlsIubyLny1kxwCvqo7jRQNsXFgvZzoVU5rRBbVQTNto4k7iapduj/hr38NvdVnabqp/Dt/+Na9F4y155yuLDDYyzeEqw1JGVgUaVjMMrAHSR41XbU6KWL0kplb7S9VvEb6h7QwaXLa50Vst8QSNVl7cwd40qXkexedEuPk8krqtw+UCnymUwT1ogjSeFc7+N04/kwMYvo5isMc2GuFgT5pOU7idfqtu4iuWOlT2jkxVoqeYEHwOh9RowXaJIJuLooLFkltANer5067hNMn9nxSnKUuDcQIMdhG8HvrneFjrOcvauwm1LV3924J+zubwNeuN53efyrVH0j6IqttrlglGXULvXw4eqnthZ/IkOxYqwEnWeoAfaDUn1b3FlYuaU7cvhRLEKBvJMAes1m+0On79ZbFsAiQXfXUaGFHxoZx20bt8zeuM/YTCjuUaVJGmj7U6d4e3ItTff7miDvc/CqfBdJ8ZiHbLcWwAAcqor8ebcaD71opAOkgMIIOhEjduq36LX/pGWJLLodZEEbu+fZW+HGbGOdzjcETXsWd+Nu/hW2vuFRsQt8DMcZiWiDBuQCAZIIUDSJqxtWGbd7wPfTeLJe2RA0RhoIJ0O/mda9N/Hxzp5p+Tl/R+iiBoNw4V2KZ2fczWrZ5qp9gp8143rhBpJpRrhopBom6NY5Ft5GYBszQvEiAd3jQyam7KxbI3VVWIDETmmTlBiBymrGeVyBItQ4zTjF7M/uQfCr0vQ1YuTiz2B/zAfCnD6cu4JC9Ntcpl7sU2DO/woHi093Ln30oNTWavZqKs9jH6T1H4Vck1SbEWXPo8CRxFM7U2pcs3SqkMsAwwnf2iKzqiRabxt4ojEcATVFY6TD69s96kH2GKn29t2HEFsvY4K+06U0Fb4ZP2dHEElQxKnqkkLMTw7Krra5jA3wW9QiffVbs7DW1H0TdXfCsSmvITAqY+YGUMGI3T9ZWHtUeqa1us5YfW2VhhKzqCukid8jeJp+xjriaBpA4MJ3mTqIO+ojYx4hlmJEqR5pvLcAgxEAZfUKUMemUl4Dw8huqpcNaAysdBKhjv0lq1v8rNn9ibe2iTbdShk5iCpBGrE7jHOrXCbRtkRnAMDRuqdw51ROR1yV0CC4uUwfOy5WUkwdZnNTlzDwxWRpE5uqCWYKoBOhJJAq+VZ8Itsd59v8X5KqSKaFkiCJEaiJgbxMbuYrvlDV80/XULbjxbtHt/zNUrDHqr3fKoO1lZkUBS2UzpG6STpPbUnA3OonAxBB0I9VY5Xa6cZkSb9tXUqwlSCCDqCCNRTuKtBcoA0yJEHd1Y3HupsQafxv1PQX412lcLDPkJtH+ICOH2T8KXtYf8SI44dvZdt/OnF/cn0x+WmrIJDACTlMDQfWWYmmphvB+ce1H/AC1U38MpJfKM4S5lcecD5NtzbxVrhjluAMCsyOsCJJU6AiVPjUVU6wB46eIj41F6BuwdvYi6WttcDrk1ziTqp3MI4xvmrLYuKzhgo6uYHPEKxlvNnfvqg6G4VreJh1KkrHWBk9ZR8aJdkJCEDgWHg7Vz5uvBj9xQl+7Khgt24CpJAPXYQY1pk4NolTUrby5cXiFH+K58WJ+NdW4ywBqMsie8aT66SN24ghmXzlmr3oxi1N9QNJDCPwk/CoQuBpkR31N2NhVF6243z7wR8a1xnuMc7/5o2K0hE30uvWxrXqeQTdG2nC2eYQD1jSrE1U9Fm+gj7Luvg5q2NeG9vdx6cNJNKNJNRog1W7bZhblSQJht8R2wZ3geNWRqs2+YssddMug0+sBv4b6qX3FKXoY2e84hjyVvbdb5UQs2lDOx2m457PezH4049VL3F8D4/rdSg1MBq8bkfKipGavK81HUTv8ADh/enQ1BddHvObu+NCXS/bwtYx0KFgAmqnmoO7186LOjh1fuX3msv6fPOPv79Cg/7aVnNVcWNv2W3kr6Sn3ip9nFI/murdxFZxI7a6CO2nia05dDI0PMaHxqdY2reXdcY9jQ/wCbWsusbQuJ5ruPxEjwqws9I7435W9IfERUyq1Cx0luDz0Vu4lPnU+10jtN5wZe8Zh/Tr7KzGx0q+3b/lYe41Ps9IbB3tl9IfEaU9o0yzirL+a67iIBymDvEaHlUu21xTK3JPV1ZVM5WDDMQATujUzrvrOLGLtv5rq3cQfZU2zinTzXZe4kDw3VfIxoNjEuCoYdUFT1GIMqznWd6kPB7uM0nfQfZ2/eXeVf0hr4rFT7HSb7dsjtUg+wx76vkmCIil2rWYLEEk+bxEsyDfpqyn2VVWtu2G+vl9IFfbu9tS8NdMA27kjMHG5lBDF45xPCeNE9lC3B0MdxkereDTxutxgwI5aU2STqd/HefeSfE0qtS1LxlPpihkKkESQd07u6ndnOM+hB0IqOirGp1zqgHpRqdO/lXjhDKxBzCQR6IJ15iY7xWvOsXhFpjFkD0l8MwB99QcRgFUSkplIMA9XQg+adPAVFN54jMY0YTroCCDJ1jd407d2gSpBXUg6qfgfnTyh41SZIujscfmqFgrsMy/eufmn41KxF4hySpAzTJGkTzqDYacQ8bi7+1Aac7Kfjlm6y/paIx+IB+0D4op+NMXPqkfZI9x+FT+nqZcfc7VQ/0AfCmtnbPuXYyIxEETBjx3VOLpyRrLaH1fGp+ywJtniHTwzCrbA9DLpnOyoDylz8BV9s7orZtaktcMg6mBI7BWpzkc7wth569boo/YLc+YvHhPKnBg0+wvgK3+6fxj9F/qs6Lv1bq8rh/qAb41dE02llV3ACd8CJ76VArhbtd5MmPE0ktXSo5Ukio0SXFRsYAyEHcY58weFSjTZoAu6+h7jQ1sI6ufR/KD8avcY8Ix+6fdQ/sQaN3j2KKs6T6uPKTu8eH96Wgjv5nfTQNKDUEgNXQaZBpYNQEHRr/mfh/wA1ZV02acdiPTjwRR8K1Xoz5rntHuPzrJOlzTjcR/Eb2QKRVUpiu/reKTXqoXpy9tdnsHjSP1urwP60oHM3d7a9m7vbSBr+hXZ/U0Cs3aPD+1SrO0bqebccd27wOlQ836mvT+poLzD9Jb67yHH3k18QRVjY6XfbtHvUg+wx76Ep/Wte/XGpkB3Z6R2nKqpIZiAARBkmO6tM2DbHkLYgaT/mrA9lfvrXpp+YVvuwD9CnefeaYBu/tW9buOFuGA7ABgGEBjzE+2pVjpQ48+2rdqkr7DNZj0gx123jMSFuOIv3dJ0/eNwOlN2elF5d+Vu/Q+IqZRsNvpBYbzgy96yPFZNTcLjEMeSvQQZAD6g9X6p9EaRrWQ2Olq/XtkeiQffFTbXSDDtvfL6QI9u6m1MarLCNFfLOWeqygqBoQDI03RxpvO8qCveQRGkwd0mQRpA1G/mCYPah/wCVe9SvI8JirS10hvLvKv6Qg+KxV0wWOKg3LC5gYAPMaHxFVdvpQPr2yO1SG9hipFvbVlyAHgk7mBXX10EXGbOtG95RkVngDMwBIAmImpKV7FwWB/W+kKainwa7NNZqiYva1m1+8uovewnwqgotvIUxw+FOTQ9hOleHKKVNxxEStq6wMaaELBp09JrfC3fP/wDJh74q5Wdi7muVR7O6UWr10WlVwxBILBQsDfuY61dSailGkk1yT2VwzQeNINdM86QQefuoM82s8Wbnon3VU7IWFJ5sfYY+FT9tN9C3bA8SKrtlPKes+81Z0fVkppamoV/FrbEuwHv9QqlxnSThbEfeOvsqKJcRi1tiXYAfrcKkK1ZtexDXGlmJJI31oqHQUBR0Y8x/SHurHukWuKxBkfvbnH75FbD0Y/dN6f8AlFYxthpxF487tw/1tSCIa9NcMcvbXfVVHQa8TXj3e+u/h9/zoPCvE1Jww301fQ5j8xU0NTXZpJrk1Qua9NJmvTQS9mn6a1/ET84rf+j5+gX0j7zXz5gD9Lb9NPzCvoHo+foR6R99BifTDTHYr+Nc/NNU+arvpyI2hiv4hPiAaoSaBU16aRNezUCwalWdpXU824w9cjwNQZrk0F3a6SXhvyt3iD7KJeiG1TfumVC5Mp0M727uys/op/2fvF64PuA+Dj51MBx0y6QDCeT+jzl80ahQIjeYPOgrG9NsSfMCWx2AsfE6eyr7/aunUsNydh4qD8Kzq/wpBYYjbN65+8u3G7MxA8FgVGUjh7aiBq7nrQ07oaWbDLDgQWEQD9Y9tXOBwVxM5uXmu5jpKqoQdgH60oC6I3RC5h1VeST5oMjU9uvtrTrZDAEGQRII4iu3G+nk5zKFdhSmNtTuzMNxEZlJjXU7t9aPQhtHChLlm4ABluKOWjGN3HfRdXHlMr0cLserhr1cNRpwmkE0o0g0GY7eb6PvZfzCq7BW2NkFTHPTXWd3KpvSJuqvpD2AmlbCT6Dw91T4TsNpekkEA67yJ48T+t9Q8SF1IiOA4/3pF7EnXLoraxv4mPfUWJoqz2bcQnIURuIcqQwIPDX30bKaBNjW5ugfreDRyDQFnRofQn0j7hWR7Sw6EsbZbPmYsCy5ZLnzd0CI38ZrXNgGMP629/8AasUuYgye8++h9d/YH/uNadu4AKqsGzTvUaMp5EHh2ikm8NCd8DUaacqVcvFRKnrHTcCMvrETU2qaTCMwlVJggHVeP/4aZu28pIZSCOBIn3U/bxtyZzEd2gHcNwqdtN81oFtXVlDMYkkh5gjeIAqhGzbUg1FxyQ50B/EBw5VZbES4VYqoIkbzB3VJ2zjrDWfJtaVcShUZhMsszqQIOjRryFSdl6DIHd412O7xpTAcKewt3KCNBMawpI8RVqI4MfZPiTXC3d6hUh77HRmMcYA+ApvLJ3xPIR7KD2DP0iekv5hX0F0dP0P4j7xWA2rYzqQZAZdT6Qre+jZ+h/H8qqMh6er/AO4Yr0h/40NDdxTy09lFvTy1/wC4Yn8J/wCylC+Mtw0dg91RTItHkfA1xlI36VwivZao9Ferpryig5RB0HuRiDJgeTb8ymqOQOHjVp0atLdxCo46pDaajUCRu7qFGv8AtJuLdw1vIysRcBhSCYKMDuoAbCMQNPE0b9M9nLZwoNsBesm4a6zx30CvbMb6sxPbhwRkdZPE/Kk+RWdXJ7l+ZpsrShTQQ9H2thGUEk5pKsIzCBoD3iiEdI3ChQpmANxkR90HU8aD9h3crGY10151a3cUZBBClWJLKevxIMcuGlS2/E8Ze1tjNpuSvXZ7YNs9YZYbMJAA4SNJrUFMgGsNvY05SN+qknj1YitrwNzNbQ81U+wVJb9XJL6SK4a9NJNUeNINKJpBoMq6UNov4j/SfnU3ZIjDsew+xarOlLdZR2H4D41aWRGDf0X/AC1PhPoCxFvLAmdAfEU0DXrm+uCqqw2LHlRPMe+jRTQXsNZur3ijIGoou2OYwoPY59rVjK4AlM4ZDoDAdC2v3ZzT6q2PBtGDnlbc/mNZHsy4GaDqMrEDcNF5DSp7T6Tc2Td6ugMhdx0BO5TyPZSNo4K5ZAS4pUnXX4Vru1dlYBcOzs65xbLhRe1LqmkKG51l2L2ub5U35YwF1JIyjcAeEa61faS1W20Kg5gRoDHYYIPcQfbUrET5KD9pdeYhzStq3Va5mRYQqgQTMBbarEntHHWk3iWtiFjrLuB5NqfGp9b30IujNvqP6XwFGWysbayopC5lLSSBMw8e8UIdHGhG3+dwUt9UcYgVYJiVdjbCHMvnDzfOUxLA9oMAcanVY5e4BsRhyFGhmJPsqGKPukfRm5hbLXbjhkBVYGYHUxp76C7+UfVBngSfga0ktMg1xhT2YQDAHYBPE8TNeW5+E9w/QqtG7YMjfvHDtreujJ+hPp/6awc3CDqTrHrrdei5+hPpD3LURnPTrDE7Qv6kSFOn8FflQljkKtBM9UGew0e9Nbc4+52ov/ioJ22Oun8NPjSKhFGy5uG6aampiD6FvS+VQ6o5ShXorgNB41cdFjGKtfiH9DVTkVadH2jEWj94Dx0+NBonTVM2AJ5eTPg4rN3HVFad0lE7OudiT4MD8KzGerViIrb69NOGuxTDS8GOt+udS8QYY91QLDwan33E9sCnw+m3Gm/h7a2no3dzYWyfuL7qxRh1a13oPdzYK12AjwNQq/rxNcmuTQeJpBrpNIJoMj6RtN1R2D2sPlVziTlwTzoMp9piqDEt5R87b9N27SpH7QxXKWJX7PDwqUCtw6nlSBWqbJQCymn6mn3Uch4U1WbbC/fL3/5TReDU6+g5DwFQagKDIwJgEnyTwBqSSrcKynZ2Cu5utauQFbejATlMcOcVsOz/ANzb9FfdNSkagidI9q4c4G7ZsFfKPayBUQgSQAZIEDjWSYvYl+2qymZWBIa2DcCkbw0DQ7tO2thv4iBQ/hNrm3eaT1GIzdmnnAVdSRnGAsvOVkbIZnQqFjeVMbxG7jupOKwbLpqwzAqwDQywddRI7jWrbWcWrtq6pORnzOqwQx8m0XF7YmY399W9zD27oDkFgRowLAFe2CJ9dXV/6z7ou7C23UJ6/EqoGg5mfZXtnXwMZeL5VBA1mQTCRBiDxo+XZtqf3SntKBvfT9u0q+aijuRR7qmGqH/ahtO1ewa27Lq7G6mingAx37t8VluI2ZcRPKEKyzlYqwc224LcAPVJ4TWy7ec/s9yeA0kbtRu5VLFpfqhQeaoPAjiOw1U6jClwtxgMqMd+5SePdScTZZTkcFGEaMIO7TQ1vAQHeihuIyg6c15j3ceZg4nApmzXLIvA6ZTaU5B90nh2UzF1iVu4AYcSvgR2qa2zolilNtlkZpkDjACya9iOjWGeLluxZkCMrIvk2A4ER1G39YesGm772AbageRbynXtyUZR5K4J6p1E5esNKmgf6Yr/AMce1F/IRQHtwa2TztL7zW33Nh2GbM9vO32nZ2PiTTbdG8Kf+SvqLD3GiMPtSbTiDM8j2VHXBudyN4Gt0bonhDvs/wBd3/VTD9CMCd+HB/Hd/wBVNGJYvBvabJdRkaAYYQYOoI5g86Zitr/3ZwzF7DWg1u2LbIrM5yZs2YI05lBK7gY7KR/uJgDp5Ag8vKXZ9XW1FU1i1TtlPF60fvp+YVrLdAcB/gn/AKl3/VSB0IwSkEWmBBBH0lzeNR9amhO1FzYC8P8A67nxNZWPN31tF3CLkZPqkEEHUEEa76H12XZXdatj8K/KpozLNFLQchNaemGQbkUdygfCnQo4VdMZfZwNx9FtuTrEK3Luq3OxL7AfQ3J49RvlWiYBouJ31fKd/wCuFXUxjp6PYkjSxd/lPxrQug2HuWsMEuoyMGMBgZiiKa9UV7P3+BpJfv8ACuzXJoOFuw0gt2H2UomksaDDRtI/Z5ca6u0H3gCPGotuzJ8PdUtUgD9d1FaHs/S0noiluaThxCKPuj3V5zWRFxBqvmpmJOhqDNAV42+yYSU89ba5d2/KOdBN/pTikAJfRt3VQzu7O0UVdIb2XBtH2FHtUVmOLedJ0DGJOupHDhuqzpFw/SvEtuefwL8qh2tsOt3Nc1DaMIjduMc6Z2Wq72cKJ3cTu/XqpvbdxWuEqZEmD6zWs9Jt0f7K2gGexbcg285ZSdQJtsAO4k0TJgnWRZdVUkzbZC4VuOSGEA8qx3ZW0SuVTqAZUd4IyitHw/SG6FUEKYESZzHv1rLa+/ZsT/jKO6183ptsJfH/AMg674tWxVWOkVz7Kf1fOu/+v3OS/wBXzpqHttYO4LFwtiLrQpOUraAMEaGFmp5L2DnYm5bPnmAHT73V85efKh/bG2nazcUhYKn7Xzoi2NjheQCB5TfBJAYfd7eyh8TwQ4BE81YHd2g0tHnQiGO7WA3o8j2eHZVXMK9iXVAbW9rYJJQ8WtjlzXw5VYW18ogIFsqRIIY+ogjca0zSGsss+ThQZzEsfETImqdMK9wqbt3ORfhLihVZVNp5Gg01Hcau0Zho2SZgORoeQbk3buPYd/LuEuE+eEj7Ijx0qWEoV6TbSvWL620u3CCqtJYTqSOC9lUCdJr7AfSXNf8A7GHuo8xXR5brB7jBmAAkjWBqPeajr0Uw4+wPwihtBJ25dP17n/VufOm22m53tc/6t3/VR4vRnD/d/kFd/wB3MN2fyrVNoDw23byMQHaCBqGaQAdASd+80/e6Q3tPpH3yDnNXe2+jSXS3kB5O4ohWynyTjfDgCFP3h6xQFifLWbmS6pVuKkCCODAjQjkRVhRUekT3dGutaucGzMLTekB5h7Rp2CqvaO2MVabK73Ad4l2II5qQYI7RVE7sdVJPNSBmHs1FP4bazKPJ3FF21/htoVn61pxqjezmDV9JjQOh2La7YLOxZs7CSSdIEb6deonQ9E8g4tOWBaYbq3E6o0aNG3b18BQQm2sQbjKbxADEbk4GOVc7PbUvpoM14Gs+/wDVMR1/pjoQBOXiTHDkDUF9t4mY8s/j/aitTw7dZfSHvokmsGG28R/jXP5qdfpDij/8i7/O1UbrNemsGbbeJO+/d/6j/OrzoRtllxSm9dcplYdZncSRp1dZOlBrmauFqhWtpW2MKSTyysD4EVJDT/eiFFqQWrxNNJeVvNIPDQyJoMXtL+vVTh3gcyPeKTz9ddtCbtsfe+Iq/BoS7h3UhzSjTVw1hUTFHQ1BJqXizoahTQXPS2f2RgPufnWazrEWSADrJJ37tDwrQOl10jDmPtIPUW1oAxWMDxqxgnQgALJG4g6zHIbhWp0z71K2TgSfpHlbQBlwC0EEaRz61RtqOvlDkMrwkEH1g7qewu2mS15KT5MySo7YJ/KKg4ppMidddd/rrWzDLu0jynYKsU2xeEDP7B8qqqe+zWWlodr3vtnwX5U5hdpXmaPK5fUD8KraRnhv1ypnpF1icVeAM3cw5ZV1q/6KYtSnUZg4OYgnVd0ZTy0oM8uTXbGKa04dDDD9EEcRUz0S1uezdoC8IbS4PUH7R29lRL1s2WL2gWtnV7QmZ4vb+9zXj37xjY20PLW1uAFT7mBgwe8Ua7LxzXlP21iTwYc+w1YFWL1u4uZZdSPvEHsNcNwJ5ynJ9o70A+1xKdu8do3Qdo2Xw+fEJlC+ddtyYcfaXTR/YePOvbXcv+zLPUvXQGEb1Fq5cAOuuqDSruJmrfLB1T1dX515NdyjxHypsWcogNA5AADWlhI4t7PlUC8rcl8f7Uk5ua+2kXABz/mPzpi/fRTqs+33mgevqSCC4APZ8zVBtjZVhrQS4TdAIy7s9v7yECR3bjxFWtvGKfNQeuB7gakIXO4KPWflVTWN7e6NXcL9IJezOl0AgryFxfqnt3HnVSWVvO0b7XA+kPjW34jZ1x2lrgAgjKEzKQd4IJ1HZQB0v6JJbW5esHKtuPKWz5uuk2t8a/VPqPCmqf6BAhLqnmhHgRIPqoS2zii164SqqyXGWUUIWALavG9u2rboqzBLzKxXIobmCOtIy7juqvCC6XuSZZwWBAiSwmDOv96laiDiUJs+UG5n6wHBlWD4zPrqNgMIbrRMACWbfA3D2wKJMFsubba9QkkjiDAiBSsNsxAPowSWZYLsYE6ahe/dPKs6gc2hg8jhUJaQDzM9wrxwDDVytsffMH1KJb2UbXdmeQbLcY521y2gqLOkzcIk7/sUO4LENculMLas2TJIdgblz+dw0H0QKceW9LmdmcPseRmCO6/beLFn+dtT6qtdhJbW8ieVQFjGXDoTM/avvr4TVPtK6ouEXmu4i4DBzNlQdxlmI/lok2Dst4FxnWygy9WwgLPmAIzO0Ee2lv8Aaou2XeFsKoAUFAYElgZ3MTqTrv01p+xj2dnWMuSOsSIIM6zu4HwruA2GgUNEMBGYt5Ro7CyhRu4LVRjNnhr2jPqkks0nRjyiN9SSzqJ5auvLpOrZj7PlULZ+JVRcXQBbjERoIeH/AM1V1zYpP1vb/aolrZTZ3XNPmtv5gjl92rnJPJ//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sp>
        <p:nvSpPr>
          <p:cNvPr id="21511" name="AutoShape 8" descr="data:image/jpeg;base64,/9j/4AAQSkZJRgABAQAAAQABAAD/2wCEAAkGBxQSEhUUEhQWFBQWGBcVFxQVFxQUFBQUGBQWFxcWFBUYHCggGBolHBQUITEhJSkrLi4uFx8zODMsNygtLisBCgoKDg0OGBAQGCwkHBwsLCwsLCwsLCwsLCwsLCwsLCwsLCwsLCwsLCwsLCwsLCwsLCwsLCwsLCwsLCwsNys3LP/AABEIAJ4BPwMBIgACEQEDEQH/xAAcAAABBQEBAQAAAAAAAAAAAAAGAgMEBQcBAAj/xABJEAACAQIDBAUIBwYDBwUBAAABAhEAAwQSIQUxQVEGImFxkRMycoGhscHRI0JSYoKy8BQzc5Ki4VPC0gcWJEOTo7MVJURj8YP/xAAYAQEBAQEBAAAAAAAAAAAAAAAAAQIDBP/EACERAQEBAAIDAAMBAQEAAAAAAAABEQIxEiFBAxNRMmEi/9oADAMBAAIRAxEAPwCyJob2nrirXpD2KfnRCTQ3ijOLt+kfYqfOpw+s34KA1JZ6aL02z1VPM9NF6bZ6bW5NBYbOP0i+v3GiTBY5EOVpG/WCV1jlMeuhfZf7wdx91XBOtJcupymzBWt9WEoysNNxBrmGOi/rnQvlB7+fHxqTh8TcSMrmBwbrD268eddP2OV/Ffggbce+ouz7YK68bje8fKoibVaIZAe1TB8D86d2bj0AAY5DnJ62ggn7W721rylYvGxKu7PWSVlG16yEo3nDisdtKS5eUCGFwGZFwa+dAhljs3g1LJB1BBHMGR5wpuzqo7z+eqmodzH28rF7bWoJzMvXXMD2a7xyqwsQ0FSCYEgHUdUbxVfiF+hu+k/5zUz9jRxJUTAg7iOqNx4UELbNszb0P/M/8Rocu+a3cfdRJiFdXtr5RinX6rQ263pDHXieNVt23I119tanLE8dUly2PI4do1giewlqt0AKgHUFYI5iAKh7SsBLdlRoAT72qZY3L6Pyrz8v9PRw/wAh/F4W7g7T3MJiLlsIubyLny1kxwCvqo7jRQNsXFgvZzoVU5rRBbVQTNto4k7iapduj/hr38NvdVnabqp/Dt/+Na9F4y155yuLDDYyzeEqw1JGVgUaVjMMrAHSR41XbU6KWL0kplb7S9VvEb6h7QwaXLa50Vst8QSNVl7cwd40qXkexedEuPk8krqtw+UCnymUwT1ogjSeFc7+N04/kwMYvo5isMc2GuFgT5pOU7idfqtu4iuWOlT2jkxVoqeYEHwOh9RowXaJIJuLooLFkltANer5067hNMn9nxSnKUuDcQIMdhG8HvrneFjrOcvauwm1LV3924J+zubwNeuN53efyrVH0j6IqttrlglGXULvXw4eqnthZ/IkOxYqwEnWeoAfaDUn1b3FlYuaU7cvhRLEKBvJMAes1m+0On79ZbFsAiQXfXUaGFHxoZx20bt8zeuM/YTCjuUaVJGmj7U6d4e3ItTff7miDvc/CqfBdJ8ZiHbLcWwAAcqor8ebcaD71opAOkgMIIOhEjduq36LX/pGWJLLodZEEbu+fZW+HGbGOdzjcETXsWd+Nu/hW2vuFRsQt8DMcZiWiDBuQCAZIIUDSJqxtWGbd7wPfTeLJe2RA0RhoIJ0O/mda9N/Hxzp5p+Tl/R+iiBoNw4V2KZ2fczWrZ5qp9gp8143rhBpJpRrhopBom6NY5Ft5GYBszQvEiAd3jQyam7KxbI3VVWIDETmmTlBiBymrGeVyBItQ4zTjF7M/uQfCr0vQ1YuTiz2B/zAfCnD6cu4JC9Ntcpl7sU2DO/woHi093Ln30oNTWavZqKs9jH6T1H4Vck1SbEWXPo8CRxFM7U2pcs3SqkMsAwwnf2iKzqiRabxt4ojEcATVFY6TD69s96kH2GKn29t2HEFsvY4K+06U0Fb4ZP2dHEElQxKnqkkLMTw7Krra5jA3wW9QiffVbs7DW1H0TdXfCsSmvITAqY+YGUMGI3T9ZWHtUeqa1us5YfW2VhhKzqCukid8jeJp+xjriaBpA4MJ3mTqIO+ojYx4hlmJEqR5pvLcAgxEAZfUKUMemUl4Dw8huqpcNaAysdBKhjv0lq1v8rNn9ibe2iTbdShk5iCpBGrE7jHOrXCbRtkRnAMDRuqdw51ROR1yV0CC4uUwfOy5WUkwdZnNTlzDwxWRpE5uqCWYKoBOhJJAq+VZ8Itsd59v8X5KqSKaFkiCJEaiJgbxMbuYrvlDV80/XULbjxbtHt/zNUrDHqr3fKoO1lZkUBS2UzpG6STpPbUnA3OonAxBB0I9VY5Xa6cZkSb9tXUqwlSCCDqCCNRTuKtBcoA0yJEHd1Y3HupsQafxv1PQX412lcLDPkJtH+ICOH2T8KXtYf8SI44dvZdt/OnF/cn0x+WmrIJDACTlMDQfWWYmmphvB+ce1H/AC1U38MpJfKM4S5lcecD5NtzbxVrhjluAMCsyOsCJJU6AiVPjUVU6wB46eIj41F6BuwdvYi6WttcDrk1ziTqp3MI4xvmrLYuKzhgo6uYHPEKxlvNnfvqg6G4VreJh1KkrHWBk9ZR8aJdkJCEDgWHg7Vz5uvBj9xQl+7Khgt24CpJAPXYQY1pk4NolTUrby5cXiFH+K58WJ+NdW4ywBqMsie8aT66SN24ghmXzlmr3oxi1N9QNJDCPwk/CoQuBpkR31N2NhVF6243z7wR8a1xnuMc7/5o2K0hE30uvWxrXqeQTdG2nC2eYQD1jSrE1U9Fm+gj7Luvg5q2NeG9vdx6cNJNKNJNRog1W7bZhblSQJht8R2wZ3geNWRqs2+YssddMug0+sBv4b6qX3FKXoY2e84hjyVvbdb5UQs2lDOx2m457PezH4049VL3F8D4/rdSg1MBq8bkfKipGavK81HUTv8ADh/enQ1BddHvObu+NCXS/bwtYx0KFgAmqnmoO7186LOjh1fuX3msv6fPOPv79Cg/7aVnNVcWNv2W3kr6Sn3ip9nFI/murdxFZxI7a6CO2nia05dDI0PMaHxqdY2reXdcY9jQ/wCbWsusbQuJ5ruPxEjwqws9I7435W9IfERUyq1Cx0luDz0Vu4lPnU+10jtN5wZe8Zh/Tr7KzGx0q+3b/lYe41Ps9IbB3tl9IfEaU9o0yzirL+a67iIBymDvEaHlUu21xTK3JPV1ZVM5WDDMQATujUzrvrOLGLtv5rq3cQfZU2zinTzXZe4kDw3VfIxoNjEuCoYdUFT1GIMqznWd6kPB7uM0nfQfZ2/eXeVf0hr4rFT7HSb7dsjtUg+wx76vkmCIil2rWYLEEk+bxEsyDfpqyn2VVWtu2G+vl9IFfbu9tS8NdMA27kjMHG5lBDF45xPCeNE9lC3B0MdxkereDTxutxgwI5aU2STqd/HefeSfE0qtS1LxlPpihkKkESQd07u6ndnOM+hB0IqOirGp1zqgHpRqdO/lXjhDKxBzCQR6IJ15iY7xWvOsXhFpjFkD0l8MwB99QcRgFUSkplIMA9XQg+adPAVFN54jMY0YTroCCDJ1jd407d2gSpBXUg6qfgfnTyh41SZIujscfmqFgrsMy/eufmn41KxF4hySpAzTJGkTzqDYacQ8bi7+1Aac7Kfjlm6y/paIx+IB+0D4op+NMXPqkfZI9x+FT+nqZcfc7VQ/0AfCmtnbPuXYyIxEETBjx3VOLpyRrLaH1fGp+ywJtniHTwzCrbA9DLpnOyoDylz8BV9s7orZtaktcMg6mBI7BWpzkc7wth569boo/YLc+YvHhPKnBg0+wvgK3+6fxj9F/qs6Lv1bq8rh/qAb41dE02llV3ACd8CJ76VArhbtd5MmPE0ktXSo5Ukio0SXFRsYAyEHcY58weFSjTZoAu6+h7jQ1sI6ufR/KD8avcY8Ix+6fdQ/sQaN3j2KKs6T6uPKTu8eH96Wgjv5nfTQNKDUEgNXQaZBpYNQEHRr/mfh/wA1ZV02acdiPTjwRR8K1Xoz5rntHuPzrJOlzTjcR/Eb2QKRVUpiu/reKTXqoXpy9tdnsHjSP1urwP60oHM3d7a9m7vbSBr+hXZ/U0Cs3aPD+1SrO0bqebccd27wOlQ836mvT+poLzD9Jb67yHH3k18QRVjY6XfbtHvUg+wx76Ep/Wte/XGpkB3Z6R2nKqpIZiAARBkmO6tM2DbHkLYgaT/mrA9lfvrXpp+YVvuwD9CnefeaYBu/tW9buOFuGA7ABgGEBjzE+2pVjpQ48+2rdqkr7DNZj0gx123jMSFuOIv3dJ0/eNwOlN2elF5d+Vu/Q+IqZRsNvpBYbzgy96yPFZNTcLjEMeSvQQZAD6g9X6p9EaRrWQ2Olq/XtkeiQffFTbXSDDtvfL6QI9u6m1MarLCNFfLOWeqygqBoQDI03RxpvO8qCveQRGkwd0mQRpA1G/mCYPah/wCVe9SvI8JirS10hvLvKv6Qg+KxV0wWOKg3LC5gYAPMaHxFVdvpQPr2yO1SG9hipFvbVlyAHgk7mBXX10EXGbOtG95RkVngDMwBIAmImpKV7FwWB/W+kKainwa7NNZqiYva1m1+8uovewnwqgotvIUxw+FOTQ9hOleHKKVNxxEStq6wMaaELBp09JrfC3fP/wDJh74q5Wdi7muVR7O6UWr10WlVwxBILBQsDfuY61dSailGkk1yT2VwzQeNINdM86QQefuoM82s8Wbnon3VU7IWFJ5sfYY+FT9tN9C3bA8SKrtlPKes+81Z0fVkppamoV/FrbEuwHv9QqlxnSThbEfeOvsqKJcRi1tiXYAfrcKkK1ZtexDXGlmJJI31oqHQUBR0Y8x/SHurHukWuKxBkfvbnH75FbD0Y/dN6f8AlFYxthpxF487tw/1tSCIa9NcMcvbXfVVHQa8TXj3e+u/h9/zoPCvE1Jww301fQ5j8xU0NTXZpJrk1Qua9NJmvTQS9mn6a1/ET84rf+j5+gX0j7zXz5gD9Lb9NPzCvoHo+foR6R99BifTDTHYr+Nc/NNU+arvpyI2hiv4hPiAaoSaBU16aRNezUCwalWdpXU824w9cjwNQZrk0F3a6SXhvyt3iD7KJeiG1TfumVC5Mp0M727uys/op/2fvF64PuA+Dj51MBx0y6QDCeT+jzl80ahQIjeYPOgrG9NsSfMCWx2AsfE6eyr7/aunUsNydh4qD8Kzq/wpBYYjbN65+8u3G7MxA8FgVGUjh7aiBq7nrQ07oaWbDLDgQWEQD9Y9tXOBwVxM5uXmu5jpKqoQdgH60oC6I3RC5h1VeST5oMjU9uvtrTrZDAEGQRII4iu3G+nk5zKFdhSmNtTuzMNxEZlJjXU7t9aPQhtHChLlm4ABluKOWjGN3HfRdXHlMr0cLserhr1cNRpwmkE0o0g0GY7eb6PvZfzCq7BW2NkFTHPTXWd3KpvSJuqvpD2AmlbCT6Dw91T4TsNpekkEA67yJ48T+t9Q8SF1IiOA4/3pF7EnXLoraxv4mPfUWJoqz2bcQnIURuIcqQwIPDX30bKaBNjW5ugfreDRyDQFnRofQn0j7hWR7Sw6EsbZbPmYsCy5ZLnzd0CI38ZrXNgGMP629/8AasUuYgye8++h9d/YH/uNadu4AKqsGzTvUaMp5EHh2ikm8NCd8DUaacqVcvFRKnrHTcCMvrETU2qaTCMwlVJggHVeP/4aZu28pIZSCOBIn3U/bxtyZzEd2gHcNwqdtN81oFtXVlDMYkkh5gjeIAqhGzbUg1FxyQ50B/EBw5VZbES4VYqoIkbzB3VJ2zjrDWfJtaVcShUZhMsszqQIOjRryFSdl6DIHd412O7xpTAcKewt3KCNBMawpI8RVqI4MfZPiTXC3d6hUh77HRmMcYA+ApvLJ3xPIR7KD2DP0iekv5hX0F0dP0P4j7xWA2rYzqQZAZdT6Qre+jZ+h/H8qqMh6er/AO4Yr0h/40NDdxTy09lFvTy1/wC4Yn8J/wCylC+Mtw0dg91RTItHkfA1xlI36VwivZao9Ferpryig5RB0HuRiDJgeTb8ymqOQOHjVp0atLdxCo46pDaajUCRu7qFGv8AtJuLdw1vIysRcBhSCYKMDuoAbCMQNPE0b9M9nLZwoNsBesm4a6zx30CvbMb6sxPbhwRkdZPE/Kk+RWdXJ7l+ZpsrShTQQ9H2thGUEk5pKsIzCBoD3iiEdI3ChQpmANxkR90HU8aD9h3crGY10151a3cUZBBClWJLKevxIMcuGlS2/E8Ze1tjNpuSvXZ7YNs9YZYbMJAA4SNJrUFMgGsNvY05SN+qknj1YitrwNzNbQ81U+wVJb9XJL6SK4a9NJNUeNINKJpBoMq6UNov4j/SfnU3ZIjDsew+xarOlLdZR2H4D41aWRGDf0X/AC1PhPoCxFvLAmdAfEU0DXrm+uCqqw2LHlRPMe+jRTQXsNZur3ijIGoou2OYwoPY59rVjK4AlM4ZDoDAdC2v3ZzT6q2PBtGDnlbc/mNZHsy4GaDqMrEDcNF5DSp7T6Tc2Td6ugMhdx0BO5TyPZSNo4K5ZAS4pUnXX4Vru1dlYBcOzs65xbLhRe1LqmkKG51l2L2ub5U35YwF1JIyjcAeEa61faS1W20Kg5gRoDHYYIPcQfbUrET5KD9pdeYhzStq3Va5mRYQqgQTMBbarEntHHWk3iWtiFjrLuB5NqfGp9b30IujNvqP6XwFGWysbayopC5lLSSBMw8e8UIdHGhG3+dwUt9UcYgVYJiVdjbCHMvnDzfOUxLA9oMAcanVY5e4BsRhyFGhmJPsqGKPukfRm5hbLXbjhkBVYGYHUxp76C7+UfVBngSfga0ktMg1xhT2YQDAHYBPE8TNeW5+E9w/QqtG7YMjfvHDtreujJ+hPp/6awc3CDqTrHrrdei5+hPpD3LURnPTrDE7Qv6kSFOn8FflQljkKtBM9UGew0e9Nbc4+52ov/ioJ22Oun8NPjSKhFGy5uG6aampiD6FvS+VQ6o5ShXorgNB41cdFjGKtfiH9DVTkVadH2jEWj94Dx0+NBonTVM2AJ5eTPg4rN3HVFad0lE7OudiT4MD8KzGerViIrb69NOGuxTDS8GOt+udS8QYY91QLDwan33E9sCnw+m3Gm/h7a2no3dzYWyfuL7qxRh1a13oPdzYK12AjwNQq/rxNcmuTQeJpBrpNIJoMj6RtN1R2D2sPlVziTlwTzoMp9piqDEt5R87b9N27SpH7QxXKWJX7PDwqUCtw6nlSBWqbJQCymn6mn3Uch4U1WbbC/fL3/5TReDU6+g5DwFQagKDIwJgEnyTwBqSSrcKynZ2Cu5utauQFbejATlMcOcVsOz/ANzb9FfdNSkagidI9q4c4G7ZsFfKPayBUQgSQAZIEDjWSYvYl+2qymZWBIa2DcCkbw0DQ7tO2thv4iBQ/hNrm3eaT1GIzdmnnAVdSRnGAsvOVkbIZnQqFjeVMbxG7jupOKwbLpqwzAqwDQywddRI7jWrbWcWrtq6pORnzOqwQx8m0XF7YmY399W9zD27oDkFgRowLAFe2CJ9dXV/6z7ou7C23UJ6/EqoGg5mfZXtnXwMZeL5VBA1mQTCRBiDxo+XZtqf3SntKBvfT9u0q+aijuRR7qmGqH/ahtO1ewa27Lq7G6mingAx37t8VluI2ZcRPKEKyzlYqwc224LcAPVJ4TWy7ec/s9yeA0kbtRu5VLFpfqhQeaoPAjiOw1U6jClwtxgMqMd+5SePdScTZZTkcFGEaMIO7TQ1vAQHeihuIyg6c15j3ceZg4nApmzXLIvA6ZTaU5B90nh2UzF1iVu4AYcSvgR2qa2zolilNtlkZpkDjACya9iOjWGeLluxZkCMrIvk2A4ER1G39YesGm772AbageRbynXtyUZR5K4J6p1E5esNKmgf6Yr/AMce1F/IRQHtwa2TztL7zW33Nh2GbM9vO32nZ2PiTTbdG8Kf+SvqLD3GiMPtSbTiDM8j2VHXBudyN4Gt0bonhDvs/wBd3/VTD9CMCd+HB/Hd/wBVNGJYvBvabJdRkaAYYQYOoI5g86Zitr/3ZwzF7DWg1u2LbIrM5yZs2YI05lBK7gY7KR/uJgDp5Ag8vKXZ9XW1FU1i1TtlPF60fvp+YVrLdAcB/gn/AKl3/VSB0IwSkEWmBBBH0lzeNR9amhO1FzYC8P8A67nxNZWPN31tF3CLkZPqkEEHUEEa76H12XZXdatj8K/KpozLNFLQchNaemGQbkUdygfCnQo4VdMZfZwNx9FtuTrEK3Luq3OxL7AfQ3J49RvlWiYBouJ31fKd/wCuFXUxjp6PYkjSxd/lPxrQug2HuWsMEuoyMGMBgZiiKa9UV7P3+BpJfv8ACuzXJoOFuw0gt2H2UomksaDDRtI/Z5ca6u0H3gCPGotuzJ8PdUtUgD9d1FaHs/S0noiluaThxCKPuj3V5zWRFxBqvmpmJOhqDNAV42+yYSU89ba5d2/KOdBN/pTikAJfRt3VQzu7O0UVdIb2XBtH2FHtUVmOLedJ0DGJOupHDhuqzpFw/SvEtuefwL8qh2tsOt3Nc1DaMIjduMc6Z2Wq72cKJ3cTu/XqpvbdxWuEqZEmD6zWs9Jt0f7K2gGexbcg285ZSdQJtsAO4k0TJgnWRZdVUkzbZC4VuOSGEA8qx3ZW0SuVTqAZUd4IyitHw/SG6FUEKYESZzHv1rLa+/ZsT/jKO6183ptsJfH/AMg674tWxVWOkVz7Kf1fOu/+v3OS/wBXzpqHttYO4LFwtiLrQpOUraAMEaGFmp5L2DnYm5bPnmAHT73V85efKh/bG2nazcUhYKn7Xzoi2NjheQCB5TfBJAYfd7eyh8TwQ4BE81YHd2g0tHnQiGO7WA3o8j2eHZVXMK9iXVAbW9rYJJQ8WtjlzXw5VYW18ogIFsqRIIY+ogjca0zSGsss+ThQZzEsfETImqdMK9wqbt3ORfhLihVZVNp5Gg01Hcau0Zho2SZgORoeQbk3buPYd/LuEuE+eEj7Ijx0qWEoV6TbSvWL620u3CCqtJYTqSOC9lUCdJr7AfSXNf8A7GHuo8xXR5brB7jBmAAkjWBqPeajr0Uw4+wPwihtBJ25dP17n/VufOm22m53tc/6t3/VR4vRnD/d/kFd/wB3MN2fyrVNoDw23byMQHaCBqGaQAdASd+80/e6Q3tPpH3yDnNXe2+jSXS3kB5O4ohWynyTjfDgCFP3h6xQFifLWbmS6pVuKkCCODAjQjkRVhRUekT3dGutaucGzMLTekB5h7Rp2CqvaO2MVabK73Ad4l2II5qQYI7RVE7sdVJPNSBmHs1FP4bazKPJ3FF21/htoVn61pxqjezmDV9JjQOh2La7YLOxZs7CSSdIEb6deonQ9E8g4tOWBaYbq3E6o0aNG3b18BQQm2sQbjKbxADEbk4GOVc7PbUvpoM14Gs+/wDVMR1/pjoQBOXiTHDkDUF9t4mY8s/j/aitTw7dZfSHvokmsGG28R/jXP5qdfpDij/8i7/O1UbrNemsGbbeJO+/d/6j/OrzoRtllxSm9dcplYdZncSRp1dZOlBrmauFqhWtpW2MKSTyysD4EVJDT/eiFFqQWrxNNJeVvNIPDQyJoMXtL+vVTh3gcyPeKTz9ddtCbtsfe+Iq/BoS7h3UhzSjTVw1hUTFHQ1BJqXizoahTQXPS2f2RgPufnWazrEWSADrJJ37tDwrQOl10jDmPtIPUW1oAxWMDxqxgnQgALJG4g6zHIbhWp0z71K2TgSfpHlbQBlwC0EEaRz61RtqOvlDkMrwkEH1g7qewu2mS15KT5MySo7YJ/KKg4ppMidddd/rrWzDLu0jynYKsU2xeEDP7B8qqqe+zWWlodr3vtnwX5U5hdpXmaPK5fUD8KraRnhv1ypnpF1icVeAM3cw5ZV1q/6KYtSnUZg4OYgnVd0ZTy0oM8uTXbGKa04dDDD9EEcRUz0S1uezdoC8IbS4PUH7R29lRL1s2WL2gWtnV7QmZ4vb+9zXj37xjY20PLW1uAFT7mBgwe8Ua7LxzXlP21iTwYc+w1YFWL1u4uZZdSPvEHsNcNwJ5ynJ9o70A+1xKdu8do3Qdo2Xw+fEJlC+ddtyYcfaXTR/YePOvbXcv+zLPUvXQGEb1Fq5cAOuuqDSruJmrfLB1T1dX515NdyjxHypsWcogNA5AADWlhI4t7PlUC8rcl8f7Uk5ua+2kXABz/mPzpi/fRTqs+33mgevqSCC4APZ8zVBtjZVhrQS4TdAIy7s9v7yECR3bjxFWtvGKfNQeuB7gakIXO4KPWflVTWN7e6NXcL9IJezOl0AgryFxfqnt3HnVSWVvO0b7XA+kPjW34jZ1x2lrgAgjKEzKQd4IJ1HZQB0v6JJbW5esHKtuPKWz5uuk2t8a/VPqPCmqf6BAhLqnmhHgRIPqoS2zii164SqqyXGWUUIWALavG9u2rboqzBLzKxXIobmCOtIy7juqvCC6XuSZZwWBAiSwmDOv96laiDiUJs+UG5n6wHBlWD4zPrqNgMIbrRMACWbfA3D2wKJMFsubba9QkkjiDAiBSsNsxAPowSWZYLsYE6ahe/dPKs6gc2hg8jhUJaQDzM9wrxwDDVytsffMH1KJb2UbXdmeQbLcY521y2gqLOkzcIk7/sUO4LENculMLas2TJIdgblz+dw0H0QKceW9LmdmcPseRmCO6/beLFn+dtT6qtdhJbW8ieVQFjGXDoTM/avvr4TVPtK6ouEXmu4i4DBzNlQdxlmI/lok2Dst4FxnWygy9WwgLPmAIzO0Ee2lv8Aaou2XeFsKoAUFAYElgZ3MTqTrv01p+xj2dnWMuSOsSIIM6zu4HwruA2GgUNEMBGYt5Ro7CyhRu4LVRjNnhr2jPqkks0nRjyiN9SSzqJ5auvLpOrZj7PlULZ+JVRcXQBbjERoIeH/AM1V1zYpP1vb/aolrZTZ3XNPmtv5gjl92rnJPJ//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sp>
        <p:nvSpPr>
          <p:cNvPr id="21512" name="AutoShape 10" descr="data:image/jpeg;base64,/9j/4AAQSkZJRgABAQAAAQABAAD/2wCEAAkGBxQSEhUUEhQWFBQWGBcVFxQVFxQUFBQUGBQWFxcWFBUYHCggGBolHBQUITEhJSkrLi4uFx8zODMsNygtLisBCgoKDg0OGBAQGCwkHBwsLCwsLCwsLCwsLCwsLCwsLCwsLCwsLCwsLCwsLCwsLCwsLCwsLCwsLCwsLCwsNys3LP/AABEIAJ4BPwMBIgACEQEDEQH/xAAcAAABBQEBAQAAAAAAAAAAAAAGAgMEBQcBAAj/xABJEAACAQIDBAUIBwYDBwUBAAABAhEAAwQSIQUxQVEGImFxkRMycoGhscHRI0JSYoKy8BQzc5Ki4VPC0gcWJEOTo7MVJURj8YP/xAAYAQEBAQEBAAAAAAAAAAAAAAAAAQIDBP/EACERAQEBAAIDAAMBAQEAAAAAAAABEQIxEiFBAxNRMmEi/9oADAMBAAIRAxEAPwCyJob2nrirXpD2KfnRCTQ3ijOLt+kfYqfOpw+s34KA1JZ6aL02z1VPM9NF6bZ6bW5NBYbOP0i+v3GiTBY5EOVpG/WCV1jlMeuhfZf7wdx91XBOtJcupymzBWt9WEoysNNxBrmGOi/rnQvlB7+fHxqTh8TcSMrmBwbrD268eddP2OV/Ffggbce+ouz7YK68bje8fKoibVaIZAe1TB8D86d2bj0AAY5DnJ62ggn7W721rylYvGxKu7PWSVlG16yEo3nDisdtKS5eUCGFwGZFwa+dAhljs3g1LJB1BBHMGR5wpuzqo7z+eqmodzH28rF7bWoJzMvXXMD2a7xyqwsQ0FSCYEgHUdUbxVfiF+hu+k/5zUz9jRxJUTAg7iOqNx4UELbNszb0P/M/8Rocu+a3cfdRJiFdXtr5RinX6rQ263pDHXieNVt23I119tanLE8dUly2PI4do1giewlqt0AKgHUFYI5iAKh7SsBLdlRoAT72qZY3L6Pyrz8v9PRw/wAh/F4W7g7T3MJiLlsIubyLny1kxwCvqo7jRQNsXFgvZzoVU5rRBbVQTNto4k7iapduj/hr38NvdVnabqp/Dt/+Na9F4y155yuLDDYyzeEqw1JGVgUaVjMMrAHSR41XbU6KWL0kplb7S9VvEb6h7QwaXLa50Vst8QSNVl7cwd40qXkexedEuPk8krqtw+UCnymUwT1ogjSeFc7+N04/kwMYvo5isMc2GuFgT5pOU7idfqtu4iuWOlT2jkxVoqeYEHwOh9RowXaJIJuLooLFkltANer5067hNMn9nxSnKUuDcQIMdhG8HvrneFjrOcvauwm1LV3924J+zubwNeuN53efyrVH0j6IqttrlglGXULvXw4eqnthZ/IkOxYqwEnWeoAfaDUn1b3FlYuaU7cvhRLEKBvJMAes1m+0On79ZbFsAiQXfXUaGFHxoZx20bt8zeuM/YTCjuUaVJGmj7U6d4e3ItTff7miDvc/CqfBdJ8ZiHbLcWwAAcqor8ebcaD71opAOkgMIIOhEjduq36LX/pGWJLLodZEEbu+fZW+HGbGOdzjcETXsWd+Nu/hW2vuFRsQt8DMcZiWiDBuQCAZIIUDSJqxtWGbd7wPfTeLJe2RA0RhoIJ0O/mda9N/Hxzp5p+Tl/R+iiBoNw4V2KZ2fczWrZ5qp9gp8143rhBpJpRrhopBom6NY5Ft5GYBszQvEiAd3jQyam7KxbI3VVWIDETmmTlBiBymrGeVyBItQ4zTjF7M/uQfCr0vQ1YuTiz2B/zAfCnD6cu4JC9Ntcpl7sU2DO/woHi093Ln30oNTWavZqKs9jH6T1H4Vck1SbEWXPo8CRxFM7U2pcs3SqkMsAwwnf2iKzqiRabxt4ojEcATVFY6TD69s96kH2GKn29t2HEFsvY4K+06U0Fb4ZP2dHEElQxKnqkkLMTw7Krra5jA3wW9QiffVbs7DW1H0TdXfCsSmvITAqY+YGUMGI3T9ZWHtUeqa1us5YfW2VhhKzqCukid8jeJp+xjriaBpA4MJ3mTqIO+ojYx4hlmJEqR5pvLcAgxEAZfUKUMemUl4Dw8huqpcNaAysdBKhjv0lq1v8rNn9ibe2iTbdShk5iCpBGrE7jHOrXCbRtkRnAMDRuqdw51ROR1yV0CC4uUwfOy5WUkwdZnNTlzDwxWRpE5uqCWYKoBOhJJAq+VZ8Itsd59v8X5KqSKaFkiCJEaiJgbxMbuYrvlDV80/XULbjxbtHt/zNUrDHqr3fKoO1lZkUBS2UzpG6STpPbUnA3OonAxBB0I9VY5Xa6cZkSb9tXUqwlSCCDqCCNRTuKtBcoA0yJEHd1Y3HupsQafxv1PQX412lcLDPkJtH+ICOH2T8KXtYf8SI44dvZdt/OnF/cn0x+WmrIJDACTlMDQfWWYmmphvB+ce1H/AC1U38MpJfKM4S5lcecD5NtzbxVrhjluAMCsyOsCJJU6AiVPjUVU6wB46eIj41F6BuwdvYi6WttcDrk1ziTqp3MI4xvmrLYuKzhgo6uYHPEKxlvNnfvqg6G4VreJh1KkrHWBk9ZR8aJdkJCEDgWHg7Vz5uvBj9xQl+7Khgt24CpJAPXYQY1pk4NolTUrby5cXiFH+K58WJ+NdW4ywBqMsie8aT66SN24ghmXzlmr3oxi1N9QNJDCPwk/CoQuBpkR31N2NhVF6243z7wR8a1xnuMc7/5o2K0hE30uvWxrXqeQTdG2nC2eYQD1jSrE1U9Fm+gj7Luvg5q2NeG9vdx6cNJNKNJNRog1W7bZhblSQJht8R2wZ3geNWRqs2+YssddMug0+sBv4b6qX3FKXoY2e84hjyVvbdb5UQs2lDOx2m457PezH4049VL3F8D4/rdSg1MBq8bkfKipGavK81HUTv8ADh/enQ1BddHvObu+NCXS/bwtYx0KFgAmqnmoO7186LOjh1fuX3msv6fPOPv79Cg/7aVnNVcWNv2W3kr6Sn3ip9nFI/murdxFZxI7a6CO2nia05dDI0PMaHxqdY2reXdcY9jQ/wCbWsusbQuJ5ruPxEjwqws9I7435W9IfERUyq1Cx0luDz0Vu4lPnU+10jtN5wZe8Zh/Tr7KzGx0q+3b/lYe41Ps9IbB3tl9IfEaU9o0yzirL+a67iIBymDvEaHlUu21xTK3JPV1ZVM5WDDMQATujUzrvrOLGLtv5rq3cQfZU2zinTzXZe4kDw3VfIxoNjEuCoYdUFT1GIMqznWd6kPB7uM0nfQfZ2/eXeVf0hr4rFT7HSb7dsjtUg+wx76vkmCIil2rWYLEEk+bxEsyDfpqyn2VVWtu2G+vl9IFfbu9tS8NdMA27kjMHG5lBDF45xPCeNE9lC3B0MdxkereDTxutxgwI5aU2STqd/HefeSfE0qtS1LxlPpihkKkESQd07u6ndnOM+hB0IqOirGp1zqgHpRqdO/lXjhDKxBzCQR6IJ15iY7xWvOsXhFpjFkD0l8MwB99QcRgFUSkplIMA9XQg+adPAVFN54jMY0YTroCCDJ1jd407d2gSpBXUg6qfgfnTyh41SZIujscfmqFgrsMy/eufmn41KxF4hySpAzTJGkTzqDYacQ8bi7+1Aac7Kfjlm6y/paIx+IB+0D4op+NMXPqkfZI9x+FT+nqZcfc7VQ/0AfCmtnbPuXYyIxEETBjx3VOLpyRrLaH1fGp+ywJtniHTwzCrbA9DLpnOyoDylz8BV9s7orZtaktcMg6mBI7BWpzkc7wth569boo/YLc+YvHhPKnBg0+wvgK3+6fxj9F/qs6Lv1bq8rh/qAb41dE02llV3ACd8CJ76VArhbtd5MmPE0ktXSo5Ukio0SXFRsYAyEHcY58weFSjTZoAu6+h7jQ1sI6ufR/KD8avcY8Ix+6fdQ/sQaN3j2KKs6T6uPKTu8eH96Wgjv5nfTQNKDUEgNXQaZBpYNQEHRr/mfh/wA1ZV02acdiPTjwRR8K1Xoz5rntHuPzrJOlzTjcR/Eb2QKRVUpiu/reKTXqoXpy9tdnsHjSP1urwP60oHM3d7a9m7vbSBr+hXZ/U0Cs3aPD+1SrO0bqebccd27wOlQ836mvT+poLzD9Jb67yHH3k18QRVjY6XfbtHvUg+wx76Ep/Wte/XGpkB3Z6R2nKqpIZiAARBkmO6tM2DbHkLYgaT/mrA9lfvrXpp+YVvuwD9CnefeaYBu/tW9buOFuGA7ABgGEBjzE+2pVjpQ48+2rdqkr7DNZj0gx123jMSFuOIv3dJ0/eNwOlN2elF5d+Vu/Q+IqZRsNvpBYbzgy96yPFZNTcLjEMeSvQQZAD6g9X6p9EaRrWQ2Olq/XtkeiQffFTbXSDDtvfL6QI9u6m1MarLCNFfLOWeqygqBoQDI03RxpvO8qCveQRGkwd0mQRpA1G/mCYPah/wCVe9SvI8JirS10hvLvKv6Qg+KxV0wWOKg3LC5gYAPMaHxFVdvpQPr2yO1SG9hipFvbVlyAHgk7mBXX10EXGbOtG95RkVngDMwBIAmImpKV7FwWB/W+kKainwa7NNZqiYva1m1+8uovewnwqgotvIUxw+FOTQ9hOleHKKVNxxEStq6wMaaELBp09JrfC3fP/wDJh74q5Wdi7muVR7O6UWr10WlVwxBILBQsDfuY61dSailGkk1yT2VwzQeNINdM86QQefuoM82s8Wbnon3VU7IWFJ5sfYY+FT9tN9C3bA8SKrtlPKes+81Z0fVkppamoV/FrbEuwHv9QqlxnSThbEfeOvsqKJcRi1tiXYAfrcKkK1ZtexDXGlmJJI31oqHQUBR0Y8x/SHurHukWuKxBkfvbnH75FbD0Y/dN6f8AlFYxthpxF487tw/1tSCIa9NcMcvbXfVVHQa8TXj3e+u/h9/zoPCvE1Jww301fQ5j8xU0NTXZpJrk1Qua9NJmvTQS9mn6a1/ET84rf+j5+gX0j7zXz5gD9Lb9NPzCvoHo+foR6R99BifTDTHYr+Nc/NNU+arvpyI2hiv4hPiAaoSaBU16aRNezUCwalWdpXU824w9cjwNQZrk0F3a6SXhvyt3iD7KJeiG1TfumVC5Mp0M727uys/op/2fvF64PuA+Dj51MBx0y6QDCeT+jzl80ahQIjeYPOgrG9NsSfMCWx2AsfE6eyr7/aunUsNydh4qD8Kzq/wpBYYjbN65+8u3G7MxA8FgVGUjh7aiBq7nrQ07oaWbDLDgQWEQD9Y9tXOBwVxM5uXmu5jpKqoQdgH60oC6I3RC5h1VeST5oMjU9uvtrTrZDAEGQRII4iu3G+nk5zKFdhSmNtTuzMNxEZlJjXU7t9aPQhtHChLlm4ABluKOWjGN3HfRdXHlMr0cLserhr1cNRpwmkE0o0g0GY7eb6PvZfzCq7BW2NkFTHPTXWd3KpvSJuqvpD2AmlbCT6Dw91T4TsNpekkEA67yJ48T+t9Q8SF1IiOA4/3pF7EnXLoraxv4mPfUWJoqz2bcQnIURuIcqQwIPDX30bKaBNjW5ugfreDRyDQFnRofQn0j7hWR7Sw6EsbZbPmYsCy5ZLnzd0CI38ZrXNgGMP629/8AasUuYgye8++h9d/YH/uNadu4AKqsGzTvUaMp5EHh2ikm8NCd8DUaacqVcvFRKnrHTcCMvrETU2qaTCMwlVJggHVeP/4aZu28pIZSCOBIn3U/bxtyZzEd2gHcNwqdtN81oFtXVlDMYkkh5gjeIAqhGzbUg1FxyQ50B/EBw5VZbES4VYqoIkbzB3VJ2zjrDWfJtaVcShUZhMsszqQIOjRryFSdl6DIHd412O7xpTAcKewt3KCNBMawpI8RVqI4MfZPiTXC3d6hUh77HRmMcYA+ApvLJ3xPIR7KD2DP0iekv5hX0F0dP0P4j7xWA2rYzqQZAZdT6Qre+jZ+h/H8qqMh6er/AO4Yr0h/40NDdxTy09lFvTy1/wC4Yn8J/wCylC+Mtw0dg91RTItHkfA1xlI36VwivZao9Ferpryig5RB0HuRiDJgeTb8ymqOQOHjVp0atLdxCo46pDaajUCRu7qFGv8AtJuLdw1vIysRcBhSCYKMDuoAbCMQNPE0b9M9nLZwoNsBesm4a6zx30CvbMb6sxPbhwRkdZPE/Kk+RWdXJ7l+ZpsrShTQQ9H2thGUEk5pKsIzCBoD3iiEdI3ChQpmANxkR90HU8aD9h3crGY10151a3cUZBBClWJLKevxIMcuGlS2/E8Ze1tjNpuSvXZ7YNs9YZYbMJAA4SNJrUFMgGsNvY05SN+qknj1YitrwNzNbQ81U+wVJb9XJL6SK4a9NJNUeNINKJpBoMq6UNov4j/SfnU3ZIjDsew+xarOlLdZR2H4D41aWRGDf0X/AC1PhPoCxFvLAmdAfEU0DXrm+uCqqw2LHlRPMe+jRTQXsNZur3ijIGoou2OYwoPY59rVjK4AlM4ZDoDAdC2v3ZzT6q2PBtGDnlbc/mNZHsy4GaDqMrEDcNF5DSp7T6Tc2Td6ugMhdx0BO5TyPZSNo4K5ZAS4pUnXX4Vru1dlYBcOzs65xbLhRe1LqmkKG51l2L2ub5U35YwF1JIyjcAeEa61faS1W20Kg5gRoDHYYIPcQfbUrET5KD9pdeYhzStq3Va5mRYQqgQTMBbarEntHHWk3iWtiFjrLuB5NqfGp9b30IujNvqP6XwFGWysbayopC5lLSSBMw8e8UIdHGhG3+dwUt9UcYgVYJiVdjbCHMvnDzfOUxLA9oMAcanVY5e4BsRhyFGhmJPsqGKPukfRm5hbLXbjhkBVYGYHUxp76C7+UfVBngSfga0ktMg1xhT2YQDAHYBPE8TNeW5+E9w/QqtG7YMjfvHDtreujJ+hPp/6awc3CDqTrHrrdei5+hPpD3LURnPTrDE7Qv6kSFOn8FflQljkKtBM9UGew0e9Nbc4+52ov/ioJ22Oun8NPjSKhFGy5uG6aampiD6FvS+VQ6o5ShXorgNB41cdFjGKtfiH9DVTkVadH2jEWj94Dx0+NBonTVM2AJ5eTPg4rN3HVFad0lE7OudiT4MD8KzGerViIrb69NOGuxTDS8GOt+udS8QYY91QLDwan33E9sCnw+m3Gm/h7a2no3dzYWyfuL7qxRh1a13oPdzYK12AjwNQq/rxNcmuTQeJpBrpNIJoMj6RtN1R2D2sPlVziTlwTzoMp9piqDEt5R87b9N27SpH7QxXKWJX7PDwqUCtw6nlSBWqbJQCymn6mn3Uch4U1WbbC/fL3/5TReDU6+g5DwFQagKDIwJgEnyTwBqSSrcKynZ2Cu5utauQFbejATlMcOcVsOz/ANzb9FfdNSkagidI9q4c4G7ZsFfKPayBUQgSQAZIEDjWSYvYl+2qymZWBIa2DcCkbw0DQ7tO2thv4iBQ/hNrm3eaT1GIzdmnnAVdSRnGAsvOVkbIZnQqFjeVMbxG7jupOKwbLpqwzAqwDQywddRI7jWrbWcWrtq6pORnzOqwQx8m0XF7YmY399W9zD27oDkFgRowLAFe2CJ9dXV/6z7ou7C23UJ6/EqoGg5mfZXtnXwMZeL5VBA1mQTCRBiDxo+XZtqf3SntKBvfT9u0q+aijuRR7qmGqH/ahtO1ewa27Lq7G6mingAx37t8VluI2ZcRPKEKyzlYqwc224LcAPVJ4TWy7ec/s9yeA0kbtRu5VLFpfqhQeaoPAjiOw1U6jClwtxgMqMd+5SePdScTZZTkcFGEaMIO7TQ1vAQHeihuIyg6c15j3ceZg4nApmzXLIvA6ZTaU5B90nh2UzF1iVu4AYcSvgR2qa2zolilNtlkZpkDjACya9iOjWGeLluxZkCMrIvk2A4ER1G39YesGm772AbageRbynXtyUZR5K4J6p1E5esNKmgf6Yr/AMce1F/IRQHtwa2TztL7zW33Nh2GbM9vO32nZ2PiTTbdG8Kf+SvqLD3GiMPtSbTiDM8j2VHXBudyN4Gt0bonhDvs/wBd3/VTD9CMCd+HB/Hd/wBVNGJYvBvabJdRkaAYYQYOoI5g86Zitr/3ZwzF7DWg1u2LbIrM5yZs2YI05lBK7gY7KR/uJgDp5Ag8vKXZ9XW1FU1i1TtlPF60fvp+YVrLdAcB/gn/AKl3/VSB0IwSkEWmBBBH0lzeNR9amhO1FzYC8P8A67nxNZWPN31tF3CLkZPqkEEHUEEa76H12XZXdatj8K/KpozLNFLQchNaemGQbkUdygfCnQo4VdMZfZwNx9FtuTrEK3Luq3OxL7AfQ3J49RvlWiYBouJ31fKd/wCuFXUxjp6PYkjSxd/lPxrQug2HuWsMEuoyMGMBgZiiKa9UV7P3+BpJfv8ACuzXJoOFuw0gt2H2UomksaDDRtI/Z5ca6u0H3gCPGotuzJ8PdUtUgD9d1FaHs/S0noiluaThxCKPuj3V5zWRFxBqvmpmJOhqDNAV42+yYSU89ba5d2/KOdBN/pTikAJfRt3VQzu7O0UVdIb2XBtH2FHtUVmOLedJ0DGJOupHDhuqzpFw/SvEtuefwL8qh2tsOt3Nc1DaMIjduMc6Z2Wq72cKJ3cTu/XqpvbdxWuEqZEmD6zWs9Jt0f7K2gGexbcg285ZSdQJtsAO4k0TJgnWRZdVUkzbZC4VuOSGEA8qx3ZW0SuVTqAZUd4IyitHw/SG6FUEKYESZzHv1rLa+/ZsT/jKO6183ptsJfH/AMg674tWxVWOkVz7Kf1fOu/+v3OS/wBXzpqHttYO4LFwtiLrQpOUraAMEaGFmp5L2DnYm5bPnmAHT73V85efKh/bG2nazcUhYKn7Xzoi2NjheQCB5TfBJAYfd7eyh8TwQ4BE81YHd2g0tHnQiGO7WA3o8j2eHZVXMK9iXVAbW9rYJJQ8WtjlzXw5VYW18ogIFsqRIIY+ogjca0zSGsss+ThQZzEsfETImqdMK9wqbt3ORfhLihVZVNp5Gg01Hcau0Zho2SZgORoeQbk3buPYd/LuEuE+eEj7Ijx0qWEoV6TbSvWL620u3CCqtJYTqSOC9lUCdJr7AfSXNf8A7GHuo8xXR5brB7jBmAAkjWBqPeajr0Uw4+wPwihtBJ25dP17n/VufOm22m53tc/6t3/VR4vRnD/d/kFd/wB3MN2fyrVNoDw23byMQHaCBqGaQAdASd+80/e6Q3tPpH3yDnNXe2+jSXS3kB5O4ohWynyTjfDgCFP3h6xQFifLWbmS6pVuKkCCODAjQjkRVhRUekT3dGutaucGzMLTekB5h7Rp2CqvaO2MVabK73Ad4l2II5qQYI7RVE7sdVJPNSBmHs1FP4bazKPJ3FF21/htoVn61pxqjezmDV9JjQOh2La7YLOxZs7CSSdIEb6deonQ9E8g4tOWBaYbq3E6o0aNG3b18BQQm2sQbjKbxADEbk4GOVc7PbUvpoM14Gs+/wDVMR1/pjoQBOXiTHDkDUF9t4mY8s/j/aitTw7dZfSHvokmsGG28R/jXP5qdfpDij/8i7/O1UbrNemsGbbeJO+/d/6j/OrzoRtllxSm9dcplYdZncSRp1dZOlBrmauFqhWtpW2MKSTyysD4EVJDT/eiFFqQWrxNNJeVvNIPDQyJoMXtL+vVTh3gcyPeKTz9ddtCbtsfe+Iq/BoS7h3UhzSjTVw1hUTFHQ1BJqXizoahTQXPS2f2RgPufnWazrEWSADrJJ37tDwrQOl10jDmPtIPUW1oAxWMDxqxgnQgALJG4g6zHIbhWp0z71K2TgSfpHlbQBlwC0EEaRz61RtqOvlDkMrwkEH1g7qewu2mS15KT5MySo7YJ/KKg4ppMidddd/rrWzDLu0jynYKsU2xeEDP7B8qqqe+zWWlodr3vtnwX5U5hdpXmaPK5fUD8KraRnhv1ypnpF1icVeAM3cw5ZV1q/6KYtSnUZg4OYgnVd0ZTy0oM8uTXbGKa04dDDD9EEcRUz0S1uezdoC8IbS4PUH7R29lRL1s2WL2gWtnV7QmZ4vb+9zXj37xjY20PLW1uAFT7mBgwe8Ua7LxzXlP21iTwYc+w1YFWL1u4uZZdSPvEHsNcNwJ5ynJ9o70A+1xKdu8do3Qdo2Xw+fEJlC+ddtyYcfaXTR/YePOvbXcv+zLPUvXQGEb1Fq5cAOuuqDSruJmrfLB1T1dX515NdyjxHypsWcogNA5AADWlhI4t7PlUC8rcl8f7Uk5ua+2kXABz/mPzpi/fRTqs+33mgevqSCC4APZ8zVBtjZVhrQS4TdAIy7s9v7yECR3bjxFWtvGKfNQeuB7gakIXO4KPWflVTWN7e6NXcL9IJezOl0AgryFxfqnt3HnVSWVvO0b7XA+kPjW34jZ1x2lrgAgjKEzKQd4IJ1HZQB0v6JJbW5esHKtuPKWz5uuk2t8a/VPqPCmqf6BAhLqnmhHgRIPqoS2zii164SqqyXGWUUIWALavG9u2rboqzBLzKxXIobmCOtIy7juqvCC6XuSZZwWBAiSwmDOv96laiDiUJs+UG5n6wHBlWD4zPrqNgMIbrRMACWbfA3D2wKJMFsubba9QkkjiDAiBSsNsxAPowSWZYLsYE6ahe/dPKs6gc2hg8jhUJaQDzM9wrxwDDVytsffMH1KJb2UbXdmeQbLcY521y2gqLOkzcIk7/sUO4LENculMLas2TJIdgblz+dw0H0QKceW9LmdmcPseRmCO6/beLFn+dtT6qtdhJbW8ieVQFjGXDoTM/avvr4TVPtK6ouEXmu4i4DBzNlQdxlmI/lok2Dst4FxnWygy9WwgLPmAIzO0Ee2lv8Aaou2XeFsKoAUFAYElgZ3MTqTrv01p+xj2dnWMuSOsSIIM6zu4HwruA2GgUNEMBGYt5Ro7CyhRu4LVRjNnhr2jPqkks0nRjyiN9SSzqJ5auvLpOrZj7PlULZ+JVRcXQBbjERoIeH/AM1V1zYpP1vb/aolrZTZ3XNPmtv5gjl92rnJPJ//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pic>
        <p:nvPicPr>
          <p:cNvPr id="58379" name="Picture 11"/>
          <p:cNvPicPr>
            <a:picLocks noChangeAspect="1" noChangeArrowheads="1"/>
          </p:cNvPicPr>
          <p:nvPr/>
        </p:nvPicPr>
        <p:blipFill>
          <a:blip r:embed="rId6"/>
          <a:srcRect/>
          <a:stretch>
            <a:fillRect/>
          </a:stretch>
        </p:blipFill>
        <p:spPr bwMode="auto">
          <a:xfrm>
            <a:off x="142844" y="2290765"/>
            <a:ext cx="3860361" cy="192405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0" name="19 Rectángulo"/>
          <p:cNvSpPr/>
          <p:nvPr/>
        </p:nvSpPr>
        <p:spPr>
          <a:xfrm>
            <a:off x="500063" y="4786313"/>
            <a:ext cx="4214812" cy="1323975"/>
          </a:xfrm>
          <a:prstGeom prst="rect">
            <a:avLst/>
          </a:prstGeom>
        </p:spPr>
        <p:txBody>
          <a:bodyPr>
            <a:spAutoFit/>
          </a:bodyPr>
          <a:lstStyle/>
          <a:p>
            <a:pPr fontAlgn="auto">
              <a:spcBef>
                <a:spcPts val="0"/>
              </a:spcBef>
              <a:spcAft>
                <a:spcPts val="0"/>
              </a:spcAft>
              <a:defRPr/>
            </a:pPr>
            <a:r>
              <a:rPr lang="es-AR" sz="1200" dirty="0">
                <a:solidFill>
                  <a:prstClr val="black"/>
                </a:solidFill>
                <a:latin typeface="+mn-lt"/>
              </a:rPr>
              <a:t>Además,  </a:t>
            </a:r>
            <a:r>
              <a:rPr lang="es-AR" sz="1400" b="1" dirty="0">
                <a:effectLst>
                  <a:outerShdw blurRad="38100" dist="38100" dir="2700000" algn="tl">
                    <a:srgbClr val="000000">
                      <a:alpha val="43137"/>
                    </a:srgbClr>
                  </a:outerShdw>
                </a:effectLst>
                <a:latin typeface="+mn-lt"/>
              </a:rPr>
              <a:t>el Ministro de Finanzas</a:t>
            </a:r>
            <a:r>
              <a:rPr lang="es-AR" sz="1400" dirty="0">
                <a:solidFill>
                  <a:prstClr val="black"/>
                </a:solidFill>
                <a:latin typeface="+mn-lt"/>
              </a:rPr>
              <a:t>, </a:t>
            </a:r>
            <a:r>
              <a:rPr lang="es-AR" sz="1200" dirty="0" err="1">
                <a:solidFill>
                  <a:prstClr val="black"/>
                </a:solidFill>
                <a:latin typeface="+mn-lt"/>
              </a:rPr>
              <a:t>Cr.</a:t>
            </a:r>
            <a:r>
              <a:rPr lang="es-AR" sz="1200" dirty="0">
                <a:solidFill>
                  <a:prstClr val="black"/>
                </a:solidFill>
                <a:latin typeface="+mn-lt"/>
              </a:rPr>
              <a:t> Ángel Mario </a:t>
            </a:r>
            <a:r>
              <a:rPr lang="es-AR" sz="1200" dirty="0" err="1">
                <a:solidFill>
                  <a:prstClr val="black"/>
                </a:solidFill>
                <a:latin typeface="+mn-lt"/>
              </a:rPr>
              <a:t>Elettore</a:t>
            </a:r>
            <a:r>
              <a:rPr lang="es-AR" sz="1200" b="1" dirty="0">
                <a:solidFill>
                  <a:prstClr val="black"/>
                </a:solidFill>
                <a:latin typeface="+mn-lt"/>
              </a:rPr>
              <a:t>, </a:t>
            </a:r>
            <a:r>
              <a:rPr lang="es-AR" sz="1200" dirty="0">
                <a:solidFill>
                  <a:prstClr val="black"/>
                </a:solidFill>
                <a:latin typeface="+mn-lt"/>
              </a:rPr>
              <a:t>realizó en el año 2006 una</a:t>
            </a:r>
            <a:r>
              <a:rPr lang="es-AR" sz="1400" dirty="0">
                <a:solidFill>
                  <a:prstClr val="black"/>
                </a:solidFill>
                <a:latin typeface="+mn-lt"/>
              </a:rPr>
              <a:t> </a:t>
            </a:r>
            <a:r>
              <a:rPr lang="es-AR" sz="1400" b="1" dirty="0">
                <a:effectLst>
                  <a:outerShdw blurRad="38100" dist="38100" dir="2700000" algn="tl">
                    <a:srgbClr val="000000">
                      <a:alpha val="43137"/>
                    </a:srgbClr>
                  </a:outerShdw>
                </a:effectLst>
                <a:latin typeface="+mn-lt"/>
              </a:rPr>
              <a:t>presentación ante el Ministerio de Justicia y la Fiscalía General</a:t>
            </a:r>
            <a:r>
              <a:rPr lang="es-AR" sz="1400" dirty="0">
                <a:effectLst>
                  <a:outerShdw blurRad="38100" dist="38100" dir="2700000" algn="tl">
                    <a:srgbClr val="000000">
                      <a:alpha val="43137"/>
                    </a:srgbClr>
                  </a:outerShdw>
                </a:effectLst>
                <a:latin typeface="+mn-lt"/>
              </a:rPr>
              <a:t> </a:t>
            </a:r>
            <a:r>
              <a:rPr lang="es-AR" sz="1200" dirty="0">
                <a:solidFill>
                  <a:prstClr val="black"/>
                </a:solidFill>
                <a:latin typeface="+mn-lt"/>
              </a:rPr>
              <a:t>en la que solicitó que se intensifiquen los procesos investigativos en trámite</a:t>
            </a:r>
            <a:r>
              <a:rPr lang="es-AR" sz="1200" b="1" dirty="0">
                <a:solidFill>
                  <a:prstClr val="black"/>
                </a:solidFill>
                <a:latin typeface="+mn-lt"/>
              </a:rPr>
              <a:t>. </a:t>
            </a:r>
            <a:r>
              <a:rPr lang="es-AR" sz="1200" dirty="0">
                <a:solidFill>
                  <a:prstClr val="black"/>
                </a:solidFill>
                <a:latin typeface="+mn-lt"/>
              </a:rPr>
              <a:t> Es a partir de este momento </a:t>
            </a:r>
            <a:r>
              <a:rPr lang="es-AR" sz="1400" b="1" dirty="0">
                <a:effectLst>
                  <a:outerShdw blurRad="38100" dist="38100" dir="2700000" algn="tl">
                    <a:srgbClr val="000000">
                      <a:alpha val="43137"/>
                    </a:srgbClr>
                  </a:outerShdw>
                </a:effectLst>
                <a:latin typeface="+mn-lt"/>
              </a:rPr>
              <a:t>que nace la </a:t>
            </a:r>
            <a:r>
              <a:rPr lang="es-AR" sz="1400" b="1" dirty="0" err="1">
                <a:effectLst>
                  <a:outerShdw blurRad="38100" dist="38100" dir="2700000" algn="tl">
                    <a:srgbClr val="000000">
                      <a:alpha val="43137"/>
                    </a:srgbClr>
                  </a:outerShdw>
                </a:effectLst>
                <a:latin typeface="+mn-lt"/>
              </a:rPr>
              <a:t>Megacausa</a:t>
            </a:r>
            <a:r>
              <a:rPr lang="es-AR" sz="1400" b="1" dirty="0">
                <a:effectLst>
                  <a:outerShdw blurRad="38100" dist="38100" dir="2700000" algn="tl">
                    <a:srgbClr val="000000">
                      <a:alpha val="43137"/>
                    </a:srgbClr>
                  </a:outerShdw>
                </a:effectLst>
                <a:latin typeface="+mn-lt"/>
              </a:rPr>
              <a:t> del Registro</a:t>
            </a:r>
            <a:r>
              <a:rPr lang="es-AR" sz="1400" dirty="0">
                <a:effectLst>
                  <a:outerShdw blurRad="38100" dist="38100" dir="2700000" algn="tl">
                    <a:srgbClr val="000000">
                      <a:alpha val="43137"/>
                    </a:srgbClr>
                  </a:outerShdw>
                </a:effectLst>
                <a:latin typeface="+mn-lt"/>
              </a:rPr>
              <a:t> </a:t>
            </a:r>
            <a:r>
              <a:rPr lang="es-AR" sz="1200" dirty="0">
                <a:solidFill>
                  <a:prstClr val="black"/>
                </a:solidFill>
                <a:latin typeface="+mn-lt"/>
              </a:rPr>
              <a:t>General de la Provincia.</a:t>
            </a:r>
            <a:endParaRPr lang="es-AR" sz="1400" dirty="0">
              <a:solidFill>
                <a:prstClr val="black"/>
              </a:solidFill>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8 Diagrama"/>
          <p:cNvGraphicFramePr/>
          <p:nvPr/>
        </p:nvGraphicFramePr>
        <p:xfrm>
          <a:off x="1714480" y="2365396"/>
          <a:ext cx="7358114" cy="44926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6 Rectángulo"/>
          <p:cNvSpPr/>
          <p:nvPr/>
        </p:nvSpPr>
        <p:spPr>
          <a:xfrm>
            <a:off x="0" y="1928813"/>
            <a:ext cx="5929313" cy="3386137"/>
          </a:xfrm>
          <a:prstGeom prst="rect">
            <a:avLst/>
          </a:prstGeom>
        </p:spPr>
        <p:txBody>
          <a:bodyPr>
            <a:spAutoFit/>
          </a:bodyPr>
          <a:lstStyle/>
          <a:p>
            <a:pPr fontAlgn="auto">
              <a:spcBef>
                <a:spcPts val="0"/>
              </a:spcBef>
              <a:spcAft>
                <a:spcPts val="0"/>
              </a:spcAft>
              <a:defRPr/>
            </a:pPr>
            <a:r>
              <a:rPr lang="es-AR" sz="1200" dirty="0">
                <a:latin typeface="+mn-lt"/>
              </a:rPr>
              <a:t>La Causa Judicial fue </a:t>
            </a:r>
            <a:r>
              <a:rPr lang="es-AR" sz="1400" b="1" dirty="0">
                <a:effectLst>
                  <a:outerShdw blurRad="38100" dist="38100" dir="2700000" algn="tl">
                    <a:srgbClr val="000000">
                      <a:alpha val="43137"/>
                    </a:srgbClr>
                  </a:outerShdw>
                </a:effectLst>
                <a:latin typeface="+mn-lt"/>
              </a:rPr>
              <a:t>impulsada </a:t>
            </a:r>
            <a:r>
              <a:rPr lang="es-AR" sz="1200" dirty="0">
                <a:latin typeface="+mn-lt"/>
              </a:rPr>
              <a:t>por e</a:t>
            </a:r>
            <a:r>
              <a:rPr lang="es-AR" sz="1400" dirty="0">
                <a:latin typeface="+mn-lt"/>
              </a:rPr>
              <a:t>l </a:t>
            </a:r>
            <a:r>
              <a:rPr lang="es-AR" sz="1400" b="1" dirty="0">
                <a:effectLst>
                  <a:outerShdw blurRad="38100" dist="38100" dir="2700000" algn="tl">
                    <a:srgbClr val="000000">
                      <a:alpha val="43137"/>
                    </a:srgbClr>
                  </a:outerShdw>
                </a:effectLst>
                <a:latin typeface="+mn-lt"/>
              </a:rPr>
              <a:t>Gobierno de la Provincia. </a:t>
            </a:r>
            <a:endParaRPr lang="es-AR" sz="1400" b="1" dirty="0">
              <a:effectLst>
                <a:outerShdw blurRad="38100" dist="38100" dir="2700000" algn="tl">
                  <a:srgbClr val="000000">
                    <a:alpha val="43137"/>
                  </a:srgbClr>
                </a:outerShdw>
              </a:effectLst>
              <a:latin typeface="+mn-lt"/>
            </a:endParaRPr>
          </a:p>
          <a:p>
            <a:pPr fontAlgn="auto">
              <a:spcBef>
                <a:spcPts val="0"/>
              </a:spcBef>
              <a:spcAft>
                <a:spcPts val="0"/>
              </a:spcAft>
              <a:defRPr/>
            </a:pPr>
            <a:endParaRPr lang="es-AR" sz="1400" dirty="0">
              <a:latin typeface="+mn-lt"/>
            </a:endParaRPr>
          </a:p>
          <a:p>
            <a:pPr fontAlgn="auto">
              <a:spcBef>
                <a:spcPts val="0"/>
              </a:spcBef>
              <a:spcAft>
                <a:spcPts val="0"/>
              </a:spcAft>
              <a:defRPr/>
            </a:pPr>
            <a:r>
              <a:rPr lang="es-AR" sz="1200" dirty="0">
                <a:latin typeface="+mn-lt"/>
              </a:rPr>
              <a:t>La situación del Registro era compleja y,</a:t>
            </a:r>
            <a:r>
              <a:rPr lang="es-AR" sz="1400" dirty="0">
                <a:latin typeface="+mn-lt"/>
              </a:rPr>
              <a:t> </a:t>
            </a:r>
            <a:r>
              <a:rPr lang="es-AR" sz="1400" b="1" dirty="0">
                <a:effectLst>
                  <a:outerShdw blurRad="38100" dist="38100" dir="2700000" algn="tl">
                    <a:srgbClr val="000000">
                      <a:alpha val="43137"/>
                    </a:srgbClr>
                  </a:outerShdw>
                </a:effectLst>
                <a:latin typeface="+mn-lt"/>
              </a:rPr>
              <a:t>ante el hallazgo de documentación alterada</a:t>
            </a:r>
            <a:r>
              <a:rPr lang="es-AR" sz="1400" dirty="0">
                <a:latin typeface="+mn-lt"/>
              </a:rPr>
              <a:t>,  </a:t>
            </a:r>
            <a:r>
              <a:rPr lang="es-AR" sz="1200" dirty="0">
                <a:latin typeface="+mn-lt"/>
              </a:rPr>
              <a:t>entre 2004 y 2005 el Ministerio </a:t>
            </a:r>
            <a:r>
              <a:rPr lang="es-AR" sz="1200" dirty="0">
                <a:latin typeface="+mn-lt"/>
              </a:rPr>
              <a:t>de Finanzas presentó </a:t>
            </a:r>
            <a:r>
              <a:rPr lang="es-AR" sz="1200" dirty="0">
                <a:latin typeface="+mn-lt"/>
              </a:rPr>
              <a:t>más de</a:t>
            </a:r>
            <a:r>
              <a:rPr lang="es-AR" sz="1200" b="1" dirty="0">
                <a:effectLst>
                  <a:outerShdw blurRad="38100" dist="38100" dir="2700000" algn="tl">
                    <a:srgbClr val="000000">
                      <a:alpha val="43137"/>
                    </a:srgbClr>
                  </a:outerShdw>
                </a:effectLst>
                <a:latin typeface="+mn-lt"/>
              </a:rPr>
              <a:t> </a:t>
            </a:r>
            <a:r>
              <a:rPr lang="es-AR" sz="1400" b="1" dirty="0">
                <a:effectLst>
                  <a:outerShdw blurRad="38100" dist="38100" dir="2700000" algn="tl">
                    <a:srgbClr val="000000">
                      <a:alpha val="43137"/>
                    </a:srgbClr>
                  </a:outerShdw>
                </a:effectLst>
                <a:latin typeface="+mn-lt"/>
              </a:rPr>
              <a:t>medio centenar de denuncias penales</a:t>
            </a:r>
            <a:r>
              <a:rPr lang="es-AR" sz="1400" dirty="0">
                <a:latin typeface="+mn-lt"/>
              </a:rPr>
              <a:t>. </a:t>
            </a:r>
          </a:p>
          <a:p>
            <a:pPr fontAlgn="auto">
              <a:spcBef>
                <a:spcPts val="0"/>
              </a:spcBef>
              <a:spcAft>
                <a:spcPts val="0"/>
              </a:spcAft>
              <a:defRPr/>
            </a:pPr>
            <a:endParaRPr lang="es-AR" sz="1400" dirty="0">
              <a:latin typeface="+mn-lt"/>
            </a:endParaRPr>
          </a:p>
          <a:p>
            <a:pPr fontAlgn="auto">
              <a:spcBef>
                <a:spcPts val="0"/>
              </a:spcBef>
              <a:spcAft>
                <a:spcPts val="0"/>
              </a:spcAft>
              <a:defRPr/>
            </a:pPr>
            <a:r>
              <a:rPr lang="es-AR" sz="1200" dirty="0">
                <a:latin typeface="+mn-lt"/>
              </a:rPr>
              <a:t>Entrado el año 2006 las denuncias eran trabajadas por diversos fiscales de instrucción. Ante ello el </a:t>
            </a:r>
            <a:r>
              <a:rPr lang="es-AR" sz="1400" b="1" dirty="0">
                <a:effectLst>
                  <a:outerShdw blurRad="38100" dist="38100" dir="2700000" algn="tl">
                    <a:srgbClr val="000000">
                      <a:alpha val="43137"/>
                    </a:srgbClr>
                  </a:outerShdw>
                </a:effectLst>
                <a:latin typeface="+mn-lt"/>
              </a:rPr>
              <a:t>Ministro de Finanzas</a:t>
            </a:r>
            <a:r>
              <a:rPr lang="es-AR" sz="1400" dirty="0">
                <a:latin typeface="+mn-lt"/>
              </a:rPr>
              <a:t>, </a:t>
            </a:r>
            <a:r>
              <a:rPr lang="es-AR" sz="1200" dirty="0" err="1">
                <a:latin typeface="+mn-lt"/>
              </a:rPr>
              <a:t>Cr.</a:t>
            </a:r>
            <a:r>
              <a:rPr lang="es-AR" sz="1200" dirty="0">
                <a:latin typeface="+mn-lt"/>
              </a:rPr>
              <a:t> Ángel Mario </a:t>
            </a:r>
            <a:r>
              <a:rPr lang="es-AR" sz="1200" dirty="0" err="1">
                <a:latin typeface="+mn-lt"/>
              </a:rPr>
              <a:t>Elettore</a:t>
            </a:r>
            <a:r>
              <a:rPr lang="es-AR" sz="1200" dirty="0">
                <a:latin typeface="+mn-lt"/>
              </a:rPr>
              <a:t> </a:t>
            </a:r>
            <a:endParaRPr lang="es-AR" sz="1200" dirty="0">
              <a:latin typeface="+mn-lt"/>
            </a:endParaRPr>
          </a:p>
          <a:p>
            <a:pPr fontAlgn="auto">
              <a:spcBef>
                <a:spcPts val="0"/>
              </a:spcBef>
              <a:spcAft>
                <a:spcPts val="0"/>
              </a:spcAft>
              <a:defRPr/>
            </a:pPr>
            <a:r>
              <a:rPr lang="es-AR" sz="1200" dirty="0">
                <a:latin typeface="+mn-lt"/>
              </a:rPr>
              <a:t>realiza </a:t>
            </a:r>
            <a:r>
              <a:rPr lang="es-AR" sz="1200" dirty="0">
                <a:latin typeface="+mn-lt"/>
              </a:rPr>
              <a:t>en marzo </a:t>
            </a:r>
            <a:r>
              <a:rPr lang="es-AR" sz="1200" dirty="0">
                <a:latin typeface="+mn-lt"/>
              </a:rPr>
              <a:t>de ese año, </a:t>
            </a:r>
            <a:r>
              <a:rPr lang="es-AR" sz="1200" dirty="0">
                <a:latin typeface="+mn-lt"/>
              </a:rPr>
              <a:t>una presentación ante el Fiscal General </a:t>
            </a:r>
            <a:endParaRPr lang="es-AR" sz="1200" dirty="0">
              <a:latin typeface="+mn-lt"/>
            </a:endParaRPr>
          </a:p>
          <a:p>
            <a:pPr fontAlgn="auto">
              <a:spcBef>
                <a:spcPts val="0"/>
              </a:spcBef>
              <a:spcAft>
                <a:spcPts val="0"/>
              </a:spcAft>
              <a:defRPr/>
            </a:pPr>
            <a:r>
              <a:rPr lang="es-AR" sz="1200" dirty="0">
                <a:latin typeface="+mn-lt"/>
              </a:rPr>
              <a:t>y </a:t>
            </a:r>
            <a:r>
              <a:rPr lang="es-AR" sz="1200" dirty="0">
                <a:latin typeface="+mn-lt"/>
              </a:rPr>
              <a:t>el Ministro de Justicia de la Provincia en la que solicitó que </a:t>
            </a:r>
            <a:endParaRPr lang="es-AR" sz="1200" dirty="0">
              <a:latin typeface="+mn-lt"/>
            </a:endParaRPr>
          </a:p>
          <a:p>
            <a:pPr fontAlgn="auto">
              <a:spcBef>
                <a:spcPts val="0"/>
              </a:spcBef>
              <a:spcAft>
                <a:spcPts val="0"/>
              </a:spcAft>
              <a:defRPr/>
            </a:pPr>
            <a:r>
              <a:rPr lang="es-AR" sz="1200" dirty="0">
                <a:latin typeface="+mn-lt"/>
              </a:rPr>
              <a:t>se </a:t>
            </a:r>
            <a:r>
              <a:rPr lang="es-AR" sz="1400" b="1" dirty="0">
                <a:effectLst>
                  <a:outerShdw blurRad="38100" dist="38100" dir="2700000" algn="tl">
                    <a:srgbClr val="000000">
                      <a:alpha val="43137"/>
                    </a:srgbClr>
                  </a:outerShdw>
                </a:effectLst>
                <a:latin typeface="+mn-lt"/>
              </a:rPr>
              <a:t>intensificaran </a:t>
            </a:r>
            <a:r>
              <a:rPr lang="es-AR" sz="1400" b="1" dirty="0">
                <a:effectLst>
                  <a:outerShdw blurRad="38100" dist="38100" dir="2700000" algn="tl">
                    <a:srgbClr val="000000">
                      <a:alpha val="43137"/>
                    </a:srgbClr>
                  </a:outerShdw>
                </a:effectLst>
                <a:latin typeface="+mn-lt"/>
              </a:rPr>
              <a:t>los procesos investigativos </a:t>
            </a:r>
            <a:r>
              <a:rPr lang="es-AR" sz="1400" b="1" dirty="0">
                <a:effectLst>
                  <a:outerShdw blurRad="38100" dist="38100" dir="2700000" algn="tl">
                    <a:srgbClr val="000000">
                      <a:alpha val="43137"/>
                    </a:srgbClr>
                  </a:outerShdw>
                </a:effectLst>
                <a:latin typeface="+mn-lt"/>
              </a:rPr>
              <a:t> </a:t>
            </a:r>
            <a:r>
              <a:rPr lang="es-AR" sz="1200" dirty="0">
                <a:latin typeface="+mn-lt"/>
              </a:rPr>
              <a:t>en </a:t>
            </a:r>
            <a:r>
              <a:rPr lang="es-AR" sz="1200" dirty="0">
                <a:latin typeface="+mn-lt"/>
              </a:rPr>
              <a:t>trámite. </a:t>
            </a:r>
            <a:endParaRPr lang="es-AR" sz="1400" dirty="0">
              <a:latin typeface="+mn-lt"/>
            </a:endParaRPr>
          </a:p>
          <a:p>
            <a:pPr fontAlgn="auto">
              <a:spcBef>
                <a:spcPts val="0"/>
              </a:spcBef>
              <a:spcAft>
                <a:spcPts val="0"/>
              </a:spcAft>
              <a:defRPr/>
            </a:pPr>
            <a:endParaRPr lang="es-AR" sz="1400" dirty="0">
              <a:latin typeface="+mn-lt"/>
            </a:endParaRPr>
          </a:p>
          <a:p>
            <a:pPr fontAlgn="auto">
              <a:spcBef>
                <a:spcPts val="0"/>
              </a:spcBef>
              <a:spcAft>
                <a:spcPts val="0"/>
              </a:spcAft>
              <a:defRPr/>
            </a:pPr>
            <a:r>
              <a:rPr lang="es-AR" sz="1200" dirty="0">
                <a:latin typeface="+mn-lt"/>
              </a:rPr>
              <a:t>Como consecuencia, la Justicia decidió </a:t>
            </a:r>
            <a:r>
              <a:rPr lang="es-AR" sz="1200" dirty="0">
                <a:latin typeface="+mn-lt"/>
              </a:rPr>
              <a:t>unificar</a:t>
            </a:r>
          </a:p>
          <a:p>
            <a:pPr fontAlgn="auto">
              <a:spcBef>
                <a:spcPts val="0"/>
              </a:spcBef>
              <a:spcAft>
                <a:spcPts val="0"/>
              </a:spcAft>
              <a:defRPr/>
            </a:pPr>
            <a:r>
              <a:rPr lang="es-AR" sz="1200" dirty="0">
                <a:latin typeface="+mn-lt"/>
              </a:rPr>
              <a:t>las  investigaciones </a:t>
            </a:r>
            <a:r>
              <a:rPr lang="es-AR" sz="1200" dirty="0">
                <a:latin typeface="+mn-lt"/>
              </a:rPr>
              <a:t>en una misma Fiscalía </a:t>
            </a:r>
            <a:endParaRPr lang="es-AR" sz="1200" dirty="0">
              <a:latin typeface="+mn-lt"/>
            </a:endParaRPr>
          </a:p>
          <a:p>
            <a:pPr fontAlgn="auto">
              <a:spcBef>
                <a:spcPts val="0"/>
              </a:spcBef>
              <a:spcAft>
                <a:spcPts val="0"/>
              </a:spcAft>
              <a:defRPr/>
            </a:pPr>
            <a:r>
              <a:rPr lang="es-AR" sz="1200" dirty="0">
                <a:latin typeface="+mn-lt"/>
              </a:rPr>
              <a:t>y </a:t>
            </a:r>
            <a:r>
              <a:rPr lang="es-AR" sz="1200" dirty="0">
                <a:latin typeface="+mn-lt"/>
              </a:rPr>
              <a:t>se </a:t>
            </a:r>
            <a:r>
              <a:rPr lang="es-AR" sz="1200" dirty="0">
                <a:latin typeface="+mn-lt"/>
              </a:rPr>
              <a:t>inició un </a:t>
            </a:r>
            <a:r>
              <a:rPr lang="es-AR" sz="1400" b="1" dirty="0">
                <a:effectLst>
                  <a:outerShdw blurRad="38100" dist="38100" dir="2700000" algn="tl">
                    <a:srgbClr val="000000">
                      <a:alpha val="43137"/>
                    </a:srgbClr>
                  </a:outerShdw>
                </a:effectLst>
                <a:latin typeface="+mn-lt"/>
              </a:rPr>
              <a:t>proceso investigativo  </a:t>
            </a:r>
          </a:p>
          <a:p>
            <a:pPr fontAlgn="auto">
              <a:spcBef>
                <a:spcPts val="0"/>
              </a:spcBef>
              <a:spcAft>
                <a:spcPts val="0"/>
              </a:spcAft>
              <a:defRPr/>
            </a:pPr>
            <a:r>
              <a:rPr lang="es-AR" sz="1400" b="1" dirty="0">
                <a:effectLst>
                  <a:outerShdw blurRad="38100" dist="38100" dir="2700000" algn="tl">
                    <a:srgbClr val="000000">
                      <a:alpha val="43137"/>
                    </a:srgbClr>
                  </a:outerShdw>
                </a:effectLst>
                <a:latin typeface="+mn-lt"/>
              </a:rPr>
              <a:t>Inédito </a:t>
            </a:r>
            <a:r>
              <a:rPr lang="es-AR" sz="1200" dirty="0">
                <a:latin typeface="+mn-lt"/>
              </a:rPr>
              <a:t>que todavía continúa.</a:t>
            </a:r>
            <a:endParaRPr lang="es-AR" sz="1400" dirty="0">
              <a:latin typeface="+mn-lt"/>
            </a:endParaRPr>
          </a:p>
        </p:txBody>
      </p:sp>
      <p:sp>
        <p:nvSpPr>
          <p:cNvPr id="10" name="9 Botón de acción: Inicio">
            <a:hlinkClick r:id="" action="ppaction://hlinkshowjump?jump=firstslide" highlightClick="1"/>
          </p:cNvPr>
          <p:cNvSpPr/>
          <p:nvPr/>
        </p:nvSpPr>
        <p:spPr>
          <a:xfrm>
            <a:off x="71438" y="857250"/>
            <a:ext cx="571500" cy="428625"/>
          </a:xfrm>
          <a:prstGeom prst="actionButtonHome">
            <a:avLst/>
          </a:prstGeom>
          <a:solidFill>
            <a:schemeClr val="bg1"/>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22532" name="13 Grupo"/>
          <p:cNvGrpSpPr>
            <a:grpSpLocks/>
          </p:cNvGrpSpPr>
          <p:nvPr/>
        </p:nvGrpSpPr>
        <p:grpSpPr bwMode="auto">
          <a:xfrm>
            <a:off x="-71438" y="1428750"/>
            <a:ext cx="4643438" cy="428625"/>
            <a:chOff x="1474427" y="214290"/>
            <a:chExt cx="3993379" cy="428628"/>
          </a:xfrm>
        </p:grpSpPr>
        <p:sp>
          <p:nvSpPr>
            <p:cNvPr id="12" name="11 Rectángulo"/>
            <p:cNvSpPr/>
            <p:nvPr/>
          </p:nvSpPr>
          <p:spPr>
            <a:xfrm>
              <a:off x="1514020" y="214290"/>
              <a:ext cx="3953786" cy="42862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s-AR" dirty="0"/>
            </a:p>
          </p:txBody>
        </p:sp>
        <p:sp>
          <p:nvSpPr>
            <p:cNvPr id="22540" name="Rectangle 4">
              <a:hlinkClick r:id="rId7" action="ppaction://hlinksldjump"/>
            </p:cNvPr>
            <p:cNvSpPr>
              <a:spLocks noChangeArrowheads="1"/>
            </p:cNvSpPr>
            <p:nvPr/>
          </p:nvSpPr>
          <p:spPr bwMode="auto">
            <a:xfrm>
              <a:off x="1474427" y="232926"/>
              <a:ext cx="3000363" cy="338554"/>
            </a:xfrm>
            <a:prstGeom prst="rect">
              <a:avLst/>
            </a:prstGeom>
            <a:noFill/>
            <a:ln w="9525">
              <a:noFill/>
              <a:miter lim="800000"/>
              <a:headEnd/>
              <a:tailEnd/>
            </a:ln>
          </p:spPr>
          <p:txBody>
            <a:bodyPr anchor="ctr">
              <a:spAutoFit/>
            </a:bodyPr>
            <a:lstStyle/>
            <a:p>
              <a:pPr indent="107950"/>
              <a:r>
                <a:rPr lang="es-AR" sz="1600">
                  <a:solidFill>
                    <a:schemeClr val="bg1"/>
                  </a:solidFill>
                  <a:latin typeface="Calibri" pitchFamily="34" charset="0"/>
                  <a:ea typeface="Calibri" pitchFamily="34" charset="0"/>
                  <a:cs typeface="Tahoma" pitchFamily="34" charset="0"/>
                </a:rPr>
                <a:t>¿Cómo comenzó?</a:t>
              </a:r>
            </a:p>
          </p:txBody>
        </p:sp>
      </p:grpSp>
      <p:grpSp>
        <p:nvGrpSpPr>
          <p:cNvPr id="22533" name="14 Grupo"/>
          <p:cNvGrpSpPr>
            <a:grpSpLocks/>
          </p:cNvGrpSpPr>
          <p:nvPr/>
        </p:nvGrpSpPr>
        <p:grpSpPr bwMode="auto">
          <a:xfrm>
            <a:off x="0" y="0"/>
            <a:ext cx="9144000" cy="785813"/>
            <a:chOff x="0" y="0"/>
            <a:chExt cx="9144000" cy="785794"/>
          </a:xfrm>
        </p:grpSpPr>
        <p:sp>
          <p:nvSpPr>
            <p:cNvPr id="16" name="15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22535" name="37 Grupo"/>
            <p:cNvGrpSpPr>
              <a:grpSpLocks/>
            </p:cNvGrpSpPr>
            <p:nvPr/>
          </p:nvGrpSpPr>
          <p:grpSpPr bwMode="auto">
            <a:xfrm>
              <a:off x="5688763" y="142852"/>
              <a:ext cx="3240953" cy="571504"/>
              <a:chOff x="4643438" y="1063674"/>
              <a:chExt cx="3455268" cy="650814"/>
            </a:xfrm>
          </p:grpSpPr>
          <p:pic>
            <p:nvPicPr>
              <p:cNvPr id="22536" name="18 Imagen" descr="Finanzas 2012.png"/>
              <p:cNvPicPr>
                <a:picLocks noChangeAspect="1"/>
              </p:cNvPicPr>
              <p:nvPr/>
            </p:nvPicPr>
            <p:blipFill>
              <a:blip r:embed="rId8"/>
              <a:srcRect/>
              <a:stretch>
                <a:fillRect/>
              </a:stretch>
            </p:blipFill>
            <p:spPr bwMode="auto">
              <a:xfrm>
                <a:off x="4643438" y="1063674"/>
                <a:ext cx="1378320" cy="613224"/>
              </a:xfrm>
              <a:prstGeom prst="rect">
                <a:avLst/>
              </a:prstGeom>
              <a:noFill/>
              <a:ln w="9525">
                <a:noFill/>
                <a:miter lim="800000"/>
                <a:headEnd/>
                <a:tailEnd/>
              </a:ln>
            </p:spPr>
          </p:pic>
          <p:pic>
            <p:nvPicPr>
              <p:cNvPr id="22537" name="19 Imagen" descr="provincia 2.png"/>
              <p:cNvPicPr>
                <a:picLocks noChangeAspect="1"/>
              </p:cNvPicPr>
              <p:nvPr/>
            </p:nvPicPr>
            <p:blipFill>
              <a:blip r:embed="rId9"/>
              <a:srcRect/>
              <a:stretch>
                <a:fillRect/>
              </a:stretch>
            </p:blipFill>
            <p:spPr bwMode="auto">
              <a:xfrm>
                <a:off x="6215074" y="1082024"/>
                <a:ext cx="1883632" cy="557934"/>
              </a:xfrm>
              <a:prstGeom prst="rect">
                <a:avLst/>
              </a:prstGeom>
              <a:noFill/>
              <a:ln w="9525">
                <a:noFill/>
                <a:miter lim="800000"/>
                <a:headEnd/>
                <a:tailEnd/>
              </a:ln>
            </p:spPr>
          </p:pic>
          <p:cxnSp>
            <p:nvCxnSpPr>
              <p:cNvPr id="21" name="20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ámara inflexible. Ya pasaron 33 juicios de la megacausa y, aunque varía el tribunal, la tendencia sigue (Raimundo Viñuelas / Archivo). "/>
          <p:cNvPicPr>
            <a:picLocks noChangeAspect="1" noChangeArrowheads="1"/>
          </p:cNvPicPr>
          <p:nvPr/>
        </p:nvPicPr>
        <p:blipFill>
          <a:blip r:embed="rId3"/>
          <a:srcRect/>
          <a:stretch>
            <a:fillRect/>
          </a:stretch>
        </p:blipFill>
        <p:spPr bwMode="auto">
          <a:xfrm rot="20707641">
            <a:off x="380959" y="2891287"/>
            <a:ext cx="4643470" cy="264721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9" name="8 Rectángulo"/>
          <p:cNvSpPr/>
          <p:nvPr/>
        </p:nvSpPr>
        <p:spPr>
          <a:xfrm>
            <a:off x="5786438" y="2071688"/>
            <a:ext cx="3214687" cy="3754437"/>
          </a:xfrm>
          <a:prstGeom prst="rect">
            <a:avLst/>
          </a:prstGeom>
        </p:spPr>
        <p:txBody>
          <a:bodyPr>
            <a:spAutoFit/>
          </a:bodyPr>
          <a:lstStyle/>
          <a:p>
            <a:pPr fontAlgn="auto">
              <a:spcBef>
                <a:spcPts val="0"/>
              </a:spcBef>
              <a:spcAft>
                <a:spcPts val="0"/>
              </a:spcAft>
              <a:defRPr/>
            </a:pPr>
            <a:r>
              <a:rPr lang="es-AR" sz="1400" dirty="0">
                <a:latin typeface="+mn-lt"/>
              </a:rPr>
              <a:t>Una vez que se concentraron las causas en una única Fiscalía, </a:t>
            </a:r>
            <a:r>
              <a:rPr lang="es-AR" sz="1400" dirty="0">
                <a:latin typeface="+mn-lt"/>
              </a:rPr>
              <a:t>a </a:t>
            </a:r>
            <a:r>
              <a:rPr lang="es-AR" sz="1400" dirty="0">
                <a:latin typeface="+mn-lt"/>
              </a:rPr>
              <a:t>fines de abril de 2006 se llevaron a cabo numerosos actos </a:t>
            </a:r>
            <a:r>
              <a:rPr lang="es-AR" sz="1400" dirty="0">
                <a:latin typeface="+mn-lt"/>
              </a:rPr>
              <a:t>procesales. Entre </a:t>
            </a:r>
            <a:r>
              <a:rPr lang="es-AR" sz="1400" dirty="0">
                <a:latin typeface="+mn-lt"/>
              </a:rPr>
              <a:t>ellos el </a:t>
            </a:r>
            <a:r>
              <a:rPr lang="es-AR" sz="1400" b="1" dirty="0">
                <a:effectLst>
                  <a:outerShdw blurRad="38100" dist="38100" dir="2700000" algn="tl">
                    <a:srgbClr val="000000">
                      <a:alpha val="43137"/>
                    </a:srgbClr>
                  </a:outerShdw>
                </a:effectLst>
                <a:latin typeface="+mn-lt"/>
              </a:rPr>
              <a:t>allanamiento a la sede de la repartición</a:t>
            </a:r>
            <a:r>
              <a:rPr lang="es-AR" sz="1400" b="1" dirty="0">
                <a:latin typeface="+mn-lt"/>
              </a:rPr>
              <a:t>, </a:t>
            </a:r>
            <a:r>
              <a:rPr lang="es-AR" sz="1400" dirty="0">
                <a:latin typeface="+mn-lt"/>
              </a:rPr>
              <a:t>lo que motivó su cierre por el espacio de</a:t>
            </a:r>
            <a:r>
              <a:rPr lang="es-AR" sz="1400" b="1" dirty="0">
                <a:latin typeface="+mn-lt"/>
              </a:rPr>
              <a:t> </a:t>
            </a:r>
            <a:r>
              <a:rPr lang="es-AR" sz="1400" b="1" dirty="0">
                <a:effectLst>
                  <a:outerShdw blurRad="38100" dist="38100" dir="2700000" algn="tl">
                    <a:srgbClr val="000000">
                      <a:alpha val="43137"/>
                    </a:srgbClr>
                  </a:outerShdw>
                </a:effectLst>
                <a:latin typeface="+mn-lt"/>
              </a:rPr>
              <a:t>14 días</a:t>
            </a:r>
            <a:r>
              <a:rPr lang="es-AR" sz="1400" dirty="0">
                <a:latin typeface="+mn-lt"/>
              </a:rPr>
              <a:t>. En ese lapso de tiempo se procedió a la verificación de asientos registrales y </a:t>
            </a:r>
            <a:r>
              <a:rPr lang="es-AR" sz="1400" b="1" dirty="0">
                <a:effectLst>
                  <a:outerShdw blurRad="38100" dist="38100" dir="2700000" algn="tl">
                    <a:srgbClr val="000000">
                      <a:alpha val="43137"/>
                    </a:srgbClr>
                  </a:outerShdw>
                </a:effectLst>
                <a:latin typeface="+mn-lt"/>
              </a:rPr>
              <a:t>detección de nuevos hechos de falsificación</a:t>
            </a:r>
            <a:r>
              <a:rPr lang="es-AR" sz="1400" dirty="0">
                <a:latin typeface="+mn-lt"/>
              </a:rPr>
              <a:t>. </a:t>
            </a:r>
          </a:p>
          <a:p>
            <a:pPr fontAlgn="auto">
              <a:spcBef>
                <a:spcPts val="0"/>
              </a:spcBef>
              <a:spcAft>
                <a:spcPts val="0"/>
              </a:spcAft>
              <a:defRPr/>
            </a:pPr>
            <a:endParaRPr lang="es-AR" sz="1400" dirty="0">
              <a:latin typeface="+mn-lt"/>
            </a:endParaRPr>
          </a:p>
          <a:p>
            <a:pPr fontAlgn="auto">
              <a:spcBef>
                <a:spcPts val="0"/>
              </a:spcBef>
              <a:spcAft>
                <a:spcPts val="0"/>
              </a:spcAft>
              <a:defRPr/>
            </a:pPr>
            <a:r>
              <a:rPr lang="es-AR" sz="1400" dirty="0">
                <a:latin typeface="+mn-lt"/>
              </a:rPr>
              <a:t>Como es de público conocimiento, desde aquel momento </a:t>
            </a:r>
            <a:r>
              <a:rPr lang="es-AR" sz="1400" b="1" dirty="0">
                <a:effectLst>
                  <a:outerShdw blurRad="38100" dist="38100" dir="2700000" algn="tl">
                    <a:srgbClr val="000000">
                      <a:alpha val="43137"/>
                    </a:srgbClr>
                  </a:outerShdw>
                </a:effectLst>
                <a:latin typeface="+mn-lt"/>
              </a:rPr>
              <a:t>se instruyeron centenares de </a:t>
            </a:r>
            <a:r>
              <a:rPr lang="es-AR" sz="1400" b="1" dirty="0">
                <a:effectLst>
                  <a:outerShdw blurRad="38100" dist="38100" dir="2700000" algn="tl">
                    <a:srgbClr val="000000">
                      <a:alpha val="43137"/>
                    </a:srgbClr>
                  </a:outerShdw>
                </a:effectLst>
                <a:latin typeface="+mn-lt"/>
              </a:rPr>
              <a:t>causas</a:t>
            </a:r>
            <a:r>
              <a:rPr lang="es-AR" sz="1400" dirty="0">
                <a:latin typeface="+mn-lt"/>
              </a:rPr>
              <a:t> de las cuales, un </a:t>
            </a:r>
            <a:r>
              <a:rPr lang="es-AR" sz="1400" dirty="0">
                <a:latin typeface="+mn-lt"/>
              </a:rPr>
              <a:t>alto </a:t>
            </a:r>
            <a:r>
              <a:rPr lang="es-AR" sz="1400" dirty="0">
                <a:latin typeface="+mn-lt"/>
              </a:rPr>
              <a:t>porcentaje se </a:t>
            </a:r>
            <a:r>
              <a:rPr lang="es-AR" sz="1400" dirty="0">
                <a:latin typeface="+mn-lt"/>
              </a:rPr>
              <a:t>elevaron a juicio oral y </a:t>
            </a:r>
            <a:r>
              <a:rPr lang="es-AR" sz="1400" dirty="0">
                <a:latin typeface="+mn-lt"/>
              </a:rPr>
              <a:t>público, realizándose </a:t>
            </a:r>
            <a:r>
              <a:rPr lang="es-AR" sz="1400" b="1" dirty="0">
                <a:effectLst>
                  <a:outerShdw blurRad="38100" dist="38100" dir="2700000" algn="tl">
                    <a:srgbClr val="000000">
                      <a:alpha val="43137"/>
                    </a:srgbClr>
                  </a:outerShdw>
                </a:effectLst>
                <a:latin typeface="+mn-lt"/>
              </a:rPr>
              <a:t>más </a:t>
            </a:r>
            <a:r>
              <a:rPr lang="es-AR" sz="1400" b="1" dirty="0">
                <a:effectLst>
                  <a:outerShdw blurRad="38100" dist="38100" dir="2700000" algn="tl">
                    <a:srgbClr val="000000">
                      <a:alpha val="43137"/>
                    </a:srgbClr>
                  </a:outerShdw>
                </a:effectLst>
                <a:latin typeface="+mn-lt"/>
              </a:rPr>
              <a:t>de 30 juicios </a:t>
            </a:r>
            <a:r>
              <a:rPr lang="es-AR" sz="1400" dirty="0">
                <a:latin typeface="+mn-lt"/>
              </a:rPr>
              <a:t>ante la Cámara 10 </a:t>
            </a:r>
            <a:r>
              <a:rPr lang="es-AR" sz="1400" baseline="30000" dirty="0" err="1">
                <a:latin typeface="+mn-lt"/>
              </a:rPr>
              <a:t>ma</a:t>
            </a:r>
            <a:r>
              <a:rPr lang="es-AR" sz="1400" dirty="0">
                <a:latin typeface="+mn-lt"/>
              </a:rPr>
              <a:t> del Crimen.</a:t>
            </a:r>
          </a:p>
        </p:txBody>
      </p:sp>
      <p:sp>
        <p:nvSpPr>
          <p:cNvPr id="10" name="9 Botón de acción: Inicio">
            <a:hlinkClick r:id="" action="ppaction://hlinkshowjump?jump=firstslide" highlightClick="1"/>
          </p:cNvPr>
          <p:cNvSpPr/>
          <p:nvPr/>
        </p:nvSpPr>
        <p:spPr>
          <a:xfrm>
            <a:off x="71438" y="857250"/>
            <a:ext cx="571500" cy="428625"/>
          </a:xfrm>
          <a:prstGeom prst="actionButtonHome">
            <a:avLst/>
          </a:prstGeom>
          <a:solidFill>
            <a:schemeClr val="bg1"/>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11" name="21 Grupo"/>
          <p:cNvGrpSpPr/>
          <p:nvPr/>
        </p:nvGrpSpPr>
        <p:grpSpPr>
          <a:xfrm>
            <a:off x="0" y="1375934"/>
            <a:ext cx="5715008" cy="500066"/>
            <a:chOff x="-366513" y="1071546"/>
            <a:chExt cx="4886746" cy="500066"/>
          </a:xfrm>
          <a:solidFill>
            <a:schemeClr val="accent1">
              <a:lumMod val="75000"/>
            </a:schemeClr>
          </a:solidFill>
        </p:grpSpPr>
        <p:sp>
          <p:nvSpPr>
            <p:cNvPr id="12" name="11 Rectángulo">
              <a:hlinkClick r:id="rId4" action="ppaction://hlinksldjump"/>
            </p:cNvPr>
            <p:cNvSpPr/>
            <p:nvPr/>
          </p:nvSpPr>
          <p:spPr>
            <a:xfrm>
              <a:off x="-366513" y="1071546"/>
              <a:ext cx="4886746" cy="5000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13" name="Rectangle 6">
              <a:hlinkClick r:id="rId4" action="ppaction://hlinksldjump"/>
            </p:cNvPr>
            <p:cNvSpPr>
              <a:spLocks noChangeArrowheads="1"/>
            </p:cNvSpPr>
            <p:nvPr/>
          </p:nvSpPr>
          <p:spPr bwMode="auto">
            <a:xfrm>
              <a:off x="-305456" y="1124348"/>
              <a:ext cx="3571900" cy="338554"/>
            </a:xfrm>
            <a:prstGeom prst="rect">
              <a:avLst/>
            </a:prstGeom>
            <a:grpFill/>
            <a:ln w="9525">
              <a:noFill/>
              <a:miter lim="800000"/>
              <a:headEnd/>
              <a:tailEnd/>
            </a:ln>
            <a:effectLst/>
          </p:spPr>
          <p:txBody>
            <a:bodyPr anchor="ctr">
              <a:spAutoFit/>
            </a:bodyPr>
            <a:lstStyle/>
            <a:p>
              <a:pPr indent="107950">
                <a:defRPr/>
              </a:pPr>
              <a:r>
                <a:rPr lang="es-AR" sz="1600" dirty="0">
                  <a:solidFill>
                    <a:schemeClr val="bg1"/>
                  </a:solidFill>
                  <a:latin typeface="+mn-lt"/>
                  <a:ea typeface="Calibri" pitchFamily="34" charset="0"/>
                  <a:cs typeface="Tahoma" pitchFamily="34" charset="0"/>
                </a:rPr>
                <a:t>¿Qué medidas tomó la Justicia?</a:t>
              </a:r>
            </a:p>
          </p:txBody>
        </p:sp>
      </p:grpSp>
      <p:grpSp>
        <p:nvGrpSpPr>
          <p:cNvPr id="24581" name="14 Grupo"/>
          <p:cNvGrpSpPr>
            <a:grpSpLocks/>
          </p:cNvGrpSpPr>
          <p:nvPr/>
        </p:nvGrpSpPr>
        <p:grpSpPr bwMode="auto">
          <a:xfrm>
            <a:off x="0" y="0"/>
            <a:ext cx="9144000" cy="785813"/>
            <a:chOff x="0" y="0"/>
            <a:chExt cx="9144000" cy="785794"/>
          </a:xfrm>
        </p:grpSpPr>
        <p:sp>
          <p:nvSpPr>
            <p:cNvPr id="16" name="15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24584" name="37 Grupo"/>
            <p:cNvGrpSpPr>
              <a:grpSpLocks/>
            </p:cNvGrpSpPr>
            <p:nvPr/>
          </p:nvGrpSpPr>
          <p:grpSpPr bwMode="auto">
            <a:xfrm>
              <a:off x="5688763" y="142852"/>
              <a:ext cx="3240953" cy="571504"/>
              <a:chOff x="4643438" y="1063674"/>
              <a:chExt cx="3455268" cy="650814"/>
            </a:xfrm>
          </p:grpSpPr>
          <p:pic>
            <p:nvPicPr>
              <p:cNvPr id="24585" name="17 Imagen" descr="Finanzas 2012.png"/>
              <p:cNvPicPr>
                <a:picLocks noChangeAspect="1"/>
              </p:cNvPicPr>
              <p:nvPr/>
            </p:nvPicPr>
            <p:blipFill>
              <a:blip r:embed="rId5"/>
              <a:srcRect/>
              <a:stretch>
                <a:fillRect/>
              </a:stretch>
            </p:blipFill>
            <p:spPr bwMode="auto">
              <a:xfrm>
                <a:off x="4643438" y="1063674"/>
                <a:ext cx="1378320" cy="613224"/>
              </a:xfrm>
              <a:prstGeom prst="rect">
                <a:avLst/>
              </a:prstGeom>
              <a:noFill/>
              <a:ln w="9525">
                <a:noFill/>
                <a:miter lim="800000"/>
                <a:headEnd/>
                <a:tailEnd/>
              </a:ln>
            </p:spPr>
          </p:pic>
          <p:pic>
            <p:nvPicPr>
              <p:cNvPr id="24586" name="18 Imagen" descr="provincia 2.png"/>
              <p:cNvPicPr>
                <a:picLocks noChangeAspect="1"/>
              </p:cNvPicPr>
              <p:nvPr/>
            </p:nvPicPr>
            <p:blipFill>
              <a:blip r:embed="rId6"/>
              <a:srcRect/>
              <a:stretch>
                <a:fillRect/>
              </a:stretch>
            </p:blipFill>
            <p:spPr bwMode="auto">
              <a:xfrm>
                <a:off x="6215074" y="1082024"/>
                <a:ext cx="1883632" cy="557934"/>
              </a:xfrm>
              <a:prstGeom prst="rect">
                <a:avLst/>
              </a:prstGeom>
              <a:noFill/>
              <a:ln w="9525">
                <a:noFill/>
                <a:miter lim="800000"/>
                <a:headEnd/>
                <a:tailEnd/>
              </a:ln>
            </p:spPr>
          </p:pic>
          <p:cxnSp>
            <p:nvCxnSpPr>
              <p:cNvPr id="21" name="20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4582" name="21 CuadroTexto"/>
          <p:cNvSpPr txBox="1">
            <a:spLocks noChangeArrowheads="1"/>
          </p:cNvSpPr>
          <p:nvPr/>
        </p:nvSpPr>
        <p:spPr bwMode="auto">
          <a:xfrm rot="-940597">
            <a:off x="815975" y="5935663"/>
            <a:ext cx="1450975" cy="230187"/>
          </a:xfrm>
          <a:prstGeom prst="rect">
            <a:avLst/>
          </a:prstGeom>
          <a:noFill/>
          <a:ln w="9525">
            <a:noFill/>
            <a:miter lim="800000"/>
            <a:headEnd/>
            <a:tailEnd/>
          </a:ln>
        </p:spPr>
        <p:txBody>
          <a:bodyPr wrap="none">
            <a:spAutoFit/>
          </a:bodyPr>
          <a:lstStyle/>
          <a:p>
            <a:r>
              <a:rPr lang="es-AR" sz="900" i="1">
                <a:latin typeface="Calibri" pitchFamily="34" charset="0"/>
              </a:rPr>
              <a:t>Fuente: La Voz del Interior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nvGraphicFramePr>
        <p:xfrm>
          <a:off x="3428992" y="1714488"/>
          <a:ext cx="6096000" cy="45720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9 Botón de acción: Inicio">
            <a:hlinkClick r:id="" action="ppaction://hlinkshowjump?jump=firstslide" highlightClick="1"/>
          </p:cNvPr>
          <p:cNvSpPr/>
          <p:nvPr/>
        </p:nvSpPr>
        <p:spPr>
          <a:xfrm>
            <a:off x="71438" y="857250"/>
            <a:ext cx="571500" cy="428625"/>
          </a:xfrm>
          <a:prstGeom prst="actionButtonHome">
            <a:avLst/>
          </a:prstGeom>
          <a:solidFill>
            <a:schemeClr val="bg1"/>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12" name="24 Grupo"/>
          <p:cNvGrpSpPr/>
          <p:nvPr/>
        </p:nvGrpSpPr>
        <p:grpSpPr>
          <a:xfrm>
            <a:off x="-32" y="1428734"/>
            <a:ext cx="5214974" cy="500068"/>
            <a:chOff x="-692670" y="1980751"/>
            <a:chExt cx="9296258" cy="477336"/>
          </a:xfrm>
          <a:solidFill>
            <a:schemeClr val="accent5"/>
          </a:solidFill>
        </p:grpSpPr>
        <p:sp>
          <p:nvSpPr>
            <p:cNvPr id="13" name="12 Rectángulo">
              <a:hlinkClick r:id="rId7" action="ppaction://hlinksldjump"/>
            </p:cNvPr>
            <p:cNvSpPr/>
            <p:nvPr/>
          </p:nvSpPr>
          <p:spPr>
            <a:xfrm>
              <a:off x="-692670" y="1980751"/>
              <a:ext cx="9296258" cy="4773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14" name="Rectangle 7">
              <a:hlinkClick r:id="rId7" action="ppaction://hlinksldjump"/>
            </p:cNvPr>
            <p:cNvSpPr>
              <a:spLocks noChangeArrowheads="1"/>
            </p:cNvSpPr>
            <p:nvPr/>
          </p:nvSpPr>
          <p:spPr bwMode="auto">
            <a:xfrm>
              <a:off x="-692670" y="2048939"/>
              <a:ext cx="7215239" cy="323163"/>
            </a:xfrm>
            <a:prstGeom prst="rect">
              <a:avLst/>
            </a:prstGeom>
            <a:noFill/>
            <a:ln w="9525">
              <a:noFill/>
              <a:miter lim="800000"/>
              <a:headEnd/>
              <a:tailEnd/>
            </a:ln>
            <a:effectLst/>
          </p:spPr>
          <p:txBody>
            <a:bodyPr anchor="ctr">
              <a:spAutoFit/>
            </a:bodyPr>
            <a:lstStyle/>
            <a:p>
              <a:pPr indent="107950">
                <a:defRPr/>
              </a:pPr>
              <a:r>
                <a:rPr lang="es-AR" sz="1600" dirty="0">
                  <a:solidFill>
                    <a:schemeClr val="bg1"/>
                  </a:solidFill>
                  <a:latin typeface="+mn-lt"/>
                  <a:ea typeface="Calibri" pitchFamily="34" charset="0"/>
                  <a:cs typeface="Tahoma" pitchFamily="34" charset="0"/>
                </a:rPr>
                <a:t>¿Cuál es el estado actual de la </a:t>
              </a:r>
              <a:r>
                <a:rPr lang="es-AR" sz="1600" dirty="0" err="1">
                  <a:solidFill>
                    <a:schemeClr val="bg1"/>
                  </a:solidFill>
                  <a:latin typeface="+mn-lt"/>
                  <a:ea typeface="Calibri" pitchFamily="34" charset="0"/>
                  <a:cs typeface="Tahoma" pitchFamily="34" charset="0"/>
                </a:rPr>
                <a:t>MegaCausa</a:t>
              </a:r>
              <a:r>
                <a:rPr lang="es-AR" sz="1600" dirty="0">
                  <a:solidFill>
                    <a:schemeClr val="bg1"/>
                  </a:solidFill>
                  <a:latin typeface="+mn-lt"/>
                  <a:ea typeface="Calibri" pitchFamily="34" charset="0"/>
                  <a:cs typeface="Tahoma" pitchFamily="34" charset="0"/>
                </a:rPr>
                <a:t>?</a:t>
              </a:r>
            </a:p>
          </p:txBody>
        </p:sp>
      </p:grpSp>
      <p:grpSp>
        <p:nvGrpSpPr>
          <p:cNvPr id="26628" name="10 Grupo"/>
          <p:cNvGrpSpPr>
            <a:grpSpLocks/>
          </p:cNvGrpSpPr>
          <p:nvPr/>
        </p:nvGrpSpPr>
        <p:grpSpPr bwMode="auto">
          <a:xfrm>
            <a:off x="0" y="0"/>
            <a:ext cx="9144000" cy="785813"/>
            <a:chOff x="0" y="0"/>
            <a:chExt cx="9144000" cy="785794"/>
          </a:xfrm>
        </p:grpSpPr>
        <p:sp>
          <p:nvSpPr>
            <p:cNvPr id="16" name="15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26631" name="37 Grupo"/>
            <p:cNvGrpSpPr>
              <a:grpSpLocks/>
            </p:cNvGrpSpPr>
            <p:nvPr/>
          </p:nvGrpSpPr>
          <p:grpSpPr bwMode="auto">
            <a:xfrm>
              <a:off x="5688763" y="142852"/>
              <a:ext cx="3240953" cy="571504"/>
              <a:chOff x="4643438" y="1063674"/>
              <a:chExt cx="3455268" cy="650814"/>
            </a:xfrm>
          </p:grpSpPr>
          <p:pic>
            <p:nvPicPr>
              <p:cNvPr id="26632" name="18 Imagen" descr="Finanzas 2012.png"/>
              <p:cNvPicPr>
                <a:picLocks noChangeAspect="1"/>
              </p:cNvPicPr>
              <p:nvPr/>
            </p:nvPicPr>
            <p:blipFill>
              <a:blip r:embed="rId8"/>
              <a:srcRect/>
              <a:stretch>
                <a:fillRect/>
              </a:stretch>
            </p:blipFill>
            <p:spPr bwMode="auto">
              <a:xfrm>
                <a:off x="4643438" y="1063674"/>
                <a:ext cx="1378320" cy="613224"/>
              </a:xfrm>
              <a:prstGeom prst="rect">
                <a:avLst/>
              </a:prstGeom>
              <a:noFill/>
              <a:ln w="9525">
                <a:noFill/>
                <a:miter lim="800000"/>
                <a:headEnd/>
                <a:tailEnd/>
              </a:ln>
            </p:spPr>
          </p:pic>
          <p:pic>
            <p:nvPicPr>
              <p:cNvPr id="26633" name="19 Imagen" descr="provincia 2.png"/>
              <p:cNvPicPr>
                <a:picLocks noChangeAspect="1"/>
              </p:cNvPicPr>
              <p:nvPr/>
            </p:nvPicPr>
            <p:blipFill>
              <a:blip r:embed="rId9"/>
              <a:srcRect/>
              <a:stretch>
                <a:fillRect/>
              </a:stretch>
            </p:blipFill>
            <p:spPr bwMode="auto">
              <a:xfrm>
                <a:off x="6215074" y="1082024"/>
                <a:ext cx="1883632" cy="557934"/>
              </a:xfrm>
              <a:prstGeom prst="rect">
                <a:avLst/>
              </a:prstGeom>
              <a:noFill/>
              <a:ln w="9525">
                <a:noFill/>
                <a:miter lim="800000"/>
                <a:headEnd/>
                <a:tailEnd/>
              </a:ln>
            </p:spPr>
          </p:pic>
          <p:cxnSp>
            <p:nvCxnSpPr>
              <p:cNvPr id="21" name="20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6629" name="4 Rectángulo"/>
          <p:cNvSpPr>
            <a:spLocks noChangeArrowheads="1"/>
          </p:cNvSpPr>
          <p:nvPr/>
        </p:nvSpPr>
        <p:spPr bwMode="auto">
          <a:xfrm>
            <a:off x="71438" y="2214563"/>
            <a:ext cx="4429125" cy="3908425"/>
          </a:xfrm>
          <a:prstGeom prst="rect">
            <a:avLst/>
          </a:prstGeom>
          <a:noFill/>
          <a:ln w="9525">
            <a:noFill/>
            <a:miter lim="800000"/>
            <a:headEnd/>
            <a:tailEnd/>
          </a:ln>
        </p:spPr>
        <p:txBody>
          <a:bodyPr>
            <a:spAutoFit/>
          </a:bodyPr>
          <a:lstStyle/>
          <a:p>
            <a:r>
              <a:rPr lang="es-AR" sz="1400" b="1" i="1">
                <a:latin typeface="Calibri" pitchFamily="34" charset="0"/>
              </a:rPr>
              <a:t>- Causas iniciadas: </a:t>
            </a:r>
            <a:r>
              <a:rPr lang="es-AR" sz="1400" b="1">
                <a:solidFill>
                  <a:srgbClr val="7030A0"/>
                </a:solidFill>
                <a:latin typeface="Calibri" pitchFamily="34" charset="0"/>
              </a:rPr>
              <a:t>Más de 350</a:t>
            </a:r>
            <a:r>
              <a:rPr lang="es-AR" sz="1400" b="1">
                <a:latin typeface="Calibri" pitchFamily="34" charset="0"/>
              </a:rPr>
              <a:t> </a:t>
            </a:r>
            <a:r>
              <a:rPr lang="es-AR" sz="1400">
                <a:latin typeface="Calibri" pitchFamily="34" charset="0"/>
              </a:rPr>
              <a:t>(entre denuncias de la Administración Pública, de particulares damnificados y actuaciones de oficio).</a:t>
            </a:r>
          </a:p>
          <a:p>
            <a:endParaRPr lang="es-AR" sz="1400" b="1">
              <a:latin typeface="Calibri" pitchFamily="34" charset="0"/>
            </a:endParaRPr>
          </a:p>
          <a:p>
            <a:r>
              <a:rPr lang="es-AR" sz="1400" b="1">
                <a:latin typeface="Calibri" pitchFamily="34" charset="0"/>
              </a:rPr>
              <a:t>- Causas en trámite:</a:t>
            </a:r>
            <a:r>
              <a:rPr lang="es-AR" sz="1400" b="1" i="1">
                <a:latin typeface="Calibri" pitchFamily="34" charset="0"/>
              </a:rPr>
              <a:t> </a:t>
            </a:r>
            <a:r>
              <a:rPr lang="es-AR" sz="1400" b="1">
                <a:solidFill>
                  <a:srgbClr val="7030A0"/>
                </a:solidFill>
                <a:latin typeface="Calibri" pitchFamily="34" charset="0"/>
              </a:rPr>
              <a:t>Más de 210 </a:t>
            </a:r>
            <a:r>
              <a:rPr lang="es-AR" sz="1400">
                <a:latin typeface="Calibri" pitchFamily="34" charset="0"/>
              </a:rPr>
              <a:t>(ante la Fiscalía de Instrucción del Distrito 1 Turno 1°).</a:t>
            </a:r>
          </a:p>
          <a:p>
            <a:pPr>
              <a:buFontTx/>
              <a:buChar char="-"/>
            </a:pPr>
            <a:endParaRPr lang="es-AR" sz="1400">
              <a:latin typeface="Calibri" pitchFamily="34" charset="0"/>
            </a:endParaRPr>
          </a:p>
          <a:p>
            <a:r>
              <a:rPr lang="es-AR" sz="1400" b="1">
                <a:latin typeface="Calibri" pitchFamily="34" charset="0"/>
              </a:rPr>
              <a:t>- Causas penales elevadas a juicio: </a:t>
            </a:r>
            <a:r>
              <a:rPr lang="es-AR" sz="1400" b="1">
                <a:solidFill>
                  <a:srgbClr val="7030A0"/>
                </a:solidFill>
                <a:latin typeface="Calibri" pitchFamily="34" charset="0"/>
              </a:rPr>
              <a:t>Aproximadamente 50.</a:t>
            </a:r>
          </a:p>
          <a:p>
            <a:pPr>
              <a:buFontTx/>
              <a:buChar char="-"/>
            </a:pPr>
            <a:endParaRPr lang="es-AR" sz="1400" b="1">
              <a:solidFill>
                <a:srgbClr val="7030A0"/>
              </a:solidFill>
              <a:latin typeface="Calibri" pitchFamily="34" charset="0"/>
            </a:endParaRPr>
          </a:p>
          <a:p>
            <a:r>
              <a:rPr lang="es-AR" sz="1400" b="1">
                <a:latin typeface="Calibri" pitchFamily="34" charset="0"/>
              </a:rPr>
              <a:t>- Sentencias dictadas por la Cámara 10</a:t>
            </a:r>
            <a:r>
              <a:rPr lang="es-AR" sz="1400" b="1" baseline="30000">
                <a:latin typeface="Calibri" pitchFamily="34" charset="0"/>
              </a:rPr>
              <a:t>ma</a:t>
            </a:r>
            <a:r>
              <a:rPr lang="es-AR" sz="1400" b="1">
                <a:latin typeface="Calibri" pitchFamily="34" charset="0"/>
              </a:rPr>
              <a:t> del Crimen:</a:t>
            </a:r>
            <a:r>
              <a:rPr lang="es-AR" sz="1400">
                <a:latin typeface="Calibri" pitchFamily="34" charset="0"/>
              </a:rPr>
              <a:t> </a:t>
            </a:r>
            <a:r>
              <a:rPr lang="es-AR" sz="1400">
                <a:solidFill>
                  <a:srgbClr val="7030A0"/>
                </a:solidFill>
                <a:latin typeface="Calibri" pitchFamily="34" charset="0"/>
              </a:rPr>
              <a:t>Más de 30 sentencias</a:t>
            </a:r>
            <a:r>
              <a:rPr lang="es-AR" sz="1400">
                <a:latin typeface="Calibri" pitchFamily="34" charset="0"/>
              </a:rPr>
              <a:t> de las que resultaron </a:t>
            </a:r>
            <a:r>
              <a:rPr lang="es-AR" sz="1400" b="1">
                <a:solidFill>
                  <a:srgbClr val="7030A0"/>
                </a:solidFill>
                <a:latin typeface="Calibri" pitchFamily="34" charset="0"/>
              </a:rPr>
              <a:t>más de 110 personas condenadas,</a:t>
            </a:r>
            <a:r>
              <a:rPr lang="es-AR" sz="1400">
                <a:solidFill>
                  <a:srgbClr val="7030A0"/>
                </a:solidFill>
                <a:latin typeface="Calibri" pitchFamily="34" charset="0"/>
              </a:rPr>
              <a:t> </a:t>
            </a:r>
            <a:r>
              <a:rPr lang="es-AR" sz="1400">
                <a:latin typeface="Calibri" pitchFamily="34" charset="0"/>
              </a:rPr>
              <a:t>muchas de ellas con prisión efectiva</a:t>
            </a:r>
            <a:r>
              <a:rPr lang="es-AR" sz="1400" b="1">
                <a:solidFill>
                  <a:srgbClr val="7030A0"/>
                </a:solidFill>
                <a:latin typeface="Calibri" pitchFamily="34" charset="0"/>
              </a:rPr>
              <a:t>.</a:t>
            </a:r>
          </a:p>
          <a:p>
            <a:pPr>
              <a:buFontTx/>
              <a:buChar char="-"/>
            </a:pPr>
            <a:endParaRPr lang="es-AR" sz="1400" b="1">
              <a:latin typeface="Calibri" pitchFamily="34" charset="0"/>
            </a:endParaRPr>
          </a:p>
          <a:p>
            <a:pPr>
              <a:buFontTx/>
              <a:buChar char="-"/>
            </a:pPr>
            <a:endParaRPr lang="es-AR" sz="1400" b="1">
              <a:latin typeface="Calibri" pitchFamily="34" charset="0"/>
            </a:endParaRPr>
          </a:p>
          <a:p>
            <a:endParaRPr lang="es-AR" sz="1400">
              <a:latin typeface="Calibri" pitchFamily="34" charset="0"/>
            </a:endParaRPr>
          </a:p>
          <a:p>
            <a:pPr algn="r"/>
            <a:r>
              <a:rPr lang="es-AR" sz="1200">
                <a:latin typeface="Calibri" pitchFamily="34" charset="0"/>
              </a:rPr>
              <a:t>Fuente: la información ha sido relevada de las Fiscalías, Juzgados y Cámaras pertinentes, a comienzos del año 2014.</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a:hlinkClick r:id="rId3" action="ppaction://hlinksldjump"/>
          </p:cNvPr>
          <p:cNvSpPr/>
          <p:nvPr/>
        </p:nvSpPr>
        <p:spPr>
          <a:xfrm>
            <a:off x="1785918" y="5072074"/>
            <a:ext cx="1785950" cy="928694"/>
          </a:xfrm>
          <a:prstGeom prst="rect">
            <a:avLst/>
          </a:prstGeom>
          <a:solidFill>
            <a:schemeClr val="accent5">
              <a:lumMod val="75000"/>
            </a:schemeClr>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sz="1600" dirty="0">
                <a:solidFill>
                  <a:schemeClr val="bg1"/>
                </a:solidFill>
                <a:latin typeface="Maiandra GD" pitchFamily="34" charset="0"/>
                <a:cs typeface="Mangal" pitchFamily="2"/>
              </a:rPr>
              <a:t>El Folio Real Electrónico (FRE).</a:t>
            </a:r>
          </a:p>
        </p:txBody>
      </p:sp>
      <p:sp>
        <p:nvSpPr>
          <p:cNvPr id="7" name="6 Rectángulo">
            <a:hlinkClick r:id="rId4" action="ppaction://hlinksldjump"/>
          </p:cNvPr>
          <p:cNvSpPr/>
          <p:nvPr/>
        </p:nvSpPr>
        <p:spPr>
          <a:xfrm>
            <a:off x="3643306" y="5072074"/>
            <a:ext cx="1785950" cy="928694"/>
          </a:xfrm>
          <a:prstGeom prst="rect">
            <a:avLst/>
          </a:prstGeom>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sz="1600" dirty="0">
                <a:solidFill>
                  <a:schemeClr val="bg1"/>
                </a:solidFill>
                <a:latin typeface="Maiandra GD" pitchFamily="34" charset="0"/>
                <a:cs typeface="Mangal" pitchFamily="2"/>
              </a:rPr>
              <a:t>La Gestión Integral de Folios (GIF).</a:t>
            </a:r>
          </a:p>
        </p:txBody>
      </p:sp>
      <p:sp>
        <p:nvSpPr>
          <p:cNvPr id="8" name="7 Rectángulo">
            <a:hlinkClick r:id="rId5" action="ppaction://hlinksldjump"/>
          </p:cNvPr>
          <p:cNvSpPr/>
          <p:nvPr/>
        </p:nvSpPr>
        <p:spPr>
          <a:xfrm>
            <a:off x="1785918" y="4071942"/>
            <a:ext cx="1785950" cy="928694"/>
          </a:xfrm>
          <a:prstGeom prst="rect">
            <a:avLst/>
          </a:prstGeom>
          <a:solidFill>
            <a:schemeClr val="accent4">
              <a:lumMod val="75000"/>
            </a:schemeClr>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sz="1600" dirty="0">
                <a:solidFill>
                  <a:schemeClr val="bg1"/>
                </a:solidFill>
                <a:latin typeface="Maiandra GD" pitchFamily="34" charset="0"/>
                <a:cs typeface="Mangal" pitchFamily="2"/>
              </a:rPr>
              <a:t>Sistema Informático Registral (SIR).</a:t>
            </a:r>
          </a:p>
        </p:txBody>
      </p:sp>
      <p:sp>
        <p:nvSpPr>
          <p:cNvPr id="10" name="9 Rectángulo"/>
          <p:cNvSpPr/>
          <p:nvPr/>
        </p:nvSpPr>
        <p:spPr>
          <a:xfrm>
            <a:off x="714375" y="2214563"/>
            <a:ext cx="7786688" cy="1384300"/>
          </a:xfrm>
          <a:prstGeom prst="rect">
            <a:avLst/>
          </a:prstGeom>
        </p:spPr>
        <p:txBody>
          <a:bodyPr>
            <a:spAutoFit/>
          </a:bodyPr>
          <a:lstStyle/>
          <a:p>
            <a:pPr algn="just" fontAlgn="auto">
              <a:spcBef>
                <a:spcPts val="0"/>
              </a:spcBef>
              <a:spcAft>
                <a:spcPts val="0"/>
              </a:spcAft>
              <a:defRPr/>
            </a:pPr>
            <a:r>
              <a:rPr lang="es-AR" sz="1400" dirty="0">
                <a:latin typeface="+mn-lt"/>
              </a:rPr>
              <a:t>Durante la última década, el Registro General de la Provincia ha sido escenario de profundas </a:t>
            </a:r>
            <a:r>
              <a:rPr lang="es-AR" sz="1400" dirty="0">
                <a:latin typeface="+mn-lt"/>
              </a:rPr>
              <a:t>transformaciones </a:t>
            </a:r>
            <a:r>
              <a:rPr lang="es-AR" sz="1400" dirty="0">
                <a:latin typeface="+mn-lt"/>
              </a:rPr>
              <a:t>a instancias del Ministerio de Finanzas. El </a:t>
            </a:r>
            <a:r>
              <a:rPr lang="es-AR" sz="1400" b="1" dirty="0">
                <a:effectLst>
                  <a:outerShdw blurRad="38100" dist="38100" dir="2700000" algn="tl">
                    <a:srgbClr val="000000">
                      <a:alpha val="43137"/>
                    </a:srgbClr>
                  </a:outerShdw>
                </a:effectLst>
                <a:latin typeface="+mn-lt"/>
              </a:rPr>
              <a:t>fortalecimiento de la seguridad </a:t>
            </a:r>
            <a:r>
              <a:rPr lang="es-AR" sz="1400" dirty="0">
                <a:latin typeface="+mn-lt"/>
              </a:rPr>
              <a:t>en la prestación del servicio fue uno de los ejes que guió el accionar del organismo. En este sentido, </a:t>
            </a:r>
            <a:r>
              <a:rPr lang="es-AR" sz="1400" b="1" dirty="0">
                <a:effectLst>
                  <a:outerShdw blurRad="38100" dist="38100" dir="2700000" algn="tl">
                    <a:srgbClr val="000000">
                      <a:alpha val="43137"/>
                    </a:srgbClr>
                  </a:outerShdw>
                </a:effectLst>
                <a:latin typeface="+mn-lt"/>
              </a:rPr>
              <a:t>se instalaron cámaras</a:t>
            </a:r>
            <a:r>
              <a:rPr lang="es-AR" sz="1400" b="1" dirty="0">
                <a:solidFill>
                  <a:prstClr val="black"/>
                </a:solidFill>
                <a:latin typeface="+mn-lt"/>
              </a:rPr>
              <a:t> </a:t>
            </a:r>
            <a:r>
              <a:rPr lang="es-AR" sz="1400" dirty="0">
                <a:solidFill>
                  <a:prstClr val="black"/>
                </a:solidFill>
                <a:latin typeface="+mn-lt"/>
              </a:rPr>
              <a:t>de seguridad, se </a:t>
            </a:r>
            <a:r>
              <a:rPr lang="es-AR" sz="1400" b="1" dirty="0">
                <a:effectLst>
                  <a:outerShdw blurRad="38100" dist="38100" dir="2700000" algn="tl">
                    <a:srgbClr val="000000">
                      <a:alpha val="43137"/>
                    </a:srgbClr>
                  </a:outerShdw>
                </a:effectLst>
                <a:latin typeface="+mn-lt"/>
              </a:rPr>
              <a:t>modificó la estructura</a:t>
            </a:r>
            <a:r>
              <a:rPr lang="es-AR" sz="1400" b="1" dirty="0">
                <a:solidFill>
                  <a:prstClr val="black"/>
                </a:solidFill>
                <a:latin typeface="+mn-lt"/>
              </a:rPr>
              <a:t> </a:t>
            </a:r>
            <a:r>
              <a:rPr lang="es-AR" sz="1400" dirty="0">
                <a:solidFill>
                  <a:prstClr val="black"/>
                </a:solidFill>
                <a:latin typeface="+mn-lt"/>
              </a:rPr>
              <a:t>de la organización, se trabajó intensamente en la </a:t>
            </a:r>
            <a:r>
              <a:rPr lang="es-AR" sz="1400" b="1" dirty="0">
                <a:effectLst>
                  <a:outerShdw blurRad="38100" dist="38100" dir="2700000" algn="tl">
                    <a:srgbClr val="000000">
                      <a:alpha val="43137"/>
                    </a:srgbClr>
                  </a:outerShdw>
                </a:effectLst>
                <a:latin typeface="+mn-lt"/>
              </a:rPr>
              <a:t>digitalización de documentación registral,</a:t>
            </a:r>
            <a:r>
              <a:rPr lang="es-AR" sz="1400" dirty="0">
                <a:solidFill>
                  <a:prstClr val="black"/>
                </a:solidFill>
                <a:latin typeface="+mn-lt"/>
              </a:rPr>
              <a:t> en la </a:t>
            </a:r>
            <a:r>
              <a:rPr lang="es-AR" sz="1400" b="1" dirty="0">
                <a:effectLst>
                  <a:outerShdw blurRad="38100" dist="38100" dir="2700000" algn="tl">
                    <a:srgbClr val="000000">
                      <a:alpha val="43137"/>
                    </a:srgbClr>
                  </a:outerShdw>
                </a:effectLst>
                <a:latin typeface="+mn-lt"/>
              </a:rPr>
              <a:t>descentralización operativa </a:t>
            </a:r>
            <a:r>
              <a:rPr lang="es-AR" sz="1400" dirty="0">
                <a:solidFill>
                  <a:prstClr val="black"/>
                </a:solidFill>
                <a:latin typeface="+mn-lt"/>
              </a:rPr>
              <a:t>en el interior de la </a:t>
            </a:r>
            <a:r>
              <a:rPr lang="es-AR" sz="1400" dirty="0">
                <a:solidFill>
                  <a:prstClr val="black"/>
                </a:solidFill>
                <a:latin typeface="+mn-lt"/>
              </a:rPr>
              <a:t>Provincia, en </a:t>
            </a:r>
            <a:r>
              <a:rPr lang="es-AR" sz="1400" dirty="0">
                <a:solidFill>
                  <a:prstClr val="black"/>
                </a:solidFill>
                <a:latin typeface="+mn-lt"/>
              </a:rPr>
              <a:t>la mejora continua de los procesos y las capacidades del personal.</a:t>
            </a:r>
          </a:p>
        </p:txBody>
      </p:sp>
      <p:sp>
        <p:nvSpPr>
          <p:cNvPr id="11" name="10 Rectángulo">
            <a:hlinkClick r:id="rId6" action="ppaction://hlinksldjump"/>
          </p:cNvPr>
          <p:cNvSpPr/>
          <p:nvPr/>
        </p:nvSpPr>
        <p:spPr>
          <a:xfrm>
            <a:off x="3643306" y="4071942"/>
            <a:ext cx="1785950" cy="928694"/>
          </a:xfrm>
          <a:prstGeom prst="rect">
            <a:avLst/>
          </a:prstGeom>
          <a:solidFill>
            <a:srgbClr val="9999FF"/>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sz="1600" dirty="0">
                <a:solidFill>
                  <a:schemeClr val="bg1"/>
                </a:solidFill>
                <a:latin typeface="Maiandra GD" pitchFamily="34" charset="0"/>
                <a:cs typeface="Mangal" pitchFamily="2"/>
              </a:rPr>
              <a:t>Digitalización de Matrículas y Folios.</a:t>
            </a:r>
          </a:p>
        </p:txBody>
      </p:sp>
      <p:sp>
        <p:nvSpPr>
          <p:cNvPr id="15" name="14 Rectángulo">
            <a:hlinkClick r:id="rId7" action="ppaction://hlinksldjump"/>
          </p:cNvPr>
          <p:cNvSpPr/>
          <p:nvPr/>
        </p:nvSpPr>
        <p:spPr>
          <a:xfrm>
            <a:off x="5500694" y="4071942"/>
            <a:ext cx="2000264" cy="928694"/>
          </a:xfrm>
          <a:prstGeom prst="rect">
            <a:avLst/>
          </a:prstGeom>
          <a:solidFill>
            <a:schemeClr val="tx2">
              <a:lumMod val="60000"/>
              <a:lumOff val="40000"/>
            </a:schemeClr>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sz="1600" dirty="0">
                <a:solidFill>
                  <a:schemeClr val="bg1"/>
                </a:solidFill>
                <a:latin typeface="Maiandra GD" pitchFamily="34" charset="0"/>
                <a:cs typeface="Mangal" pitchFamily="2"/>
              </a:rPr>
              <a:t>Seguridad documental y edilicia. </a:t>
            </a:r>
          </a:p>
        </p:txBody>
      </p:sp>
      <p:sp>
        <p:nvSpPr>
          <p:cNvPr id="16" name="15 Botón de acción: Inicio">
            <a:hlinkClick r:id="" action="ppaction://hlinkshowjump?jump=firstslide" highlightClick="1"/>
          </p:cNvPr>
          <p:cNvSpPr/>
          <p:nvPr/>
        </p:nvSpPr>
        <p:spPr>
          <a:xfrm>
            <a:off x="71438" y="857250"/>
            <a:ext cx="571500" cy="428625"/>
          </a:xfrm>
          <a:prstGeom prst="actionButtonHome">
            <a:avLst/>
          </a:prstGeom>
          <a:solidFill>
            <a:schemeClr val="bg1"/>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dirty="0"/>
          </a:p>
        </p:txBody>
      </p:sp>
      <p:grpSp>
        <p:nvGrpSpPr>
          <p:cNvPr id="28690" name="12 Grupo"/>
          <p:cNvGrpSpPr>
            <a:grpSpLocks/>
          </p:cNvGrpSpPr>
          <p:nvPr/>
        </p:nvGrpSpPr>
        <p:grpSpPr bwMode="auto">
          <a:xfrm>
            <a:off x="0" y="0"/>
            <a:ext cx="9144000" cy="785813"/>
            <a:chOff x="0" y="0"/>
            <a:chExt cx="9144000" cy="785794"/>
          </a:xfrm>
        </p:grpSpPr>
        <p:sp>
          <p:nvSpPr>
            <p:cNvPr id="14" name="13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dirty="0"/>
            </a:p>
          </p:txBody>
        </p:sp>
        <p:grpSp>
          <p:nvGrpSpPr>
            <p:cNvPr id="28697" name="37 Grupo"/>
            <p:cNvGrpSpPr>
              <a:grpSpLocks/>
            </p:cNvGrpSpPr>
            <p:nvPr/>
          </p:nvGrpSpPr>
          <p:grpSpPr bwMode="auto">
            <a:xfrm>
              <a:off x="5688763" y="142852"/>
              <a:ext cx="3240953" cy="571504"/>
              <a:chOff x="4643438" y="1063674"/>
              <a:chExt cx="3455268" cy="650814"/>
            </a:xfrm>
          </p:grpSpPr>
          <p:pic>
            <p:nvPicPr>
              <p:cNvPr id="28698" name="17 Imagen" descr="Finanzas 2012.png"/>
              <p:cNvPicPr>
                <a:picLocks noChangeAspect="1"/>
              </p:cNvPicPr>
              <p:nvPr/>
            </p:nvPicPr>
            <p:blipFill>
              <a:blip r:embed="rId8"/>
              <a:srcRect/>
              <a:stretch>
                <a:fillRect/>
              </a:stretch>
            </p:blipFill>
            <p:spPr bwMode="auto">
              <a:xfrm>
                <a:off x="4643438" y="1063674"/>
                <a:ext cx="1378320" cy="613224"/>
              </a:xfrm>
              <a:prstGeom prst="rect">
                <a:avLst/>
              </a:prstGeom>
              <a:noFill/>
              <a:ln w="9525">
                <a:noFill/>
                <a:miter lim="800000"/>
                <a:headEnd/>
                <a:tailEnd/>
              </a:ln>
            </p:spPr>
          </p:pic>
          <p:pic>
            <p:nvPicPr>
              <p:cNvPr id="28699" name="19 Imagen" descr="provincia 2.png"/>
              <p:cNvPicPr>
                <a:picLocks noChangeAspect="1"/>
              </p:cNvPicPr>
              <p:nvPr/>
            </p:nvPicPr>
            <p:blipFill>
              <a:blip r:embed="rId9"/>
              <a:srcRect/>
              <a:stretch>
                <a:fillRect/>
              </a:stretch>
            </p:blipFill>
            <p:spPr bwMode="auto">
              <a:xfrm>
                <a:off x="6215074" y="1082024"/>
                <a:ext cx="1883632" cy="557934"/>
              </a:xfrm>
              <a:prstGeom prst="rect">
                <a:avLst/>
              </a:prstGeom>
              <a:noFill/>
              <a:ln w="9525">
                <a:noFill/>
                <a:miter lim="800000"/>
                <a:headEnd/>
                <a:tailEnd/>
              </a:ln>
            </p:spPr>
          </p:pic>
          <p:cxnSp>
            <p:nvCxnSpPr>
              <p:cNvPr id="21" name="20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2" name="21 Rectángulo">
            <a:hlinkClick r:id="rId10" action="ppaction://hlinksldjump"/>
          </p:cNvPr>
          <p:cNvSpPr/>
          <p:nvPr/>
        </p:nvSpPr>
        <p:spPr>
          <a:xfrm>
            <a:off x="5500694" y="5072074"/>
            <a:ext cx="2000264" cy="928694"/>
          </a:xfrm>
          <a:prstGeom prst="rect">
            <a:avLst/>
          </a:prstGeom>
          <a:solidFill>
            <a:schemeClr val="accent3">
              <a:lumMod val="75000"/>
            </a:schemeClr>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sz="1600" dirty="0">
                <a:solidFill>
                  <a:schemeClr val="bg1"/>
                </a:solidFill>
                <a:latin typeface="Maiandra GD" pitchFamily="34" charset="0"/>
                <a:cs typeface="Mangal" pitchFamily="2"/>
              </a:rPr>
              <a:t>Mejora continua de procesos.</a:t>
            </a:r>
          </a:p>
        </p:txBody>
      </p:sp>
      <p:grpSp>
        <p:nvGrpSpPr>
          <p:cNvPr id="23" name="24 Grupo"/>
          <p:cNvGrpSpPr/>
          <p:nvPr/>
        </p:nvGrpSpPr>
        <p:grpSpPr>
          <a:xfrm>
            <a:off x="-32" y="1428734"/>
            <a:ext cx="5929354" cy="435519"/>
            <a:chOff x="-692670" y="1980751"/>
            <a:chExt cx="9296258" cy="477336"/>
          </a:xfrm>
          <a:solidFill>
            <a:schemeClr val="accent5"/>
          </a:solidFill>
        </p:grpSpPr>
        <p:sp>
          <p:nvSpPr>
            <p:cNvPr id="24" name="23 Rectángulo">
              <a:hlinkClick r:id="rId11" action="ppaction://hlinksldjump"/>
            </p:cNvPr>
            <p:cNvSpPr/>
            <p:nvPr/>
          </p:nvSpPr>
          <p:spPr>
            <a:xfrm>
              <a:off x="-692670" y="1980751"/>
              <a:ext cx="9296258" cy="477336"/>
            </a:xfrm>
            <a:prstGeom prst="rect">
              <a:avLst/>
            </a:prstGeom>
            <a:solidFill>
              <a:srgbClr val="9933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25" name="Rectangle 7">
              <a:hlinkClick r:id="rId11" action="ppaction://hlinksldjump"/>
            </p:cNvPr>
            <p:cNvSpPr>
              <a:spLocks noChangeArrowheads="1"/>
            </p:cNvSpPr>
            <p:nvPr/>
          </p:nvSpPr>
          <p:spPr bwMode="auto">
            <a:xfrm>
              <a:off x="-692670" y="2048939"/>
              <a:ext cx="9296258" cy="371061"/>
            </a:xfrm>
            <a:prstGeom prst="rect">
              <a:avLst/>
            </a:prstGeom>
            <a:noFill/>
            <a:ln w="9525">
              <a:noFill/>
              <a:miter lim="800000"/>
              <a:headEnd/>
              <a:tailEnd/>
            </a:ln>
            <a:effectLst/>
          </p:spPr>
          <p:txBody>
            <a:bodyPr anchor="ctr">
              <a:spAutoFit/>
            </a:bodyPr>
            <a:lstStyle/>
            <a:p>
              <a:pPr indent="107950">
                <a:defRPr/>
              </a:pPr>
              <a:r>
                <a:rPr lang="es-AR" sz="1600" dirty="0">
                  <a:solidFill>
                    <a:schemeClr val="bg1"/>
                  </a:solidFill>
                  <a:latin typeface="+mn-lt"/>
                  <a:ea typeface="Calibri" pitchFamily="34" charset="0"/>
                  <a:cs typeface="Tahoma" pitchFamily="34" charset="0"/>
                </a:rPr>
                <a:t>¿Qué medidas se tomaron para evitar que esto vuelva a suceder?</a:t>
              </a:r>
            </a:p>
          </p:txBody>
        </p:sp>
      </p:grpSp>
      <p:sp>
        <p:nvSpPr>
          <p:cNvPr id="28695" name="18 CuadroTexto"/>
          <p:cNvSpPr txBox="1">
            <a:spLocks noChangeArrowheads="1"/>
          </p:cNvSpPr>
          <p:nvPr/>
        </p:nvSpPr>
        <p:spPr bwMode="auto">
          <a:xfrm>
            <a:off x="1571625" y="6416675"/>
            <a:ext cx="6072188" cy="304800"/>
          </a:xfrm>
          <a:prstGeom prst="rect">
            <a:avLst/>
          </a:prstGeom>
          <a:noFill/>
          <a:ln w="9525">
            <a:noFill/>
            <a:miter lim="800000"/>
            <a:headEnd/>
            <a:tailEnd/>
          </a:ln>
        </p:spPr>
        <p:txBody>
          <a:bodyPr>
            <a:spAutoFit/>
          </a:bodyPr>
          <a:lstStyle/>
          <a:p>
            <a:pPr algn="ctr"/>
            <a:r>
              <a:rPr lang="es-AR" sz="1400">
                <a:latin typeface="Calibri" pitchFamily="34" charset="0"/>
              </a:rPr>
              <a:t>Hacer “click” sobre el cuadrante para profundizar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7 CuadroTexto"/>
          <p:cNvSpPr txBox="1"/>
          <p:nvPr/>
        </p:nvSpPr>
        <p:spPr>
          <a:xfrm rot="21335416">
            <a:off x="642910" y="5746415"/>
            <a:ext cx="2857520" cy="430887"/>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a:spAutoFit/>
          </a:bodyPr>
          <a:lstStyle/>
          <a:p>
            <a:pPr fontAlgn="auto">
              <a:spcBef>
                <a:spcPts val="0"/>
              </a:spcBef>
              <a:spcAft>
                <a:spcPts val="0"/>
              </a:spcAft>
              <a:defRPr/>
            </a:pPr>
            <a:r>
              <a:rPr lang="es-AR" sz="1100" dirty="0">
                <a:latin typeface="+mn-lt"/>
              </a:rPr>
              <a:t>Vista del menú principal del SIR –Sistema Informático Territorial-</a:t>
            </a:r>
          </a:p>
        </p:txBody>
      </p:sp>
      <p:sp>
        <p:nvSpPr>
          <p:cNvPr id="17" name="16 Rectángulo"/>
          <p:cNvSpPr/>
          <p:nvPr/>
        </p:nvSpPr>
        <p:spPr>
          <a:xfrm>
            <a:off x="3214688" y="1893888"/>
            <a:ext cx="5500687" cy="2462212"/>
          </a:xfrm>
          <a:prstGeom prst="rect">
            <a:avLst/>
          </a:prstGeom>
        </p:spPr>
        <p:txBody>
          <a:bodyPr>
            <a:spAutoFit/>
          </a:bodyPr>
          <a:lstStyle/>
          <a:p>
            <a:pPr algn="just" fontAlgn="auto">
              <a:spcBef>
                <a:spcPts val="0"/>
              </a:spcBef>
              <a:spcAft>
                <a:spcPts val="0"/>
              </a:spcAft>
              <a:defRPr/>
            </a:pPr>
            <a:r>
              <a:rPr lang="es-AR" sz="1200" dirty="0">
                <a:latin typeface="+mn-lt"/>
              </a:rPr>
              <a:t>Es un </a:t>
            </a:r>
            <a:r>
              <a:rPr lang="es-AR" sz="1400" b="1" dirty="0">
                <a:effectLst>
                  <a:outerShdw blurRad="38100" dist="38100" dir="2700000" algn="tl">
                    <a:srgbClr val="000000">
                      <a:alpha val="43137"/>
                    </a:srgbClr>
                  </a:outerShdw>
                </a:effectLst>
                <a:latin typeface="+mn-lt"/>
              </a:rPr>
              <a:t>sistema diseñado a medida para el Registro General de la Provincia</a:t>
            </a:r>
            <a:r>
              <a:rPr lang="es-AR" sz="1200" dirty="0">
                <a:latin typeface="+mn-lt"/>
              </a:rPr>
              <a:t>. Desde que se puso en marcha en el año 2007 </a:t>
            </a:r>
            <a:r>
              <a:rPr lang="es-AR" sz="1400" b="1" dirty="0">
                <a:effectLst>
                  <a:outerShdw blurRad="38100" dist="38100" dir="2700000" algn="tl">
                    <a:srgbClr val="000000">
                      <a:alpha val="43137"/>
                    </a:srgbClr>
                  </a:outerShdw>
                </a:effectLst>
                <a:latin typeface="+mn-lt"/>
              </a:rPr>
              <a:t>ha permitido informatizar decenas de procesos de la organización que antes se realizaban de forma manual y quedaban asentados en papel</a:t>
            </a:r>
            <a:r>
              <a:rPr lang="es-AR" sz="1200" b="1" dirty="0">
                <a:latin typeface="+mn-lt"/>
              </a:rPr>
              <a:t>.</a:t>
            </a:r>
            <a:r>
              <a:rPr lang="es-AR" sz="1200" dirty="0">
                <a:latin typeface="+mn-lt"/>
              </a:rPr>
              <a:t> Al implementar este sistema se minimizaron los riesgos de corrupción que puede ocasionar la manipulación exclusivamente física de los documentos. </a:t>
            </a:r>
          </a:p>
          <a:p>
            <a:pPr algn="just" fontAlgn="auto">
              <a:spcBef>
                <a:spcPts val="0"/>
              </a:spcBef>
              <a:spcAft>
                <a:spcPts val="0"/>
              </a:spcAft>
              <a:defRPr/>
            </a:pPr>
            <a:endParaRPr lang="es-AR" sz="1200" dirty="0">
              <a:latin typeface="+mn-lt"/>
            </a:endParaRPr>
          </a:p>
          <a:p>
            <a:pPr algn="just" fontAlgn="auto">
              <a:spcBef>
                <a:spcPts val="0"/>
              </a:spcBef>
              <a:spcAft>
                <a:spcPts val="0"/>
              </a:spcAft>
              <a:defRPr/>
            </a:pPr>
            <a:r>
              <a:rPr lang="es-AR" sz="1200" dirty="0">
                <a:latin typeface="+mn-lt"/>
              </a:rPr>
              <a:t>Gracias al </a:t>
            </a:r>
            <a:r>
              <a:rPr lang="es-AR" sz="1200" dirty="0">
                <a:latin typeface="+mn-lt"/>
              </a:rPr>
              <a:t>SIR, </a:t>
            </a:r>
            <a:r>
              <a:rPr lang="es-AR" sz="1200" dirty="0">
                <a:latin typeface="+mn-lt"/>
              </a:rPr>
              <a:t>hoy </a:t>
            </a:r>
            <a:r>
              <a:rPr lang="es-AR" sz="1400" b="1" dirty="0">
                <a:effectLst>
                  <a:outerShdw blurRad="38100" dist="38100" dir="2700000" algn="tl">
                    <a:srgbClr val="000000">
                      <a:alpha val="43137"/>
                    </a:srgbClr>
                  </a:outerShdw>
                </a:effectLst>
                <a:latin typeface="+mn-lt"/>
              </a:rPr>
              <a:t>el Registro cuenta con una importante base de datos </a:t>
            </a:r>
            <a:r>
              <a:rPr lang="es-AR" sz="1200" dirty="0">
                <a:latin typeface="+mn-lt"/>
              </a:rPr>
              <a:t>que permite que cada vez sean más los movimientos que quedan registrados en el </a:t>
            </a:r>
            <a:r>
              <a:rPr lang="es-AR" sz="1200" dirty="0">
                <a:latin typeface="+mn-lt"/>
              </a:rPr>
              <a:t>sistema. A </a:t>
            </a:r>
            <a:r>
              <a:rPr lang="es-AR" sz="1200" dirty="0">
                <a:latin typeface="+mn-lt"/>
              </a:rPr>
              <a:t>la </a:t>
            </a:r>
            <a:r>
              <a:rPr lang="es-AR" sz="1200" dirty="0">
                <a:latin typeface="+mn-lt"/>
              </a:rPr>
              <a:t>vez que </a:t>
            </a:r>
            <a:r>
              <a:rPr lang="es-AR" sz="1200" dirty="0">
                <a:latin typeface="+mn-lt"/>
              </a:rPr>
              <a:t>habilita de forma creciente al usuario a realizar y visualizar trámites desde cualquier computadora. De este modo, se inicia el camino hacia un Registro plenamente digital.</a:t>
            </a:r>
          </a:p>
        </p:txBody>
      </p:sp>
      <p:sp>
        <p:nvSpPr>
          <p:cNvPr id="9" name="8 Rectángulo">
            <a:hlinkClick r:id="rId3" action="ppaction://hlinksldjump"/>
          </p:cNvPr>
          <p:cNvSpPr/>
          <p:nvPr/>
        </p:nvSpPr>
        <p:spPr>
          <a:xfrm>
            <a:off x="0" y="1357313"/>
            <a:ext cx="5000625" cy="42862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AR" sz="1600" b="1" dirty="0">
                <a:solidFill>
                  <a:schemeClr val="bg1"/>
                </a:solidFill>
                <a:latin typeface="Maiandra GD" pitchFamily="34" charset="0"/>
                <a:cs typeface="Mangal" pitchFamily="2"/>
              </a:rPr>
              <a:t>Sistema Informático Registral (SIR)</a:t>
            </a:r>
          </a:p>
        </p:txBody>
      </p:sp>
      <p:sp>
        <p:nvSpPr>
          <p:cNvPr id="10" name="9 Rectángulo">
            <a:hlinkClick r:id="rId4" action="ppaction://hlinksldjump"/>
          </p:cNvPr>
          <p:cNvSpPr/>
          <p:nvPr/>
        </p:nvSpPr>
        <p:spPr>
          <a:xfrm>
            <a:off x="71438" y="857250"/>
            <a:ext cx="3071812" cy="42862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b="1" dirty="0">
                <a:solidFill>
                  <a:srgbClr val="7030A0"/>
                </a:solidFill>
              </a:rPr>
              <a:t>HACIA UN REGISTRO MODELO</a:t>
            </a:r>
          </a:p>
        </p:txBody>
      </p:sp>
      <p:grpSp>
        <p:nvGrpSpPr>
          <p:cNvPr id="30725" name="6 Grupo"/>
          <p:cNvGrpSpPr>
            <a:grpSpLocks/>
          </p:cNvGrpSpPr>
          <p:nvPr/>
        </p:nvGrpSpPr>
        <p:grpSpPr bwMode="auto">
          <a:xfrm>
            <a:off x="0" y="0"/>
            <a:ext cx="9144000" cy="785813"/>
            <a:chOff x="0" y="0"/>
            <a:chExt cx="9144000" cy="785794"/>
          </a:xfrm>
        </p:grpSpPr>
        <p:sp>
          <p:nvSpPr>
            <p:cNvPr id="8" name="7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dirty="0"/>
            </a:p>
          </p:txBody>
        </p:sp>
        <p:grpSp>
          <p:nvGrpSpPr>
            <p:cNvPr id="30729" name="37 Grupo"/>
            <p:cNvGrpSpPr>
              <a:grpSpLocks/>
            </p:cNvGrpSpPr>
            <p:nvPr/>
          </p:nvGrpSpPr>
          <p:grpSpPr bwMode="auto">
            <a:xfrm>
              <a:off x="5688763" y="142852"/>
              <a:ext cx="3240953" cy="571504"/>
              <a:chOff x="4643438" y="1063674"/>
              <a:chExt cx="3455268" cy="650814"/>
            </a:xfrm>
          </p:grpSpPr>
          <p:pic>
            <p:nvPicPr>
              <p:cNvPr id="30730" name="11 Imagen" descr="Finanzas 2012.png"/>
              <p:cNvPicPr>
                <a:picLocks noChangeAspect="1"/>
              </p:cNvPicPr>
              <p:nvPr/>
            </p:nvPicPr>
            <p:blipFill>
              <a:blip r:embed="rId5"/>
              <a:srcRect/>
              <a:stretch>
                <a:fillRect/>
              </a:stretch>
            </p:blipFill>
            <p:spPr bwMode="auto">
              <a:xfrm>
                <a:off x="4643438" y="1063674"/>
                <a:ext cx="1378320" cy="613224"/>
              </a:xfrm>
              <a:prstGeom prst="rect">
                <a:avLst/>
              </a:prstGeom>
              <a:noFill/>
              <a:ln w="9525">
                <a:noFill/>
                <a:miter lim="800000"/>
                <a:headEnd/>
                <a:tailEnd/>
              </a:ln>
            </p:spPr>
          </p:pic>
          <p:pic>
            <p:nvPicPr>
              <p:cNvPr id="30731" name="12 Imagen" descr="provincia 2.png"/>
              <p:cNvPicPr>
                <a:picLocks noChangeAspect="1"/>
              </p:cNvPicPr>
              <p:nvPr/>
            </p:nvPicPr>
            <p:blipFill>
              <a:blip r:embed="rId6"/>
              <a:srcRect/>
              <a:stretch>
                <a:fillRect/>
              </a:stretch>
            </p:blipFill>
            <p:spPr bwMode="auto">
              <a:xfrm>
                <a:off x="6215074" y="1082024"/>
                <a:ext cx="1883632" cy="557934"/>
              </a:xfrm>
              <a:prstGeom prst="rect">
                <a:avLst/>
              </a:prstGeom>
              <a:noFill/>
              <a:ln w="9525">
                <a:noFill/>
                <a:miter lim="800000"/>
                <a:headEnd/>
                <a:tailEnd/>
              </a:ln>
            </p:spPr>
          </p:pic>
          <p:cxnSp>
            <p:nvCxnSpPr>
              <p:cNvPr id="14" name="13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pic>
        <p:nvPicPr>
          <p:cNvPr id="15" name="14 Imagen"/>
          <p:cNvPicPr/>
          <p:nvPr/>
        </p:nvPicPr>
        <p:blipFill>
          <a:blip r:embed="rId7"/>
          <a:srcRect l="28422" t="12918" r="29169" b="14699"/>
          <a:stretch>
            <a:fillRect/>
          </a:stretch>
        </p:blipFill>
        <p:spPr bwMode="auto">
          <a:xfrm>
            <a:off x="571472" y="2443177"/>
            <a:ext cx="2569576" cy="3271839"/>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6" name="15 Imagen"/>
          <p:cNvPicPr/>
          <p:nvPr/>
        </p:nvPicPr>
        <p:blipFill>
          <a:blip r:embed="rId8"/>
          <a:srcRect t="2263" r="21899" b="22602"/>
          <a:stretch>
            <a:fillRect/>
          </a:stretch>
        </p:blipFill>
        <p:spPr bwMode="auto">
          <a:xfrm>
            <a:off x="4000496" y="4357694"/>
            <a:ext cx="3643338" cy="2152649"/>
          </a:xfrm>
          <a:prstGeom prst="rect">
            <a:avLst/>
          </a:prstGeom>
          <a:noFill/>
          <a:ln w="38100">
            <a:noFill/>
            <a:miter lim="800000"/>
            <a:headEnd/>
            <a:tailEn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142875" y="1785938"/>
            <a:ext cx="5500688" cy="2216150"/>
          </a:xfrm>
          <a:prstGeom prst="rect">
            <a:avLst/>
          </a:prstGeom>
        </p:spPr>
        <p:txBody>
          <a:bodyPr>
            <a:spAutoFit/>
          </a:bodyPr>
          <a:lstStyle/>
          <a:p>
            <a:pPr algn="just" fontAlgn="auto">
              <a:spcBef>
                <a:spcPts val="0"/>
              </a:spcBef>
              <a:spcAft>
                <a:spcPts val="0"/>
              </a:spcAft>
              <a:defRPr/>
            </a:pPr>
            <a:r>
              <a:rPr lang="es-AR" sz="1200" b="1" dirty="0">
                <a:solidFill>
                  <a:srgbClr val="002060"/>
                </a:solidFill>
                <a:latin typeface="+mn-lt"/>
              </a:rPr>
              <a:t>Un poco de historia para entender</a:t>
            </a:r>
          </a:p>
          <a:p>
            <a:pPr algn="just" fontAlgn="auto">
              <a:spcBef>
                <a:spcPts val="0"/>
              </a:spcBef>
              <a:spcAft>
                <a:spcPts val="0"/>
              </a:spcAft>
              <a:defRPr/>
            </a:pPr>
            <a:r>
              <a:rPr lang="es-AR" sz="1200" dirty="0">
                <a:latin typeface="+mn-lt"/>
              </a:rPr>
              <a:t>En la Provincia de Córdoba existen </a:t>
            </a:r>
            <a:r>
              <a:rPr lang="es-AR" sz="1400" b="1" dirty="0">
                <a:effectLst>
                  <a:outerShdw blurRad="38100" dist="38100" dir="2700000" algn="tl">
                    <a:srgbClr val="000000">
                      <a:alpha val="43137"/>
                    </a:srgbClr>
                  </a:outerShdw>
                </a:effectLst>
                <a:latin typeface="+mn-lt"/>
              </a:rPr>
              <a:t>aproximadamente </a:t>
            </a:r>
            <a:r>
              <a:rPr lang="es-AR" sz="1400" b="1" dirty="0">
                <a:effectLst>
                  <a:outerShdw blurRad="38100" dist="38100" dir="2700000" algn="tl">
                    <a:srgbClr val="000000">
                      <a:alpha val="43137"/>
                    </a:srgbClr>
                  </a:outerShdw>
                </a:effectLst>
                <a:latin typeface="+mn-lt"/>
              </a:rPr>
              <a:t>1.950.000</a:t>
            </a:r>
            <a:r>
              <a:rPr lang="es-AR" sz="1200" dirty="0">
                <a:latin typeface="+mn-lt"/>
              </a:rPr>
              <a:t>  </a:t>
            </a:r>
            <a:r>
              <a:rPr lang="es-AR" sz="1200" dirty="0">
                <a:latin typeface="+mn-lt"/>
              </a:rPr>
              <a:t>propiedades y por medio del Registro se inscriben y anotan documentos relacionados a las mismas.</a:t>
            </a:r>
          </a:p>
          <a:p>
            <a:pPr algn="just" fontAlgn="auto">
              <a:spcBef>
                <a:spcPts val="0"/>
              </a:spcBef>
              <a:spcAft>
                <a:spcPts val="0"/>
              </a:spcAft>
              <a:defRPr/>
            </a:pPr>
            <a:endParaRPr lang="es-AR" sz="1200" dirty="0">
              <a:latin typeface="+mn-lt"/>
            </a:endParaRPr>
          </a:p>
          <a:p>
            <a:pPr algn="just" fontAlgn="auto">
              <a:spcBef>
                <a:spcPts val="0"/>
              </a:spcBef>
              <a:spcAft>
                <a:spcPts val="0"/>
              </a:spcAft>
              <a:defRPr/>
            </a:pPr>
            <a:r>
              <a:rPr lang="es-AR" sz="1200" dirty="0">
                <a:latin typeface="+mn-lt"/>
              </a:rPr>
              <a:t>Hasta fines de la década del 60, la información sobre los inmuebles quedaba asentada en </a:t>
            </a:r>
            <a:r>
              <a:rPr lang="es-AR" sz="1400" b="1" dirty="0">
                <a:effectLst>
                  <a:outerShdw blurRad="38100" dist="38100" dir="2700000" algn="tl">
                    <a:srgbClr val="000000">
                      <a:alpha val="43137"/>
                    </a:srgbClr>
                  </a:outerShdw>
                </a:effectLst>
                <a:latin typeface="+mn-lt"/>
              </a:rPr>
              <a:t>Folios Cronológicos</a:t>
            </a:r>
            <a:r>
              <a:rPr lang="es-AR" sz="1200" dirty="0">
                <a:latin typeface="+mn-lt"/>
              </a:rPr>
              <a:t>. En el año 1968 la Ley N° 17.801/1968 insta a todos los Registros del país a abandonar el método </a:t>
            </a:r>
            <a:r>
              <a:rPr lang="es-AR" sz="1200" dirty="0">
                <a:latin typeface="+mn-lt"/>
              </a:rPr>
              <a:t>causal </a:t>
            </a:r>
            <a:r>
              <a:rPr lang="es-AR" sz="1200" dirty="0">
                <a:latin typeface="+mn-lt"/>
              </a:rPr>
              <a:t>o de Folio Cronológico. </a:t>
            </a:r>
            <a:endParaRPr lang="es-AR" sz="1200" dirty="0">
              <a:solidFill>
                <a:srgbClr val="FF0000"/>
              </a:solidFill>
              <a:latin typeface="+mn-lt"/>
            </a:endParaRPr>
          </a:p>
          <a:p>
            <a:pPr algn="just" fontAlgn="auto">
              <a:spcBef>
                <a:spcPts val="0"/>
              </a:spcBef>
              <a:spcAft>
                <a:spcPts val="0"/>
              </a:spcAft>
              <a:defRPr/>
            </a:pPr>
            <a:endParaRPr lang="es-AR" sz="1200" dirty="0">
              <a:latin typeface="+mn-lt"/>
            </a:endParaRPr>
          </a:p>
          <a:p>
            <a:pPr algn="just" fontAlgn="auto">
              <a:spcBef>
                <a:spcPts val="0"/>
              </a:spcBef>
              <a:spcAft>
                <a:spcPts val="0"/>
              </a:spcAft>
              <a:defRPr/>
            </a:pPr>
            <a:r>
              <a:rPr lang="es-AR" sz="1200" dirty="0">
                <a:latin typeface="+mn-lt"/>
              </a:rPr>
              <a:t>Tomando en cuenta que hacia 2003 se había convertido sólo el </a:t>
            </a:r>
            <a:r>
              <a:rPr lang="es-AR" sz="1200" dirty="0">
                <a:latin typeface="+mn-lt"/>
              </a:rPr>
              <a:t>30% </a:t>
            </a:r>
            <a:r>
              <a:rPr lang="es-AR" sz="1200" dirty="0">
                <a:latin typeface="+mn-lt"/>
              </a:rPr>
              <a:t>de Folios Cronológicos a </a:t>
            </a:r>
            <a:r>
              <a:rPr lang="es-AR" sz="1400" b="1" dirty="0">
                <a:effectLst>
                  <a:outerShdw blurRad="38100" dist="38100" dir="2700000" algn="tl">
                    <a:srgbClr val="000000">
                      <a:alpha val="43137"/>
                    </a:srgbClr>
                  </a:outerShdw>
                </a:effectLst>
                <a:latin typeface="+mn-lt"/>
              </a:rPr>
              <a:t>Matrículas Cartulares</a:t>
            </a:r>
            <a:r>
              <a:rPr lang="es-AR" sz="1200" dirty="0">
                <a:latin typeface="+mn-lt"/>
              </a:rPr>
              <a:t>, el Ministerio de Finanzas instruyó un proceso masivo que permitió alcanzar  al día de la fecha más de 80 % de conversión.</a:t>
            </a:r>
          </a:p>
        </p:txBody>
      </p:sp>
      <p:sp>
        <p:nvSpPr>
          <p:cNvPr id="4" name="3 Elipse"/>
          <p:cNvSpPr/>
          <p:nvPr/>
        </p:nvSpPr>
        <p:spPr>
          <a:xfrm>
            <a:off x="6500813" y="1571625"/>
            <a:ext cx="2428875" cy="17145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dirty="0"/>
              <a:t>En Córdoba hay casi 2 </a:t>
            </a:r>
            <a:r>
              <a:rPr lang="es-AR" dirty="0">
                <a:solidFill>
                  <a:schemeClr val="bg1"/>
                </a:solidFill>
              </a:rPr>
              <a:t>millones de </a:t>
            </a:r>
            <a:r>
              <a:rPr lang="es-AR" dirty="0">
                <a:solidFill>
                  <a:schemeClr val="bg1"/>
                </a:solidFill>
              </a:rPr>
              <a:t>propiedades.</a:t>
            </a:r>
            <a:endParaRPr lang="es-AR" dirty="0">
              <a:solidFill>
                <a:schemeClr val="bg1"/>
              </a:solidFill>
            </a:endParaRPr>
          </a:p>
        </p:txBody>
      </p:sp>
      <p:sp>
        <p:nvSpPr>
          <p:cNvPr id="5" name="4 Elipse"/>
          <p:cNvSpPr/>
          <p:nvPr/>
        </p:nvSpPr>
        <p:spPr>
          <a:xfrm>
            <a:off x="6500813" y="3000375"/>
            <a:ext cx="2428875" cy="17145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sz="1400" dirty="0"/>
              <a:t>Actualmente </a:t>
            </a:r>
            <a:r>
              <a:rPr lang="es-AR" sz="1600" b="1" dirty="0"/>
              <a:t>se ha convertido más del 80 % de Folios </a:t>
            </a:r>
            <a:r>
              <a:rPr lang="es-AR" sz="1400" b="1" dirty="0"/>
              <a:t>Cronológicos </a:t>
            </a:r>
            <a:r>
              <a:rPr lang="es-AR" sz="1400" dirty="0"/>
              <a:t>a Matrículas </a:t>
            </a:r>
            <a:r>
              <a:rPr lang="es-AR" sz="1400" dirty="0" err="1"/>
              <a:t>Cartulares</a:t>
            </a:r>
            <a:r>
              <a:rPr lang="es-AR" sz="1400" dirty="0"/>
              <a:t>.</a:t>
            </a:r>
            <a:endParaRPr lang="es-AR" sz="1400" dirty="0"/>
          </a:p>
        </p:txBody>
      </p:sp>
      <p:pic>
        <p:nvPicPr>
          <p:cNvPr id="32772" name="Picture 2"/>
          <p:cNvPicPr>
            <a:picLocks noChangeAspect="1" noChangeArrowheads="1"/>
          </p:cNvPicPr>
          <p:nvPr/>
        </p:nvPicPr>
        <p:blipFill>
          <a:blip r:embed="rId3"/>
          <a:srcRect/>
          <a:stretch>
            <a:fillRect/>
          </a:stretch>
        </p:blipFill>
        <p:spPr bwMode="auto">
          <a:xfrm>
            <a:off x="500063" y="4286250"/>
            <a:ext cx="3000375" cy="2162175"/>
          </a:xfrm>
          <a:prstGeom prst="rect">
            <a:avLst/>
          </a:prstGeom>
          <a:noFill/>
          <a:ln w="9525">
            <a:noFill/>
            <a:miter lim="800000"/>
            <a:headEnd/>
            <a:tailEnd/>
          </a:ln>
        </p:spPr>
      </p:pic>
      <p:sp>
        <p:nvSpPr>
          <p:cNvPr id="14" name="13 Rectángulo">
            <a:hlinkClick r:id="rId4" action="ppaction://hlinksldjump"/>
          </p:cNvPr>
          <p:cNvSpPr/>
          <p:nvPr/>
        </p:nvSpPr>
        <p:spPr>
          <a:xfrm>
            <a:off x="0" y="1357313"/>
            <a:ext cx="4714875" cy="428625"/>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AR" sz="1600" b="1" dirty="0">
                <a:solidFill>
                  <a:schemeClr val="bg1"/>
                </a:solidFill>
                <a:latin typeface="Maiandra GD" pitchFamily="34" charset="0"/>
                <a:cs typeface="Mangal" pitchFamily="2"/>
              </a:rPr>
              <a:t>Digitalización de Matrículas y Folios</a:t>
            </a:r>
          </a:p>
        </p:txBody>
      </p:sp>
      <p:sp>
        <p:nvSpPr>
          <p:cNvPr id="22" name="21 Botón de acción: Hacia delante o Siguiente">
            <a:hlinkClick r:id="" action="ppaction://hlinkshowjump?jump=nextslide" highlightClick="1"/>
          </p:cNvPr>
          <p:cNvSpPr/>
          <p:nvPr/>
        </p:nvSpPr>
        <p:spPr>
          <a:xfrm>
            <a:off x="8072438" y="6143625"/>
            <a:ext cx="642937" cy="428625"/>
          </a:xfrm>
          <a:prstGeom prst="actionButtonForwardNext">
            <a:avLst/>
          </a:prstGeom>
          <a:noFill/>
          <a:ln>
            <a:solidFill>
              <a:srgbClr val="9999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dirty="0"/>
          </a:p>
        </p:txBody>
      </p:sp>
      <p:sp>
        <p:nvSpPr>
          <p:cNvPr id="23" name="22 Rectángulo">
            <a:hlinkClick r:id="rId5" action="ppaction://hlinksldjump"/>
          </p:cNvPr>
          <p:cNvSpPr/>
          <p:nvPr/>
        </p:nvSpPr>
        <p:spPr>
          <a:xfrm>
            <a:off x="71438" y="857250"/>
            <a:ext cx="3071812" cy="42862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b="1" dirty="0">
                <a:solidFill>
                  <a:srgbClr val="7030A0"/>
                </a:solidFill>
              </a:rPr>
              <a:t>HACIA UN REGISTRO MODELO</a:t>
            </a:r>
          </a:p>
        </p:txBody>
      </p:sp>
      <p:grpSp>
        <p:nvGrpSpPr>
          <p:cNvPr id="32776" name="12 Grupo"/>
          <p:cNvGrpSpPr>
            <a:grpSpLocks/>
          </p:cNvGrpSpPr>
          <p:nvPr/>
        </p:nvGrpSpPr>
        <p:grpSpPr bwMode="auto">
          <a:xfrm>
            <a:off x="0" y="0"/>
            <a:ext cx="9144000" cy="785813"/>
            <a:chOff x="0" y="0"/>
            <a:chExt cx="9144000" cy="785794"/>
          </a:xfrm>
        </p:grpSpPr>
        <p:sp>
          <p:nvSpPr>
            <p:cNvPr id="15" name="14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dirty="0"/>
            </a:p>
          </p:txBody>
        </p:sp>
        <p:grpSp>
          <p:nvGrpSpPr>
            <p:cNvPr id="32786" name="37 Grupo"/>
            <p:cNvGrpSpPr>
              <a:grpSpLocks/>
            </p:cNvGrpSpPr>
            <p:nvPr/>
          </p:nvGrpSpPr>
          <p:grpSpPr bwMode="auto">
            <a:xfrm>
              <a:off x="5688763" y="142852"/>
              <a:ext cx="3240953" cy="571504"/>
              <a:chOff x="4643438" y="1063674"/>
              <a:chExt cx="3455268" cy="650814"/>
            </a:xfrm>
          </p:grpSpPr>
          <p:pic>
            <p:nvPicPr>
              <p:cNvPr id="32787" name="16 Imagen" descr="Finanzas 2012.png"/>
              <p:cNvPicPr>
                <a:picLocks noChangeAspect="1"/>
              </p:cNvPicPr>
              <p:nvPr/>
            </p:nvPicPr>
            <p:blipFill>
              <a:blip r:embed="rId6"/>
              <a:srcRect/>
              <a:stretch>
                <a:fillRect/>
              </a:stretch>
            </p:blipFill>
            <p:spPr bwMode="auto">
              <a:xfrm>
                <a:off x="4643438" y="1063674"/>
                <a:ext cx="1378320" cy="613224"/>
              </a:xfrm>
              <a:prstGeom prst="rect">
                <a:avLst/>
              </a:prstGeom>
              <a:noFill/>
              <a:ln w="9525">
                <a:noFill/>
                <a:miter lim="800000"/>
                <a:headEnd/>
                <a:tailEnd/>
              </a:ln>
            </p:spPr>
          </p:pic>
          <p:pic>
            <p:nvPicPr>
              <p:cNvPr id="32788" name="17 Imagen" descr="provincia 2.png"/>
              <p:cNvPicPr>
                <a:picLocks noChangeAspect="1"/>
              </p:cNvPicPr>
              <p:nvPr/>
            </p:nvPicPr>
            <p:blipFill>
              <a:blip r:embed="rId7"/>
              <a:srcRect/>
              <a:stretch>
                <a:fillRect/>
              </a:stretch>
            </p:blipFill>
            <p:spPr bwMode="auto">
              <a:xfrm>
                <a:off x="6215074" y="1082024"/>
                <a:ext cx="1883632" cy="557934"/>
              </a:xfrm>
              <a:prstGeom prst="rect">
                <a:avLst/>
              </a:prstGeom>
              <a:noFill/>
              <a:ln w="9525">
                <a:noFill/>
                <a:miter lim="800000"/>
                <a:headEnd/>
                <a:tailEnd/>
              </a:ln>
            </p:spPr>
          </p:pic>
          <p:cxnSp>
            <p:nvCxnSpPr>
              <p:cNvPr id="20" name="19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2777" name="26 Grupo"/>
          <p:cNvGrpSpPr>
            <a:grpSpLocks/>
          </p:cNvGrpSpPr>
          <p:nvPr/>
        </p:nvGrpSpPr>
        <p:grpSpPr bwMode="auto">
          <a:xfrm>
            <a:off x="4000500" y="5292725"/>
            <a:ext cx="1536700" cy="946150"/>
            <a:chOff x="584832" y="4429132"/>
            <a:chExt cx="3201358" cy="2149737"/>
          </a:xfrm>
        </p:grpSpPr>
        <p:pic>
          <p:nvPicPr>
            <p:cNvPr id="32782" name="18 Imagen" descr="2012-08-06_19-23-52_121.jpg"/>
            <p:cNvPicPr>
              <a:picLocks noChangeAspect="1" noChangeArrowheads="1"/>
            </p:cNvPicPr>
            <p:nvPr/>
          </p:nvPicPr>
          <p:blipFill>
            <a:blip r:embed="rId8"/>
            <a:srcRect/>
            <a:stretch>
              <a:fillRect/>
            </a:stretch>
          </p:blipFill>
          <p:spPr bwMode="auto">
            <a:xfrm>
              <a:off x="2285984" y="5715016"/>
              <a:ext cx="1500206" cy="847323"/>
            </a:xfrm>
            <a:prstGeom prst="rect">
              <a:avLst/>
            </a:prstGeom>
            <a:noFill/>
            <a:ln w="9525">
              <a:noFill/>
              <a:miter lim="800000"/>
              <a:headEnd/>
              <a:tailEnd/>
            </a:ln>
          </p:spPr>
        </p:pic>
        <p:pic>
          <p:nvPicPr>
            <p:cNvPr id="32783" name="20 Imagen" descr="2012-08-06_18-11-23_477.jpg"/>
            <p:cNvPicPr>
              <a:picLocks noChangeAspect="1" noChangeArrowheads="1"/>
            </p:cNvPicPr>
            <p:nvPr/>
          </p:nvPicPr>
          <p:blipFill>
            <a:blip r:embed="rId9"/>
            <a:srcRect/>
            <a:stretch>
              <a:fillRect/>
            </a:stretch>
          </p:blipFill>
          <p:spPr bwMode="auto">
            <a:xfrm>
              <a:off x="2285984" y="4429132"/>
              <a:ext cx="962982" cy="1700513"/>
            </a:xfrm>
            <a:prstGeom prst="rect">
              <a:avLst/>
            </a:prstGeom>
            <a:noFill/>
            <a:ln w="9525">
              <a:noFill/>
              <a:miter lim="800000"/>
              <a:headEnd/>
              <a:tailEnd/>
            </a:ln>
          </p:spPr>
        </p:pic>
        <p:pic>
          <p:nvPicPr>
            <p:cNvPr id="32784" name="55 Imagen" descr="IMAGEN-30-00000001-20120730170907.jpg"/>
            <p:cNvPicPr>
              <a:picLocks noChangeAspect="1" noChangeArrowheads="1"/>
            </p:cNvPicPr>
            <p:nvPr/>
          </p:nvPicPr>
          <p:blipFill>
            <a:blip r:embed="rId10"/>
            <a:srcRect/>
            <a:stretch>
              <a:fillRect/>
            </a:stretch>
          </p:blipFill>
          <p:spPr bwMode="auto">
            <a:xfrm>
              <a:off x="584832" y="4429132"/>
              <a:ext cx="1772590" cy="2149737"/>
            </a:xfrm>
            <a:prstGeom prst="rect">
              <a:avLst/>
            </a:prstGeom>
            <a:noFill/>
            <a:ln w="9525">
              <a:noFill/>
              <a:miter lim="800000"/>
              <a:headEnd/>
              <a:tailEnd/>
            </a:ln>
          </p:spPr>
        </p:pic>
      </p:grpSp>
      <p:sp>
        <p:nvSpPr>
          <p:cNvPr id="32778" name="24 CuadroTexto"/>
          <p:cNvSpPr txBox="1">
            <a:spLocks noChangeArrowheads="1"/>
          </p:cNvSpPr>
          <p:nvPr/>
        </p:nvSpPr>
        <p:spPr bwMode="auto">
          <a:xfrm>
            <a:off x="4071938" y="6215063"/>
            <a:ext cx="1428750" cy="276225"/>
          </a:xfrm>
          <a:prstGeom prst="rect">
            <a:avLst/>
          </a:prstGeom>
          <a:noFill/>
          <a:ln w="9525">
            <a:noFill/>
            <a:miter lim="800000"/>
            <a:headEnd/>
            <a:tailEnd/>
          </a:ln>
        </p:spPr>
        <p:txBody>
          <a:bodyPr>
            <a:spAutoFit/>
          </a:bodyPr>
          <a:lstStyle/>
          <a:p>
            <a:pPr algn="ctr"/>
            <a:r>
              <a:rPr lang="es-AR" sz="1200">
                <a:latin typeface="Calibri" pitchFamily="34" charset="0"/>
              </a:rPr>
              <a:t>Folio Cronológico</a:t>
            </a:r>
          </a:p>
        </p:txBody>
      </p:sp>
      <p:sp>
        <p:nvSpPr>
          <p:cNvPr id="34" name="33 Flecha abajo"/>
          <p:cNvSpPr/>
          <p:nvPr/>
        </p:nvSpPr>
        <p:spPr>
          <a:xfrm rot="16200000">
            <a:off x="5750719" y="5536407"/>
            <a:ext cx="357187"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pic>
        <p:nvPicPr>
          <p:cNvPr id="32780" name="Picture 3"/>
          <p:cNvPicPr>
            <a:picLocks noChangeAspect="1" noChangeArrowheads="1"/>
          </p:cNvPicPr>
          <p:nvPr/>
        </p:nvPicPr>
        <p:blipFill>
          <a:blip r:embed="rId11"/>
          <a:srcRect/>
          <a:stretch>
            <a:fillRect/>
          </a:stretch>
        </p:blipFill>
        <p:spPr bwMode="auto">
          <a:xfrm>
            <a:off x="6286500" y="5286375"/>
            <a:ext cx="1714500" cy="990600"/>
          </a:xfrm>
          <a:prstGeom prst="rect">
            <a:avLst/>
          </a:prstGeom>
          <a:noFill/>
          <a:ln w="9525">
            <a:noFill/>
            <a:miter lim="800000"/>
            <a:headEnd/>
            <a:tailEnd/>
          </a:ln>
        </p:spPr>
      </p:pic>
      <p:sp>
        <p:nvSpPr>
          <p:cNvPr id="32781" name="36 CuadroTexto"/>
          <p:cNvSpPr txBox="1">
            <a:spLocks noChangeArrowheads="1"/>
          </p:cNvSpPr>
          <p:nvPr/>
        </p:nvSpPr>
        <p:spPr bwMode="auto">
          <a:xfrm>
            <a:off x="6286500" y="6226175"/>
            <a:ext cx="1577975" cy="276225"/>
          </a:xfrm>
          <a:prstGeom prst="rect">
            <a:avLst/>
          </a:prstGeom>
          <a:noFill/>
          <a:ln w="9525">
            <a:noFill/>
            <a:miter lim="800000"/>
            <a:headEnd/>
            <a:tailEnd/>
          </a:ln>
        </p:spPr>
        <p:txBody>
          <a:bodyPr>
            <a:spAutoFit/>
          </a:bodyPr>
          <a:lstStyle/>
          <a:p>
            <a:pPr algn="ctr"/>
            <a:r>
              <a:rPr lang="es-AR" sz="1200">
                <a:latin typeface="Calibri" pitchFamily="34" charset="0"/>
              </a:rPr>
              <a:t>Matrícula Cartular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142875" y="1857375"/>
            <a:ext cx="8429625" cy="2281238"/>
          </a:xfrm>
          <a:prstGeom prst="rect">
            <a:avLst/>
          </a:prstGeom>
        </p:spPr>
        <p:txBody>
          <a:bodyPr>
            <a:spAutoFit/>
          </a:bodyPr>
          <a:lstStyle/>
          <a:p>
            <a:pPr algn="just" fontAlgn="auto">
              <a:spcBef>
                <a:spcPts val="0"/>
              </a:spcBef>
              <a:spcAft>
                <a:spcPts val="0"/>
              </a:spcAft>
              <a:defRPr/>
            </a:pPr>
            <a:r>
              <a:rPr lang="es-AR" sz="1200" b="1" dirty="0">
                <a:solidFill>
                  <a:srgbClr val="002060"/>
                </a:solidFill>
                <a:latin typeface="+mn-lt"/>
              </a:rPr>
              <a:t>¿Qué pasó después?</a:t>
            </a:r>
          </a:p>
          <a:p>
            <a:pPr algn="just" fontAlgn="auto">
              <a:spcBef>
                <a:spcPts val="0"/>
              </a:spcBef>
              <a:spcAft>
                <a:spcPts val="0"/>
              </a:spcAft>
              <a:defRPr/>
            </a:pPr>
            <a:r>
              <a:rPr lang="es-AR" sz="1200" dirty="0">
                <a:latin typeface="+mn-lt"/>
              </a:rPr>
              <a:t>Con el objeto de lograr mayor seguridad en el aspecto documental, edilicio y de procesos, y a efectos de </a:t>
            </a:r>
            <a:r>
              <a:rPr lang="es-AR" sz="1400" b="1" dirty="0">
                <a:effectLst>
                  <a:outerShdw blurRad="38100" dist="38100" dir="2700000" algn="tl">
                    <a:srgbClr val="000000">
                      <a:alpha val="43137"/>
                    </a:srgbClr>
                  </a:outerShdw>
                </a:effectLst>
                <a:latin typeface="+mn-lt"/>
              </a:rPr>
              <a:t>agilizar</a:t>
            </a:r>
            <a:r>
              <a:rPr lang="es-AR" sz="1200" dirty="0">
                <a:latin typeface="+mn-lt"/>
              </a:rPr>
              <a:t> los procedimientos de la organización y hacer los trámites </a:t>
            </a:r>
            <a:r>
              <a:rPr lang="es-AR" sz="1400" b="1" dirty="0">
                <a:effectLst>
                  <a:outerShdw blurRad="38100" dist="38100" dir="2700000" algn="tl">
                    <a:srgbClr val="000000">
                      <a:alpha val="43137"/>
                    </a:srgbClr>
                  </a:outerShdw>
                </a:effectLst>
                <a:latin typeface="+mn-lt"/>
              </a:rPr>
              <a:t>más seguros</a:t>
            </a:r>
            <a:r>
              <a:rPr lang="es-AR" sz="1200" dirty="0">
                <a:latin typeface="+mn-lt"/>
              </a:rPr>
              <a:t>, el Ministerio de Finanzas se propuso </a:t>
            </a:r>
            <a:r>
              <a:rPr lang="es-AR" sz="1400" b="1" dirty="0">
                <a:effectLst>
                  <a:outerShdw blurRad="38100" dist="38100" dir="2700000" algn="tl">
                    <a:srgbClr val="000000">
                      <a:alpha val="43137"/>
                    </a:srgbClr>
                  </a:outerShdw>
                </a:effectLst>
                <a:latin typeface="+mn-lt"/>
              </a:rPr>
              <a:t>digitalizar</a:t>
            </a:r>
            <a:r>
              <a:rPr lang="es-AR" sz="1200" dirty="0">
                <a:latin typeface="+mn-lt"/>
              </a:rPr>
              <a:t> toda la documentación registral presente en los Folios Cronológicos y en las Matrículas </a:t>
            </a:r>
            <a:r>
              <a:rPr lang="es-AR" sz="1200" dirty="0" err="1">
                <a:latin typeface="+mn-lt"/>
              </a:rPr>
              <a:t>Cartulares</a:t>
            </a:r>
            <a:r>
              <a:rPr lang="es-AR" sz="1200" dirty="0">
                <a:latin typeface="+mn-lt"/>
              </a:rPr>
              <a:t>.</a:t>
            </a:r>
          </a:p>
          <a:p>
            <a:pPr algn="just" fontAlgn="auto">
              <a:spcBef>
                <a:spcPts val="0"/>
              </a:spcBef>
              <a:spcAft>
                <a:spcPts val="0"/>
              </a:spcAft>
              <a:defRPr/>
            </a:pPr>
            <a:endParaRPr lang="es-AR" sz="1200" b="1" dirty="0">
              <a:solidFill>
                <a:srgbClr val="002060"/>
              </a:solidFill>
              <a:latin typeface="+mn-lt"/>
            </a:endParaRPr>
          </a:p>
          <a:p>
            <a:pPr algn="just" fontAlgn="auto">
              <a:spcBef>
                <a:spcPts val="0"/>
              </a:spcBef>
              <a:spcAft>
                <a:spcPts val="0"/>
              </a:spcAft>
              <a:defRPr/>
            </a:pPr>
            <a:r>
              <a:rPr lang="es-AR" sz="1200" b="1" dirty="0">
                <a:solidFill>
                  <a:srgbClr val="002060"/>
                </a:solidFill>
                <a:latin typeface="+mn-lt"/>
              </a:rPr>
              <a:t>¿Qué beneficios tiene la digitalización?</a:t>
            </a:r>
          </a:p>
          <a:p>
            <a:pPr algn="just" fontAlgn="auto">
              <a:spcBef>
                <a:spcPts val="0"/>
              </a:spcBef>
              <a:spcAft>
                <a:spcPts val="0"/>
              </a:spcAft>
              <a:defRPr/>
            </a:pPr>
            <a:r>
              <a:rPr lang="es-AR" sz="1200" dirty="0">
                <a:latin typeface="+mn-lt"/>
              </a:rPr>
              <a:t>El proceso </a:t>
            </a:r>
            <a:r>
              <a:rPr lang="es-AR" sz="1400" b="1" dirty="0">
                <a:effectLst>
                  <a:outerShdw blurRad="38100" dist="38100" dir="2700000" algn="tl">
                    <a:srgbClr val="000000">
                      <a:alpha val="43137"/>
                    </a:srgbClr>
                  </a:outerShdw>
                </a:effectLst>
                <a:latin typeface="+mn-lt"/>
              </a:rPr>
              <a:t>evita el fotocopiado </a:t>
            </a:r>
            <a:r>
              <a:rPr lang="es-AR" sz="1200" dirty="0">
                <a:latin typeface="+mn-lt"/>
              </a:rPr>
              <a:t>y riesgo de desgaste o pérdida material, contribuyendo a la </a:t>
            </a:r>
            <a:r>
              <a:rPr lang="es-AR" sz="1400" b="1" dirty="0">
                <a:effectLst>
                  <a:outerShdw blurRad="38100" dist="38100" dir="2700000" algn="tl">
                    <a:srgbClr val="000000">
                      <a:alpha val="43137"/>
                    </a:srgbClr>
                  </a:outerShdw>
                </a:effectLst>
                <a:latin typeface="+mn-lt"/>
              </a:rPr>
              <a:t>seguridad documental</a:t>
            </a:r>
            <a:r>
              <a:rPr lang="es-AR" sz="1200" dirty="0">
                <a:latin typeface="+mn-lt"/>
              </a:rPr>
              <a:t>. Por otro lado, toda modificación sólo puede ser realizada por agente autorizado e identificado, en virtud de un documento que previamente le es asignado </a:t>
            </a:r>
            <a:r>
              <a:rPr lang="es-AR" sz="1400" b="1" dirty="0">
                <a:effectLst>
                  <a:outerShdw blurRad="38100" dist="38100" dir="2700000" algn="tl">
                    <a:srgbClr val="000000">
                      <a:alpha val="43137"/>
                    </a:srgbClr>
                  </a:outerShdw>
                </a:effectLst>
                <a:latin typeface="+mn-lt"/>
              </a:rPr>
              <a:t>informáticamente</a:t>
            </a:r>
            <a:r>
              <a:rPr lang="es-AR" sz="1200" dirty="0">
                <a:latin typeface="+mn-lt"/>
              </a:rPr>
              <a:t>.</a:t>
            </a:r>
          </a:p>
          <a:p>
            <a:pPr algn="just" fontAlgn="auto">
              <a:spcBef>
                <a:spcPts val="0"/>
              </a:spcBef>
              <a:spcAft>
                <a:spcPts val="0"/>
              </a:spcAft>
              <a:defRPr/>
            </a:pPr>
            <a:r>
              <a:rPr lang="es-AR" sz="1200" dirty="0">
                <a:latin typeface="+mn-lt"/>
              </a:rPr>
              <a:t>Además, con la digitalización se habilitó a muchos usuarios a visualizar las matrículas vía web, lo cual permitió </a:t>
            </a:r>
            <a:r>
              <a:rPr lang="es-AR" sz="1400" b="1" dirty="0">
                <a:effectLst>
                  <a:outerShdw blurRad="38100" dist="38100" dir="2700000" algn="tl">
                    <a:srgbClr val="000000">
                      <a:alpha val="43137"/>
                    </a:srgbClr>
                  </a:outerShdw>
                </a:effectLst>
                <a:latin typeface="+mn-lt"/>
              </a:rPr>
              <a:t>reducir un 70%</a:t>
            </a:r>
            <a:r>
              <a:rPr lang="es-AR" sz="1200" dirty="0">
                <a:latin typeface="+mn-lt"/>
              </a:rPr>
              <a:t> las </a:t>
            </a:r>
            <a:r>
              <a:rPr lang="es-AR" sz="1400" b="1" dirty="0">
                <a:effectLst>
                  <a:outerShdw blurRad="38100" dist="38100" dir="2700000" algn="tl">
                    <a:srgbClr val="000000">
                      <a:alpha val="43137"/>
                    </a:srgbClr>
                  </a:outerShdw>
                </a:effectLst>
                <a:latin typeface="+mn-lt"/>
              </a:rPr>
              <a:t>solicitudes presenciales</a:t>
            </a:r>
            <a:r>
              <a:rPr lang="es-AR" sz="1200" dirty="0">
                <a:latin typeface="+mn-lt"/>
              </a:rPr>
              <a:t> </a:t>
            </a:r>
            <a:r>
              <a:rPr lang="es-AR" sz="1400" b="1" dirty="0">
                <a:effectLst>
                  <a:outerShdw blurRad="38100" dist="38100" dir="2700000" algn="tl">
                    <a:srgbClr val="000000">
                      <a:alpha val="43137"/>
                    </a:srgbClr>
                  </a:outerShdw>
                </a:effectLst>
                <a:latin typeface="+mn-lt"/>
              </a:rPr>
              <a:t>y evitar la manipulación física de la documentación.</a:t>
            </a:r>
          </a:p>
        </p:txBody>
      </p:sp>
      <p:sp>
        <p:nvSpPr>
          <p:cNvPr id="18" name="17 Rectángulo">
            <a:hlinkClick r:id="rId4" action="ppaction://hlinksldjump"/>
          </p:cNvPr>
          <p:cNvSpPr/>
          <p:nvPr/>
        </p:nvSpPr>
        <p:spPr>
          <a:xfrm>
            <a:off x="71438" y="857250"/>
            <a:ext cx="3071812" cy="42862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b="1" dirty="0">
                <a:solidFill>
                  <a:srgbClr val="7030A0"/>
                </a:solidFill>
              </a:rPr>
              <a:t>HACIA UN REGISTRO MODELO</a:t>
            </a:r>
          </a:p>
        </p:txBody>
      </p:sp>
      <p:sp>
        <p:nvSpPr>
          <p:cNvPr id="26" name="25 Botón de acción: Hacia delante o Siguiente">
            <a:hlinkClick r:id="" action="ppaction://hlinkshowjump?jump=nextslide" highlightClick="1"/>
          </p:cNvPr>
          <p:cNvSpPr/>
          <p:nvPr/>
        </p:nvSpPr>
        <p:spPr>
          <a:xfrm>
            <a:off x="8358188" y="6357938"/>
            <a:ext cx="642937" cy="428625"/>
          </a:xfrm>
          <a:prstGeom prst="actionButtonForwardNext">
            <a:avLst/>
          </a:prstGeom>
          <a:noFill/>
          <a:ln>
            <a:solidFill>
              <a:srgbClr val="9999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13" name="12 Rectángulo">
            <a:hlinkClick r:id="rId5" action="ppaction://hlinksldjump"/>
          </p:cNvPr>
          <p:cNvSpPr/>
          <p:nvPr/>
        </p:nvSpPr>
        <p:spPr>
          <a:xfrm>
            <a:off x="0" y="1357313"/>
            <a:ext cx="4714875" cy="428625"/>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AR" sz="1600" b="1" dirty="0">
                <a:solidFill>
                  <a:schemeClr val="bg1"/>
                </a:solidFill>
                <a:latin typeface="Maiandra GD" pitchFamily="34" charset="0"/>
                <a:cs typeface="Mangal" pitchFamily="2"/>
              </a:rPr>
              <a:t>Digitalización de Matrículas y Folios</a:t>
            </a:r>
          </a:p>
        </p:txBody>
      </p:sp>
      <p:grpSp>
        <p:nvGrpSpPr>
          <p:cNvPr id="9222" name="13 Grupo"/>
          <p:cNvGrpSpPr>
            <a:grpSpLocks/>
          </p:cNvGrpSpPr>
          <p:nvPr/>
        </p:nvGrpSpPr>
        <p:grpSpPr bwMode="auto">
          <a:xfrm>
            <a:off x="0" y="0"/>
            <a:ext cx="9144000" cy="785813"/>
            <a:chOff x="0" y="0"/>
            <a:chExt cx="9144000" cy="785794"/>
          </a:xfrm>
        </p:grpSpPr>
        <p:sp>
          <p:nvSpPr>
            <p:cNvPr id="15" name="14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9234" name="37 Grupo"/>
            <p:cNvGrpSpPr>
              <a:grpSpLocks/>
            </p:cNvGrpSpPr>
            <p:nvPr/>
          </p:nvGrpSpPr>
          <p:grpSpPr bwMode="auto">
            <a:xfrm>
              <a:off x="5688763" y="142852"/>
              <a:ext cx="3240953" cy="571504"/>
              <a:chOff x="4643438" y="1063674"/>
              <a:chExt cx="3455268" cy="650814"/>
            </a:xfrm>
          </p:grpSpPr>
          <p:pic>
            <p:nvPicPr>
              <p:cNvPr id="9235" name="21 Imagen" descr="Finanzas 2012.png"/>
              <p:cNvPicPr>
                <a:picLocks noChangeAspect="1"/>
              </p:cNvPicPr>
              <p:nvPr/>
            </p:nvPicPr>
            <p:blipFill>
              <a:blip r:embed="rId6"/>
              <a:srcRect/>
              <a:stretch>
                <a:fillRect/>
              </a:stretch>
            </p:blipFill>
            <p:spPr bwMode="auto">
              <a:xfrm>
                <a:off x="4643438" y="1063674"/>
                <a:ext cx="1378320" cy="613224"/>
              </a:xfrm>
              <a:prstGeom prst="rect">
                <a:avLst/>
              </a:prstGeom>
              <a:noFill/>
              <a:ln w="9525">
                <a:noFill/>
                <a:miter lim="800000"/>
                <a:headEnd/>
                <a:tailEnd/>
              </a:ln>
            </p:spPr>
          </p:pic>
          <p:pic>
            <p:nvPicPr>
              <p:cNvPr id="9236" name="22 Imagen" descr="provincia 2.png"/>
              <p:cNvPicPr>
                <a:picLocks noChangeAspect="1"/>
              </p:cNvPicPr>
              <p:nvPr/>
            </p:nvPicPr>
            <p:blipFill>
              <a:blip r:embed="rId7"/>
              <a:srcRect/>
              <a:stretch>
                <a:fillRect/>
              </a:stretch>
            </p:blipFill>
            <p:spPr bwMode="auto">
              <a:xfrm>
                <a:off x="6215074" y="1082024"/>
                <a:ext cx="1883632" cy="557934"/>
              </a:xfrm>
              <a:prstGeom prst="rect">
                <a:avLst/>
              </a:prstGeom>
              <a:noFill/>
              <a:ln w="9525">
                <a:noFill/>
                <a:miter lim="800000"/>
                <a:headEnd/>
                <a:tailEnd/>
              </a:ln>
            </p:spPr>
          </p:pic>
          <p:cxnSp>
            <p:nvCxnSpPr>
              <p:cNvPr id="24" name="23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9223" name="29 Grupo"/>
          <p:cNvGrpSpPr>
            <a:grpSpLocks/>
          </p:cNvGrpSpPr>
          <p:nvPr/>
        </p:nvGrpSpPr>
        <p:grpSpPr bwMode="auto">
          <a:xfrm>
            <a:off x="12700" y="4143375"/>
            <a:ext cx="3201988" cy="2420938"/>
            <a:chOff x="214282" y="4286256"/>
            <a:chExt cx="3201358" cy="2420139"/>
          </a:xfrm>
        </p:grpSpPr>
        <p:grpSp>
          <p:nvGrpSpPr>
            <p:cNvPr id="9228" name="26 Grupo"/>
            <p:cNvGrpSpPr>
              <a:grpSpLocks/>
            </p:cNvGrpSpPr>
            <p:nvPr/>
          </p:nvGrpSpPr>
          <p:grpSpPr bwMode="auto">
            <a:xfrm>
              <a:off x="214282" y="4286256"/>
              <a:ext cx="3201358" cy="2149737"/>
              <a:chOff x="584832" y="4429132"/>
              <a:chExt cx="3201358" cy="2149737"/>
            </a:xfrm>
          </p:grpSpPr>
          <p:pic>
            <p:nvPicPr>
              <p:cNvPr id="9230" name="18 Imagen" descr="2012-08-06_19-23-52_121.jpg"/>
              <p:cNvPicPr>
                <a:picLocks noChangeAspect="1" noChangeArrowheads="1"/>
              </p:cNvPicPr>
              <p:nvPr/>
            </p:nvPicPr>
            <p:blipFill>
              <a:blip r:embed="rId8"/>
              <a:srcRect/>
              <a:stretch>
                <a:fillRect/>
              </a:stretch>
            </p:blipFill>
            <p:spPr bwMode="auto">
              <a:xfrm>
                <a:off x="2285984" y="5715016"/>
                <a:ext cx="1500206" cy="847323"/>
              </a:xfrm>
              <a:prstGeom prst="rect">
                <a:avLst/>
              </a:prstGeom>
              <a:noFill/>
              <a:ln w="9525">
                <a:noFill/>
                <a:miter lim="800000"/>
                <a:headEnd/>
                <a:tailEnd/>
              </a:ln>
            </p:spPr>
          </p:pic>
          <p:pic>
            <p:nvPicPr>
              <p:cNvPr id="9231" name="20 Imagen" descr="2012-08-06_18-11-23_477.jpg"/>
              <p:cNvPicPr>
                <a:picLocks noChangeAspect="1" noChangeArrowheads="1"/>
              </p:cNvPicPr>
              <p:nvPr/>
            </p:nvPicPr>
            <p:blipFill>
              <a:blip r:embed="rId9"/>
              <a:srcRect/>
              <a:stretch>
                <a:fillRect/>
              </a:stretch>
            </p:blipFill>
            <p:spPr bwMode="auto">
              <a:xfrm>
                <a:off x="2285984" y="4429132"/>
                <a:ext cx="962982" cy="1700513"/>
              </a:xfrm>
              <a:prstGeom prst="rect">
                <a:avLst/>
              </a:prstGeom>
              <a:noFill/>
              <a:ln w="9525">
                <a:noFill/>
                <a:miter lim="800000"/>
                <a:headEnd/>
                <a:tailEnd/>
              </a:ln>
            </p:spPr>
          </p:pic>
          <p:pic>
            <p:nvPicPr>
              <p:cNvPr id="9232" name="55 Imagen" descr="IMAGEN-30-00000001-20120730170907.jpg"/>
              <p:cNvPicPr>
                <a:picLocks noChangeAspect="1" noChangeArrowheads="1"/>
              </p:cNvPicPr>
              <p:nvPr/>
            </p:nvPicPr>
            <p:blipFill>
              <a:blip r:embed="rId10"/>
              <a:srcRect/>
              <a:stretch>
                <a:fillRect/>
              </a:stretch>
            </p:blipFill>
            <p:spPr bwMode="auto">
              <a:xfrm>
                <a:off x="584832" y="4429132"/>
                <a:ext cx="1772590" cy="2149737"/>
              </a:xfrm>
              <a:prstGeom prst="rect">
                <a:avLst/>
              </a:prstGeom>
              <a:noFill/>
              <a:ln w="9525">
                <a:noFill/>
                <a:miter lim="800000"/>
                <a:headEnd/>
                <a:tailEnd/>
              </a:ln>
            </p:spPr>
          </p:pic>
        </p:grpSp>
        <p:sp>
          <p:nvSpPr>
            <p:cNvPr id="9229" name="27 CuadroTexto"/>
            <p:cNvSpPr txBox="1">
              <a:spLocks noChangeArrowheads="1"/>
            </p:cNvSpPr>
            <p:nvPr/>
          </p:nvSpPr>
          <p:spPr bwMode="auto">
            <a:xfrm>
              <a:off x="214282" y="6429396"/>
              <a:ext cx="2428892" cy="276999"/>
            </a:xfrm>
            <a:prstGeom prst="rect">
              <a:avLst/>
            </a:prstGeom>
            <a:noFill/>
            <a:ln w="9525">
              <a:noFill/>
              <a:miter lim="800000"/>
              <a:headEnd/>
              <a:tailEnd/>
            </a:ln>
          </p:spPr>
          <p:txBody>
            <a:bodyPr>
              <a:spAutoFit/>
            </a:bodyPr>
            <a:lstStyle/>
            <a:p>
              <a:pPr algn="ctr"/>
              <a:r>
                <a:rPr lang="es-AR" sz="1200">
                  <a:latin typeface="Calibri" pitchFamily="34" charset="0"/>
                </a:rPr>
                <a:t>Folio Cronológico</a:t>
              </a:r>
            </a:p>
          </p:txBody>
        </p:sp>
      </p:grpSp>
      <p:grpSp>
        <p:nvGrpSpPr>
          <p:cNvPr id="9224" name="30 Grupo"/>
          <p:cNvGrpSpPr>
            <a:grpSpLocks/>
          </p:cNvGrpSpPr>
          <p:nvPr/>
        </p:nvGrpSpPr>
        <p:grpSpPr bwMode="auto">
          <a:xfrm>
            <a:off x="3214688" y="4357688"/>
            <a:ext cx="3138487" cy="2062162"/>
            <a:chOff x="3786182" y="4429132"/>
            <a:chExt cx="3137925" cy="2062949"/>
          </a:xfrm>
        </p:grpSpPr>
        <p:pic>
          <p:nvPicPr>
            <p:cNvPr id="9226" name="Picture 3"/>
            <p:cNvPicPr>
              <a:picLocks noChangeAspect="1" noChangeArrowheads="1"/>
            </p:cNvPicPr>
            <p:nvPr/>
          </p:nvPicPr>
          <p:blipFill>
            <a:blip r:embed="rId11"/>
            <a:srcRect/>
            <a:stretch>
              <a:fillRect/>
            </a:stretch>
          </p:blipFill>
          <p:spPr bwMode="auto">
            <a:xfrm>
              <a:off x="3786182" y="4429132"/>
              <a:ext cx="3137925" cy="1774135"/>
            </a:xfrm>
            <a:prstGeom prst="rect">
              <a:avLst/>
            </a:prstGeom>
            <a:noFill/>
            <a:ln w="9525">
              <a:noFill/>
              <a:miter lim="800000"/>
              <a:headEnd/>
              <a:tailEnd/>
            </a:ln>
          </p:spPr>
        </p:pic>
        <p:sp>
          <p:nvSpPr>
            <p:cNvPr id="9227" name="28 CuadroTexto"/>
            <p:cNvSpPr txBox="1">
              <a:spLocks noChangeArrowheads="1"/>
            </p:cNvSpPr>
            <p:nvPr/>
          </p:nvSpPr>
          <p:spPr bwMode="auto">
            <a:xfrm>
              <a:off x="4071934" y="6215082"/>
              <a:ext cx="2428892" cy="276999"/>
            </a:xfrm>
            <a:prstGeom prst="rect">
              <a:avLst/>
            </a:prstGeom>
            <a:noFill/>
            <a:ln w="9525">
              <a:noFill/>
              <a:miter lim="800000"/>
              <a:headEnd/>
              <a:tailEnd/>
            </a:ln>
          </p:spPr>
          <p:txBody>
            <a:bodyPr>
              <a:spAutoFit/>
            </a:bodyPr>
            <a:lstStyle/>
            <a:p>
              <a:pPr algn="ctr"/>
              <a:r>
                <a:rPr lang="es-AR" sz="1200">
                  <a:latin typeface="Calibri" pitchFamily="34" charset="0"/>
                </a:rPr>
                <a:t>Matrícula Cartular</a:t>
              </a:r>
            </a:p>
          </p:txBody>
        </p:sp>
      </p:grpSp>
      <p:graphicFrame>
        <p:nvGraphicFramePr>
          <p:cNvPr id="6146" name="Object 2"/>
          <p:cNvGraphicFramePr>
            <a:graphicFrameLocks noChangeAspect="1"/>
          </p:cNvGraphicFramePr>
          <p:nvPr/>
        </p:nvGraphicFramePr>
        <p:xfrm>
          <a:off x="6253163" y="4357688"/>
          <a:ext cx="2747962" cy="1785937"/>
        </p:xfrm>
        <a:graphic>
          <a:graphicData uri="http://schemas.openxmlformats.org/presentationml/2006/ole">
            <p:oleObj spid="_x0000_s9217" name="Visio" r:id="rId12" imgW="3862316" imgH="2383536" progId="Visio.Drawing.11">
              <p:embed/>
            </p:oleObj>
          </a:graphicData>
        </a:graphic>
      </p:graphicFrame>
      <p:sp>
        <p:nvSpPr>
          <p:cNvPr id="9225" name="31 CuadroTexto"/>
          <p:cNvSpPr txBox="1">
            <a:spLocks noChangeArrowheads="1"/>
          </p:cNvSpPr>
          <p:nvPr/>
        </p:nvSpPr>
        <p:spPr bwMode="auto">
          <a:xfrm>
            <a:off x="6357938" y="6153150"/>
            <a:ext cx="2428875" cy="276225"/>
          </a:xfrm>
          <a:prstGeom prst="rect">
            <a:avLst/>
          </a:prstGeom>
          <a:noFill/>
          <a:ln w="9525">
            <a:noFill/>
            <a:miter lim="800000"/>
            <a:headEnd/>
            <a:tailEnd/>
          </a:ln>
        </p:spPr>
        <p:txBody>
          <a:bodyPr>
            <a:spAutoFit/>
          </a:bodyPr>
          <a:lstStyle/>
          <a:p>
            <a:pPr algn="ctr"/>
            <a:r>
              <a:rPr lang="es-AR" sz="1200">
                <a:latin typeface="Calibri" pitchFamily="34" charset="0"/>
              </a:rPr>
              <a:t>Matrícula FRE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descr="Q:\nada\fotos nuevas\archivo tablada - tomos.JPG"/>
          <p:cNvPicPr>
            <a:picLocks noChangeAspect="1" noChangeArrowheads="1"/>
          </p:cNvPicPr>
          <p:nvPr/>
        </p:nvPicPr>
        <p:blipFill>
          <a:blip r:embed="rId3"/>
          <a:srcRect/>
          <a:stretch>
            <a:fillRect/>
          </a:stretch>
        </p:blipFill>
        <p:spPr bwMode="auto">
          <a:xfrm>
            <a:off x="4857750" y="1071563"/>
            <a:ext cx="3714750" cy="2571750"/>
          </a:xfrm>
          <a:prstGeom prst="rect">
            <a:avLst/>
          </a:prstGeom>
          <a:noFill/>
          <a:ln w="38100">
            <a:solidFill>
              <a:schemeClr val="bg2">
                <a:lumMod val="75000"/>
              </a:schemeClr>
            </a:solidFill>
          </a:ln>
        </p:spPr>
      </p:pic>
      <p:sp>
        <p:nvSpPr>
          <p:cNvPr id="18" name="17 Rectángulo">
            <a:hlinkClick r:id="rId4" action="ppaction://hlinksldjump"/>
          </p:cNvPr>
          <p:cNvSpPr/>
          <p:nvPr/>
        </p:nvSpPr>
        <p:spPr>
          <a:xfrm>
            <a:off x="71438" y="857250"/>
            <a:ext cx="3071812" cy="42862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b="1" dirty="0">
                <a:solidFill>
                  <a:srgbClr val="7030A0"/>
                </a:solidFill>
              </a:rPr>
              <a:t>HACIA UN REGISTRO MODELO</a:t>
            </a:r>
          </a:p>
        </p:txBody>
      </p:sp>
      <p:sp>
        <p:nvSpPr>
          <p:cNvPr id="10" name="9 Rectángulo">
            <a:hlinkClick r:id="rId5" action="ppaction://hlinksldjump"/>
          </p:cNvPr>
          <p:cNvSpPr/>
          <p:nvPr/>
        </p:nvSpPr>
        <p:spPr>
          <a:xfrm>
            <a:off x="0" y="1357313"/>
            <a:ext cx="4714875" cy="428625"/>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AR" sz="1600" b="1" dirty="0">
                <a:solidFill>
                  <a:schemeClr val="bg1"/>
                </a:solidFill>
                <a:latin typeface="Maiandra GD" pitchFamily="34" charset="0"/>
                <a:cs typeface="Mangal" pitchFamily="2"/>
              </a:rPr>
              <a:t>Digitalización de Matrículas y Folios</a:t>
            </a:r>
          </a:p>
        </p:txBody>
      </p:sp>
      <p:pic>
        <p:nvPicPr>
          <p:cNvPr id="37892" name="Picture 2" descr="Q:\nada\fotos nuevas\archivo tablada - tomos 2.JPG"/>
          <p:cNvPicPr>
            <a:picLocks noChangeAspect="1" noChangeArrowheads="1"/>
          </p:cNvPicPr>
          <p:nvPr/>
        </p:nvPicPr>
        <p:blipFill>
          <a:blip r:embed="rId6"/>
          <a:srcRect/>
          <a:stretch>
            <a:fillRect/>
          </a:stretch>
        </p:blipFill>
        <p:spPr bwMode="auto">
          <a:xfrm>
            <a:off x="3357563" y="2571750"/>
            <a:ext cx="3286125" cy="2465388"/>
          </a:xfrm>
          <a:prstGeom prst="rect">
            <a:avLst/>
          </a:prstGeom>
          <a:noFill/>
          <a:ln w="38100">
            <a:solidFill>
              <a:schemeClr val="bg1"/>
            </a:solidFill>
            <a:miter lim="800000"/>
            <a:headEnd/>
            <a:tailEnd/>
          </a:ln>
        </p:spPr>
      </p:pic>
      <p:grpSp>
        <p:nvGrpSpPr>
          <p:cNvPr id="37893" name="12 Grupo"/>
          <p:cNvGrpSpPr>
            <a:grpSpLocks/>
          </p:cNvGrpSpPr>
          <p:nvPr/>
        </p:nvGrpSpPr>
        <p:grpSpPr bwMode="auto">
          <a:xfrm>
            <a:off x="0" y="0"/>
            <a:ext cx="9144000" cy="785813"/>
            <a:chOff x="0" y="0"/>
            <a:chExt cx="9144000" cy="785794"/>
          </a:xfrm>
        </p:grpSpPr>
        <p:sp>
          <p:nvSpPr>
            <p:cNvPr id="14" name="13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37899" name="37 Grupo"/>
            <p:cNvGrpSpPr>
              <a:grpSpLocks/>
            </p:cNvGrpSpPr>
            <p:nvPr/>
          </p:nvGrpSpPr>
          <p:grpSpPr bwMode="auto">
            <a:xfrm>
              <a:off x="5688763" y="142852"/>
              <a:ext cx="3240953" cy="571504"/>
              <a:chOff x="4643438" y="1063674"/>
              <a:chExt cx="3455268" cy="650814"/>
            </a:xfrm>
          </p:grpSpPr>
          <p:pic>
            <p:nvPicPr>
              <p:cNvPr id="37900" name="16 Imagen" descr="Finanzas 2012.png"/>
              <p:cNvPicPr>
                <a:picLocks noChangeAspect="1"/>
              </p:cNvPicPr>
              <p:nvPr/>
            </p:nvPicPr>
            <p:blipFill>
              <a:blip r:embed="rId7"/>
              <a:srcRect/>
              <a:stretch>
                <a:fillRect/>
              </a:stretch>
            </p:blipFill>
            <p:spPr bwMode="auto">
              <a:xfrm>
                <a:off x="4643438" y="1063674"/>
                <a:ext cx="1378320" cy="613224"/>
              </a:xfrm>
              <a:prstGeom prst="rect">
                <a:avLst/>
              </a:prstGeom>
              <a:noFill/>
              <a:ln w="9525">
                <a:noFill/>
                <a:miter lim="800000"/>
                <a:headEnd/>
                <a:tailEnd/>
              </a:ln>
            </p:spPr>
          </p:pic>
          <p:pic>
            <p:nvPicPr>
              <p:cNvPr id="37901" name="18 Imagen" descr="provincia 2.png"/>
              <p:cNvPicPr>
                <a:picLocks noChangeAspect="1"/>
              </p:cNvPicPr>
              <p:nvPr/>
            </p:nvPicPr>
            <p:blipFill>
              <a:blip r:embed="rId8"/>
              <a:srcRect/>
              <a:stretch>
                <a:fillRect/>
              </a:stretch>
            </p:blipFill>
            <p:spPr bwMode="auto">
              <a:xfrm>
                <a:off x="6215074" y="1082024"/>
                <a:ext cx="1883632" cy="557934"/>
              </a:xfrm>
              <a:prstGeom prst="rect">
                <a:avLst/>
              </a:prstGeom>
              <a:noFill/>
              <a:ln w="9525">
                <a:noFill/>
                <a:miter lim="800000"/>
                <a:headEnd/>
                <a:tailEnd/>
              </a:ln>
            </p:spPr>
          </p:pic>
          <p:cxnSp>
            <p:nvCxnSpPr>
              <p:cNvPr id="20" name="19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7894" name="20 CuadroTexto"/>
          <p:cNvSpPr txBox="1">
            <a:spLocks noChangeArrowheads="1"/>
          </p:cNvSpPr>
          <p:nvPr/>
        </p:nvSpPr>
        <p:spPr bwMode="auto">
          <a:xfrm>
            <a:off x="6643688" y="3714750"/>
            <a:ext cx="2071687" cy="1323975"/>
          </a:xfrm>
          <a:prstGeom prst="rect">
            <a:avLst/>
          </a:prstGeom>
          <a:noFill/>
          <a:ln w="9525">
            <a:noFill/>
            <a:miter lim="800000"/>
            <a:headEnd/>
            <a:tailEnd/>
          </a:ln>
        </p:spPr>
        <p:txBody>
          <a:bodyPr>
            <a:spAutoFit/>
          </a:bodyPr>
          <a:lstStyle/>
          <a:p>
            <a:r>
              <a:rPr lang="es-AR" sz="1000">
                <a:latin typeface="Calibri" pitchFamily="34" charset="0"/>
              </a:rPr>
              <a:t>Archivo de tomos especialmente diseñado para su correcta conservación. Los tomos son almacenados en cajas alcalinas en las cuales las condiciones de temperatura, luz y humedad son las recomendadas para la adecuada conservación del papel</a:t>
            </a:r>
          </a:p>
        </p:txBody>
      </p:sp>
      <p:pic>
        <p:nvPicPr>
          <p:cNvPr id="37895" name="Picture 2" descr="https://encrypted-tbn0.gstatic.com/images?q=tbn:ANd9GcT7GD-byCYSXGUL_XtT58f1IypbSm7aCFSoKgejL54JrSD_-2_X"/>
          <p:cNvPicPr>
            <a:picLocks noChangeAspect="1" noChangeArrowheads="1"/>
          </p:cNvPicPr>
          <p:nvPr/>
        </p:nvPicPr>
        <p:blipFill>
          <a:blip r:embed="rId9"/>
          <a:srcRect/>
          <a:stretch>
            <a:fillRect/>
          </a:stretch>
        </p:blipFill>
        <p:spPr bwMode="auto">
          <a:xfrm>
            <a:off x="155575" y="4357688"/>
            <a:ext cx="2143125" cy="2143125"/>
          </a:xfrm>
          <a:prstGeom prst="rect">
            <a:avLst/>
          </a:prstGeom>
          <a:noFill/>
          <a:ln w="9525">
            <a:noFill/>
            <a:miter lim="800000"/>
            <a:headEnd/>
            <a:tailEnd/>
          </a:ln>
        </p:spPr>
      </p:pic>
      <p:sp>
        <p:nvSpPr>
          <p:cNvPr id="9" name="8 CuadroTexto"/>
          <p:cNvSpPr txBox="1"/>
          <p:nvPr/>
        </p:nvSpPr>
        <p:spPr>
          <a:xfrm>
            <a:off x="1214438" y="5286375"/>
            <a:ext cx="6929437" cy="1477963"/>
          </a:xfrm>
          <a:prstGeom prst="rect">
            <a:avLst/>
          </a:prstGeom>
          <a:solidFill>
            <a:schemeClr val="bg1">
              <a:lumMod val="95000"/>
            </a:schemeClr>
          </a:solidFill>
          <a:ln>
            <a:solidFill>
              <a:schemeClr val="bg1"/>
            </a:solidFill>
          </a:ln>
        </p:spPr>
        <p:txBody>
          <a:bodyPr>
            <a:spAutoFit/>
          </a:bodyPr>
          <a:lstStyle/>
          <a:p>
            <a:pPr algn="just" fontAlgn="auto">
              <a:spcBef>
                <a:spcPts val="0"/>
              </a:spcBef>
              <a:spcAft>
                <a:spcPts val="0"/>
              </a:spcAft>
              <a:defRPr/>
            </a:pPr>
            <a:r>
              <a:rPr lang="es-AR" sz="1400" b="1" dirty="0">
                <a:solidFill>
                  <a:srgbClr val="002060"/>
                </a:solidFill>
                <a:latin typeface="+mn-lt"/>
              </a:rPr>
              <a:t>¿Que medidas de seguridad se tomaron para los Tomos que se archivaron?</a:t>
            </a:r>
          </a:p>
          <a:p>
            <a:pPr algn="just" fontAlgn="auto">
              <a:spcBef>
                <a:spcPts val="0"/>
              </a:spcBef>
              <a:spcAft>
                <a:spcPts val="0"/>
              </a:spcAft>
              <a:defRPr/>
            </a:pPr>
            <a:r>
              <a:rPr lang="es-AR" sz="1200" dirty="0">
                <a:latin typeface="+mn-lt"/>
              </a:rPr>
              <a:t>Además de acondicionar un archivo especialmente diseñado y pensando para la correcta conservación de la </a:t>
            </a:r>
            <a:r>
              <a:rPr lang="es-AR" sz="1200" dirty="0">
                <a:latin typeface="+mn-lt"/>
              </a:rPr>
              <a:t>documentación (con </a:t>
            </a:r>
            <a:r>
              <a:rPr lang="es-AR" sz="1200" dirty="0">
                <a:latin typeface="+mn-lt"/>
              </a:rPr>
              <a:t>las medidas de seguridad </a:t>
            </a:r>
            <a:r>
              <a:rPr lang="es-AR" sz="1200" dirty="0">
                <a:latin typeface="+mn-lt"/>
              </a:rPr>
              <a:t>pertinentes), </a:t>
            </a:r>
            <a:r>
              <a:rPr lang="es-AR" sz="1200" b="1" dirty="0">
                <a:solidFill>
                  <a:schemeClr val="accent6">
                    <a:lumMod val="75000"/>
                  </a:schemeClr>
                </a:solidFill>
                <a:latin typeface="+mn-lt"/>
              </a:rPr>
              <a:t>se incorporó a cada tomo una etiqueta de </a:t>
            </a:r>
            <a:r>
              <a:rPr lang="es-AR" sz="1600" b="1" dirty="0">
                <a:solidFill>
                  <a:schemeClr val="accent6">
                    <a:lumMod val="75000"/>
                  </a:schemeClr>
                </a:solidFill>
                <a:latin typeface="+mn-lt"/>
              </a:rPr>
              <a:t>RDIF (radio frecuencia</a:t>
            </a:r>
            <a:r>
              <a:rPr lang="es-AR" sz="1600" b="1" dirty="0">
                <a:solidFill>
                  <a:schemeClr val="accent6">
                    <a:lumMod val="75000"/>
                  </a:schemeClr>
                </a:solidFill>
                <a:latin typeface="+mn-lt"/>
              </a:rPr>
              <a:t>) </a:t>
            </a:r>
            <a:r>
              <a:rPr lang="es-AR" sz="1200" dirty="0">
                <a:latin typeface="+mn-lt"/>
              </a:rPr>
              <a:t>para el seguimiento e inventario rápido de los mismos. Esta etiqueta es además un sistema de alarma que permite identificar de manera inmediata la salida de un tomo del archivo. Con esta medida se reforzó la seguridad edilicia, sumando un componente más a las cámaras de seguridad ya existentes.</a:t>
            </a:r>
            <a:endParaRPr lang="es-AR" dirty="0">
              <a:latin typeface="+mn-lt"/>
            </a:endParaRPr>
          </a:p>
        </p:txBody>
      </p:sp>
      <p:sp>
        <p:nvSpPr>
          <p:cNvPr id="11" name="10 Rectángulo"/>
          <p:cNvSpPr/>
          <p:nvPr/>
        </p:nvSpPr>
        <p:spPr>
          <a:xfrm>
            <a:off x="71438" y="1847850"/>
            <a:ext cx="3786187" cy="1876425"/>
          </a:xfrm>
          <a:prstGeom prst="rect">
            <a:avLst/>
          </a:prstGeom>
          <a:solidFill>
            <a:schemeClr val="bg1">
              <a:lumMod val="95000"/>
            </a:schemeClr>
          </a:solidFill>
          <a:ln w="38100">
            <a:solidFill>
              <a:schemeClr val="bg1"/>
            </a:solidFill>
          </a:ln>
        </p:spPr>
        <p:txBody>
          <a:bodyPr>
            <a:spAutoFit/>
          </a:bodyPr>
          <a:lstStyle/>
          <a:p>
            <a:pPr algn="just" fontAlgn="auto">
              <a:spcBef>
                <a:spcPts val="0"/>
              </a:spcBef>
              <a:spcAft>
                <a:spcPts val="0"/>
              </a:spcAft>
              <a:defRPr/>
            </a:pPr>
            <a:endParaRPr lang="es-AR" sz="1200" b="1" dirty="0">
              <a:solidFill>
                <a:srgbClr val="002060"/>
              </a:solidFill>
              <a:latin typeface="+mn-lt"/>
            </a:endParaRPr>
          </a:p>
          <a:p>
            <a:pPr algn="just" fontAlgn="auto">
              <a:spcBef>
                <a:spcPts val="0"/>
              </a:spcBef>
              <a:spcAft>
                <a:spcPts val="0"/>
              </a:spcAft>
              <a:defRPr/>
            </a:pPr>
            <a:r>
              <a:rPr lang="es-AR" sz="1400" b="1" dirty="0">
                <a:solidFill>
                  <a:srgbClr val="002060"/>
                </a:solidFill>
                <a:latin typeface="+mn-lt"/>
              </a:rPr>
              <a:t>¿Cuántos Folios y Matrículas se digitalizaron?</a:t>
            </a:r>
          </a:p>
          <a:p>
            <a:pPr algn="just" fontAlgn="auto">
              <a:spcBef>
                <a:spcPts val="0"/>
              </a:spcBef>
              <a:spcAft>
                <a:spcPts val="0"/>
              </a:spcAft>
              <a:defRPr/>
            </a:pPr>
            <a:r>
              <a:rPr lang="es-AR" sz="1200" dirty="0">
                <a:latin typeface="+mn-lt"/>
              </a:rPr>
              <a:t>Se digitalizaron alrededor de </a:t>
            </a:r>
            <a:r>
              <a:rPr lang="es-AR" sz="1400" b="1" dirty="0">
                <a:effectLst>
                  <a:outerShdw blurRad="38100" dist="38100" dir="2700000" algn="tl">
                    <a:srgbClr val="000000">
                      <a:alpha val="43137"/>
                    </a:srgbClr>
                  </a:outerShdw>
                </a:effectLst>
                <a:latin typeface="+mn-lt"/>
              </a:rPr>
              <a:t>1.600.000</a:t>
            </a:r>
            <a:r>
              <a:rPr lang="es-AR" sz="1200" dirty="0">
                <a:latin typeface="+mn-lt"/>
              </a:rPr>
              <a:t> </a:t>
            </a:r>
            <a:r>
              <a:rPr lang="es-AR" sz="1400" b="1" dirty="0">
                <a:effectLst>
                  <a:outerShdw blurRad="38100" dist="38100" dir="2700000" algn="tl">
                    <a:srgbClr val="000000">
                      <a:alpha val="43137"/>
                    </a:srgbClr>
                  </a:outerShdw>
                </a:effectLst>
                <a:latin typeface="+mn-lt"/>
              </a:rPr>
              <a:t>matrículas</a:t>
            </a:r>
            <a:r>
              <a:rPr lang="es-AR" sz="1200" dirty="0">
                <a:latin typeface="+mn-lt"/>
              </a:rPr>
              <a:t> y </a:t>
            </a:r>
            <a:r>
              <a:rPr lang="es-AR" sz="1400" b="1" dirty="0">
                <a:effectLst>
                  <a:outerShdw blurRad="38100" dist="38100" dir="2700000" algn="tl">
                    <a:srgbClr val="000000">
                      <a:alpha val="43137"/>
                    </a:srgbClr>
                  </a:outerShdw>
                </a:effectLst>
                <a:latin typeface="+mn-lt"/>
              </a:rPr>
              <a:t>17.500 libros </a:t>
            </a:r>
            <a:r>
              <a:rPr lang="es-AR" sz="1200" dirty="0">
                <a:latin typeface="+mn-lt"/>
              </a:rPr>
              <a:t>aproximadamente. En este último caso, la digitalización se realizó a color a fin de mantener intactas las referencias volcadas manualmente en cada folio. Además, se procedió al </a:t>
            </a:r>
            <a:r>
              <a:rPr lang="es-AR" sz="1400" b="1" dirty="0">
                <a:effectLst>
                  <a:outerShdw blurRad="38100" dist="38100" dir="2700000" algn="tl">
                    <a:srgbClr val="000000">
                      <a:alpha val="43137"/>
                    </a:srgbClr>
                  </a:outerShdw>
                </a:effectLst>
                <a:latin typeface="+mn-lt"/>
              </a:rPr>
              <a:t>archivo definitivo </a:t>
            </a:r>
            <a:r>
              <a:rPr lang="es-AR" sz="1200" dirty="0">
                <a:latin typeface="+mn-lt"/>
              </a:rPr>
              <a:t>de los tomos originales en un ambiente de seguridad, favoreciendo su conservación.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Q:\nada\fotos nuevas\sistema camaras 2.JPG"/>
          <p:cNvPicPr>
            <a:picLocks noChangeAspect="1" noChangeArrowheads="1"/>
          </p:cNvPicPr>
          <p:nvPr/>
        </p:nvPicPr>
        <p:blipFill>
          <a:blip r:embed="rId3"/>
          <a:srcRect/>
          <a:stretch>
            <a:fillRect/>
          </a:stretch>
        </p:blipFill>
        <p:spPr bwMode="auto">
          <a:xfrm>
            <a:off x="6842125" y="2357438"/>
            <a:ext cx="2159000" cy="1714500"/>
          </a:xfrm>
          <a:prstGeom prst="rect">
            <a:avLst/>
          </a:prstGeom>
          <a:noFill/>
          <a:ln w="38100">
            <a:solidFill>
              <a:schemeClr val="bg1">
                <a:lumMod val="65000"/>
              </a:schemeClr>
            </a:solidFill>
          </a:ln>
        </p:spPr>
      </p:pic>
      <p:grpSp>
        <p:nvGrpSpPr>
          <p:cNvPr id="39938" name="11 Grupo"/>
          <p:cNvGrpSpPr>
            <a:grpSpLocks/>
          </p:cNvGrpSpPr>
          <p:nvPr/>
        </p:nvGrpSpPr>
        <p:grpSpPr bwMode="auto">
          <a:xfrm>
            <a:off x="5286375" y="1357313"/>
            <a:ext cx="2357438" cy="928687"/>
            <a:chOff x="3428992" y="4929198"/>
            <a:chExt cx="3757193" cy="1714512"/>
          </a:xfrm>
        </p:grpSpPr>
        <p:pic>
          <p:nvPicPr>
            <p:cNvPr id="5121" name="Picture 1" descr="Q:\nada\fotos nuevas\camaras infrarrojas 2.JPG"/>
            <p:cNvPicPr>
              <a:picLocks noChangeAspect="1" noChangeArrowheads="1"/>
            </p:cNvPicPr>
            <p:nvPr/>
          </p:nvPicPr>
          <p:blipFill>
            <a:blip r:embed="rId4"/>
            <a:srcRect l="34062" b="25000"/>
            <a:stretch>
              <a:fillRect/>
            </a:stretch>
          </p:blipFill>
          <p:spPr bwMode="auto">
            <a:xfrm>
              <a:off x="3428992" y="4929198"/>
              <a:ext cx="1927933" cy="1714512"/>
            </a:xfrm>
            <a:prstGeom prst="rect">
              <a:avLst/>
            </a:prstGeom>
            <a:noFill/>
            <a:ln w="38100">
              <a:solidFill>
                <a:schemeClr val="bg2">
                  <a:lumMod val="50000"/>
                </a:schemeClr>
              </a:solidFill>
            </a:ln>
          </p:spPr>
        </p:pic>
        <p:pic>
          <p:nvPicPr>
            <p:cNvPr id="5123" name="Picture 3" descr="Q:\nada\fotos nuevas\camaras infrarrojas.JPG"/>
            <p:cNvPicPr>
              <a:picLocks noChangeAspect="1" noChangeArrowheads="1"/>
            </p:cNvPicPr>
            <p:nvPr/>
          </p:nvPicPr>
          <p:blipFill>
            <a:blip r:embed="rId5"/>
            <a:srcRect l="36563" t="17500" r="26874" b="35000"/>
            <a:stretch>
              <a:fillRect/>
            </a:stretch>
          </p:blipFill>
          <p:spPr bwMode="auto">
            <a:xfrm>
              <a:off x="5404998" y="4929198"/>
              <a:ext cx="1781187" cy="1714512"/>
            </a:xfrm>
            <a:prstGeom prst="rect">
              <a:avLst/>
            </a:prstGeom>
            <a:noFill/>
            <a:ln w="38100">
              <a:solidFill>
                <a:schemeClr val="bg2">
                  <a:lumMod val="50000"/>
                </a:schemeClr>
              </a:solidFill>
            </a:ln>
          </p:spPr>
        </p:pic>
      </p:grpSp>
      <p:sp>
        <p:nvSpPr>
          <p:cNvPr id="10" name="9 Rectángulo">
            <a:hlinkClick r:id="rId6" action="ppaction://hlinksldjump"/>
          </p:cNvPr>
          <p:cNvSpPr/>
          <p:nvPr/>
        </p:nvSpPr>
        <p:spPr>
          <a:xfrm>
            <a:off x="0" y="1357313"/>
            <a:ext cx="4929188" cy="428625"/>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AR" sz="1600" b="1" dirty="0">
                <a:solidFill>
                  <a:schemeClr val="bg1"/>
                </a:solidFill>
                <a:latin typeface="Maiandra GD" pitchFamily="34" charset="0"/>
                <a:cs typeface="Mangal" pitchFamily="2"/>
              </a:rPr>
              <a:t>Seguridad documental y edilicia</a:t>
            </a:r>
          </a:p>
        </p:txBody>
      </p:sp>
      <p:sp>
        <p:nvSpPr>
          <p:cNvPr id="11" name="10 Rectángulo">
            <a:hlinkClick r:id="rId7" action="ppaction://hlinksldjump"/>
          </p:cNvPr>
          <p:cNvSpPr/>
          <p:nvPr/>
        </p:nvSpPr>
        <p:spPr>
          <a:xfrm>
            <a:off x="71438" y="857250"/>
            <a:ext cx="3071812" cy="42862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b="1" dirty="0">
                <a:solidFill>
                  <a:srgbClr val="7030A0"/>
                </a:solidFill>
              </a:rPr>
              <a:t>HACIA UN REGISTRO MODELO</a:t>
            </a:r>
          </a:p>
        </p:txBody>
      </p:sp>
      <p:pic>
        <p:nvPicPr>
          <p:cNvPr id="5125" name="Picture 5" descr="Q:\nada\fotos nuevas\archivoi crono 6.JPG"/>
          <p:cNvPicPr>
            <a:picLocks noChangeAspect="1" noChangeArrowheads="1"/>
          </p:cNvPicPr>
          <p:nvPr/>
        </p:nvPicPr>
        <p:blipFill>
          <a:blip r:embed="rId8"/>
          <a:srcRect/>
          <a:stretch>
            <a:fillRect/>
          </a:stretch>
        </p:blipFill>
        <p:spPr bwMode="auto">
          <a:xfrm>
            <a:off x="1357313" y="4643438"/>
            <a:ext cx="2620962" cy="1928812"/>
          </a:xfrm>
          <a:prstGeom prst="rect">
            <a:avLst/>
          </a:prstGeom>
          <a:noFill/>
          <a:ln w="38100">
            <a:solidFill>
              <a:schemeClr val="bg1">
                <a:lumMod val="65000"/>
              </a:schemeClr>
            </a:solidFill>
          </a:ln>
        </p:spPr>
      </p:pic>
      <p:pic>
        <p:nvPicPr>
          <p:cNvPr id="5127" name="Picture 7" descr="Q:\nada\fotos nuevas\archivo GIF sur 2.JPG"/>
          <p:cNvPicPr>
            <a:picLocks noChangeAspect="1" noChangeArrowheads="1"/>
          </p:cNvPicPr>
          <p:nvPr/>
        </p:nvPicPr>
        <p:blipFill>
          <a:blip r:embed="rId9"/>
          <a:srcRect/>
          <a:stretch>
            <a:fillRect/>
          </a:stretch>
        </p:blipFill>
        <p:spPr bwMode="auto">
          <a:xfrm>
            <a:off x="4071938" y="4643438"/>
            <a:ext cx="2686050" cy="1928812"/>
          </a:xfrm>
          <a:prstGeom prst="rect">
            <a:avLst/>
          </a:prstGeom>
          <a:noFill/>
          <a:ln w="38100">
            <a:solidFill>
              <a:schemeClr val="bg1">
                <a:lumMod val="65000"/>
              </a:schemeClr>
            </a:solidFill>
          </a:ln>
        </p:spPr>
      </p:pic>
      <p:grpSp>
        <p:nvGrpSpPr>
          <p:cNvPr id="39943" name="13 Grupo"/>
          <p:cNvGrpSpPr>
            <a:grpSpLocks/>
          </p:cNvGrpSpPr>
          <p:nvPr/>
        </p:nvGrpSpPr>
        <p:grpSpPr bwMode="auto">
          <a:xfrm>
            <a:off x="0" y="0"/>
            <a:ext cx="9144000" cy="785813"/>
            <a:chOff x="0" y="0"/>
            <a:chExt cx="9144000" cy="785794"/>
          </a:xfrm>
        </p:grpSpPr>
        <p:sp>
          <p:nvSpPr>
            <p:cNvPr id="15" name="14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39950" name="37 Grupo"/>
            <p:cNvGrpSpPr>
              <a:grpSpLocks/>
            </p:cNvGrpSpPr>
            <p:nvPr/>
          </p:nvGrpSpPr>
          <p:grpSpPr bwMode="auto">
            <a:xfrm>
              <a:off x="5688763" y="142852"/>
              <a:ext cx="3240953" cy="571504"/>
              <a:chOff x="4643438" y="1063674"/>
              <a:chExt cx="3455268" cy="650814"/>
            </a:xfrm>
          </p:grpSpPr>
          <p:pic>
            <p:nvPicPr>
              <p:cNvPr id="39951" name="16 Imagen" descr="Finanzas 2012.png"/>
              <p:cNvPicPr>
                <a:picLocks noChangeAspect="1"/>
              </p:cNvPicPr>
              <p:nvPr/>
            </p:nvPicPr>
            <p:blipFill>
              <a:blip r:embed="rId10"/>
              <a:srcRect/>
              <a:stretch>
                <a:fillRect/>
              </a:stretch>
            </p:blipFill>
            <p:spPr bwMode="auto">
              <a:xfrm>
                <a:off x="4643438" y="1063674"/>
                <a:ext cx="1378320" cy="613224"/>
              </a:xfrm>
              <a:prstGeom prst="rect">
                <a:avLst/>
              </a:prstGeom>
              <a:noFill/>
              <a:ln w="9525">
                <a:noFill/>
                <a:miter lim="800000"/>
                <a:headEnd/>
                <a:tailEnd/>
              </a:ln>
            </p:spPr>
          </p:pic>
          <p:pic>
            <p:nvPicPr>
              <p:cNvPr id="39952" name="17 Imagen" descr="provincia 2.png"/>
              <p:cNvPicPr>
                <a:picLocks noChangeAspect="1"/>
              </p:cNvPicPr>
              <p:nvPr/>
            </p:nvPicPr>
            <p:blipFill>
              <a:blip r:embed="rId11"/>
              <a:srcRect/>
              <a:stretch>
                <a:fillRect/>
              </a:stretch>
            </p:blipFill>
            <p:spPr bwMode="auto">
              <a:xfrm>
                <a:off x="6215074" y="1082024"/>
                <a:ext cx="1883632" cy="557934"/>
              </a:xfrm>
              <a:prstGeom prst="rect">
                <a:avLst/>
              </a:prstGeom>
              <a:noFill/>
              <a:ln w="9525">
                <a:noFill/>
                <a:miter lim="800000"/>
                <a:headEnd/>
                <a:tailEnd/>
              </a:ln>
            </p:spPr>
          </p:pic>
          <p:cxnSp>
            <p:nvCxnSpPr>
              <p:cNvPr id="19" name="18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 name="2 CuadroTexto"/>
          <p:cNvSpPr txBox="1"/>
          <p:nvPr/>
        </p:nvSpPr>
        <p:spPr>
          <a:xfrm>
            <a:off x="0" y="2193925"/>
            <a:ext cx="6357938" cy="2068513"/>
          </a:xfrm>
          <a:prstGeom prst="rect">
            <a:avLst/>
          </a:prstGeom>
          <a:noFill/>
        </p:spPr>
        <p:txBody>
          <a:bodyPr>
            <a:spAutoFit/>
          </a:bodyPr>
          <a:lstStyle/>
          <a:p>
            <a:pPr fontAlgn="auto">
              <a:spcBef>
                <a:spcPts val="0"/>
              </a:spcBef>
              <a:spcAft>
                <a:spcPts val="0"/>
              </a:spcAft>
              <a:buClr>
                <a:schemeClr val="accent6">
                  <a:lumMod val="75000"/>
                </a:schemeClr>
              </a:buClr>
              <a:buFont typeface="Wingdings" pitchFamily="2" charset="2"/>
              <a:buChar char="ü"/>
              <a:defRPr/>
            </a:pPr>
            <a:r>
              <a:rPr lang="es-AR" sz="1200" dirty="0">
                <a:latin typeface="+mn-lt"/>
              </a:rPr>
              <a:t> Se incorporaron más de medio centenar de </a:t>
            </a:r>
            <a:r>
              <a:rPr lang="es-AR" sz="1400" b="1" dirty="0">
                <a:effectLst>
                  <a:outerShdw blurRad="38100" dist="38100" dir="2700000" algn="tl">
                    <a:srgbClr val="000000">
                      <a:alpha val="43137"/>
                    </a:srgbClr>
                  </a:outerShdw>
                </a:effectLst>
                <a:latin typeface="+mn-lt"/>
              </a:rPr>
              <a:t>cámaras de seguridad</a:t>
            </a:r>
          </a:p>
          <a:p>
            <a:pPr fontAlgn="auto">
              <a:spcBef>
                <a:spcPts val="0"/>
              </a:spcBef>
              <a:spcAft>
                <a:spcPts val="0"/>
              </a:spcAft>
              <a:buClr>
                <a:schemeClr val="accent6">
                  <a:lumMod val="75000"/>
                </a:schemeClr>
              </a:buClr>
              <a:buFont typeface="Wingdings" pitchFamily="2" charset="2"/>
              <a:buChar char="ü"/>
              <a:defRPr/>
            </a:pPr>
            <a:endParaRPr lang="es-AR" sz="1200" dirty="0">
              <a:latin typeface="+mn-lt"/>
            </a:endParaRPr>
          </a:p>
          <a:p>
            <a:pPr fontAlgn="auto">
              <a:spcBef>
                <a:spcPts val="0"/>
              </a:spcBef>
              <a:spcAft>
                <a:spcPts val="0"/>
              </a:spcAft>
              <a:buClr>
                <a:schemeClr val="accent6">
                  <a:lumMod val="75000"/>
                </a:schemeClr>
              </a:buClr>
              <a:buFont typeface="Wingdings" pitchFamily="2" charset="2"/>
              <a:buChar char="ü"/>
              <a:defRPr/>
            </a:pPr>
            <a:r>
              <a:rPr lang="es-AR" sz="1200" dirty="0">
                <a:latin typeface="+mn-lt"/>
              </a:rPr>
              <a:t> Se </a:t>
            </a:r>
            <a:r>
              <a:rPr lang="es-AR" sz="1400" b="1" dirty="0">
                <a:effectLst>
                  <a:outerShdw blurRad="38100" dist="38100" dir="2700000" algn="tl">
                    <a:srgbClr val="000000">
                      <a:alpha val="43137"/>
                    </a:srgbClr>
                  </a:outerShdw>
                </a:effectLst>
                <a:latin typeface="+mn-lt"/>
              </a:rPr>
              <a:t>digitalizaron tomos y matrículas </a:t>
            </a:r>
            <a:r>
              <a:rPr lang="es-AR" sz="1400" b="1" dirty="0" err="1">
                <a:effectLst>
                  <a:outerShdw blurRad="38100" dist="38100" dir="2700000" algn="tl">
                    <a:srgbClr val="000000">
                      <a:alpha val="43137"/>
                    </a:srgbClr>
                  </a:outerShdw>
                </a:effectLst>
                <a:latin typeface="+mn-lt"/>
              </a:rPr>
              <a:t>cartulares</a:t>
            </a:r>
            <a:r>
              <a:rPr lang="es-AR" sz="1200" b="1" dirty="0">
                <a:latin typeface="+mn-lt"/>
              </a:rPr>
              <a:t>.</a:t>
            </a:r>
          </a:p>
          <a:p>
            <a:pPr fontAlgn="auto">
              <a:spcBef>
                <a:spcPts val="0"/>
              </a:spcBef>
              <a:spcAft>
                <a:spcPts val="0"/>
              </a:spcAft>
              <a:buClr>
                <a:schemeClr val="accent6">
                  <a:lumMod val="75000"/>
                </a:schemeClr>
              </a:buClr>
              <a:buFont typeface="Wingdings" pitchFamily="2" charset="2"/>
              <a:buChar char="ü"/>
              <a:defRPr/>
            </a:pPr>
            <a:endParaRPr lang="es-AR" sz="1200" dirty="0">
              <a:latin typeface="+mn-lt"/>
            </a:endParaRPr>
          </a:p>
          <a:p>
            <a:pPr fontAlgn="auto">
              <a:spcBef>
                <a:spcPts val="0"/>
              </a:spcBef>
              <a:spcAft>
                <a:spcPts val="0"/>
              </a:spcAft>
              <a:buClr>
                <a:schemeClr val="accent6">
                  <a:lumMod val="75000"/>
                </a:schemeClr>
              </a:buClr>
              <a:buFont typeface="Wingdings" pitchFamily="2" charset="2"/>
              <a:buChar char="ü"/>
              <a:defRPr/>
            </a:pPr>
            <a:r>
              <a:rPr lang="es-AR" sz="1200" dirty="0">
                <a:latin typeface="+mn-lt"/>
              </a:rPr>
              <a:t> Se creó </a:t>
            </a:r>
            <a:r>
              <a:rPr lang="es-AR" sz="1400" b="1" dirty="0">
                <a:effectLst>
                  <a:outerShdw blurRad="38100" dist="38100" dir="2700000" algn="tl">
                    <a:srgbClr val="000000">
                      <a:alpha val="43137"/>
                    </a:srgbClr>
                  </a:outerShdw>
                </a:effectLst>
                <a:latin typeface="+mn-lt"/>
              </a:rPr>
              <a:t>el Folio Real Electrónico</a:t>
            </a:r>
            <a:r>
              <a:rPr lang="es-AR" sz="1200" dirty="0">
                <a:latin typeface="+mn-lt"/>
              </a:rPr>
              <a:t>, que implica tanto el soporte informático como el soporte en papel que cuenta </a:t>
            </a:r>
            <a:r>
              <a:rPr lang="es-AR" sz="1400" b="1" dirty="0">
                <a:effectLst>
                  <a:outerShdw blurRad="38100" dist="38100" dir="2700000" algn="tl">
                    <a:srgbClr val="000000">
                      <a:alpha val="43137"/>
                    </a:srgbClr>
                  </a:outerShdw>
                </a:effectLst>
                <a:latin typeface="+mn-lt"/>
              </a:rPr>
              <a:t>con más de 10 medidas de seguridad </a:t>
            </a:r>
            <a:r>
              <a:rPr lang="es-AR" sz="1200" dirty="0">
                <a:latin typeface="+mn-lt"/>
              </a:rPr>
              <a:t>tales como diseños visibles e invisibles como los llamados sellos de agua.</a:t>
            </a:r>
          </a:p>
          <a:p>
            <a:pPr fontAlgn="auto">
              <a:spcBef>
                <a:spcPts val="0"/>
              </a:spcBef>
              <a:spcAft>
                <a:spcPts val="0"/>
              </a:spcAft>
              <a:buClr>
                <a:schemeClr val="accent6">
                  <a:lumMod val="75000"/>
                </a:schemeClr>
              </a:buClr>
              <a:buFont typeface="Wingdings" pitchFamily="2" charset="2"/>
              <a:buChar char="ü"/>
              <a:defRPr/>
            </a:pPr>
            <a:endParaRPr lang="es-AR" sz="1200" dirty="0">
              <a:latin typeface="+mn-lt"/>
            </a:endParaRPr>
          </a:p>
          <a:p>
            <a:pPr fontAlgn="auto">
              <a:spcBef>
                <a:spcPts val="0"/>
              </a:spcBef>
              <a:spcAft>
                <a:spcPts val="0"/>
              </a:spcAft>
              <a:buClr>
                <a:schemeClr val="accent6">
                  <a:lumMod val="75000"/>
                </a:schemeClr>
              </a:buClr>
              <a:buFont typeface="Wingdings" pitchFamily="2" charset="2"/>
              <a:buChar char="ü"/>
              <a:defRPr/>
            </a:pPr>
            <a:r>
              <a:rPr lang="es-AR" sz="1200" dirty="0">
                <a:latin typeface="+mn-lt"/>
              </a:rPr>
              <a:t> Se incorporaron a los </a:t>
            </a:r>
            <a:r>
              <a:rPr lang="es-AR" sz="1400" b="1" dirty="0">
                <a:effectLst>
                  <a:outerShdw blurRad="38100" dist="38100" dir="2700000" algn="tl">
                    <a:srgbClr val="000000">
                      <a:alpha val="43137"/>
                    </a:srgbClr>
                  </a:outerShdw>
                </a:effectLst>
                <a:latin typeface="+mn-lt"/>
              </a:rPr>
              <a:t>tomos etiquetas de radio frecuencia</a:t>
            </a:r>
            <a:r>
              <a:rPr lang="es-AR" sz="1200" b="1" dirty="0">
                <a:latin typeface="+mn-lt"/>
              </a:rPr>
              <a:t>.</a:t>
            </a:r>
          </a:p>
          <a:p>
            <a:pPr fontAlgn="auto">
              <a:spcBef>
                <a:spcPts val="0"/>
              </a:spcBef>
              <a:spcAft>
                <a:spcPts val="0"/>
              </a:spcAft>
              <a:buClr>
                <a:schemeClr val="accent6">
                  <a:lumMod val="75000"/>
                </a:schemeClr>
              </a:buClr>
              <a:buFont typeface="Wingdings" pitchFamily="2" charset="2"/>
              <a:buChar char="ü"/>
              <a:defRPr/>
            </a:pPr>
            <a:endParaRPr lang="es-AR" sz="1200" dirty="0">
              <a:latin typeface="+mn-lt"/>
            </a:endParaRPr>
          </a:p>
        </p:txBody>
      </p:sp>
      <p:sp>
        <p:nvSpPr>
          <p:cNvPr id="39945" name="19 CuadroTexto"/>
          <p:cNvSpPr txBox="1">
            <a:spLocks noChangeArrowheads="1"/>
          </p:cNvSpPr>
          <p:nvPr/>
        </p:nvSpPr>
        <p:spPr bwMode="auto">
          <a:xfrm>
            <a:off x="5143500" y="2286000"/>
            <a:ext cx="1709738" cy="214313"/>
          </a:xfrm>
          <a:prstGeom prst="rect">
            <a:avLst/>
          </a:prstGeom>
          <a:noFill/>
          <a:ln w="9525">
            <a:noFill/>
            <a:miter lim="800000"/>
            <a:headEnd/>
            <a:tailEnd/>
          </a:ln>
        </p:spPr>
        <p:txBody>
          <a:bodyPr wrap="none">
            <a:spAutoFit/>
          </a:bodyPr>
          <a:lstStyle/>
          <a:p>
            <a:r>
              <a:rPr lang="es-AR" sz="800" i="1">
                <a:latin typeface="Calibri" pitchFamily="34" charset="0"/>
              </a:rPr>
              <a:t>Cámaras infrarojas de alta seguridad</a:t>
            </a:r>
          </a:p>
        </p:txBody>
      </p:sp>
      <p:sp>
        <p:nvSpPr>
          <p:cNvPr id="39946" name="20 CuadroTexto"/>
          <p:cNvSpPr txBox="1">
            <a:spLocks noChangeArrowheads="1"/>
          </p:cNvSpPr>
          <p:nvPr/>
        </p:nvSpPr>
        <p:spPr bwMode="auto">
          <a:xfrm>
            <a:off x="6767513" y="4143375"/>
            <a:ext cx="2162175" cy="215900"/>
          </a:xfrm>
          <a:prstGeom prst="rect">
            <a:avLst/>
          </a:prstGeom>
          <a:noFill/>
          <a:ln w="9525">
            <a:noFill/>
            <a:miter lim="800000"/>
            <a:headEnd/>
            <a:tailEnd/>
          </a:ln>
        </p:spPr>
        <p:txBody>
          <a:bodyPr wrap="none">
            <a:spAutoFit/>
          </a:bodyPr>
          <a:lstStyle/>
          <a:p>
            <a:r>
              <a:rPr lang="es-AR" sz="800" i="1">
                <a:latin typeface="Calibri" pitchFamily="34" charset="0"/>
              </a:rPr>
              <a:t>Central de monitoreo de cámaras de seguridad.</a:t>
            </a:r>
          </a:p>
        </p:txBody>
      </p:sp>
      <p:sp>
        <p:nvSpPr>
          <p:cNvPr id="39947" name="21 CuadroTexto"/>
          <p:cNvSpPr txBox="1">
            <a:spLocks noChangeArrowheads="1"/>
          </p:cNvSpPr>
          <p:nvPr/>
        </p:nvSpPr>
        <p:spPr bwMode="auto">
          <a:xfrm>
            <a:off x="1816100" y="6572250"/>
            <a:ext cx="1500188" cy="230188"/>
          </a:xfrm>
          <a:prstGeom prst="rect">
            <a:avLst/>
          </a:prstGeom>
          <a:noFill/>
          <a:ln w="9525">
            <a:noFill/>
            <a:miter lim="800000"/>
            <a:headEnd/>
            <a:tailEnd/>
          </a:ln>
        </p:spPr>
        <p:txBody>
          <a:bodyPr wrap="none">
            <a:spAutoFit/>
          </a:bodyPr>
          <a:lstStyle/>
          <a:p>
            <a:r>
              <a:rPr lang="es-AR" sz="900" b="1" i="1">
                <a:latin typeface="Calibri" pitchFamily="34" charset="0"/>
              </a:rPr>
              <a:t>Archivo de GIF Cronológico.</a:t>
            </a:r>
          </a:p>
        </p:txBody>
      </p:sp>
      <p:sp>
        <p:nvSpPr>
          <p:cNvPr id="39948" name="22 CuadroTexto"/>
          <p:cNvSpPr txBox="1">
            <a:spLocks noChangeArrowheads="1"/>
          </p:cNvSpPr>
          <p:nvPr/>
        </p:nvSpPr>
        <p:spPr bwMode="auto">
          <a:xfrm>
            <a:off x="5081588" y="6572250"/>
            <a:ext cx="779462" cy="230188"/>
          </a:xfrm>
          <a:prstGeom prst="rect">
            <a:avLst/>
          </a:prstGeom>
          <a:noFill/>
          <a:ln w="9525">
            <a:noFill/>
            <a:miter lim="800000"/>
            <a:headEnd/>
            <a:tailEnd/>
          </a:ln>
        </p:spPr>
        <p:txBody>
          <a:bodyPr wrap="none">
            <a:spAutoFit/>
          </a:bodyPr>
          <a:lstStyle/>
          <a:p>
            <a:r>
              <a:rPr lang="es-AR" sz="900" b="1" i="1">
                <a:latin typeface="Calibri" pitchFamily="34" charset="0"/>
              </a:rPr>
              <a:t>Archivo FRE.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7 Rectángulo"/>
          <p:cNvSpPr/>
          <p:nvPr/>
        </p:nvSpPr>
        <p:spPr>
          <a:xfrm>
            <a:off x="5000625" y="2143125"/>
            <a:ext cx="3929063" cy="1928813"/>
          </a:xfrm>
          <a:prstGeom prst="rect">
            <a:avLst/>
          </a:prstGeom>
          <a:solidFill>
            <a:schemeClr val="accent3">
              <a:lumMod val="20000"/>
              <a:lumOff val="80000"/>
            </a:schemeClr>
          </a:solidFill>
          <a:ln>
            <a:solidFill>
              <a:schemeClr val="bg2"/>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pic>
        <p:nvPicPr>
          <p:cNvPr id="16" name="Picture 2"/>
          <p:cNvPicPr>
            <a:picLocks noChangeAspect="1" noChangeArrowheads="1"/>
          </p:cNvPicPr>
          <p:nvPr/>
        </p:nvPicPr>
        <p:blipFill>
          <a:blip r:embed="rId3"/>
          <a:srcRect/>
          <a:stretch>
            <a:fillRect/>
          </a:stretch>
        </p:blipFill>
        <p:spPr bwMode="auto">
          <a:xfrm>
            <a:off x="1143000" y="3857625"/>
            <a:ext cx="2105025" cy="2973388"/>
          </a:xfrm>
          <a:prstGeom prst="rect">
            <a:avLst/>
          </a:prstGeom>
          <a:noFill/>
          <a:ln w="9525">
            <a:solidFill>
              <a:schemeClr val="tx2">
                <a:lumMod val="75000"/>
              </a:schemeClr>
            </a:solidFill>
            <a:miter lim="800000"/>
            <a:headEnd/>
            <a:tailEnd/>
          </a:ln>
          <a:effectLst>
            <a:outerShdw blurRad="76200" dir="13500000" sy="23000" kx="1200000" algn="br" rotWithShape="0">
              <a:prstClr val="black">
                <a:alpha val="20000"/>
              </a:prstClr>
            </a:outerShdw>
          </a:effectLst>
        </p:spPr>
      </p:pic>
      <p:sp>
        <p:nvSpPr>
          <p:cNvPr id="3" name="2 Rectángulo">
            <a:hlinkClick r:id="rId4" action="ppaction://hlinksldjump"/>
          </p:cNvPr>
          <p:cNvSpPr/>
          <p:nvPr/>
        </p:nvSpPr>
        <p:spPr>
          <a:xfrm>
            <a:off x="71438" y="857250"/>
            <a:ext cx="3071812" cy="42862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b="1" dirty="0">
                <a:solidFill>
                  <a:srgbClr val="7030A0"/>
                </a:solidFill>
              </a:rPr>
              <a:t>HACIA UN REGISTRO MODELO</a:t>
            </a:r>
          </a:p>
        </p:txBody>
      </p:sp>
      <p:grpSp>
        <p:nvGrpSpPr>
          <p:cNvPr id="41988" name="3 Grupo"/>
          <p:cNvGrpSpPr>
            <a:grpSpLocks/>
          </p:cNvGrpSpPr>
          <p:nvPr/>
        </p:nvGrpSpPr>
        <p:grpSpPr bwMode="auto">
          <a:xfrm>
            <a:off x="0" y="0"/>
            <a:ext cx="9144000" cy="785813"/>
            <a:chOff x="0" y="0"/>
            <a:chExt cx="9144000" cy="785794"/>
          </a:xfrm>
        </p:grpSpPr>
        <p:sp>
          <p:nvSpPr>
            <p:cNvPr id="5" name="4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41998" name="37 Grupo"/>
            <p:cNvGrpSpPr>
              <a:grpSpLocks/>
            </p:cNvGrpSpPr>
            <p:nvPr/>
          </p:nvGrpSpPr>
          <p:grpSpPr bwMode="auto">
            <a:xfrm>
              <a:off x="5688763" y="142852"/>
              <a:ext cx="3240953" cy="571504"/>
              <a:chOff x="4643438" y="1063674"/>
              <a:chExt cx="3455268" cy="650814"/>
            </a:xfrm>
          </p:grpSpPr>
          <p:pic>
            <p:nvPicPr>
              <p:cNvPr id="41999" name="6 Imagen" descr="Finanzas 2012.png"/>
              <p:cNvPicPr>
                <a:picLocks noChangeAspect="1"/>
              </p:cNvPicPr>
              <p:nvPr/>
            </p:nvPicPr>
            <p:blipFill>
              <a:blip r:embed="rId5"/>
              <a:srcRect/>
              <a:stretch>
                <a:fillRect/>
              </a:stretch>
            </p:blipFill>
            <p:spPr bwMode="auto">
              <a:xfrm>
                <a:off x="4643438" y="1063674"/>
                <a:ext cx="1378320" cy="613224"/>
              </a:xfrm>
              <a:prstGeom prst="rect">
                <a:avLst/>
              </a:prstGeom>
              <a:noFill/>
              <a:ln w="9525">
                <a:noFill/>
                <a:miter lim="800000"/>
                <a:headEnd/>
                <a:tailEnd/>
              </a:ln>
            </p:spPr>
          </p:pic>
          <p:pic>
            <p:nvPicPr>
              <p:cNvPr id="42000" name="7 Imagen" descr="provincia 2.png"/>
              <p:cNvPicPr>
                <a:picLocks noChangeAspect="1"/>
              </p:cNvPicPr>
              <p:nvPr/>
            </p:nvPicPr>
            <p:blipFill>
              <a:blip r:embed="rId6"/>
              <a:srcRect/>
              <a:stretch>
                <a:fillRect/>
              </a:stretch>
            </p:blipFill>
            <p:spPr bwMode="auto">
              <a:xfrm>
                <a:off x="6215074" y="1082024"/>
                <a:ext cx="1883632" cy="557934"/>
              </a:xfrm>
              <a:prstGeom prst="rect">
                <a:avLst/>
              </a:prstGeom>
              <a:noFill/>
              <a:ln w="9525">
                <a:noFill/>
                <a:miter lim="800000"/>
                <a:headEnd/>
                <a:tailEnd/>
              </a:ln>
            </p:spPr>
          </p:pic>
          <p:cxnSp>
            <p:nvCxnSpPr>
              <p:cNvPr id="9" name="8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0" name="9 Rectángulo">
            <a:hlinkClick r:id="rId7" action="ppaction://hlinksldjump"/>
          </p:cNvPr>
          <p:cNvSpPr/>
          <p:nvPr/>
        </p:nvSpPr>
        <p:spPr>
          <a:xfrm>
            <a:off x="0" y="1357313"/>
            <a:ext cx="4929188" cy="428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AR" sz="1600" b="1" dirty="0">
                <a:solidFill>
                  <a:schemeClr val="bg1"/>
                </a:solidFill>
                <a:latin typeface="Maiandra GD" pitchFamily="34" charset="0"/>
                <a:cs typeface="Mangal" pitchFamily="2"/>
              </a:rPr>
              <a:t>Mejora continua de procesos.</a:t>
            </a:r>
          </a:p>
        </p:txBody>
      </p:sp>
      <p:sp>
        <p:nvSpPr>
          <p:cNvPr id="11" name="10 Rectángulo"/>
          <p:cNvSpPr/>
          <p:nvPr/>
        </p:nvSpPr>
        <p:spPr>
          <a:xfrm>
            <a:off x="214313" y="2198688"/>
            <a:ext cx="4000500" cy="1570037"/>
          </a:xfrm>
          <a:prstGeom prst="rect">
            <a:avLst/>
          </a:prstGeom>
          <a:solidFill>
            <a:schemeClr val="accent3">
              <a:lumMod val="20000"/>
              <a:lumOff val="80000"/>
            </a:schemeClr>
          </a:solidFill>
          <a:ln>
            <a:solidFill>
              <a:schemeClr val="bg2">
                <a:lumMod val="90000"/>
              </a:schemeClr>
            </a:solidFill>
          </a:ln>
          <a:effectLst>
            <a:outerShdw blurRad="50800" dist="38100" dir="13500000" algn="br" rotWithShape="0">
              <a:prstClr val="black">
                <a:alpha val="40000"/>
              </a:prstClr>
            </a:outerShdw>
          </a:effectLst>
        </p:spPr>
        <p:txBody>
          <a:bodyPr>
            <a:spAutoFit/>
          </a:bodyPr>
          <a:lstStyle/>
          <a:p>
            <a:pPr fontAlgn="auto">
              <a:spcBef>
                <a:spcPts val="0"/>
              </a:spcBef>
              <a:spcAft>
                <a:spcPts val="0"/>
              </a:spcAft>
              <a:buClr>
                <a:schemeClr val="accent6">
                  <a:lumMod val="75000"/>
                </a:schemeClr>
              </a:buClr>
              <a:buFont typeface="Wingdings" pitchFamily="2" charset="2"/>
              <a:buChar char="ü"/>
              <a:defRPr/>
            </a:pPr>
            <a:r>
              <a:rPr lang="es-AR" sz="1200" dirty="0">
                <a:latin typeface="+mn-lt"/>
              </a:rPr>
              <a:t> Se </a:t>
            </a:r>
            <a:r>
              <a:rPr lang="es-AR" sz="1400" b="1" dirty="0">
                <a:effectLst>
                  <a:outerShdw blurRad="38100" dist="38100" dir="2700000" algn="tl">
                    <a:srgbClr val="000000">
                      <a:alpha val="43137"/>
                    </a:srgbClr>
                  </a:outerShdw>
                </a:effectLst>
                <a:latin typeface="+mn-lt"/>
              </a:rPr>
              <a:t>reordenó la normativa Registral, </a:t>
            </a:r>
            <a:r>
              <a:rPr lang="es-AR" sz="1200" dirty="0">
                <a:latin typeface="+mn-lt"/>
              </a:rPr>
              <a:t>publicando la primer</a:t>
            </a:r>
            <a:r>
              <a:rPr lang="es-AR" sz="1400" b="1" dirty="0">
                <a:effectLst>
                  <a:outerShdw blurRad="38100" dist="38100" dir="2700000" algn="tl">
                    <a:srgbClr val="000000">
                      <a:alpha val="43137"/>
                    </a:srgbClr>
                  </a:outerShdw>
                </a:effectLst>
                <a:latin typeface="+mn-lt"/>
              </a:rPr>
              <a:t> Normativa Única </a:t>
            </a:r>
            <a:r>
              <a:rPr lang="es-AR" sz="1200" dirty="0">
                <a:latin typeface="+mn-lt"/>
              </a:rPr>
              <a:t>en la Resolución General 01/2007.</a:t>
            </a:r>
          </a:p>
          <a:p>
            <a:pPr fontAlgn="auto">
              <a:spcBef>
                <a:spcPts val="0"/>
              </a:spcBef>
              <a:spcAft>
                <a:spcPts val="0"/>
              </a:spcAft>
              <a:defRPr/>
            </a:pPr>
            <a:r>
              <a:rPr lang="es-AR" sz="1200" dirty="0">
                <a:latin typeface="+mn-lt"/>
              </a:rPr>
              <a:t>El proceso de reordenamiento </a:t>
            </a:r>
            <a:r>
              <a:rPr lang="es-AR" sz="1400" b="1" dirty="0">
                <a:effectLst>
                  <a:outerShdw blurRad="38100" dist="38100" dir="2700000" algn="tl">
                    <a:srgbClr val="000000">
                      <a:alpha val="43137"/>
                    </a:srgbClr>
                  </a:outerShdw>
                </a:effectLst>
                <a:latin typeface="+mn-lt"/>
              </a:rPr>
              <a:t>se derogaron:</a:t>
            </a:r>
          </a:p>
          <a:p>
            <a:pPr fontAlgn="auto">
              <a:spcBef>
                <a:spcPts val="0"/>
              </a:spcBef>
              <a:spcAft>
                <a:spcPts val="0"/>
              </a:spcAft>
              <a:defRPr/>
            </a:pPr>
            <a:r>
              <a:rPr lang="es-AR" sz="1400" b="1" dirty="0">
                <a:effectLst>
                  <a:outerShdw blurRad="38100" dist="38100" dir="2700000" algn="tl">
                    <a:srgbClr val="000000">
                      <a:alpha val="43137"/>
                    </a:srgbClr>
                  </a:outerShdw>
                </a:effectLst>
                <a:latin typeface="+mn-lt"/>
              </a:rPr>
              <a:t>172 Resoluciones Generales, 16 Instrucciones internas, 34 Memorándum y 22 Órdenes de Servicio.</a:t>
            </a:r>
          </a:p>
        </p:txBody>
      </p:sp>
      <p:grpSp>
        <p:nvGrpSpPr>
          <p:cNvPr id="41991" name="19 Grupo"/>
          <p:cNvGrpSpPr>
            <a:grpSpLocks/>
          </p:cNvGrpSpPr>
          <p:nvPr/>
        </p:nvGrpSpPr>
        <p:grpSpPr bwMode="auto">
          <a:xfrm>
            <a:off x="3571875" y="4714875"/>
            <a:ext cx="5053013" cy="1643063"/>
            <a:chOff x="3734242" y="4857760"/>
            <a:chExt cx="5052600" cy="1643074"/>
          </a:xfrm>
        </p:grpSpPr>
        <p:sp>
          <p:nvSpPr>
            <p:cNvPr id="19" name="18 Rectángulo"/>
            <p:cNvSpPr/>
            <p:nvPr/>
          </p:nvSpPr>
          <p:spPr>
            <a:xfrm>
              <a:off x="3786626" y="4857760"/>
              <a:ext cx="5000216" cy="1643074"/>
            </a:xfrm>
            <a:prstGeom prst="rect">
              <a:avLst/>
            </a:prstGeom>
            <a:solidFill>
              <a:schemeClr val="accent3">
                <a:lumMod val="20000"/>
                <a:lumOff val="80000"/>
              </a:schemeClr>
            </a:solidFill>
            <a:ln>
              <a:solidFill>
                <a:schemeClr val="bg2"/>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sp>
          <p:nvSpPr>
            <p:cNvPr id="12" name="11 Rectángulo"/>
            <p:cNvSpPr/>
            <p:nvPr/>
          </p:nvSpPr>
          <p:spPr>
            <a:xfrm>
              <a:off x="3786626" y="5187962"/>
              <a:ext cx="4928784" cy="1231908"/>
            </a:xfrm>
            <a:prstGeom prst="rect">
              <a:avLst/>
            </a:prstGeom>
          </p:spPr>
          <p:txBody>
            <a:bodyPr>
              <a:spAutoFit/>
            </a:bodyPr>
            <a:lstStyle/>
            <a:p>
              <a:pPr fontAlgn="auto">
                <a:spcBef>
                  <a:spcPts val="0"/>
                </a:spcBef>
                <a:spcAft>
                  <a:spcPts val="0"/>
                </a:spcAft>
                <a:defRPr/>
              </a:pPr>
              <a:r>
                <a:rPr lang="es-AR" sz="1200" b="1" dirty="0">
                  <a:solidFill>
                    <a:schemeClr val="accent5">
                      <a:lumMod val="75000"/>
                    </a:schemeClr>
                  </a:solidFill>
                  <a:latin typeface="+mn-lt"/>
                </a:rPr>
                <a:t>CERTIFICACIÓN DE NORMAS DE CALIDAD ISO 9001</a:t>
              </a:r>
            </a:p>
            <a:p>
              <a:pPr fontAlgn="auto">
                <a:spcBef>
                  <a:spcPts val="0"/>
                </a:spcBef>
                <a:spcAft>
                  <a:spcPts val="0"/>
                </a:spcAft>
                <a:defRPr/>
              </a:pPr>
              <a:endParaRPr lang="es-AR" sz="1400" b="1" dirty="0">
                <a:latin typeface="+mn-lt"/>
              </a:endParaRPr>
            </a:p>
            <a:p>
              <a:pPr fontAlgn="auto">
                <a:spcBef>
                  <a:spcPts val="0"/>
                </a:spcBef>
                <a:spcAft>
                  <a:spcPts val="0"/>
                </a:spcAft>
                <a:defRPr/>
              </a:pPr>
              <a:r>
                <a:rPr lang="es-AR" sz="1200" dirty="0">
                  <a:latin typeface="+mn-lt"/>
                </a:rPr>
                <a:t>A fin de optimizar la planificación, la prestación de los servicios, la medición precisa de los resultados y la toma de decisiones oportuna se </a:t>
              </a:r>
              <a:r>
                <a:rPr lang="es-AR" sz="1200" b="1" dirty="0">
                  <a:solidFill>
                    <a:schemeClr val="accent6">
                      <a:lumMod val="75000"/>
                    </a:schemeClr>
                  </a:solidFill>
                  <a:latin typeface="+mn-lt"/>
                </a:rPr>
                <a:t>certificó bajo las Normas ISO 9001 </a:t>
              </a:r>
              <a:r>
                <a:rPr lang="es-AR" sz="1200" dirty="0">
                  <a:latin typeface="+mn-lt"/>
                </a:rPr>
                <a:t>un</a:t>
              </a:r>
              <a:r>
                <a:rPr lang="es-AR" sz="1200" b="1" dirty="0">
                  <a:solidFill>
                    <a:schemeClr val="accent6">
                      <a:lumMod val="75000"/>
                    </a:schemeClr>
                  </a:solidFill>
                  <a:latin typeface="+mn-lt"/>
                </a:rPr>
                <a:t> </a:t>
              </a:r>
              <a:r>
                <a:rPr lang="es-AR" sz="1200" dirty="0">
                  <a:latin typeface="+mn-lt"/>
                </a:rPr>
                <a:t>sector clave de la organización: </a:t>
              </a:r>
              <a:r>
                <a:rPr lang="es-AR" sz="1200" b="1" dirty="0">
                  <a:solidFill>
                    <a:schemeClr val="accent6">
                      <a:lumMod val="75000"/>
                    </a:schemeClr>
                  </a:solidFill>
                  <a:latin typeface="+mn-lt"/>
                </a:rPr>
                <a:t>La gestión hacia el ciudadano junto a los sectores de apoyo al mismo.</a:t>
              </a:r>
            </a:p>
          </p:txBody>
        </p:sp>
        <p:sp>
          <p:nvSpPr>
            <p:cNvPr id="41996" name="13 Rectángulo"/>
            <p:cNvSpPr>
              <a:spLocks noChangeArrowheads="1"/>
            </p:cNvSpPr>
            <p:nvPr/>
          </p:nvSpPr>
          <p:spPr bwMode="auto">
            <a:xfrm>
              <a:off x="3734242" y="4929198"/>
              <a:ext cx="2266518" cy="307777"/>
            </a:xfrm>
            <a:prstGeom prst="rect">
              <a:avLst/>
            </a:prstGeom>
            <a:noFill/>
            <a:ln w="9525">
              <a:noFill/>
              <a:miter lim="800000"/>
              <a:headEnd/>
              <a:tailEnd/>
            </a:ln>
          </p:spPr>
          <p:txBody>
            <a:bodyPr wrap="none">
              <a:spAutoFit/>
            </a:bodyPr>
            <a:lstStyle/>
            <a:p>
              <a:pPr>
                <a:buClr>
                  <a:srgbClr val="E46C0A"/>
                </a:buClr>
                <a:buFont typeface="Wingdings" pitchFamily="2" charset="2"/>
                <a:buChar char="ü"/>
              </a:pPr>
              <a:r>
                <a:rPr lang="es-AR" sz="1400" b="1">
                  <a:solidFill>
                    <a:srgbClr val="000000"/>
                  </a:solidFill>
                  <a:latin typeface="Calibri" pitchFamily="34" charset="0"/>
                </a:rPr>
                <a:t>Certificaciones de calidad.</a:t>
              </a:r>
            </a:p>
          </p:txBody>
        </p:sp>
      </p:grpSp>
      <p:sp>
        <p:nvSpPr>
          <p:cNvPr id="41992" name="14 Rectángulo"/>
          <p:cNvSpPr>
            <a:spLocks noChangeArrowheads="1"/>
          </p:cNvSpPr>
          <p:nvPr/>
        </p:nvSpPr>
        <p:spPr bwMode="auto">
          <a:xfrm>
            <a:off x="5072063" y="2192338"/>
            <a:ext cx="1490662" cy="307975"/>
          </a:xfrm>
          <a:prstGeom prst="rect">
            <a:avLst/>
          </a:prstGeom>
          <a:noFill/>
          <a:ln w="9525">
            <a:noFill/>
            <a:miter lim="800000"/>
            <a:headEnd/>
            <a:tailEnd/>
          </a:ln>
        </p:spPr>
        <p:txBody>
          <a:bodyPr wrap="none">
            <a:spAutoFit/>
          </a:bodyPr>
          <a:lstStyle/>
          <a:p>
            <a:pPr>
              <a:buClr>
                <a:srgbClr val="E46C0A"/>
              </a:buClr>
              <a:buFont typeface="Wingdings" pitchFamily="2" charset="2"/>
              <a:buChar char="ü"/>
            </a:pPr>
            <a:r>
              <a:rPr lang="es-AR" sz="1400" b="1">
                <a:solidFill>
                  <a:srgbClr val="000000"/>
                </a:solidFill>
                <a:latin typeface="Calibri" pitchFamily="34" charset="0"/>
              </a:rPr>
              <a:t>Capacitaciones</a:t>
            </a:r>
          </a:p>
        </p:txBody>
      </p:sp>
      <p:sp>
        <p:nvSpPr>
          <p:cNvPr id="17" name="16 Rectángulo"/>
          <p:cNvSpPr/>
          <p:nvPr/>
        </p:nvSpPr>
        <p:spPr>
          <a:xfrm>
            <a:off x="5072063" y="2411413"/>
            <a:ext cx="3786187" cy="1630362"/>
          </a:xfrm>
          <a:prstGeom prst="rect">
            <a:avLst/>
          </a:prstGeom>
        </p:spPr>
        <p:txBody>
          <a:bodyPr>
            <a:spAutoFit/>
          </a:bodyPr>
          <a:lstStyle/>
          <a:p>
            <a:pPr algn="just" fontAlgn="auto">
              <a:spcBef>
                <a:spcPts val="0"/>
              </a:spcBef>
              <a:spcAft>
                <a:spcPts val="0"/>
              </a:spcAft>
              <a:defRPr/>
            </a:pPr>
            <a:r>
              <a:rPr lang="es-AR" sz="1200" dirty="0">
                <a:latin typeface="+mn-lt"/>
              </a:rPr>
              <a:t>Como parte de un proceso que busca  la mejora continua en el desarrollo de sus actividades, el organismo ha tenido una política activa en la formación de los agentes involucrados en cada área de trabajo. Se han dictado </a:t>
            </a:r>
            <a:r>
              <a:rPr lang="es-AR" sz="1400" b="1" dirty="0">
                <a:effectLst>
                  <a:outerShdw blurRad="38100" dist="38100" dir="2700000" algn="tl">
                    <a:srgbClr val="000000">
                      <a:alpha val="43137"/>
                    </a:srgbClr>
                  </a:outerShdw>
                </a:effectLst>
                <a:latin typeface="+mn-lt"/>
              </a:rPr>
              <a:t>más de 10 mil horas de formación</a:t>
            </a:r>
            <a:r>
              <a:rPr lang="es-AR" sz="1200" b="1" dirty="0">
                <a:latin typeface="+mn-lt"/>
              </a:rPr>
              <a:t> </a:t>
            </a:r>
            <a:r>
              <a:rPr lang="es-AR" sz="1200" dirty="0">
                <a:latin typeface="+mn-lt"/>
              </a:rPr>
              <a:t>técnica, organizacional e informática, buscando la formación constante de quienes </a:t>
            </a:r>
            <a:r>
              <a:rPr lang="es-AR" sz="1200" dirty="0">
                <a:latin typeface="+mn-lt"/>
              </a:rPr>
              <a:t>son </a:t>
            </a:r>
            <a:r>
              <a:rPr lang="es-AR" sz="1200" dirty="0">
                <a:latin typeface="+mn-lt"/>
              </a:rPr>
              <a:t>parte de una organización que se encuentra en un camino de mejora continua</a:t>
            </a:r>
            <a:r>
              <a:rPr lang="es-AR" sz="1200" dirty="0">
                <a:solidFill>
                  <a:prstClr val="black"/>
                </a:solidFill>
                <a:latin typeface="+mn-lt"/>
              </a:rPr>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17 Imagen" descr="Frente Rio Cuarto.jpg"/>
          <p:cNvPicPr>
            <a:picLocks noChangeAspect="1"/>
          </p:cNvPicPr>
          <p:nvPr/>
        </p:nvPicPr>
        <p:blipFill>
          <a:blip r:embed="rId2"/>
          <a:srcRect l="10156" b="29166"/>
          <a:stretch>
            <a:fillRect/>
          </a:stretch>
        </p:blipFill>
        <p:spPr>
          <a:xfrm>
            <a:off x="4857750" y="4357688"/>
            <a:ext cx="3744913" cy="2214562"/>
          </a:xfrm>
          <a:prstGeom prst="rect">
            <a:avLst/>
          </a:prstGeom>
          <a:ln>
            <a:noFill/>
          </a:ln>
          <a:effectLst>
            <a:outerShdw blurRad="292100" dist="139700" dir="2700000" algn="tl" rotWithShape="0">
              <a:srgbClr val="333333">
                <a:alpha val="65000"/>
              </a:srgbClr>
            </a:outerShdw>
          </a:effectLst>
        </p:spPr>
      </p:pic>
      <p:pic>
        <p:nvPicPr>
          <p:cNvPr id="16" name="15 Imagen" descr="SAM_0449.JPG"/>
          <p:cNvPicPr>
            <a:picLocks noChangeAspect="1"/>
          </p:cNvPicPr>
          <p:nvPr/>
        </p:nvPicPr>
        <p:blipFill>
          <a:blip r:embed="rId3"/>
          <a:srcRect l="21782" r="9901"/>
          <a:stretch>
            <a:fillRect/>
          </a:stretch>
        </p:blipFill>
        <p:spPr>
          <a:xfrm>
            <a:off x="71438" y="2143125"/>
            <a:ext cx="2513012" cy="2759075"/>
          </a:xfrm>
          <a:prstGeom prst="rect">
            <a:avLst/>
          </a:prstGeom>
          <a:ln>
            <a:noFill/>
          </a:ln>
          <a:effectLst>
            <a:outerShdw blurRad="292100" dist="139700" dir="2700000" algn="tl" rotWithShape="0">
              <a:srgbClr val="333333">
                <a:alpha val="65000"/>
              </a:srgbClr>
            </a:outerShdw>
          </a:effectLst>
        </p:spPr>
      </p:pic>
      <p:grpSp>
        <p:nvGrpSpPr>
          <p:cNvPr id="44035" name="5 Grupo"/>
          <p:cNvGrpSpPr>
            <a:grpSpLocks/>
          </p:cNvGrpSpPr>
          <p:nvPr/>
        </p:nvGrpSpPr>
        <p:grpSpPr bwMode="auto">
          <a:xfrm>
            <a:off x="0" y="0"/>
            <a:ext cx="9144000" cy="785813"/>
            <a:chOff x="0" y="0"/>
            <a:chExt cx="9144000" cy="785794"/>
          </a:xfrm>
        </p:grpSpPr>
        <p:sp>
          <p:nvSpPr>
            <p:cNvPr id="7" name="6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44041" name="37 Grupo"/>
            <p:cNvGrpSpPr>
              <a:grpSpLocks/>
            </p:cNvGrpSpPr>
            <p:nvPr/>
          </p:nvGrpSpPr>
          <p:grpSpPr bwMode="auto">
            <a:xfrm>
              <a:off x="5688763" y="142852"/>
              <a:ext cx="3240953" cy="571504"/>
              <a:chOff x="4643438" y="1063674"/>
              <a:chExt cx="3455268" cy="650814"/>
            </a:xfrm>
          </p:grpSpPr>
          <p:pic>
            <p:nvPicPr>
              <p:cNvPr id="44042" name="8 Imagen" descr="Finanzas 2012.png"/>
              <p:cNvPicPr>
                <a:picLocks noChangeAspect="1"/>
              </p:cNvPicPr>
              <p:nvPr/>
            </p:nvPicPr>
            <p:blipFill>
              <a:blip r:embed="rId4"/>
              <a:srcRect/>
              <a:stretch>
                <a:fillRect/>
              </a:stretch>
            </p:blipFill>
            <p:spPr bwMode="auto">
              <a:xfrm>
                <a:off x="4643438" y="1063674"/>
                <a:ext cx="1378320" cy="613224"/>
              </a:xfrm>
              <a:prstGeom prst="rect">
                <a:avLst/>
              </a:prstGeom>
              <a:noFill/>
              <a:ln w="9525">
                <a:noFill/>
                <a:miter lim="800000"/>
                <a:headEnd/>
                <a:tailEnd/>
              </a:ln>
            </p:spPr>
          </p:pic>
          <p:pic>
            <p:nvPicPr>
              <p:cNvPr id="44043" name="9 Imagen" descr="provincia 2.png"/>
              <p:cNvPicPr>
                <a:picLocks noChangeAspect="1"/>
              </p:cNvPicPr>
              <p:nvPr/>
            </p:nvPicPr>
            <p:blipFill>
              <a:blip r:embed="rId5"/>
              <a:srcRect/>
              <a:stretch>
                <a:fillRect/>
              </a:stretch>
            </p:blipFill>
            <p:spPr bwMode="auto">
              <a:xfrm>
                <a:off x="6215074" y="1082024"/>
                <a:ext cx="1883632" cy="557934"/>
              </a:xfrm>
              <a:prstGeom prst="rect">
                <a:avLst/>
              </a:prstGeom>
              <a:noFill/>
              <a:ln w="9525">
                <a:noFill/>
                <a:miter lim="800000"/>
                <a:headEnd/>
                <a:tailEnd/>
              </a:ln>
            </p:spPr>
          </p:pic>
          <p:cxnSp>
            <p:nvCxnSpPr>
              <p:cNvPr id="11" name="10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2" name="11 Rectángulo">
            <a:hlinkClick r:id="rId6" action="ppaction://hlinksldjump"/>
          </p:cNvPr>
          <p:cNvSpPr/>
          <p:nvPr/>
        </p:nvSpPr>
        <p:spPr>
          <a:xfrm>
            <a:off x="0" y="1357313"/>
            <a:ext cx="4929188" cy="428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AR" sz="1600" b="1" dirty="0">
                <a:solidFill>
                  <a:schemeClr val="bg1"/>
                </a:solidFill>
                <a:latin typeface="Maiandra GD" pitchFamily="34" charset="0"/>
                <a:cs typeface="Mangal" pitchFamily="2"/>
              </a:rPr>
              <a:t>Mejora continua de procesos.</a:t>
            </a:r>
          </a:p>
        </p:txBody>
      </p:sp>
      <p:sp>
        <p:nvSpPr>
          <p:cNvPr id="13" name="12 Rectángulo">
            <a:hlinkClick r:id="rId7" action="ppaction://hlinksldjump"/>
          </p:cNvPr>
          <p:cNvSpPr/>
          <p:nvPr/>
        </p:nvSpPr>
        <p:spPr>
          <a:xfrm>
            <a:off x="71438" y="857250"/>
            <a:ext cx="3071812" cy="42862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b="1" dirty="0">
                <a:solidFill>
                  <a:srgbClr val="7030A0"/>
                </a:solidFill>
              </a:rPr>
              <a:t>HACIA UN REGISTRO MODELO</a:t>
            </a:r>
          </a:p>
        </p:txBody>
      </p:sp>
      <p:pic>
        <p:nvPicPr>
          <p:cNvPr id="17" name="16 Imagen" descr="SAM_0408.JPG"/>
          <p:cNvPicPr>
            <a:picLocks noChangeAspect="1"/>
          </p:cNvPicPr>
          <p:nvPr/>
        </p:nvPicPr>
        <p:blipFill>
          <a:blip r:embed="rId8" cstate="print"/>
          <a:stretch>
            <a:fillRect/>
          </a:stretch>
        </p:blipFill>
        <p:spPr>
          <a:xfrm>
            <a:off x="714348" y="4500570"/>
            <a:ext cx="2857520" cy="2143140"/>
          </a:xfrm>
          <a:prstGeom prst="rect">
            <a:avLst/>
          </a:prstGeom>
          <a:ln>
            <a:noFill/>
          </a:ln>
          <a:effectLst>
            <a:softEdge rad="112500"/>
          </a:effectLst>
        </p:spPr>
      </p:pic>
      <p:sp>
        <p:nvSpPr>
          <p:cNvPr id="2" name="Text Box 46"/>
          <p:cNvSpPr txBox="1">
            <a:spLocks noChangeArrowheads="1"/>
          </p:cNvSpPr>
          <p:nvPr/>
        </p:nvSpPr>
        <p:spPr bwMode="auto">
          <a:xfrm>
            <a:off x="2786063" y="2049463"/>
            <a:ext cx="5429250" cy="2800350"/>
          </a:xfrm>
          <a:prstGeom prst="rect">
            <a:avLst/>
          </a:prstGeom>
          <a:solidFill>
            <a:schemeClr val="accent3">
              <a:lumMod val="20000"/>
              <a:lumOff val="80000"/>
            </a:schemeClr>
          </a:solidFill>
          <a:ln w="9525" algn="ctr">
            <a:noFill/>
            <a:miter lim="800000"/>
            <a:headEnd/>
            <a:tailEnd/>
          </a:ln>
        </p:spPr>
        <p:txBody>
          <a:bodyPr>
            <a:spAutoFit/>
          </a:bodyPr>
          <a:lstStyle/>
          <a:p>
            <a:pPr fontAlgn="auto">
              <a:spcBef>
                <a:spcPct val="50000"/>
              </a:spcBef>
              <a:spcAft>
                <a:spcPts val="0"/>
              </a:spcAft>
              <a:defRPr/>
            </a:pPr>
            <a:r>
              <a:rPr lang="es-AR" sz="1400" b="1" dirty="0">
                <a:latin typeface="+mn-lt"/>
              </a:rPr>
              <a:t>DELEGACIONES REFUNCIONALIZADAS</a:t>
            </a:r>
          </a:p>
          <a:p>
            <a:pPr fontAlgn="auto">
              <a:spcBef>
                <a:spcPct val="50000"/>
              </a:spcBef>
              <a:spcAft>
                <a:spcPts val="0"/>
              </a:spcAft>
              <a:defRPr/>
            </a:pPr>
            <a:r>
              <a:rPr lang="es-AR" sz="1400" b="1" dirty="0">
                <a:solidFill>
                  <a:schemeClr val="accent6">
                    <a:lumMod val="75000"/>
                  </a:schemeClr>
                </a:solidFill>
                <a:latin typeface="+mn-lt"/>
              </a:rPr>
              <a:t>Río Cuarto y Villa María</a:t>
            </a:r>
          </a:p>
          <a:p>
            <a:pPr fontAlgn="auto">
              <a:spcBef>
                <a:spcPct val="50000"/>
              </a:spcBef>
              <a:spcAft>
                <a:spcPts val="0"/>
              </a:spcAft>
              <a:defRPr/>
            </a:pPr>
            <a:r>
              <a:rPr lang="es-AR" sz="1200" dirty="0">
                <a:latin typeface="+mn-lt"/>
              </a:rPr>
              <a:t>En ambas delegaciones </a:t>
            </a:r>
            <a:r>
              <a:rPr lang="es-AR" sz="1400" b="1" dirty="0">
                <a:effectLst>
                  <a:outerShdw blurRad="38100" dist="38100" dir="2700000" algn="tl">
                    <a:srgbClr val="000000">
                      <a:alpha val="43137"/>
                    </a:srgbClr>
                  </a:outerShdw>
                </a:effectLst>
                <a:latin typeface="+mn-lt"/>
              </a:rPr>
              <a:t>se ampliaron las funciones operativas</a:t>
            </a:r>
            <a:r>
              <a:rPr lang="es-AR" sz="1200" dirty="0">
                <a:latin typeface="+mn-lt"/>
              </a:rPr>
              <a:t>, para el procesamiento integral de documentos, del ámbito geográfico de su competencia.</a:t>
            </a:r>
          </a:p>
          <a:p>
            <a:pPr fontAlgn="auto">
              <a:spcBef>
                <a:spcPct val="50000"/>
              </a:spcBef>
              <a:spcAft>
                <a:spcPts val="0"/>
              </a:spcAft>
              <a:defRPr/>
            </a:pPr>
            <a:r>
              <a:rPr lang="es-AR" sz="1200" dirty="0">
                <a:latin typeface="+mn-lt"/>
              </a:rPr>
              <a:t>Se implementó con </a:t>
            </a:r>
            <a:r>
              <a:rPr lang="es-AR" sz="1400" b="1" dirty="0">
                <a:effectLst>
                  <a:outerShdw blurRad="38100" dist="38100" dir="2700000" algn="tl">
                    <a:srgbClr val="000000">
                      <a:alpha val="43137"/>
                    </a:srgbClr>
                  </a:outerShdw>
                </a:effectLst>
                <a:latin typeface="+mn-lt"/>
              </a:rPr>
              <a:t>metodología totalmente informatizada </a:t>
            </a:r>
            <a:r>
              <a:rPr lang="es-AR" sz="1200" dirty="0">
                <a:latin typeface="+mn-lt"/>
              </a:rPr>
              <a:t>(FRE), erradicando la máquina de escribir.</a:t>
            </a:r>
          </a:p>
          <a:p>
            <a:pPr fontAlgn="auto">
              <a:spcBef>
                <a:spcPct val="50000"/>
              </a:spcBef>
              <a:spcAft>
                <a:spcPts val="0"/>
              </a:spcAft>
              <a:defRPr/>
            </a:pPr>
            <a:r>
              <a:rPr lang="es-AR" sz="1200" dirty="0">
                <a:latin typeface="+mn-lt"/>
              </a:rPr>
              <a:t>Vale señalar que la Delegación de </a:t>
            </a:r>
            <a:r>
              <a:rPr lang="es-AR" sz="1400" b="1" dirty="0">
                <a:effectLst>
                  <a:outerShdw blurRad="38100" dist="38100" dir="2700000" algn="tl">
                    <a:srgbClr val="000000">
                      <a:alpha val="43137"/>
                    </a:srgbClr>
                  </a:outerShdw>
                </a:effectLst>
                <a:latin typeface="+mn-lt"/>
              </a:rPr>
              <a:t>Río Cuarto </a:t>
            </a:r>
            <a:r>
              <a:rPr lang="es-AR" sz="1200" dirty="0">
                <a:latin typeface="+mn-lt"/>
              </a:rPr>
              <a:t>cuenta con aproximadamente </a:t>
            </a:r>
            <a:r>
              <a:rPr lang="es-AR" sz="1400" b="1" dirty="0">
                <a:effectLst>
                  <a:outerShdw blurRad="38100" dist="38100" dir="2700000" algn="tl">
                    <a:srgbClr val="000000">
                      <a:alpha val="43137"/>
                    </a:srgbClr>
                  </a:outerShdw>
                </a:effectLst>
                <a:latin typeface="+mn-lt"/>
              </a:rPr>
              <a:t>140.000 matrículas </a:t>
            </a:r>
            <a:r>
              <a:rPr lang="es-AR" sz="1200" dirty="0">
                <a:latin typeface="+mn-lt"/>
              </a:rPr>
              <a:t>pertenecientes a los departamentos de Río Cuarto, General Roca, Presidente Roque Sáenz Peña y Juárez Celman; mientras que la delegación de </a:t>
            </a:r>
            <a:r>
              <a:rPr lang="es-AR" sz="1400" b="1" dirty="0">
                <a:effectLst>
                  <a:outerShdw blurRad="38100" dist="38100" dir="2700000" algn="tl">
                    <a:srgbClr val="000000">
                      <a:alpha val="43137"/>
                    </a:srgbClr>
                  </a:outerShdw>
                </a:effectLst>
                <a:latin typeface="+mn-lt"/>
              </a:rPr>
              <a:t>Villa María </a:t>
            </a:r>
            <a:r>
              <a:rPr lang="es-AR" sz="1200" dirty="0">
                <a:latin typeface="+mn-lt"/>
              </a:rPr>
              <a:t>cuenta con aproximadamente </a:t>
            </a:r>
            <a:r>
              <a:rPr lang="es-AR" sz="1400" b="1" dirty="0">
                <a:effectLst>
                  <a:outerShdw blurRad="38100" dist="38100" dir="2700000" algn="tl">
                    <a:srgbClr val="000000">
                      <a:alpha val="43137"/>
                    </a:srgbClr>
                  </a:outerShdw>
                </a:effectLst>
                <a:latin typeface="+mn-lt"/>
              </a:rPr>
              <a:t>240.000 matrículas </a:t>
            </a:r>
            <a:r>
              <a:rPr lang="es-AR" sz="1200" dirty="0">
                <a:latin typeface="+mn-lt"/>
              </a:rPr>
              <a:t>pertenecientes a los departamentos de Tercero Arriba, General San Martín,  Unión y Marcos Juárez.</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6 CuadroTexto"/>
          <p:cNvSpPr txBox="1"/>
          <p:nvPr/>
        </p:nvSpPr>
        <p:spPr>
          <a:xfrm>
            <a:off x="285750" y="1928813"/>
            <a:ext cx="4214813" cy="1938337"/>
          </a:xfrm>
          <a:prstGeom prst="rect">
            <a:avLst/>
          </a:prstGeom>
          <a:solidFill>
            <a:schemeClr val="bg2"/>
          </a:solidFill>
          <a:effectLst>
            <a:outerShdw blurRad="50800" dist="38100" dir="13500000" algn="br" rotWithShape="0">
              <a:prstClr val="black">
                <a:alpha val="40000"/>
              </a:prstClr>
            </a:outerShdw>
          </a:effectLst>
        </p:spPr>
        <p:txBody>
          <a:bodyPr>
            <a:spAutoFit/>
          </a:bodyPr>
          <a:lstStyle/>
          <a:p>
            <a:pPr fontAlgn="auto">
              <a:spcBef>
                <a:spcPts val="0"/>
              </a:spcBef>
              <a:spcAft>
                <a:spcPts val="0"/>
              </a:spcAft>
              <a:defRPr/>
            </a:pPr>
            <a:r>
              <a:rPr lang="es-AR" sz="1400" b="1" dirty="0">
                <a:solidFill>
                  <a:schemeClr val="accent5">
                    <a:lumMod val="75000"/>
                  </a:schemeClr>
                </a:solidFill>
                <a:latin typeface="+mn-lt"/>
              </a:rPr>
              <a:t>¿Qué es la matrícula FRE?</a:t>
            </a:r>
          </a:p>
          <a:p>
            <a:pPr fontAlgn="auto">
              <a:spcBef>
                <a:spcPts val="0"/>
              </a:spcBef>
              <a:spcAft>
                <a:spcPts val="0"/>
              </a:spcAft>
              <a:defRPr/>
            </a:pPr>
            <a:endParaRPr lang="es-AR" sz="1400" b="1" dirty="0">
              <a:solidFill>
                <a:srgbClr val="002060"/>
              </a:solidFill>
              <a:latin typeface="+mn-lt"/>
            </a:endParaRPr>
          </a:p>
          <a:p>
            <a:pPr algn="just" fontAlgn="auto">
              <a:spcBef>
                <a:spcPts val="0"/>
              </a:spcBef>
              <a:spcAft>
                <a:spcPts val="0"/>
              </a:spcAft>
              <a:defRPr/>
            </a:pPr>
            <a:r>
              <a:rPr lang="es-AR" sz="1200" dirty="0">
                <a:latin typeface="+mn-lt"/>
              </a:rPr>
              <a:t>El Folio Real Electrónico es un procedimiento informático para la registración de documentos por la técnica de Folio Real. Con la creación del FRE, cada una de </a:t>
            </a:r>
            <a:r>
              <a:rPr lang="es-AR" sz="1400" b="1" dirty="0">
                <a:effectLst>
                  <a:outerShdw blurRad="38100" dist="38100" dir="2700000" algn="tl">
                    <a:srgbClr val="000000">
                      <a:alpha val="43137"/>
                    </a:srgbClr>
                  </a:outerShdw>
                </a:effectLst>
                <a:latin typeface="+mn-lt"/>
              </a:rPr>
              <a:t>las inscripciones o anotaciones </a:t>
            </a:r>
            <a:r>
              <a:rPr lang="es-AR" sz="1200" dirty="0">
                <a:latin typeface="+mn-lt"/>
              </a:rPr>
              <a:t>que se realizan respecto a un inmueble,  se realizan de </a:t>
            </a:r>
            <a:r>
              <a:rPr lang="es-AR" sz="1400" b="1" dirty="0">
                <a:effectLst>
                  <a:outerShdw blurRad="38100" dist="38100" dir="2700000" algn="tl">
                    <a:srgbClr val="000000">
                      <a:alpha val="43137"/>
                    </a:srgbClr>
                  </a:outerShdw>
                </a:effectLst>
                <a:latin typeface="+mn-lt"/>
              </a:rPr>
              <a:t>modo informático </a:t>
            </a:r>
            <a:r>
              <a:rPr lang="es-AR" sz="1200" dirty="0">
                <a:latin typeface="+mn-lt"/>
              </a:rPr>
              <a:t>con la </a:t>
            </a:r>
            <a:r>
              <a:rPr lang="es-AR" sz="1200" dirty="0">
                <a:latin typeface="+mn-lt"/>
              </a:rPr>
              <a:t>identificación </a:t>
            </a:r>
            <a:r>
              <a:rPr lang="es-AR" sz="1200" dirty="0">
                <a:latin typeface="+mn-lt"/>
              </a:rPr>
              <a:t>del </a:t>
            </a:r>
            <a:r>
              <a:rPr lang="es-AR" sz="1200" dirty="0">
                <a:latin typeface="+mn-lt"/>
              </a:rPr>
              <a:t>agente registrador </a:t>
            </a:r>
            <a:r>
              <a:rPr lang="es-AR" sz="1200" dirty="0">
                <a:latin typeface="+mn-lt"/>
              </a:rPr>
              <a:t>y </a:t>
            </a:r>
            <a:r>
              <a:rPr lang="es-AR" sz="1400" b="1" dirty="0">
                <a:effectLst>
                  <a:outerShdw blurRad="38100" dist="38100" dir="2700000" algn="tl">
                    <a:srgbClr val="000000">
                      <a:alpha val="43137"/>
                    </a:srgbClr>
                  </a:outerShdw>
                </a:effectLst>
                <a:latin typeface="+mn-lt"/>
              </a:rPr>
              <a:t>disponibilidad </a:t>
            </a:r>
            <a:r>
              <a:rPr lang="es-AR" sz="1400" b="1" dirty="0" err="1">
                <a:effectLst>
                  <a:outerShdw blurRad="38100" dist="38100" dir="2700000" algn="tl">
                    <a:srgbClr val="000000">
                      <a:alpha val="43137"/>
                    </a:srgbClr>
                  </a:outerShdw>
                </a:effectLst>
                <a:latin typeface="+mn-lt"/>
              </a:rPr>
              <a:t>on</a:t>
            </a:r>
            <a:r>
              <a:rPr lang="es-AR" sz="1400" b="1" dirty="0">
                <a:effectLst>
                  <a:outerShdw blurRad="38100" dist="38100" dir="2700000" algn="tl">
                    <a:srgbClr val="000000">
                      <a:alpha val="43137"/>
                    </a:srgbClr>
                  </a:outerShdw>
                </a:effectLst>
                <a:latin typeface="+mn-lt"/>
              </a:rPr>
              <a:t> line </a:t>
            </a:r>
            <a:r>
              <a:rPr lang="es-AR" sz="1200" dirty="0">
                <a:latin typeface="+mn-lt"/>
              </a:rPr>
              <a:t>de la modificación practicada.</a:t>
            </a:r>
            <a:endParaRPr lang="es-AR" sz="1400" b="1" dirty="0">
              <a:solidFill>
                <a:srgbClr val="002060"/>
              </a:solidFill>
              <a:latin typeface="+mn-lt"/>
            </a:endParaRPr>
          </a:p>
        </p:txBody>
      </p:sp>
      <p:sp>
        <p:nvSpPr>
          <p:cNvPr id="16" name="15 Rectángulo"/>
          <p:cNvSpPr/>
          <p:nvPr/>
        </p:nvSpPr>
        <p:spPr>
          <a:xfrm>
            <a:off x="3143250" y="3643313"/>
            <a:ext cx="5572125" cy="2413000"/>
          </a:xfrm>
          <a:prstGeom prst="rect">
            <a:avLst/>
          </a:prstGeom>
          <a:solidFill>
            <a:schemeClr val="bg2"/>
          </a:solidFill>
          <a:ln>
            <a:solidFill>
              <a:schemeClr val="bg1"/>
            </a:solidFill>
          </a:ln>
          <a:effectLst>
            <a:outerShdw blurRad="50800" dist="38100" dir="13500000" algn="br" rotWithShape="0">
              <a:prstClr val="black">
                <a:alpha val="40000"/>
              </a:prstClr>
            </a:outerShdw>
          </a:effectLst>
        </p:spPr>
        <p:txBody>
          <a:bodyPr>
            <a:spAutoFit/>
          </a:bodyPr>
          <a:lstStyle/>
          <a:p>
            <a:pPr fontAlgn="auto">
              <a:spcBef>
                <a:spcPts val="0"/>
              </a:spcBef>
              <a:spcAft>
                <a:spcPts val="0"/>
              </a:spcAft>
              <a:defRPr/>
            </a:pPr>
            <a:r>
              <a:rPr lang="es-AR" sz="1400" b="1" dirty="0">
                <a:solidFill>
                  <a:schemeClr val="accent5">
                    <a:lumMod val="75000"/>
                  </a:schemeClr>
                </a:solidFill>
                <a:latin typeface="+mn-lt"/>
              </a:rPr>
              <a:t>¿Qué cambió con  la implementación de la matrícula FRE?</a:t>
            </a:r>
          </a:p>
          <a:p>
            <a:pPr fontAlgn="auto">
              <a:spcBef>
                <a:spcPts val="0"/>
              </a:spcBef>
              <a:spcAft>
                <a:spcPts val="0"/>
              </a:spcAft>
              <a:defRPr/>
            </a:pPr>
            <a:endParaRPr lang="es-AR" sz="1400" b="1" dirty="0">
              <a:solidFill>
                <a:srgbClr val="002060"/>
              </a:solidFill>
              <a:latin typeface="+mn-lt"/>
            </a:endParaRPr>
          </a:p>
          <a:p>
            <a:pPr algn="just" fontAlgn="auto">
              <a:spcBef>
                <a:spcPts val="0"/>
              </a:spcBef>
              <a:spcAft>
                <a:spcPts val="0"/>
              </a:spcAft>
              <a:defRPr/>
            </a:pPr>
            <a:r>
              <a:rPr lang="es-AR" sz="1200" dirty="0">
                <a:latin typeface="+mn-lt"/>
              </a:rPr>
              <a:t>Las modificaciones con motivo de las inscripciones o anotaciones, se introducen primero en la base de datos, por agentes previamente identificados, en virtud de </a:t>
            </a:r>
            <a:r>
              <a:rPr lang="es-AR" sz="1400" b="1" dirty="0">
                <a:effectLst>
                  <a:outerShdw blurRad="38100" dist="38100" dir="2700000" algn="tl">
                    <a:srgbClr val="000000">
                      <a:alpha val="43137"/>
                    </a:srgbClr>
                  </a:outerShdw>
                </a:effectLst>
                <a:latin typeface="+mn-lt"/>
              </a:rPr>
              <a:t>documentos individualizados informáticamente</a:t>
            </a:r>
            <a:r>
              <a:rPr lang="es-AR" sz="1200" dirty="0">
                <a:latin typeface="+mn-lt"/>
              </a:rPr>
              <a:t>. </a:t>
            </a:r>
          </a:p>
          <a:p>
            <a:pPr algn="just" fontAlgn="auto">
              <a:spcBef>
                <a:spcPts val="0"/>
              </a:spcBef>
              <a:spcAft>
                <a:spcPts val="0"/>
              </a:spcAft>
              <a:defRPr/>
            </a:pPr>
            <a:r>
              <a:rPr lang="es-AR" sz="1200" dirty="0">
                <a:latin typeface="+mn-lt"/>
              </a:rPr>
              <a:t>El resultado de la modificación se imprime sobre papel con medidas de seguridad.</a:t>
            </a:r>
          </a:p>
          <a:p>
            <a:pPr algn="just" fontAlgn="auto">
              <a:spcBef>
                <a:spcPts val="0"/>
              </a:spcBef>
              <a:spcAft>
                <a:spcPts val="0"/>
              </a:spcAft>
              <a:defRPr/>
            </a:pPr>
            <a:r>
              <a:rPr lang="es-AR" sz="1200" dirty="0">
                <a:latin typeface="+mn-lt"/>
              </a:rPr>
              <a:t>Por otro lado, se pasó de trabajar en base a la causa para trabajar en base al objeto.</a:t>
            </a:r>
          </a:p>
          <a:p>
            <a:pPr algn="just" fontAlgn="auto">
              <a:spcBef>
                <a:spcPts val="0"/>
              </a:spcBef>
              <a:spcAft>
                <a:spcPts val="0"/>
              </a:spcAft>
              <a:defRPr/>
            </a:pPr>
            <a:r>
              <a:rPr lang="es-AR" sz="1200" dirty="0">
                <a:latin typeface="+mn-lt"/>
              </a:rPr>
              <a:t>Esto significa que las tareas se desarrollan alrededor del objeto (matrícula FRE) que </a:t>
            </a:r>
            <a:r>
              <a:rPr lang="es-AR" sz="1400" b="1" dirty="0">
                <a:effectLst>
                  <a:outerShdw blurRad="38100" dist="38100" dir="2700000" algn="tl">
                    <a:srgbClr val="000000">
                      <a:alpha val="43137"/>
                    </a:srgbClr>
                  </a:outerShdw>
                </a:effectLst>
                <a:latin typeface="+mn-lt"/>
              </a:rPr>
              <a:t>sólo se desplaza dentro de los límites de un sector.</a:t>
            </a:r>
          </a:p>
          <a:p>
            <a:pPr algn="just" fontAlgn="auto">
              <a:spcBef>
                <a:spcPts val="0"/>
              </a:spcBef>
              <a:spcAft>
                <a:spcPts val="0"/>
              </a:spcAft>
              <a:defRPr/>
            </a:pPr>
            <a:r>
              <a:rPr lang="es-AR" sz="1200" dirty="0">
                <a:latin typeface="+mn-lt"/>
              </a:rPr>
              <a:t>Anteriormente, el Registro organizaba sus tareas en función a la causa, lo que implicaba que cada documento que ingresaba para su registración pasaba por distintos sectores especializados a los fines de ser trabajado.</a:t>
            </a:r>
          </a:p>
        </p:txBody>
      </p:sp>
      <p:sp>
        <p:nvSpPr>
          <p:cNvPr id="12" name="11 Rectángulo">
            <a:hlinkClick r:id="rId3" action="ppaction://hlinksldjump"/>
          </p:cNvPr>
          <p:cNvSpPr/>
          <p:nvPr/>
        </p:nvSpPr>
        <p:spPr>
          <a:xfrm>
            <a:off x="0" y="1357313"/>
            <a:ext cx="4643438" cy="42862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AR" sz="1600" b="1" dirty="0">
                <a:solidFill>
                  <a:schemeClr val="bg1"/>
                </a:solidFill>
                <a:latin typeface="Maiandra GD" pitchFamily="34" charset="0"/>
                <a:cs typeface="Mangal" pitchFamily="2"/>
              </a:rPr>
              <a:t>El Folio Real Electrónico (FRE)</a:t>
            </a:r>
          </a:p>
        </p:txBody>
      </p:sp>
      <p:sp>
        <p:nvSpPr>
          <p:cNvPr id="15" name="14 Rectángulo">
            <a:hlinkClick r:id="rId4" action="ppaction://hlinksldjump"/>
          </p:cNvPr>
          <p:cNvSpPr/>
          <p:nvPr/>
        </p:nvSpPr>
        <p:spPr>
          <a:xfrm>
            <a:off x="71438" y="857250"/>
            <a:ext cx="3071812" cy="42862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b="1" dirty="0">
                <a:solidFill>
                  <a:srgbClr val="7030A0"/>
                </a:solidFill>
              </a:rPr>
              <a:t>HACIA UN REGISTRO MODELO</a:t>
            </a:r>
          </a:p>
        </p:txBody>
      </p:sp>
      <p:sp>
        <p:nvSpPr>
          <p:cNvPr id="17" name="16 Botón de acción: Hacia delante o Siguiente">
            <a:hlinkClick r:id="" action="ppaction://hlinkshowjump?jump=nextslide" highlightClick="1"/>
          </p:cNvPr>
          <p:cNvSpPr/>
          <p:nvPr/>
        </p:nvSpPr>
        <p:spPr>
          <a:xfrm>
            <a:off x="8072438" y="6143625"/>
            <a:ext cx="642937" cy="428625"/>
          </a:xfrm>
          <a:prstGeom prst="actionButtonForwardNex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45062" name="8 Grupo"/>
          <p:cNvGrpSpPr>
            <a:grpSpLocks/>
          </p:cNvGrpSpPr>
          <p:nvPr/>
        </p:nvGrpSpPr>
        <p:grpSpPr bwMode="auto">
          <a:xfrm>
            <a:off x="0" y="0"/>
            <a:ext cx="9144000" cy="785813"/>
            <a:chOff x="0" y="0"/>
            <a:chExt cx="9144000" cy="785794"/>
          </a:xfrm>
        </p:grpSpPr>
        <p:sp>
          <p:nvSpPr>
            <p:cNvPr id="10" name="9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45064" name="37 Grupo"/>
            <p:cNvGrpSpPr>
              <a:grpSpLocks/>
            </p:cNvGrpSpPr>
            <p:nvPr/>
          </p:nvGrpSpPr>
          <p:grpSpPr bwMode="auto">
            <a:xfrm>
              <a:off x="5688763" y="142852"/>
              <a:ext cx="3240953" cy="571504"/>
              <a:chOff x="4643438" y="1063674"/>
              <a:chExt cx="3455268" cy="650814"/>
            </a:xfrm>
          </p:grpSpPr>
          <p:pic>
            <p:nvPicPr>
              <p:cNvPr id="45065" name="13 Imagen" descr="Finanzas 2012.png"/>
              <p:cNvPicPr>
                <a:picLocks noChangeAspect="1"/>
              </p:cNvPicPr>
              <p:nvPr/>
            </p:nvPicPr>
            <p:blipFill>
              <a:blip r:embed="rId5"/>
              <a:srcRect/>
              <a:stretch>
                <a:fillRect/>
              </a:stretch>
            </p:blipFill>
            <p:spPr bwMode="auto">
              <a:xfrm>
                <a:off x="4643438" y="1063674"/>
                <a:ext cx="1378320" cy="613224"/>
              </a:xfrm>
              <a:prstGeom prst="rect">
                <a:avLst/>
              </a:prstGeom>
              <a:noFill/>
              <a:ln w="9525">
                <a:noFill/>
                <a:miter lim="800000"/>
                <a:headEnd/>
                <a:tailEnd/>
              </a:ln>
            </p:spPr>
          </p:pic>
          <p:pic>
            <p:nvPicPr>
              <p:cNvPr id="45066" name="17 Imagen" descr="provincia 2.png"/>
              <p:cNvPicPr>
                <a:picLocks noChangeAspect="1"/>
              </p:cNvPicPr>
              <p:nvPr/>
            </p:nvPicPr>
            <p:blipFill>
              <a:blip r:embed="rId6"/>
              <a:srcRect/>
              <a:stretch>
                <a:fillRect/>
              </a:stretch>
            </p:blipFill>
            <p:spPr bwMode="auto">
              <a:xfrm>
                <a:off x="6215074" y="1082024"/>
                <a:ext cx="1883632" cy="557934"/>
              </a:xfrm>
              <a:prstGeom prst="rect">
                <a:avLst/>
              </a:prstGeom>
              <a:noFill/>
              <a:ln w="9525">
                <a:noFill/>
                <a:miter lim="800000"/>
                <a:headEnd/>
                <a:tailEnd/>
              </a:ln>
            </p:spPr>
          </p:pic>
          <p:cxnSp>
            <p:nvCxnSpPr>
              <p:cNvPr id="19" name="18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a:hlinkClick r:id="rId3" action="ppaction://hlinksldjump"/>
          </p:cNvPr>
          <p:cNvSpPr/>
          <p:nvPr/>
        </p:nvSpPr>
        <p:spPr>
          <a:xfrm>
            <a:off x="71438" y="857250"/>
            <a:ext cx="3071812" cy="42862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b="1" dirty="0">
                <a:solidFill>
                  <a:srgbClr val="7030A0"/>
                </a:solidFill>
              </a:rPr>
              <a:t>HACIA UN REGISTRO MODELO</a:t>
            </a:r>
          </a:p>
        </p:txBody>
      </p:sp>
      <p:sp>
        <p:nvSpPr>
          <p:cNvPr id="14" name="13 Rectángulo">
            <a:hlinkClick r:id="rId4" action="ppaction://hlinksldjump"/>
          </p:cNvPr>
          <p:cNvSpPr/>
          <p:nvPr/>
        </p:nvSpPr>
        <p:spPr>
          <a:xfrm>
            <a:off x="0" y="1357313"/>
            <a:ext cx="4643438" cy="42862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AR" sz="1600" b="1" dirty="0">
                <a:solidFill>
                  <a:schemeClr val="bg1"/>
                </a:solidFill>
                <a:latin typeface="Maiandra GD" pitchFamily="34" charset="0"/>
                <a:cs typeface="Mangal" pitchFamily="2"/>
              </a:rPr>
              <a:t>El Folio Real Electrónico (FRE)</a:t>
            </a:r>
          </a:p>
        </p:txBody>
      </p:sp>
      <p:grpSp>
        <p:nvGrpSpPr>
          <p:cNvPr id="47107" name="11 Grupo"/>
          <p:cNvGrpSpPr>
            <a:grpSpLocks/>
          </p:cNvGrpSpPr>
          <p:nvPr/>
        </p:nvGrpSpPr>
        <p:grpSpPr bwMode="auto">
          <a:xfrm>
            <a:off x="0" y="0"/>
            <a:ext cx="9144000" cy="785813"/>
            <a:chOff x="0" y="0"/>
            <a:chExt cx="9144000" cy="785794"/>
          </a:xfrm>
        </p:grpSpPr>
        <p:sp>
          <p:nvSpPr>
            <p:cNvPr id="16" name="15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47111" name="37 Grupo"/>
            <p:cNvGrpSpPr>
              <a:grpSpLocks/>
            </p:cNvGrpSpPr>
            <p:nvPr/>
          </p:nvGrpSpPr>
          <p:grpSpPr bwMode="auto">
            <a:xfrm>
              <a:off x="5688763" y="142852"/>
              <a:ext cx="3240953" cy="571504"/>
              <a:chOff x="4643438" y="1063674"/>
              <a:chExt cx="3455268" cy="650814"/>
            </a:xfrm>
          </p:grpSpPr>
          <p:pic>
            <p:nvPicPr>
              <p:cNvPr id="47112" name="17 Imagen" descr="Finanzas 2012.png"/>
              <p:cNvPicPr>
                <a:picLocks noChangeAspect="1"/>
              </p:cNvPicPr>
              <p:nvPr/>
            </p:nvPicPr>
            <p:blipFill>
              <a:blip r:embed="rId5"/>
              <a:srcRect/>
              <a:stretch>
                <a:fillRect/>
              </a:stretch>
            </p:blipFill>
            <p:spPr bwMode="auto">
              <a:xfrm>
                <a:off x="4643438" y="1063674"/>
                <a:ext cx="1378320" cy="613224"/>
              </a:xfrm>
              <a:prstGeom prst="rect">
                <a:avLst/>
              </a:prstGeom>
              <a:noFill/>
              <a:ln w="9525">
                <a:noFill/>
                <a:miter lim="800000"/>
                <a:headEnd/>
                <a:tailEnd/>
              </a:ln>
            </p:spPr>
          </p:pic>
          <p:pic>
            <p:nvPicPr>
              <p:cNvPr id="47113" name="18 Imagen" descr="provincia 2.png"/>
              <p:cNvPicPr>
                <a:picLocks noChangeAspect="1"/>
              </p:cNvPicPr>
              <p:nvPr/>
            </p:nvPicPr>
            <p:blipFill>
              <a:blip r:embed="rId6"/>
              <a:srcRect/>
              <a:stretch>
                <a:fillRect/>
              </a:stretch>
            </p:blipFill>
            <p:spPr bwMode="auto">
              <a:xfrm>
                <a:off x="6215074" y="1082024"/>
                <a:ext cx="1883632" cy="557934"/>
              </a:xfrm>
              <a:prstGeom prst="rect">
                <a:avLst/>
              </a:prstGeom>
              <a:noFill/>
              <a:ln w="9525">
                <a:noFill/>
                <a:miter lim="800000"/>
                <a:headEnd/>
                <a:tailEnd/>
              </a:ln>
            </p:spPr>
          </p:pic>
          <p:cxnSp>
            <p:nvCxnSpPr>
              <p:cNvPr id="20" name="19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pic>
        <p:nvPicPr>
          <p:cNvPr id="47108" name="21 Imagen" descr="Matricula FRE.jpg"/>
          <p:cNvPicPr>
            <a:picLocks noChangeAspect="1"/>
          </p:cNvPicPr>
          <p:nvPr/>
        </p:nvPicPr>
        <p:blipFill>
          <a:blip r:embed="rId7"/>
          <a:srcRect t="1437"/>
          <a:stretch>
            <a:fillRect/>
          </a:stretch>
        </p:blipFill>
        <p:spPr bwMode="auto">
          <a:xfrm>
            <a:off x="2786063" y="2000250"/>
            <a:ext cx="6000750" cy="4575175"/>
          </a:xfrm>
          <a:prstGeom prst="rect">
            <a:avLst/>
          </a:prstGeom>
          <a:noFill/>
          <a:ln w="9525">
            <a:noFill/>
            <a:miter lim="800000"/>
            <a:headEnd/>
            <a:tailEnd/>
          </a:ln>
        </p:spPr>
      </p:pic>
      <p:sp>
        <p:nvSpPr>
          <p:cNvPr id="23" name="22 Rectángulo"/>
          <p:cNvSpPr/>
          <p:nvPr/>
        </p:nvSpPr>
        <p:spPr>
          <a:xfrm>
            <a:off x="214313" y="2100263"/>
            <a:ext cx="2428875" cy="4400550"/>
          </a:xfrm>
          <a:prstGeom prst="rect">
            <a:avLst/>
          </a:prstGeom>
          <a:solidFill>
            <a:schemeClr val="bg2"/>
          </a:solidFill>
          <a:effectLst>
            <a:outerShdw blurRad="50800" dist="38100" dir="13500000" algn="br" rotWithShape="0">
              <a:prstClr val="black">
                <a:alpha val="40000"/>
              </a:prstClr>
            </a:outerShdw>
          </a:effectLst>
        </p:spPr>
        <p:txBody>
          <a:bodyPr>
            <a:spAutoFit/>
          </a:bodyPr>
          <a:lstStyle/>
          <a:p>
            <a:pPr fontAlgn="auto">
              <a:spcBef>
                <a:spcPts val="0"/>
              </a:spcBef>
              <a:spcAft>
                <a:spcPts val="0"/>
              </a:spcAft>
              <a:defRPr/>
            </a:pPr>
            <a:r>
              <a:rPr lang="es-AR" sz="1400" b="1" dirty="0">
                <a:solidFill>
                  <a:schemeClr val="accent5">
                    <a:lumMod val="75000"/>
                  </a:schemeClr>
                </a:solidFill>
                <a:latin typeface="+mn-lt"/>
              </a:rPr>
              <a:t>¿Por qué es más </a:t>
            </a:r>
            <a:r>
              <a:rPr lang="es-AR" sz="1400" b="1" dirty="0">
                <a:solidFill>
                  <a:schemeClr val="accent5">
                    <a:lumMod val="75000"/>
                  </a:schemeClr>
                </a:solidFill>
                <a:latin typeface="+mn-lt"/>
              </a:rPr>
              <a:t>seguro?</a:t>
            </a:r>
            <a:endParaRPr lang="es-AR" sz="1400" b="1" dirty="0">
              <a:solidFill>
                <a:schemeClr val="accent5">
                  <a:lumMod val="75000"/>
                </a:schemeClr>
              </a:solidFill>
              <a:latin typeface="+mn-lt"/>
            </a:endParaRPr>
          </a:p>
          <a:p>
            <a:pPr fontAlgn="auto">
              <a:spcBef>
                <a:spcPts val="0"/>
              </a:spcBef>
              <a:spcAft>
                <a:spcPts val="0"/>
              </a:spcAft>
              <a:defRPr/>
            </a:pPr>
            <a:endParaRPr lang="es-AR" sz="1400" b="1" dirty="0">
              <a:solidFill>
                <a:srgbClr val="002060"/>
              </a:solidFill>
              <a:latin typeface="+mn-lt"/>
            </a:endParaRPr>
          </a:p>
          <a:p>
            <a:pPr algn="just" fontAlgn="auto">
              <a:spcBef>
                <a:spcPts val="0"/>
              </a:spcBef>
              <a:spcAft>
                <a:spcPts val="0"/>
              </a:spcAft>
              <a:defRPr/>
            </a:pPr>
            <a:r>
              <a:rPr lang="es-AR" sz="1200" dirty="0">
                <a:latin typeface="+mn-lt"/>
              </a:rPr>
              <a:t>Porque al generarse toda modificación por vía </a:t>
            </a:r>
            <a:r>
              <a:rPr lang="es-AR" sz="1400" b="1" dirty="0">
                <a:effectLst>
                  <a:outerShdw blurRad="38100" dist="38100" dir="2700000" algn="tl">
                    <a:srgbClr val="000000">
                      <a:alpha val="43137"/>
                    </a:srgbClr>
                  </a:outerShdw>
                </a:effectLst>
                <a:latin typeface="+mn-lt"/>
              </a:rPr>
              <a:t>informática</a:t>
            </a:r>
            <a:r>
              <a:rPr lang="es-AR" sz="1200" dirty="0">
                <a:latin typeface="+mn-lt"/>
              </a:rPr>
              <a:t>, </a:t>
            </a:r>
            <a:r>
              <a:rPr lang="es-AR" sz="1400" b="1" dirty="0">
                <a:effectLst>
                  <a:outerShdw blurRad="38100" dist="38100" dir="2700000" algn="tl">
                    <a:srgbClr val="000000">
                      <a:alpha val="43137"/>
                    </a:srgbClr>
                  </a:outerShdw>
                </a:effectLst>
                <a:latin typeface="+mn-lt"/>
              </a:rPr>
              <a:t>todos los movimientos quedan registrados </a:t>
            </a:r>
            <a:r>
              <a:rPr lang="es-AR" sz="1200" dirty="0">
                <a:latin typeface="+mn-lt"/>
              </a:rPr>
              <a:t>y los datos son resguardados en bases de datos que </a:t>
            </a:r>
            <a:r>
              <a:rPr lang="es-AR" sz="1200" dirty="0">
                <a:latin typeface="+mn-lt"/>
              </a:rPr>
              <a:t>responden a </a:t>
            </a:r>
            <a:r>
              <a:rPr lang="es-AR" sz="1200" dirty="0">
                <a:latin typeface="+mn-lt"/>
              </a:rPr>
              <a:t>estándares de seguridad informática. </a:t>
            </a:r>
          </a:p>
          <a:p>
            <a:pPr algn="just" fontAlgn="auto">
              <a:spcBef>
                <a:spcPts val="0"/>
              </a:spcBef>
              <a:spcAft>
                <a:spcPts val="0"/>
              </a:spcAft>
              <a:defRPr/>
            </a:pPr>
            <a:r>
              <a:rPr lang="es-AR" sz="1200" dirty="0">
                <a:latin typeface="+mn-lt"/>
              </a:rPr>
              <a:t>Además, una vez modificada la matrícula FRE en la </a:t>
            </a:r>
            <a:r>
              <a:rPr lang="es-AR" sz="1400" b="1" dirty="0">
                <a:effectLst>
                  <a:outerShdw blurRad="38100" dist="38100" dir="2700000" algn="tl">
                    <a:srgbClr val="000000">
                      <a:alpha val="43137"/>
                    </a:srgbClr>
                  </a:outerShdw>
                </a:effectLst>
                <a:latin typeface="+mn-lt"/>
              </a:rPr>
              <a:t>base de datos</a:t>
            </a:r>
            <a:r>
              <a:rPr lang="es-AR" sz="1200" dirty="0">
                <a:latin typeface="+mn-lt"/>
              </a:rPr>
              <a:t>, se generan impresiones en un papel que cuenta </a:t>
            </a:r>
            <a:r>
              <a:rPr lang="es-AR" sz="1400" b="1" dirty="0">
                <a:effectLst>
                  <a:outerShdw blurRad="38100" dist="38100" dir="2700000" algn="tl">
                    <a:srgbClr val="000000">
                      <a:alpha val="43137"/>
                    </a:srgbClr>
                  </a:outerShdw>
                </a:effectLst>
                <a:latin typeface="+mn-lt"/>
              </a:rPr>
              <a:t>con más de 10 medidas de seguridad</a:t>
            </a:r>
            <a:r>
              <a:rPr lang="es-AR" sz="1200" dirty="0">
                <a:latin typeface="+mn-lt"/>
              </a:rPr>
              <a:t>, tales como fibras de seguridad con logotipo (</a:t>
            </a:r>
            <a:r>
              <a:rPr lang="es-AR" sz="1400" b="1" dirty="0">
                <a:effectLst>
                  <a:outerShdw blurRad="38100" dist="38100" dir="2700000" algn="tl">
                    <a:srgbClr val="000000">
                      <a:alpha val="43137"/>
                    </a:srgbClr>
                  </a:outerShdw>
                </a:effectLst>
                <a:latin typeface="+mn-lt"/>
              </a:rPr>
              <a:t>filigrana</a:t>
            </a:r>
            <a:r>
              <a:rPr lang="es-AR" sz="1200" dirty="0">
                <a:latin typeface="+mn-lt"/>
              </a:rPr>
              <a:t>) y diseños de seguridad visibles e invisibles compuestos por rosetas, </a:t>
            </a:r>
            <a:r>
              <a:rPr lang="es-AR" sz="1400" b="1" dirty="0">
                <a:effectLst>
                  <a:outerShdw blurRad="38100" dist="38100" dir="2700000" algn="tl">
                    <a:srgbClr val="000000">
                      <a:alpha val="43137"/>
                    </a:srgbClr>
                  </a:outerShdw>
                </a:effectLst>
                <a:latin typeface="+mn-lt"/>
              </a:rPr>
              <a:t>micro-textos, tramas, guardas e impresos con tinta invisible de seguridad</a:t>
            </a:r>
            <a:r>
              <a:rPr lang="es-AR" sz="1200" dirty="0">
                <a:latin typeface="+mn-lt"/>
              </a:rPr>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87 Rectángulo"/>
          <p:cNvSpPr/>
          <p:nvPr/>
        </p:nvSpPr>
        <p:spPr>
          <a:xfrm>
            <a:off x="142875" y="4086225"/>
            <a:ext cx="4000500" cy="1292225"/>
          </a:xfrm>
          <a:prstGeom prst="rect">
            <a:avLst/>
          </a:prstGeom>
        </p:spPr>
        <p:txBody>
          <a:bodyPr>
            <a:spAutoFit/>
          </a:bodyPr>
          <a:lstStyle/>
          <a:p>
            <a:pPr algn="just" fontAlgn="auto">
              <a:spcBef>
                <a:spcPts val="0"/>
              </a:spcBef>
              <a:spcAft>
                <a:spcPts val="0"/>
              </a:spcAft>
              <a:defRPr/>
            </a:pPr>
            <a:r>
              <a:rPr lang="es-AR" sz="1200" b="1" dirty="0">
                <a:solidFill>
                  <a:srgbClr val="002060"/>
                </a:solidFill>
                <a:latin typeface="+mn-lt"/>
              </a:rPr>
              <a:t>¿Cómo es esta nueva organización?</a:t>
            </a:r>
          </a:p>
          <a:p>
            <a:pPr algn="just" fontAlgn="auto">
              <a:spcBef>
                <a:spcPts val="0"/>
              </a:spcBef>
              <a:spcAft>
                <a:spcPts val="0"/>
              </a:spcAft>
              <a:defRPr/>
            </a:pPr>
            <a:r>
              <a:rPr lang="es-AR" sz="1200" dirty="0">
                <a:solidFill>
                  <a:prstClr val="black"/>
                </a:solidFill>
                <a:latin typeface="+mn-lt"/>
              </a:rPr>
              <a:t>En esta nueva organización, el </a:t>
            </a:r>
            <a:r>
              <a:rPr lang="es-AR" sz="1400" b="1" dirty="0">
                <a:effectLst>
                  <a:outerShdw blurRad="38100" dist="38100" dir="2700000" algn="tl">
                    <a:srgbClr val="000000">
                      <a:alpha val="43137"/>
                    </a:srgbClr>
                  </a:outerShdw>
                </a:effectLst>
                <a:latin typeface="+mn-lt"/>
              </a:rPr>
              <a:t>archivo de matrículas </a:t>
            </a:r>
            <a:r>
              <a:rPr lang="es-AR" sz="1200" dirty="0">
                <a:solidFill>
                  <a:prstClr val="black"/>
                </a:solidFill>
                <a:latin typeface="+mn-lt"/>
              </a:rPr>
              <a:t>se </a:t>
            </a:r>
            <a:r>
              <a:rPr lang="es-AR" sz="1400" b="1" dirty="0">
                <a:effectLst>
                  <a:outerShdw blurRad="38100" dist="38100" dir="2700000" algn="tl">
                    <a:srgbClr val="000000">
                      <a:alpha val="43137"/>
                    </a:srgbClr>
                  </a:outerShdw>
                </a:effectLst>
                <a:latin typeface="+mn-lt"/>
              </a:rPr>
              <a:t>redistribuyó</a:t>
            </a:r>
            <a:r>
              <a:rPr lang="es-AR" sz="1200" dirty="0">
                <a:solidFill>
                  <a:prstClr val="black"/>
                </a:solidFill>
                <a:latin typeface="+mn-lt"/>
              </a:rPr>
              <a:t> a partir de </a:t>
            </a:r>
            <a:r>
              <a:rPr lang="es-AR" sz="1400" b="1" dirty="0">
                <a:effectLst>
                  <a:outerShdw blurRad="38100" dist="38100" dir="2700000" algn="tl">
                    <a:srgbClr val="000000">
                      <a:alpha val="43137"/>
                    </a:srgbClr>
                  </a:outerShdw>
                </a:effectLst>
                <a:latin typeface="+mn-lt"/>
              </a:rPr>
              <a:t>parámetros geográficos </a:t>
            </a:r>
            <a:r>
              <a:rPr lang="es-AR" sz="1200" dirty="0">
                <a:solidFill>
                  <a:prstClr val="black"/>
                </a:solidFill>
                <a:latin typeface="+mn-lt"/>
              </a:rPr>
              <a:t>de ubicación de los inmuebles y </a:t>
            </a:r>
            <a:r>
              <a:rPr lang="es-AR" sz="1400" b="1" dirty="0">
                <a:effectLst>
                  <a:outerShdw blurRad="38100" dist="38100" dir="2700000" algn="tl">
                    <a:srgbClr val="000000">
                      <a:alpha val="43137"/>
                    </a:srgbClr>
                  </a:outerShdw>
                </a:effectLst>
                <a:latin typeface="+mn-lt"/>
              </a:rPr>
              <a:t>parámetros cuantitativos </a:t>
            </a:r>
            <a:r>
              <a:rPr lang="es-AR" sz="1200" dirty="0">
                <a:solidFill>
                  <a:prstClr val="black"/>
                </a:solidFill>
                <a:latin typeface="+mn-lt"/>
              </a:rPr>
              <a:t>(cantidad de matrículas y el ingreso de documentos referidos a las mismas). </a:t>
            </a:r>
          </a:p>
        </p:txBody>
      </p:sp>
      <p:pic>
        <p:nvPicPr>
          <p:cNvPr id="5" name="4 Imagen" descr="Cordoba GIF-14.JPG"/>
          <p:cNvPicPr>
            <a:picLocks noChangeAspect="1"/>
          </p:cNvPicPr>
          <p:nvPr/>
        </p:nvPicPr>
        <p:blipFill>
          <a:blip r:embed="rId2"/>
          <a:stretch>
            <a:fillRect/>
          </a:stretch>
        </p:blipFill>
        <p:spPr>
          <a:xfrm>
            <a:off x="4338967" y="2285992"/>
            <a:ext cx="3019115" cy="4286280"/>
          </a:xfrm>
          <a:prstGeom prst="rect">
            <a:avLst/>
          </a:prstGeom>
          <a:ln>
            <a:noFill/>
          </a:ln>
          <a:effectLst/>
          <a:scene3d>
            <a:camera prst="orthographicFront">
              <a:rot lat="0" lon="0" rev="0"/>
            </a:camera>
            <a:lightRig rig="glow" dir="t">
              <a:rot lat="0" lon="0" rev="14100000"/>
            </a:lightRig>
          </a:scene3d>
          <a:sp3d prstMaterial="softEdge">
            <a:bevelT w="127000" prst="artDeco"/>
          </a:sp3d>
        </p:spPr>
      </p:pic>
      <p:cxnSp>
        <p:nvCxnSpPr>
          <p:cNvPr id="3" name="2 Conector recto de flecha"/>
          <p:cNvCxnSpPr/>
          <p:nvPr/>
        </p:nvCxnSpPr>
        <p:spPr>
          <a:xfrm flipV="1">
            <a:off x="5572125" y="1758950"/>
            <a:ext cx="1143000" cy="1027113"/>
          </a:xfrm>
          <a:prstGeom prst="straightConnector1">
            <a:avLst/>
          </a:prstGeom>
          <a:ln>
            <a:tailEnd type="arrow"/>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sp>
        <p:nvSpPr>
          <p:cNvPr id="49156" name="Rectangle 4"/>
          <p:cNvSpPr>
            <a:spLocks noChangeArrowheads="1"/>
          </p:cNvSpPr>
          <p:nvPr/>
        </p:nvSpPr>
        <p:spPr bwMode="auto">
          <a:xfrm>
            <a:off x="6818313" y="1430338"/>
            <a:ext cx="2182812" cy="733425"/>
          </a:xfrm>
          <a:prstGeom prst="rect">
            <a:avLst/>
          </a:prstGeom>
          <a:noFill/>
          <a:ln w="9525">
            <a:noFill/>
            <a:miter lim="800000"/>
            <a:headEnd/>
            <a:tailEnd/>
          </a:ln>
        </p:spPr>
        <p:txBody>
          <a:bodyPr anchor="ctr">
            <a:spAutoFit/>
          </a:bodyPr>
          <a:lstStyle/>
          <a:p>
            <a:r>
              <a:rPr lang="es-AR" sz="800" b="1">
                <a:solidFill>
                  <a:srgbClr val="00B0F0"/>
                </a:solidFill>
                <a:latin typeface="Calibri" pitchFamily="34" charset="0"/>
                <a:ea typeface="Calibri" pitchFamily="34" charset="0"/>
                <a:cs typeface="Helv"/>
              </a:rPr>
              <a:t>GIF Norte.</a:t>
            </a:r>
            <a:endParaRPr lang="es-AR" sz="800" b="1">
              <a:solidFill>
                <a:srgbClr val="00B0F0"/>
              </a:solidFill>
              <a:ea typeface="Calibri" pitchFamily="34" charset="0"/>
              <a:cs typeface="Helv"/>
            </a:endParaRPr>
          </a:p>
          <a:p>
            <a:pPr eaLnBrk="0" hangingPunct="0"/>
            <a:r>
              <a:rPr lang="es-AR" sz="800">
                <a:latin typeface="Calibri" pitchFamily="34" charset="0"/>
                <a:ea typeface="Calibri" pitchFamily="34" charset="0"/>
                <a:cs typeface="Helv"/>
              </a:rPr>
              <a:t>Departamentos: Colón, Cruz del Eje, Ischilín, Minas, Pocho, Punilla, Río Primero, Río Seco, San Alberto, San Javier, Sobremonte, Totoral, Tulumba</a:t>
            </a:r>
            <a:r>
              <a:rPr lang="es-AR" sz="1000">
                <a:latin typeface="Calibri" pitchFamily="34" charset="0"/>
                <a:ea typeface="Calibri" pitchFamily="34" charset="0"/>
                <a:cs typeface="Helv"/>
              </a:rPr>
              <a:t>.</a:t>
            </a:r>
            <a:endParaRPr lang="es-AR">
              <a:ea typeface="Calibri" pitchFamily="34" charset="0"/>
              <a:cs typeface="Helv"/>
            </a:endParaRPr>
          </a:p>
        </p:txBody>
      </p:sp>
      <p:cxnSp>
        <p:nvCxnSpPr>
          <p:cNvPr id="7" name="6 Conector recto de flecha"/>
          <p:cNvCxnSpPr/>
          <p:nvPr/>
        </p:nvCxnSpPr>
        <p:spPr>
          <a:xfrm flipV="1">
            <a:off x="6286500" y="3000375"/>
            <a:ext cx="1143000" cy="412750"/>
          </a:xfrm>
          <a:prstGeom prst="straightConnector1">
            <a:avLst/>
          </a:prstGeom>
          <a:ln w="28575">
            <a:solidFill>
              <a:srgbClr val="CDC800"/>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9158" name="Rectangle 4"/>
          <p:cNvSpPr>
            <a:spLocks noChangeArrowheads="1"/>
          </p:cNvSpPr>
          <p:nvPr/>
        </p:nvSpPr>
        <p:spPr bwMode="auto">
          <a:xfrm>
            <a:off x="7362825" y="2857500"/>
            <a:ext cx="1924050" cy="461963"/>
          </a:xfrm>
          <a:prstGeom prst="rect">
            <a:avLst/>
          </a:prstGeom>
          <a:noFill/>
          <a:ln w="9525">
            <a:noFill/>
            <a:miter lim="800000"/>
            <a:headEnd/>
            <a:tailEnd/>
          </a:ln>
        </p:spPr>
        <p:txBody>
          <a:bodyPr anchor="ctr">
            <a:spAutoFit/>
          </a:bodyPr>
          <a:lstStyle/>
          <a:p>
            <a:r>
              <a:rPr lang="es-AR" sz="800" b="1">
                <a:solidFill>
                  <a:srgbClr val="CDC800"/>
                </a:solidFill>
                <a:latin typeface="Calibri" pitchFamily="34" charset="0"/>
                <a:ea typeface="Calibri" pitchFamily="34" charset="0"/>
                <a:cs typeface="Helv"/>
              </a:rPr>
              <a:t>GIF Centro II.</a:t>
            </a:r>
            <a:endParaRPr lang="es-AR" sz="600" b="1">
              <a:solidFill>
                <a:srgbClr val="CDC800"/>
              </a:solidFill>
              <a:ea typeface="Calibri" pitchFamily="34" charset="0"/>
              <a:cs typeface="Helv"/>
            </a:endParaRPr>
          </a:p>
          <a:p>
            <a:pPr eaLnBrk="0" hangingPunct="0"/>
            <a:r>
              <a:rPr lang="es-AR" sz="800">
                <a:latin typeface="Calibri" pitchFamily="34" charset="0"/>
                <a:ea typeface="Calibri" pitchFamily="34" charset="0"/>
                <a:cs typeface="Helv"/>
              </a:rPr>
              <a:t>Departamentos: Río Primero, Colón,  Santa María  </a:t>
            </a:r>
            <a:endParaRPr lang="es-AR" sz="1400">
              <a:ea typeface="Calibri" pitchFamily="34" charset="0"/>
              <a:cs typeface="Helv"/>
            </a:endParaRPr>
          </a:p>
        </p:txBody>
      </p:sp>
      <p:cxnSp>
        <p:nvCxnSpPr>
          <p:cNvPr id="9" name="8 Conector recto de flecha"/>
          <p:cNvCxnSpPr>
            <a:endCxn id="49160" idx="1"/>
          </p:cNvCxnSpPr>
          <p:nvPr/>
        </p:nvCxnSpPr>
        <p:spPr>
          <a:xfrm>
            <a:off x="6500813" y="4714875"/>
            <a:ext cx="933450" cy="15875"/>
          </a:xfrm>
          <a:prstGeom prst="straightConnector1">
            <a:avLst/>
          </a:prstGeom>
          <a:ln w="28575">
            <a:solidFill>
              <a:srgbClr val="00B050"/>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9160" name="Rectangle 4"/>
          <p:cNvSpPr>
            <a:spLocks noChangeArrowheads="1"/>
          </p:cNvSpPr>
          <p:nvPr/>
        </p:nvSpPr>
        <p:spPr bwMode="auto">
          <a:xfrm>
            <a:off x="7434263" y="4500563"/>
            <a:ext cx="1709737" cy="461962"/>
          </a:xfrm>
          <a:prstGeom prst="rect">
            <a:avLst/>
          </a:prstGeom>
          <a:noFill/>
          <a:ln w="9525">
            <a:noFill/>
            <a:miter lim="800000"/>
            <a:headEnd/>
            <a:tailEnd/>
          </a:ln>
        </p:spPr>
        <p:txBody>
          <a:bodyPr anchor="ctr">
            <a:spAutoFit/>
          </a:bodyPr>
          <a:lstStyle/>
          <a:p>
            <a:r>
              <a:rPr lang="es-AR" sz="800" b="1">
                <a:solidFill>
                  <a:srgbClr val="00B050"/>
                </a:solidFill>
                <a:latin typeface="Calibri" pitchFamily="34" charset="0"/>
                <a:ea typeface="Calibri" pitchFamily="34" charset="0"/>
                <a:cs typeface="Helv"/>
              </a:rPr>
              <a:t>GIF Villa María.</a:t>
            </a:r>
            <a:endParaRPr lang="es-AR" sz="600" b="1">
              <a:solidFill>
                <a:srgbClr val="00B050"/>
              </a:solidFill>
              <a:ea typeface="Calibri" pitchFamily="34" charset="0"/>
              <a:cs typeface="Helv"/>
            </a:endParaRPr>
          </a:p>
          <a:p>
            <a:pPr eaLnBrk="0" hangingPunct="0"/>
            <a:r>
              <a:rPr lang="es-AR" sz="800">
                <a:latin typeface="Calibri" pitchFamily="34" charset="0"/>
                <a:ea typeface="Calibri" pitchFamily="34" charset="0"/>
                <a:cs typeface="Helv"/>
              </a:rPr>
              <a:t>Departamentos: Tercero Arriba, San Martín, Unión y Marcos Juárez </a:t>
            </a:r>
            <a:endParaRPr lang="es-AR" sz="1400">
              <a:ea typeface="Calibri" pitchFamily="34" charset="0"/>
              <a:cs typeface="Helv"/>
            </a:endParaRPr>
          </a:p>
        </p:txBody>
      </p:sp>
      <p:cxnSp>
        <p:nvCxnSpPr>
          <p:cNvPr id="11" name="10 Conector recto de flecha"/>
          <p:cNvCxnSpPr/>
          <p:nvPr/>
        </p:nvCxnSpPr>
        <p:spPr>
          <a:xfrm>
            <a:off x="6715125" y="3786188"/>
            <a:ext cx="714375" cy="1587"/>
          </a:xfrm>
          <a:prstGeom prst="straightConnector1">
            <a:avLst/>
          </a:prstGeom>
          <a:ln w="28575">
            <a:solidFill>
              <a:schemeClr val="accent6"/>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4"/>
          <p:cNvSpPr>
            <a:spLocks noChangeArrowheads="1"/>
          </p:cNvSpPr>
          <p:nvPr/>
        </p:nvSpPr>
        <p:spPr bwMode="auto">
          <a:xfrm>
            <a:off x="7434263" y="3643313"/>
            <a:ext cx="1709737" cy="461962"/>
          </a:xfrm>
          <a:prstGeom prst="rect">
            <a:avLst/>
          </a:prstGeom>
          <a:noFill/>
          <a:ln w="9525">
            <a:noFill/>
            <a:miter lim="800000"/>
            <a:headEnd/>
            <a:tailEnd/>
          </a:ln>
          <a:effectLst/>
        </p:spPr>
        <p:txBody>
          <a:bodyPr anchor="ctr">
            <a:spAutoFit/>
          </a:bodyPr>
          <a:lstStyle/>
          <a:p>
            <a:pPr>
              <a:defRPr/>
            </a:pPr>
            <a:r>
              <a:rPr lang="es-AR" sz="800" b="1" dirty="0">
                <a:solidFill>
                  <a:schemeClr val="accent6">
                    <a:lumMod val="75000"/>
                  </a:schemeClr>
                </a:solidFill>
                <a:latin typeface="Calibri" pitchFamily="34" charset="0"/>
                <a:ea typeface="Calibri" pitchFamily="34" charset="0"/>
                <a:cs typeface="Helv" charset="0"/>
              </a:rPr>
              <a:t>GIF Centro .</a:t>
            </a:r>
            <a:endParaRPr lang="es-AR" sz="600" b="1" dirty="0">
              <a:solidFill>
                <a:schemeClr val="accent6">
                  <a:lumMod val="75000"/>
                </a:schemeClr>
              </a:solidFill>
              <a:latin typeface="Arial" pitchFamily="34" charset="0"/>
            </a:endParaRPr>
          </a:p>
          <a:p>
            <a:pPr eaLnBrk="0" hangingPunct="0">
              <a:defRPr/>
            </a:pPr>
            <a:r>
              <a:rPr lang="es-AR" sz="800" dirty="0">
                <a:latin typeface="Calibri" pitchFamily="34" charset="0"/>
                <a:ea typeface="Calibri" pitchFamily="34" charset="0"/>
                <a:cs typeface="Helv" charset="0"/>
              </a:rPr>
              <a:t>Departamentos: </a:t>
            </a:r>
            <a:r>
              <a:rPr lang="es-AR" sz="800" dirty="0" err="1">
                <a:latin typeface="Calibri" pitchFamily="34" charset="0"/>
                <a:ea typeface="Calibri" pitchFamily="34" charset="0"/>
                <a:cs typeface="Helv" charset="0"/>
              </a:rPr>
              <a:t>Calamuchita</a:t>
            </a:r>
            <a:r>
              <a:rPr lang="es-AR" sz="800" dirty="0">
                <a:latin typeface="Calibri" pitchFamily="34" charset="0"/>
                <a:ea typeface="Calibri" pitchFamily="34" charset="0"/>
                <a:cs typeface="Helv" charset="0"/>
              </a:rPr>
              <a:t>, Río Segundo y San Justo</a:t>
            </a:r>
            <a:endParaRPr lang="es-AR" sz="1400" dirty="0">
              <a:latin typeface="Arial" pitchFamily="34" charset="0"/>
            </a:endParaRPr>
          </a:p>
        </p:txBody>
      </p:sp>
      <p:sp>
        <p:nvSpPr>
          <p:cNvPr id="49163" name="22 Rectángulo"/>
          <p:cNvSpPr>
            <a:spLocks noChangeArrowheads="1"/>
          </p:cNvSpPr>
          <p:nvPr/>
        </p:nvSpPr>
        <p:spPr bwMode="auto">
          <a:xfrm>
            <a:off x="1928813" y="5988050"/>
            <a:ext cx="2357437" cy="369888"/>
          </a:xfrm>
          <a:prstGeom prst="rect">
            <a:avLst/>
          </a:prstGeom>
          <a:noFill/>
          <a:ln w="9525">
            <a:noFill/>
            <a:miter lim="800000"/>
            <a:headEnd/>
            <a:tailEnd/>
          </a:ln>
        </p:spPr>
        <p:txBody>
          <a:bodyPr>
            <a:spAutoFit/>
          </a:bodyPr>
          <a:lstStyle/>
          <a:p>
            <a:pPr algn="r"/>
            <a:r>
              <a:rPr lang="es-AR" sz="900" b="1">
                <a:solidFill>
                  <a:srgbClr val="CC0099"/>
                </a:solidFill>
                <a:latin typeface="Calibri" pitchFamily="34" charset="0"/>
              </a:rPr>
              <a:t>GIF Micro Córdoba</a:t>
            </a:r>
          </a:p>
          <a:p>
            <a:pPr algn="r"/>
            <a:r>
              <a:rPr lang="es-AR" sz="900">
                <a:latin typeface="Calibri" pitchFamily="34" charset="0"/>
              </a:rPr>
              <a:t>Circunscripciones 1 a 4 Departamento Capital</a:t>
            </a:r>
            <a:endParaRPr lang="es-AR" sz="900"/>
          </a:p>
        </p:txBody>
      </p:sp>
      <p:sp>
        <p:nvSpPr>
          <p:cNvPr id="49164" name="23 Rectángulo"/>
          <p:cNvSpPr>
            <a:spLocks noChangeArrowheads="1"/>
          </p:cNvSpPr>
          <p:nvPr/>
        </p:nvSpPr>
        <p:spPr bwMode="auto">
          <a:xfrm>
            <a:off x="2071688" y="5630863"/>
            <a:ext cx="2214562" cy="339725"/>
          </a:xfrm>
          <a:prstGeom prst="rect">
            <a:avLst/>
          </a:prstGeom>
          <a:noFill/>
          <a:ln w="9525">
            <a:noFill/>
            <a:miter lim="800000"/>
            <a:headEnd/>
            <a:tailEnd/>
          </a:ln>
        </p:spPr>
        <p:txBody>
          <a:bodyPr>
            <a:spAutoFit/>
          </a:bodyPr>
          <a:lstStyle/>
          <a:p>
            <a:pPr algn="r"/>
            <a:r>
              <a:rPr lang="es-AR" sz="800" b="1">
                <a:solidFill>
                  <a:srgbClr val="CC0099"/>
                </a:solidFill>
                <a:latin typeface="Calibri" pitchFamily="34" charset="0"/>
              </a:rPr>
              <a:t>GIF Macro Córdoba</a:t>
            </a:r>
          </a:p>
          <a:p>
            <a:pPr algn="r"/>
            <a:r>
              <a:rPr lang="es-AR" sz="800">
                <a:latin typeface="Calibri" pitchFamily="34" charset="0"/>
              </a:rPr>
              <a:t>Circunscripciones 5 a 35 Departamento Capital</a:t>
            </a:r>
            <a:endParaRPr lang="es-AR" sz="800"/>
          </a:p>
        </p:txBody>
      </p:sp>
      <p:cxnSp>
        <p:nvCxnSpPr>
          <p:cNvPr id="25" name="24 Conector recto de flecha"/>
          <p:cNvCxnSpPr>
            <a:endCxn id="49164" idx="3"/>
          </p:cNvCxnSpPr>
          <p:nvPr/>
        </p:nvCxnSpPr>
        <p:spPr>
          <a:xfrm rot="5400000">
            <a:off x="3921919" y="4221956"/>
            <a:ext cx="1943100" cy="1214438"/>
          </a:xfrm>
          <a:prstGeom prst="straightConnector1">
            <a:avLst/>
          </a:prstGeom>
          <a:ln w="28575">
            <a:solidFill>
              <a:srgbClr val="993366"/>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6" name="25 Conector recto de flecha"/>
          <p:cNvCxnSpPr>
            <a:endCxn id="49163" idx="3"/>
          </p:cNvCxnSpPr>
          <p:nvPr/>
        </p:nvCxnSpPr>
        <p:spPr>
          <a:xfrm rot="5400000">
            <a:off x="3735387" y="4408488"/>
            <a:ext cx="2316163" cy="1214438"/>
          </a:xfrm>
          <a:prstGeom prst="straightConnector1">
            <a:avLst/>
          </a:prstGeom>
          <a:ln w="28575">
            <a:solidFill>
              <a:srgbClr val="993366"/>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 name="26 Conector recto de flecha"/>
          <p:cNvCxnSpPr/>
          <p:nvPr/>
        </p:nvCxnSpPr>
        <p:spPr>
          <a:xfrm>
            <a:off x="5786438" y="5429250"/>
            <a:ext cx="1714500" cy="285750"/>
          </a:xfrm>
          <a:prstGeom prst="straightConnector1">
            <a:avLst/>
          </a:prstGeom>
          <a:ln w="28575">
            <a:solidFill>
              <a:srgbClr val="7030A0"/>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9168" name="Rectangle 4"/>
          <p:cNvSpPr>
            <a:spLocks noChangeArrowheads="1"/>
          </p:cNvSpPr>
          <p:nvPr/>
        </p:nvSpPr>
        <p:spPr bwMode="auto">
          <a:xfrm>
            <a:off x="7500938" y="5630863"/>
            <a:ext cx="1643062" cy="584200"/>
          </a:xfrm>
          <a:prstGeom prst="rect">
            <a:avLst/>
          </a:prstGeom>
          <a:noFill/>
          <a:ln w="9525">
            <a:noFill/>
            <a:miter lim="800000"/>
            <a:headEnd/>
            <a:tailEnd/>
          </a:ln>
        </p:spPr>
        <p:txBody>
          <a:bodyPr anchor="ctr">
            <a:spAutoFit/>
          </a:bodyPr>
          <a:lstStyle/>
          <a:p>
            <a:r>
              <a:rPr lang="es-AR" sz="800" b="1">
                <a:solidFill>
                  <a:srgbClr val="7030A0"/>
                </a:solidFill>
                <a:latin typeface="Calibri" pitchFamily="34" charset="0"/>
                <a:ea typeface="Calibri" pitchFamily="34" charset="0"/>
                <a:cs typeface="Helv"/>
              </a:rPr>
              <a:t>GIF Río Cuarto.</a:t>
            </a:r>
            <a:endParaRPr lang="es-AR" sz="600" b="1">
              <a:solidFill>
                <a:srgbClr val="7030A0"/>
              </a:solidFill>
              <a:ea typeface="Calibri" pitchFamily="34" charset="0"/>
              <a:cs typeface="Helv"/>
            </a:endParaRPr>
          </a:p>
          <a:p>
            <a:pPr eaLnBrk="0" hangingPunct="0"/>
            <a:r>
              <a:rPr lang="es-AR" sz="800">
                <a:latin typeface="Calibri" pitchFamily="34" charset="0"/>
                <a:ea typeface="Calibri" pitchFamily="34" charset="0"/>
                <a:cs typeface="Helv"/>
              </a:rPr>
              <a:t>Departamentos: Río Cuarto, Juárez Celman, Pte. Roque Sáenz Peña, General Roca. </a:t>
            </a:r>
            <a:endParaRPr lang="es-AR" sz="1400">
              <a:ea typeface="Calibri" pitchFamily="34" charset="0"/>
              <a:cs typeface="Helv"/>
            </a:endParaRPr>
          </a:p>
        </p:txBody>
      </p:sp>
      <p:sp>
        <p:nvSpPr>
          <p:cNvPr id="78" name="77 Rectángulo"/>
          <p:cNvSpPr/>
          <p:nvPr/>
        </p:nvSpPr>
        <p:spPr>
          <a:xfrm>
            <a:off x="142875" y="1785938"/>
            <a:ext cx="3929063" cy="1416050"/>
          </a:xfrm>
          <a:prstGeom prst="rect">
            <a:avLst/>
          </a:prstGeom>
        </p:spPr>
        <p:txBody>
          <a:bodyPr>
            <a:spAutoFit/>
          </a:bodyPr>
          <a:lstStyle/>
          <a:p>
            <a:pPr fontAlgn="auto">
              <a:spcBef>
                <a:spcPts val="0"/>
              </a:spcBef>
              <a:spcAft>
                <a:spcPts val="0"/>
              </a:spcAft>
              <a:defRPr/>
            </a:pPr>
            <a:endParaRPr lang="es-AR" sz="1200" dirty="0">
              <a:solidFill>
                <a:prstClr val="black"/>
              </a:solidFill>
              <a:latin typeface="+mn-lt"/>
            </a:endParaRPr>
          </a:p>
          <a:p>
            <a:pPr fontAlgn="auto">
              <a:spcBef>
                <a:spcPts val="0"/>
              </a:spcBef>
              <a:spcAft>
                <a:spcPts val="0"/>
              </a:spcAft>
              <a:defRPr/>
            </a:pPr>
            <a:r>
              <a:rPr lang="es-AR" sz="1200" b="1" dirty="0">
                <a:solidFill>
                  <a:srgbClr val="002060"/>
                </a:solidFill>
                <a:latin typeface="+mn-lt"/>
              </a:rPr>
              <a:t>¿Qué es la Gestión Integral de Folios?</a:t>
            </a:r>
          </a:p>
          <a:p>
            <a:pPr algn="just" fontAlgn="auto">
              <a:spcBef>
                <a:spcPts val="0"/>
              </a:spcBef>
              <a:spcAft>
                <a:spcPts val="0"/>
              </a:spcAft>
              <a:defRPr/>
            </a:pPr>
            <a:r>
              <a:rPr lang="es-AR" sz="1200" dirty="0">
                <a:solidFill>
                  <a:prstClr val="black"/>
                </a:solidFill>
                <a:latin typeface="+mn-lt"/>
              </a:rPr>
              <a:t>Es el </a:t>
            </a:r>
            <a:r>
              <a:rPr lang="es-AR" sz="1400" b="1" dirty="0">
                <a:effectLst>
                  <a:outerShdw blurRad="38100" dist="38100" dir="2700000" algn="tl">
                    <a:srgbClr val="000000">
                      <a:alpha val="43137"/>
                    </a:srgbClr>
                  </a:outerShdw>
                </a:effectLst>
                <a:latin typeface="+mn-lt"/>
              </a:rPr>
              <a:t>cambio de paradigma organizacional </a:t>
            </a:r>
            <a:r>
              <a:rPr lang="es-AR" sz="1200" dirty="0">
                <a:solidFill>
                  <a:prstClr val="black"/>
                </a:solidFill>
                <a:latin typeface="+mn-lt"/>
              </a:rPr>
              <a:t>que se generó a partir de la creación del </a:t>
            </a:r>
            <a:r>
              <a:rPr lang="es-AR" sz="1200" dirty="0">
                <a:solidFill>
                  <a:prstClr val="black"/>
                </a:solidFill>
                <a:latin typeface="+mn-lt"/>
              </a:rPr>
              <a:t>FRE </a:t>
            </a:r>
            <a:r>
              <a:rPr lang="es-AR" sz="1200" dirty="0">
                <a:solidFill>
                  <a:prstClr val="black"/>
                </a:solidFill>
                <a:latin typeface="+mn-lt"/>
              </a:rPr>
              <a:t>y tuvo su réplica en el año 2010 en toda la organización a través de la Gestión Integral de Folios (</a:t>
            </a:r>
            <a:r>
              <a:rPr lang="es-AR" sz="1200" dirty="0" err="1">
                <a:solidFill>
                  <a:prstClr val="black"/>
                </a:solidFill>
                <a:latin typeface="+mn-lt"/>
              </a:rPr>
              <a:t>GIFs</a:t>
            </a:r>
            <a:r>
              <a:rPr lang="es-AR" sz="1200" dirty="0">
                <a:solidFill>
                  <a:prstClr val="black"/>
                </a:solidFill>
                <a:latin typeface="+mn-lt"/>
              </a:rPr>
              <a:t>).</a:t>
            </a:r>
          </a:p>
          <a:p>
            <a:pPr algn="just" fontAlgn="auto">
              <a:spcBef>
                <a:spcPts val="0"/>
              </a:spcBef>
              <a:spcAft>
                <a:spcPts val="0"/>
              </a:spcAft>
              <a:defRPr/>
            </a:pPr>
            <a:endParaRPr lang="es-AR" sz="1200" dirty="0">
              <a:solidFill>
                <a:prstClr val="black"/>
              </a:solidFill>
              <a:latin typeface="+mn-lt"/>
            </a:endParaRPr>
          </a:p>
        </p:txBody>
      </p:sp>
      <p:sp>
        <p:nvSpPr>
          <p:cNvPr id="79" name="78 Rectángulo"/>
          <p:cNvSpPr/>
          <p:nvPr/>
        </p:nvSpPr>
        <p:spPr>
          <a:xfrm>
            <a:off x="0" y="1357313"/>
            <a:ext cx="4714875" cy="428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AR" sz="1600" b="1" dirty="0">
                <a:solidFill>
                  <a:schemeClr val="bg1"/>
                </a:solidFill>
                <a:latin typeface="Maiandra GD" pitchFamily="34" charset="0"/>
                <a:cs typeface="Mangal" pitchFamily="2"/>
              </a:rPr>
              <a:t>La Gestión Integral de Folios (GIF)</a:t>
            </a:r>
          </a:p>
        </p:txBody>
      </p:sp>
      <p:sp>
        <p:nvSpPr>
          <p:cNvPr id="80" name="79 Rectángulo">
            <a:hlinkClick r:id="rId3" action="ppaction://hlinksldjump"/>
          </p:cNvPr>
          <p:cNvSpPr/>
          <p:nvPr/>
        </p:nvSpPr>
        <p:spPr>
          <a:xfrm>
            <a:off x="71438" y="857250"/>
            <a:ext cx="3071812" cy="42862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b="1" dirty="0">
                <a:solidFill>
                  <a:srgbClr val="7030A0"/>
                </a:solidFill>
              </a:rPr>
              <a:t>HACIA UN REGISTRO MODELO</a:t>
            </a:r>
          </a:p>
        </p:txBody>
      </p:sp>
      <p:grpSp>
        <p:nvGrpSpPr>
          <p:cNvPr id="49172" name="80 Grupo"/>
          <p:cNvGrpSpPr>
            <a:grpSpLocks/>
          </p:cNvGrpSpPr>
          <p:nvPr/>
        </p:nvGrpSpPr>
        <p:grpSpPr bwMode="auto">
          <a:xfrm>
            <a:off x="0" y="0"/>
            <a:ext cx="9144000" cy="785813"/>
            <a:chOff x="0" y="0"/>
            <a:chExt cx="9144000" cy="785794"/>
          </a:xfrm>
        </p:grpSpPr>
        <p:sp>
          <p:nvSpPr>
            <p:cNvPr id="82" name="81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49175" name="37 Grupo"/>
            <p:cNvGrpSpPr>
              <a:grpSpLocks/>
            </p:cNvGrpSpPr>
            <p:nvPr/>
          </p:nvGrpSpPr>
          <p:grpSpPr bwMode="auto">
            <a:xfrm>
              <a:off x="5688763" y="142852"/>
              <a:ext cx="3240953" cy="571504"/>
              <a:chOff x="4643438" y="1063674"/>
              <a:chExt cx="3455268" cy="650814"/>
            </a:xfrm>
          </p:grpSpPr>
          <p:pic>
            <p:nvPicPr>
              <p:cNvPr id="49176" name="83 Imagen" descr="Finanzas 2012.png"/>
              <p:cNvPicPr>
                <a:picLocks noChangeAspect="1"/>
              </p:cNvPicPr>
              <p:nvPr/>
            </p:nvPicPr>
            <p:blipFill>
              <a:blip r:embed="rId4"/>
              <a:srcRect/>
              <a:stretch>
                <a:fillRect/>
              </a:stretch>
            </p:blipFill>
            <p:spPr bwMode="auto">
              <a:xfrm>
                <a:off x="4643438" y="1063674"/>
                <a:ext cx="1378320" cy="613224"/>
              </a:xfrm>
              <a:prstGeom prst="rect">
                <a:avLst/>
              </a:prstGeom>
              <a:noFill/>
              <a:ln w="9525">
                <a:noFill/>
                <a:miter lim="800000"/>
                <a:headEnd/>
                <a:tailEnd/>
              </a:ln>
            </p:spPr>
          </p:pic>
          <p:pic>
            <p:nvPicPr>
              <p:cNvPr id="49177" name="84 Imagen" descr="provincia 2.png"/>
              <p:cNvPicPr>
                <a:picLocks noChangeAspect="1"/>
              </p:cNvPicPr>
              <p:nvPr/>
            </p:nvPicPr>
            <p:blipFill>
              <a:blip r:embed="rId5"/>
              <a:srcRect/>
              <a:stretch>
                <a:fillRect/>
              </a:stretch>
            </p:blipFill>
            <p:spPr bwMode="auto">
              <a:xfrm>
                <a:off x="6215074" y="1082024"/>
                <a:ext cx="1883632" cy="557934"/>
              </a:xfrm>
              <a:prstGeom prst="rect">
                <a:avLst/>
              </a:prstGeom>
              <a:noFill/>
              <a:ln w="9525">
                <a:noFill/>
                <a:miter lim="800000"/>
                <a:headEnd/>
                <a:tailEnd/>
              </a:ln>
            </p:spPr>
          </p:pic>
          <p:cxnSp>
            <p:nvCxnSpPr>
              <p:cNvPr id="86" name="85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87" name="86 Rectángulo"/>
          <p:cNvSpPr/>
          <p:nvPr/>
        </p:nvSpPr>
        <p:spPr>
          <a:xfrm>
            <a:off x="142875" y="3000375"/>
            <a:ext cx="3929063" cy="1108075"/>
          </a:xfrm>
          <a:prstGeom prst="rect">
            <a:avLst/>
          </a:prstGeom>
        </p:spPr>
        <p:txBody>
          <a:bodyPr>
            <a:spAutoFit/>
          </a:bodyPr>
          <a:lstStyle/>
          <a:p>
            <a:pPr algn="just" fontAlgn="auto">
              <a:spcBef>
                <a:spcPts val="0"/>
              </a:spcBef>
              <a:spcAft>
                <a:spcPts val="0"/>
              </a:spcAft>
              <a:defRPr/>
            </a:pPr>
            <a:r>
              <a:rPr lang="es-AR" sz="1200" b="1" dirty="0">
                <a:solidFill>
                  <a:srgbClr val="002060"/>
                </a:solidFill>
                <a:latin typeface="+mn-lt"/>
              </a:rPr>
              <a:t>¿Qué cambió con  la implementación de los </a:t>
            </a:r>
            <a:r>
              <a:rPr lang="es-AR" sz="1200" b="1" dirty="0" err="1">
                <a:solidFill>
                  <a:srgbClr val="002060"/>
                </a:solidFill>
                <a:latin typeface="+mn-lt"/>
              </a:rPr>
              <a:t>GIFs</a:t>
            </a:r>
            <a:r>
              <a:rPr lang="es-AR" sz="1200" b="1" dirty="0">
                <a:solidFill>
                  <a:srgbClr val="002060"/>
                </a:solidFill>
                <a:latin typeface="+mn-lt"/>
              </a:rPr>
              <a:t>?</a:t>
            </a:r>
          </a:p>
          <a:p>
            <a:pPr algn="just" fontAlgn="auto">
              <a:spcBef>
                <a:spcPts val="0"/>
              </a:spcBef>
              <a:spcAft>
                <a:spcPts val="0"/>
              </a:spcAft>
              <a:defRPr/>
            </a:pPr>
            <a:r>
              <a:rPr lang="es-AR" sz="1200" dirty="0">
                <a:solidFill>
                  <a:prstClr val="black"/>
                </a:solidFill>
                <a:latin typeface="+mn-lt"/>
              </a:rPr>
              <a:t>Se </a:t>
            </a:r>
            <a:r>
              <a:rPr lang="es-AR" sz="1200" dirty="0" err="1">
                <a:solidFill>
                  <a:prstClr val="black"/>
                </a:solidFill>
                <a:latin typeface="+mn-lt"/>
              </a:rPr>
              <a:t>refuncionalizaron</a:t>
            </a:r>
            <a:r>
              <a:rPr lang="es-AR" sz="1200" dirty="0">
                <a:solidFill>
                  <a:prstClr val="black"/>
                </a:solidFill>
                <a:latin typeface="+mn-lt"/>
              </a:rPr>
              <a:t> las oficinas, </a:t>
            </a:r>
            <a:r>
              <a:rPr lang="es-AR" sz="1200" dirty="0">
                <a:solidFill>
                  <a:prstClr val="black"/>
                </a:solidFill>
                <a:latin typeface="+mn-lt"/>
              </a:rPr>
              <a:t>creándose </a:t>
            </a:r>
            <a:r>
              <a:rPr lang="es-AR" sz="1200" dirty="0">
                <a:solidFill>
                  <a:prstClr val="black"/>
                </a:solidFill>
                <a:latin typeface="+mn-lt"/>
              </a:rPr>
              <a:t>los sectores GIF. Ellos funcionan como “Mini-Registros”, donde </a:t>
            </a:r>
            <a:r>
              <a:rPr lang="es-AR" sz="1400" b="1" dirty="0">
                <a:effectLst>
                  <a:outerShdw blurRad="38100" dist="38100" dir="2700000" algn="tl">
                    <a:srgbClr val="000000">
                      <a:alpha val="43137"/>
                    </a:srgbClr>
                  </a:outerShdw>
                </a:effectLst>
                <a:latin typeface="+mn-lt"/>
              </a:rPr>
              <a:t>se procesan </a:t>
            </a:r>
            <a:r>
              <a:rPr lang="es-AR" sz="1200" dirty="0">
                <a:solidFill>
                  <a:prstClr val="black"/>
                </a:solidFill>
                <a:latin typeface="+mn-lt"/>
              </a:rPr>
              <a:t>todas las medidas de un inmueble </a:t>
            </a:r>
            <a:r>
              <a:rPr lang="es-AR" sz="1400" b="1" dirty="0">
                <a:effectLst>
                  <a:outerShdw blurRad="38100" dist="38100" dir="2700000" algn="tl">
                    <a:srgbClr val="000000">
                      <a:alpha val="43137"/>
                    </a:srgbClr>
                  </a:outerShdw>
                </a:effectLst>
                <a:latin typeface="+mn-lt"/>
              </a:rPr>
              <a:t>según su ubicación geográfica</a:t>
            </a:r>
            <a:r>
              <a:rPr lang="es-AR" sz="1200" dirty="0">
                <a:solidFill>
                  <a:prstClr val="black"/>
                </a:solidFill>
                <a:latin typeface="+mn-lt"/>
              </a:rPr>
              <a:t>.</a:t>
            </a:r>
            <a:r>
              <a:rPr lang="es-AR" sz="1200" b="1" dirty="0">
                <a:solidFill>
                  <a:srgbClr val="002060"/>
                </a:solidFill>
                <a:latin typeface="+mn-lt"/>
              </a:rPr>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Q:\nada\fotos nuevas\GIF sur.JPG"/>
          <p:cNvPicPr>
            <a:picLocks noChangeAspect="1" noChangeArrowheads="1"/>
          </p:cNvPicPr>
          <p:nvPr/>
        </p:nvPicPr>
        <p:blipFill>
          <a:blip r:embed="rId3" cstate="print"/>
          <a:srcRect/>
          <a:stretch>
            <a:fillRect/>
          </a:stretch>
        </p:blipFill>
        <p:spPr bwMode="auto">
          <a:xfrm>
            <a:off x="4929190" y="1285860"/>
            <a:ext cx="4095752" cy="3071814"/>
          </a:xfrm>
          <a:prstGeom prst="rect">
            <a:avLst/>
          </a:prstGeom>
          <a:ln>
            <a:noFill/>
          </a:ln>
          <a:effectLst>
            <a:softEdge rad="112500"/>
          </a:effectLst>
        </p:spPr>
      </p:pic>
      <p:sp>
        <p:nvSpPr>
          <p:cNvPr id="50178" name="30 Rectángulo"/>
          <p:cNvSpPr>
            <a:spLocks noChangeArrowheads="1"/>
          </p:cNvSpPr>
          <p:nvPr/>
        </p:nvSpPr>
        <p:spPr bwMode="auto">
          <a:xfrm>
            <a:off x="71438" y="2000250"/>
            <a:ext cx="4572000" cy="2462213"/>
          </a:xfrm>
          <a:prstGeom prst="rect">
            <a:avLst/>
          </a:prstGeom>
          <a:noFill/>
          <a:ln w="9525">
            <a:noFill/>
            <a:miter lim="800000"/>
            <a:headEnd/>
            <a:tailEnd/>
          </a:ln>
        </p:spPr>
        <p:txBody>
          <a:bodyPr>
            <a:spAutoFit/>
          </a:bodyPr>
          <a:lstStyle/>
          <a:p>
            <a:r>
              <a:rPr lang="es-AR" sz="1400" b="1">
                <a:solidFill>
                  <a:srgbClr val="000000"/>
                </a:solidFill>
                <a:latin typeface="Calibri" pitchFamily="34" charset="0"/>
              </a:rPr>
              <a:t>¿</a:t>
            </a:r>
            <a:r>
              <a:rPr lang="es-AR" sz="1400" b="1">
                <a:solidFill>
                  <a:srgbClr val="002060"/>
                </a:solidFill>
                <a:latin typeface="Calibri" pitchFamily="34" charset="0"/>
              </a:rPr>
              <a:t>Cómo se trabaja con las matrículas?</a:t>
            </a:r>
          </a:p>
          <a:p>
            <a:pPr algn="just"/>
            <a:r>
              <a:rPr lang="es-AR" sz="1400">
                <a:latin typeface="Calibri" pitchFamily="34" charset="0"/>
              </a:rPr>
              <a:t>Con la nueva organización en torno al objeto, la documentación se desplaza dentro de los límites de cada GIF Esto permite al empleado localizar documentación con mayor rapidez y resolver trámites en menor tiempo.</a:t>
            </a:r>
          </a:p>
          <a:p>
            <a:pPr algn="just"/>
            <a:endParaRPr lang="es-AR" sz="1400">
              <a:latin typeface="Calibri" pitchFamily="34" charset="0"/>
            </a:endParaRPr>
          </a:p>
          <a:p>
            <a:pPr algn="just"/>
            <a:r>
              <a:rPr lang="es-AR" sz="1400">
                <a:latin typeface="Calibri" pitchFamily="34" charset="0"/>
              </a:rPr>
              <a:t>Además, el acceso a folios y matrículas está restringido a los empleados del sector, lo cual aporta mayor seguridad y elimina los tiempos que requería el traslado del documento a los diferentes sectores especializados en el sistema anterior.</a:t>
            </a:r>
          </a:p>
        </p:txBody>
      </p:sp>
      <p:pic>
        <p:nvPicPr>
          <p:cNvPr id="14" name="Picture 2"/>
          <p:cNvPicPr>
            <a:picLocks noChangeAspect="1" noChangeArrowheads="1"/>
          </p:cNvPicPr>
          <p:nvPr/>
        </p:nvPicPr>
        <p:blipFill>
          <a:blip r:embed="rId4"/>
          <a:srcRect/>
          <a:stretch>
            <a:fillRect/>
          </a:stretch>
        </p:blipFill>
        <p:spPr bwMode="auto">
          <a:xfrm>
            <a:off x="785786" y="4493978"/>
            <a:ext cx="2714644" cy="2078294"/>
          </a:xfrm>
          <a:prstGeom prst="rect">
            <a:avLst/>
          </a:prstGeom>
          <a:ln>
            <a:noFill/>
          </a:ln>
          <a:effectLst>
            <a:softEdge rad="112500"/>
          </a:effectLst>
        </p:spPr>
      </p:pic>
      <p:pic>
        <p:nvPicPr>
          <p:cNvPr id="15" name="Picture 3"/>
          <p:cNvPicPr>
            <a:picLocks noChangeAspect="1" noChangeArrowheads="1"/>
          </p:cNvPicPr>
          <p:nvPr/>
        </p:nvPicPr>
        <p:blipFill>
          <a:blip r:embed="rId5"/>
          <a:srcRect/>
          <a:stretch>
            <a:fillRect/>
          </a:stretch>
        </p:blipFill>
        <p:spPr bwMode="auto">
          <a:xfrm>
            <a:off x="3428992" y="4164768"/>
            <a:ext cx="2495586" cy="2693256"/>
          </a:xfrm>
          <a:prstGeom prst="rect">
            <a:avLst/>
          </a:prstGeom>
          <a:ln>
            <a:noFill/>
          </a:ln>
          <a:effectLst>
            <a:softEdge rad="112500"/>
          </a:effectLst>
        </p:spPr>
      </p:pic>
      <p:sp>
        <p:nvSpPr>
          <p:cNvPr id="11" name="10 Rectángulo">
            <a:hlinkClick r:id="rId6" action="ppaction://hlinksldjump"/>
          </p:cNvPr>
          <p:cNvSpPr/>
          <p:nvPr/>
        </p:nvSpPr>
        <p:spPr>
          <a:xfrm>
            <a:off x="71438" y="857250"/>
            <a:ext cx="3071812" cy="42862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AR" b="1" dirty="0">
                <a:solidFill>
                  <a:srgbClr val="7030A0"/>
                </a:solidFill>
              </a:rPr>
              <a:t>HACIA UN REGISTRO MODELO</a:t>
            </a:r>
          </a:p>
        </p:txBody>
      </p:sp>
      <p:sp>
        <p:nvSpPr>
          <p:cNvPr id="9" name="8 Rectángulo"/>
          <p:cNvSpPr/>
          <p:nvPr/>
        </p:nvSpPr>
        <p:spPr>
          <a:xfrm>
            <a:off x="0" y="1357313"/>
            <a:ext cx="4714875" cy="428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AR" sz="1600" b="1" dirty="0">
                <a:solidFill>
                  <a:schemeClr val="bg1"/>
                </a:solidFill>
                <a:latin typeface="Maiandra GD" pitchFamily="34" charset="0"/>
                <a:cs typeface="Mangal" pitchFamily="2"/>
              </a:rPr>
              <a:t>La Gestión Integral de Folios (GIF)</a:t>
            </a:r>
          </a:p>
        </p:txBody>
      </p:sp>
      <p:grpSp>
        <p:nvGrpSpPr>
          <p:cNvPr id="50183" name="11 Grupo"/>
          <p:cNvGrpSpPr>
            <a:grpSpLocks/>
          </p:cNvGrpSpPr>
          <p:nvPr/>
        </p:nvGrpSpPr>
        <p:grpSpPr bwMode="auto">
          <a:xfrm>
            <a:off x="0" y="0"/>
            <a:ext cx="9144000" cy="785813"/>
            <a:chOff x="0" y="0"/>
            <a:chExt cx="9144000" cy="785794"/>
          </a:xfrm>
        </p:grpSpPr>
        <p:sp>
          <p:nvSpPr>
            <p:cNvPr id="13" name="12 Rectángulo"/>
            <p:cNvSpPr/>
            <p:nvPr/>
          </p:nvSpPr>
          <p:spPr>
            <a:xfrm>
              <a:off x="0" y="0"/>
              <a:ext cx="9144000" cy="785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a:p>
          </p:txBody>
        </p:sp>
        <p:grpSp>
          <p:nvGrpSpPr>
            <p:cNvPr id="50185" name="37 Grupo"/>
            <p:cNvGrpSpPr>
              <a:grpSpLocks/>
            </p:cNvGrpSpPr>
            <p:nvPr/>
          </p:nvGrpSpPr>
          <p:grpSpPr bwMode="auto">
            <a:xfrm>
              <a:off x="5688763" y="142852"/>
              <a:ext cx="3240953" cy="571504"/>
              <a:chOff x="4643438" y="1063674"/>
              <a:chExt cx="3455268" cy="650814"/>
            </a:xfrm>
          </p:grpSpPr>
          <p:pic>
            <p:nvPicPr>
              <p:cNvPr id="50186" name="16 Imagen" descr="Finanzas 2012.png"/>
              <p:cNvPicPr>
                <a:picLocks noChangeAspect="1"/>
              </p:cNvPicPr>
              <p:nvPr/>
            </p:nvPicPr>
            <p:blipFill>
              <a:blip r:embed="rId7"/>
              <a:srcRect/>
              <a:stretch>
                <a:fillRect/>
              </a:stretch>
            </p:blipFill>
            <p:spPr bwMode="auto">
              <a:xfrm>
                <a:off x="4643438" y="1063674"/>
                <a:ext cx="1378320" cy="613224"/>
              </a:xfrm>
              <a:prstGeom prst="rect">
                <a:avLst/>
              </a:prstGeom>
              <a:noFill/>
              <a:ln w="9525">
                <a:noFill/>
                <a:miter lim="800000"/>
                <a:headEnd/>
                <a:tailEnd/>
              </a:ln>
            </p:spPr>
          </p:pic>
          <p:pic>
            <p:nvPicPr>
              <p:cNvPr id="50187" name="17 Imagen" descr="provincia 2.png"/>
              <p:cNvPicPr>
                <a:picLocks noChangeAspect="1"/>
              </p:cNvPicPr>
              <p:nvPr/>
            </p:nvPicPr>
            <p:blipFill>
              <a:blip r:embed="rId8"/>
              <a:srcRect/>
              <a:stretch>
                <a:fillRect/>
              </a:stretch>
            </p:blipFill>
            <p:spPr bwMode="auto">
              <a:xfrm>
                <a:off x="6215074" y="1082024"/>
                <a:ext cx="1883632" cy="557934"/>
              </a:xfrm>
              <a:prstGeom prst="rect">
                <a:avLst/>
              </a:prstGeom>
              <a:noFill/>
              <a:ln w="9525">
                <a:noFill/>
                <a:miter lim="800000"/>
                <a:headEnd/>
                <a:tailEnd/>
              </a:ln>
            </p:spPr>
          </p:pic>
          <p:cxnSp>
            <p:nvCxnSpPr>
              <p:cNvPr id="19" name="18 Conector recto"/>
              <p:cNvCxnSpPr/>
              <p:nvPr/>
            </p:nvCxnSpPr>
            <p:spPr>
              <a:xfrm rot="5400000">
                <a:off x="5748461" y="1391863"/>
                <a:ext cx="643562" cy="1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34 Rectángulo"/>
          <p:cNvSpPr/>
          <p:nvPr/>
        </p:nvSpPr>
        <p:spPr bwMode="auto">
          <a:xfrm>
            <a:off x="0" y="0"/>
            <a:ext cx="9144000" cy="7858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AR" dirty="0"/>
          </a:p>
        </p:txBody>
      </p:sp>
      <p:pic>
        <p:nvPicPr>
          <p:cNvPr id="52226" name="26 Imagen" descr="Finanzas 2012.png"/>
          <p:cNvPicPr>
            <a:picLocks noChangeAspect="1"/>
          </p:cNvPicPr>
          <p:nvPr/>
        </p:nvPicPr>
        <p:blipFill>
          <a:blip r:embed="rId3"/>
          <a:srcRect/>
          <a:stretch>
            <a:fillRect/>
          </a:stretch>
        </p:blipFill>
        <p:spPr bwMode="auto">
          <a:xfrm>
            <a:off x="642938" y="3143250"/>
            <a:ext cx="3286125" cy="1368425"/>
          </a:xfrm>
          <a:prstGeom prst="rect">
            <a:avLst/>
          </a:prstGeom>
          <a:noFill/>
          <a:ln w="9525">
            <a:noFill/>
            <a:miter lim="800000"/>
            <a:headEnd/>
            <a:tailEnd/>
          </a:ln>
        </p:spPr>
      </p:pic>
      <p:pic>
        <p:nvPicPr>
          <p:cNvPr id="52227" name="29 Imagen" descr="provincia 2.png"/>
          <p:cNvPicPr>
            <a:picLocks noChangeAspect="1"/>
          </p:cNvPicPr>
          <p:nvPr/>
        </p:nvPicPr>
        <p:blipFill>
          <a:blip r:embed="rId4"/>
          <a:srcRect/>
          <a:stretch>
            <a:fillRect/>
          </a:stretch>
        </p:blipFill>
        <p:spPr bwMode="auto">
          <a:xfrm>
            <a:off x="4071938" y="3271838"/>
            <a:ext cx="4429125" cy="1228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3268</TotalTime>
  <Words>2344</Words>
  <Application>Microsoft Office PowerPoint</Application>
  <PresentationFormat>Presentación en pantalla (4:3)</PresentationFormat>
  <Paragraphs>190</Paragraphs>
  <Slides>20</Slides>
  <Notes>17</Notes>
  <HiddenSlides>0</HiddenSlides>
  <MMClips>0</MMClips>
  <ScaleCrop>false</ScaleCrop>
  <HeadingPairs>
    <vt:vector size="8" baseType="variant">
      <vt:variant>
        <vt:lpstr>Fuentes usadas</vt:lpstr>
      </vt:variant>
      <vt:variant>
        <vt:i4>8</vt:i4>
      </vt:variant>
      <vt:variant>
        <vt:lpstr>Plantilla de diseño</vt:lpstr>
      </vt:variant>
      <vt:variant>
        <vt:i4>2</vt:i4>
      </vt:variant>
      <vt:variant>
        <vt:lpstr>Servidores OLE incrustados</vt:lpstr>
      </vt:variant>
      <vt:variant>
        <vt:i4>1</vt:i4>
      </vt:variant>
      <vt:variant>
        <vt:lpstr>Títulos de diapositiva</vt:lpstr>
      </vt:variant>
      <vt:variant>
        <vt:i4>20</vt:i4>
      </vt:variant>
    </vt:vector>
  </HeadingPairs>
  <TitlesOfParts>
    <vt:vector size="31" baseType="lpstr">
      <vt:lpstr>Arial</vt:lpstr>
      <vt:lpstr>Calibri</vt:lpstr>
      <vt:lpstr>Tahoma</vt:lpstr>
      <vt:lpstr>Times New Roman</vt:lpstr>
      <vt:lpstr>Maiandra GD</vt:lpstr>
      <vt:lpstr>Mangal</vt:lpstr>
      <vt:lpstr>Wingdings</vt:lpstr>
      <vt:lpstr>Helv</vt:lpstr>
      <vt:lpstr>Tema de Office</vt:lpstr>
      <vt:lpstr>Tema de Office</vt:lpstr>
      <vt:lpstr>Visio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vector>
  </TitlesOfParts>
  <Company>Gobierno de Cordoba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d29476847</dc:creator>
  <cp:lastModifiedBy>MM</cp:lastModifiedBy>
  <cp:revision>405</cp:revision>
  <dcterms:created xsi:type="dcterms:W3CDTF">2014-03-28T13:11:39Z</dcterms:created>
  <dcterms:modified xsi:type="dcterms:W3CDTF">2014-05-15T12:59:52Z</dcterms:modified>
</cp:coreProperties>
</file>