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74" r:id="rId1"/>
  </p:sldMasterIdLst>
  <p:notesMasterIdLst>
    <p:notesMasterId r:id="rId45"/>
  </p:notesMasterIdLst>
  <p:handoutMasterIdLst>
    <p:handoutMasterId r:id="rId46"/>
  </p:handoutMasterIdLst>
  <p:sldIdLst>
    <p:sldId id="256" r:id="rId2"/>
    <p:sldId id="260" r:id="rId3"/>
    <p:sldId id="261" r:id="rId4"/>
    <p:sldId id="259" r:id="rId5"/>
    <p:sldId id="294" r:id="rId6"/>
    <p:sldId id="290" r:id="rId7"/>
    <p:sldId id="281" r:id="rId8"/>
    <p:sldId id="295" r:id="rId9"/>
    <p:sldId id="296" r:id="rId10"/>
    <p:sldId id="297" r:id="rId11"/>
    <p:sldId id="298" r:id="rId12"/>
    <p:sldId id="282" r:id="rId13"/>
    <p:sldId id="299" r:id="rId14"/>
    <p:sldId id="326" r:id="rId15"/>
    <p:sldId id="327" r:id="rId16"/>
    <p:sldId id="328" r:id="rId17"/>
    <p:sldId id="300" r:id="rId18"/>
    <p:sldId id="301" r:id="rId19"/>
    <p:sldId id="302" r:id="rId20"/>
    <p:sldId id="303" r:id="rId21"/>
    <p:sldId id="304" r:id="rId22"/>
    <p:sldId id="329" r:id="rId23"/>
    <p:sldId id="305" r:id="rId24"/>
    <p:sldId id="306" r:id="rId25"/>
    <p:sldId id="307" r:id="rId26"/>
    <p:sldId id="308" r:id="rId27"/>
    <p:sldId id="309" r:id="rId28"/>
    <p:sldId id="310" r:id="rId29"/>
    <p:sldId id="311" r:id="rId30"/>
    <p:sldId id="312" r:id="rId31"/>
    <p:sldId id="313" r:id="rId32"/>
    <p:sldId id="314" r:id="rId33"/>
    <p:sldId id="315" r:id="rId34"/>
    <p:sldId id="321" r:id="rId35"/>
    <p:sldId id="317" r:id="rId36"/>
    <p:sldId id="318" r:id="rId37"/>
    <p:sldId id="319" r:id="rId38"/>
    <p:sldId id="320" r:id="rId39"/>
    <p:sldId id="322" r:id="rId40"/>
    <p:sldId id="323" r:id="rId41"/>
    <p:sldId id="324" r:id="rId42"/>
    <p:sldId id="325" r:id="rId43"/>
    <p:sldId id="289" r:id="rId44"/>
  </p:sldIdLst>
  <p:sldSz cx="9144000" cy="6858000" type="screen4x3"/>
  <p:notesSz cx="6858000" cy="9144000"/>
  <p:defaultTextStyle>
    <a:defPPr>
      <a:defRPr lang="es-A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6193" autoAdjust="0"/>
    <p:restoredTop sz="94703" autoAdjust="0"/>
  </p:normalViewPr>
  <p:slideViewPr>
    <p:cSldViewPr>
      <p:cViewPr varScale="1">
        <p:scale>
          <a:sx n="59" d="100"/>
          <a:sy n="59" d="100"/>
        </p:scale>
        <p:origin x="-204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defRPr>
            </a:lvl1pPr>
          </a:lstStyle>
          <a:p>
            <a:pPr>
              <a:defRPr/>
            </a:pPr>
            <a:endParaRPr lang="es-AR"/>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atin typeface="Arial" charset="0"/>
              </a:defRPr>
            </a:lvl1pPr>
          </a:lstStyle>
          <a:p>
            <a:pPr>
              <a:defRPr/>
            </a:pPr>
            <a:fld id="{C4B00395-3247-4238-9016-615B71781862}" type="datetimeFigureOut">
              <a:rPr lang="es-AR"/>
              <a:pPr>
                <a:defRPr/>
              </a:pPr>
              <a:t>30/06/2015</a:t>
            </a:fld>
            <a:endParaRPr lang="es-AR"/>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defRPr>
            </a:lvl1pPr>
          </a:lstStyle>
          <a:p>
            <a:pPr>
              <a:defRPr/>
            </a:pPr>
            <a:endParaRPr lang="es-AR"/>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952B202D-7CDF-465F-8B7C-968D49800885}" type="slidenum">
              <a:rPr lang="es-AR" altLang="es-AR"/>
              <a:pPr>
                <a:defRPr/>
              </a:pPr>
              <a:t>‹Nº›</a:t>
            </a:fld>
            <a:endParaRPr lang="es-AR" altLang="es-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defRPr>
            </a:lvl1pPr>
          </a:lstStyle>
          <a:p>
            <a:pPr>
              <a:defRPr/>
            </a:pPr>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latin typeface="Arial" panose="020B0604020202020204" pitchFamily="34" charset="0"/>
              </a:defRPr>
            </a:lvl1pPr>
          </a:lstStyle>
          <a:p>
            <a:pPr>
              <a:defRPr/>
            </a:pPr>
            <a:fld id="{F4A3318C-D365-44E5-B031-337210998AF5}" type="datetimeFigureOut">
              <a:rPr lang="es-AR"/>
              <a:pPr>
                <a:defRPr/>
              </a:pPr>
              <a:t>30/06/2015</a:t>
            </a:fld>
            <a:endParaRPr lang="es-A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s-AR" noProof="0" smtClean="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AR" noProof="0" smtClean="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defRPr>
            </a:lvl1pPr>
          </a:lstStyle>
          <a:p>
            <a:pPr>
              <a:defRPr/>
            </a:pPr>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CC8603F2-AB63-44C4-B8DD-814CEC26A673}" type="slidenum">
              <a:rPr lang="es-AR" altLang="es-AR"/>
              <a:pPr>
                <a:defRPr/>
              </a:pPr>
              <a:t>‹Nº›</a:t>
            </a:fld>
            <a:endParaRPr lang="es-AR" alt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16386" name="Marcador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16387" name="Marcador de número de diapositiva 3"/>
          <p:cNvSpPr>
            <a:spLocks noGrp="1"/>
          </p:cNvSpPr>
          <p:nvPr>
            <p:ph type="sldNum" sz="quarter" idx="5"/>
          </p:nvPr>
        </p:nvSpPr>
        <p:spPr bwMode="auto">
          <a:noFill/>
          <a:ln>
            <a:miter lim="800000"/>
            <a:headEnd/>
            <a:tailEnd/>
          </a:ln>
        </p:spPr>
        <p:txBody>
          <a:bodyPr/>
          <a:lstStyle/>
          <a:p>
            <a:fld id="{1AD25CF0-1902-48FC-8243-92D6F53978FF}" type="slidenum">
              <a:rPr lang="es-AR" altLang="es-AR" smtClean="0"/>
              <a:pPr/>
              <a:t>1</a:t>
            </a:fld>
            <a:endParaRPr lang="es-AR" altLang="es-A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18434" name="Marcador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18435" name="Marcador de número de diapositiva 3"/>
          <p:cNvSpPr>
            <a:spLocks noGrp="1"/>
          </p:cNvSpPr>
          <p:nvPr>
            <p:ph type="sldNum" sz="quarter" idx="5"/>
          </p:nvPr>
        </p:nvSpPr>
        <p:spPr bwMode="auto">
          <a:noFill/>
          <a:ln>
            <a:miter lim="800000"/>
            <a:headEnd/>
            <a:tailEnd/>
          </a:ln>
        </p:spPr>
        <p:txBody>
          <a:bodyPr/>
          <a:lstStyle/>
          <a:p>
            <a:fld id="{5601C768-0646-4407-B0AB-42DFF1F19E3E}" type="slidenum">
              <a:rPr lang="es-AR" altLang="es-AR" smtClean="0"/>
              <a:pPr/>
              <a:t>2</a:t>
            </a:fld>
            <a:endParaRPr lang="es-AR" altLang="es-A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61442" name="Marcador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61443" name="Marcador de número de diapositiva 3"/>
          <p:cNvSpPr>
            <a:spLocks noGrp="1"/>
          </p:cNvSpPr>
          <p:nvPr>
            <p:ph type="sldNum" sz="quarter" idx="5"/>
          </p:nvPr>
        </p:nvSpPr>
        <p:spPr bwMode="auto">
          <a:noFill/>
          <a:ln>
            <a:miter lim="800000"/>
            <a:headEnd/>
            <a:tailEnd/>
          </a:ln>
        </p:spPr>
        <p:txBody>
          <a:bodyPr/>
          <a:lstStyle/>
          <a:p>
            <a:fld id="{CA2DC876-08B3-4998-9980-5069EB338BE2}" type="slidenum">
              <a:rPr lang="es-AR" altLang="es-AR" smtClean="0"/>
              <a:pPr/>
              <a:t>43</a:t>
            </a:fld>
            <a:endParaRPr lang="es-AR" altLang="es-A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1 Grupo"/>
          <p:cNvGrpSpPr>
            <a:grpSpLocks/>
          </p:cNvGrpSpPr>
          <p:nvPr/>
        </p:nvGrpSpPr>
        <p:grpSpPr bwMode="auto">
          <a:xfrm>
            <a:off x="-3175" y="4953000"/>
            <a:ext cx="9147175" cy="1911350"/>
            <a:chOff x="-3765" y="4832896"/>
            <a:chExt cx="9147765" cy="2032192"/>
          </a:xfrm>
        </p:grpSpPr>
        <p:sp>
          <p:nvSpPr>
            <p:cNvPr id="6" name="6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7" name="7 Forma libre"/>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8"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smtClean="0">
                <a:solidFill>
                  <a:srgbClr val="FFFFFF"/>
                </a:solidFill>
              </a:defRPr>
            </a:lvl1pPr>
            <a:extLst/>
          </a:lstStyle>
          <a:p>
            <a:pPr>
              <a:defRPr/>
            </a:pPr>
            <a:fld id="{F7AEA4E1-AB30-487D-BA57-09900E5CEE6F}" type="datetime1">
              <a:rPr lang="es-AR"/>
              <a:pPr>
                <a:defRPr/>
              </a:pPr>
              <a:t>30/06/2015</a:t>
            </a:fld>
            <a:endParaRPr lang="es-AR"/>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AR"/>
          </a:p>
        </p:txBody>
      </p:sp>
      <p:sp>
        <p:nvSpPr>
          <p:cNvPr id="13" name="26 Marcador de número de diapositiva"/>
          <p:cNvSpPr>
            <a:spLocks noGrp="1"/>
          </p:cNvSpPr>
          <p:nvPr>
            <p:ph type="sldNum" sz="quarter" idx="12"/>
          </p:nvPr>
        </p:nvSpPr>
        <p:spPr/>
        <p:txBody>
          <a:bodyPr/>
          <a:lstStyle>
            <a:lvl1pPr>
              <a:defRPr smtClean="0">
                <a:solidFill>
                  <a:srgbClr val="FFFFFF"/>
                </a:solidFill>
              </a:defRPr>
            </a:lvl1pPr>
            <a:extLst/>
          </a:lstStyle>
          <a:p>
            <a:pPr>
              <a:defRPr/>
            </a:pPr>
            <a:fld id="{B3FBD802-49A7-4B5C-BC5E-80D684AE465B}" type="slidenum">
              <a:rPr lang="es-AR" altLang="es-AR"/>
              <a:pPr>
                <a:defRPr/>
              </a:pPr>
              <a:t>‹Nº›</a:t>
            </a:fld>
            <a:endParaRPr lang="es-AR" altLang="es-A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9DCD34DE-E6EE-4435-8585-ABD260EC8CB8}" type="datetime1">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08773A0E-9C54-4E80-8C8D-F488167C81E8}" type="slidenum">
              <a:rPr lang="es-AR" altLang="es-AR"/>
              <a:pPr>
                <a:defRPr/>
              </a:pPr>
              <a:t>‹Nº›</a:t>
            </a:fld>
            <a:endParaRPr lang="es-AR" altLang="es-A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6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7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1 Título"/>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4375ABDD-7713-44BB-852F-800B422E56C8}" type="datetime1">
              <a:rPr lang="es-AR"/>
              <a:pPr>
                <a:defRPr/>
              </a:pPr>
              <a:t>30/06/2015</a:t>
            </a:fld>
            <a:endParaRPr lang="es-AR"/>
          </a:p>
        </p:txBody>
      </p:sp>
      <p:sp>
        <p:nvSpPr>
          <p:cNvPr id="7" name="4 Marcador de pie de página"/>
          <p:cNvSpPr>
            <a:spLocks noGrp="1"/>
          </p:cNvSpPr>
          <p:nvPr>
            <p:ph type="ftr" sz="quarter" idx="11"/>
          </p:nvPr>
        </p:nvSpPr>
        <p:spPr/>
        <p:txBody>
          <a:bodyPr/>
          <a:lstStyle>
            <a:lvl1pPr>
              <a:defRPr/>
            </a:lvl1pPr>
            <a:extLst/>
          </a:lstStyle>
          <a:p>
            <a:pPr>
              <a:defRPr/>
            </a:pPr>
            <a:endParaRPr lang="es-AR"/>
          </a:p>
        </p:txBody>
      </p:sp>
      <p:sp>
        <p:nvSpPr>
          <p:cNvPr id="8" name="5 Marcador de número de diapositiva"/>
          <p:cNvSpPr>
            <a:spLocks noGrp="1"/>
          </p:cNvSpPr>
          <p:nvPr>
            <p:ph type="sldNum" sz="quarter" idx="12"/>
          </p:nvPr>
        </p:nvSpPr>
        <p:spPr/>
        <p:txBody>
          <a:bodyPr/>
          <a:lstStyle>
            <a:lvl1pPr>
              <a:defRPr/>
            </a:lvl1pPr>
            <a:extLst/>
          </a:lstStyle>
          <a:p>
            <a:pPr>
              <a:defRPr/>
            </a:pPr>
            <a:fld id="{21E09FE8-C316-4D21-ADB5-C5D29A47A657}" type="slidenum">
              <a:rPr lang="es-AR" altLang="es-AR"/>
              <a:pPr>
                <a:defRPr/>
              </a:pPr>
              <a:t>‹Nº›</a:t>
            </a:fld>
            <a:endParaRPr lang="es-AR" altLang="es-AR"/>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pPr>
              <a:defRPr/>
            </a:pPr>
            <a:fld id="{9048A7A4-8CAA-45CA-B4F3-1624967499C7}" type="datetime1">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FD6E2EC4-7886-44D6-BA7C-9BFE5B645C35}" type="slidenum">
              <a:rPr lang="es-AR" altLang="es-AR"/>
              <a:pPr>
                <a:defRPr/>
              </a:pPr>
              <a:t>‹Nº›</a:t>
            </a:fld>
            <a:endParaRPr lang="es-AR" altLang="es-AR"/>
          </a:p>
        </p:txBody>
      </p:sp>
    </p:spTree>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fld id="{3E370E14-46ED-4729-B179-BD39AB98F9F3}" type="datetime1">
              <a:rPr lang="es-AR"/>
              <a:pPr>
                <a:defRPr/>
              </a:pPr>
              <a:t>30/06/2015</a:t>
            </a:fld>
            <a:endParaRPr lang="es-AR"/>
          </a:p>
        </p:txBody>
      </p:sp>
      <p:sp>
        <p:nvSpPr>
          <p:cNvPr id="8" name="7 Marcador de pie de página"/>
          <p:cNvSpPr>
            <a:spLocks noGrp="1"/>
          </p:cNvSpPr>
          <p:nvPr>
            <p:ph type="ftr" sz="quarter" idx="11"/>
          </p:nvPr>
        </p:nvSpPr>
        <p:spPr/>
        <p:txBody>
          <a:bodyPr/>
          <a:lstStyle>
            <a:lvl1pPr>
              <a:defRPr/>
            </a:lvl1pPr>
            <a:extLst/>
          </a:lstStyle>
          <a:p>
            <a:pPr>
              <a:defRPr/>
            </a:pPr>
            <a:endParaRPr lang="es-AR"/>
          </a:p>
        </p:txBody>
      </p:sp>
      <p:sp>
        <p:nvSpPr>
          <p:cNvPr id="9" name="8 Marcador de número de diapositiva"/>
          <p:cNvSpPr>
            <a:spLocks noGrp="1"/>
          </p:cNvSpPr>
          <p:nvPr>
            <p:ph type="sldNum" sz="quarter" idx="12"/>
          </p:nvPr>
        </p:nvSpPr>
        <p:spPr/>
        <p:txBody>
          <a:bodyPr/>
          <a:lstStyle>
            <a:lvl1pPr>
              <a:defRPr/>
            </a:lvl1pPr>
            <a:extLst/>
          </a:lstStyle>
          <a:p>
            <a:pPr>
              <a:defRPr/>
            </a:pPr>
            <a:fld id="{3F72A4D5-6CF8-4F19-BBE2-3A364227BEAC}" type="slidenum">
              <a:rPr lang="es-AR" altLang="es-AR"/>
              <a:pPr>
                <a:defRPr/>
              </a:pPr>
              <a:t>‹Nº›</a:t>
            </a:fld>
            <a:endParaRPr lang="es-AR" altLang="es-AR"/>
          </a:p>
        </p:txBody>
      </p:sp>
    </p:spTree>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pPr>
              <a:defRPr/>
            </a:pPr>
            <a:fld id="{3EB0925A-0767-40F7-BBE0-0418D341743D}" type="datetime1">
              <a:rPr lang="es-AR"/>
              <a:pPr>
                <a:defRPr/>
              </a:pPr>
              <a:t>30/06/2015</a:t>
            </a:fld>
            <a:endParaRPr lang="es-AR"/>
          </a:p>
        </p:txBody>
      </p:sp>
      <p:sp>
        <p:nvSpPr>
          <p:cNvPr id="4" name="3 Marcador de pie de página"/>
          <p:cNvSpPr>
            <a:spLocks noGrp="1"/>
          </p:cNvSpPr>
          <p:nvPr>
            <p:ph type="ftr" sz="quarter" idx="11"/>
          </p:nvPr>
        </p:nvSpPr>
        <p:spPr/>
        <p:txBody>
          <a:bodyPr/>
          <a:lstStyle>
            <a:lvl1pPr>
              <a:defRPr/>
            </a:lvl1pPr>
            <a:extLst/>
          </a:lstStyle>
          <a:p>
            <a:pPr>
              <a:defRPr/>
            </a:pPr>
            <a:endParaRPr lang="es-AR"/>
          </a:p>
        </p:txBody>
      </p:sp>
      <p:sp>
        <p:nvSpPr>
          <p:cNvPr id="5" name="4 Marcador de número de diapositiva"/>
          <p:cNvSpPr>
            <a:spLocks noGrp="1"/>
          </p:cNvSpPr>
          <p:nvPr>
            <p:ph type="sldNum" sz="quarter" idx="12"/>
          </p:nvPr>
        </p:nvSpPr>
        <p:spPr/>
        <p:txBody>
          <a:bodyPr/>
          <a:lstStyle>
            <a:lvl1pPr>
              <a:defRPr/>
            </a:lvl1pPr>
            <a:extLst/>
          </a:lstStyle>
          <a:p>
            <a:pPr>
              <a:defRPr/>
            </a:pPr>
            <a:fld id="{36326F7C-65A5-4C48-BC4E-EC4949DA11B7}" type="slidenum">
              <a:rPr lang="es-AR" altLang="es-AR"/>
              <a:pPr>
                <a:defRPr/>
              </a:pPr>
              <a:t>‹Nº›</a:t>
            </a:fld>
            <a:endParaRPr lang="es-AR" altLang="es-AR"/>
          </a:p>
        </p:txBody>
      </p:sp>
    </p:spTree>
  </p:cSld>
  <p:clrMapOvr>
    <a:overrideClrMapping bg1="dk1" tx1="lt1" bg2="dk2" tx2="lt2" accent1="accent1" accent2="accent2" accent3="accent3" accent4="accent4" accent5="accent5" accent6="accent6" hlink="hlink" folHlink="folHlink"/>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CD358CE4-6E50-4662-A4B9-F4937DD73CD1}" type="datetime1">
              <a:rPr lang="es-AR"/>
              <a:pPr>
                <a:defRPr/>
              </a:pPr>
              <a:t>30/06/2015</a:t>
            </a:fld>
            <a:endParaRPr lang="es-AR"/>
          </a:p>
        </p:txBody>
      </p:sp>
      <p:sp>
        <p:nvSpPr>
          <p:cNvPr id="3" name="21 Marcador de pie de página"/>
          <p:cNvSpPr>
            <a:spLocks noGrp="1"/>
          </p:cNvSpPr>
          <p:nvPr>
            <p:ph type="ftr" sz="quarter" idx="11"/>
          </p:nvPr>
        </p:nvSpPr>
        <p:spPr/>
        <p:txBody>
          <a:bodyPr/>
          <a:lstStyle>
            <a:lvl1pPr>
              <a:defRPr/>
            </a:lvl1pPr>
          </a:lstStyle>
          <a:p>
            <a:pPr>
              <a:defRPr/>
            </a:pPr>
            <a:endParaRPr lang="es-AR"/>
          </a:p>
        </p:txBody>
      </p:sp>
      <p:sp>
        <p:nvSpPr>
          <p:cNvPr id="4" name="17 Marcador de número de diapositiva"/>
          <p:cNvSpPr>
            <a:spLocks noGrp="1"/>
          </p:cNvSpPr>
          <p:nvPr>
            <p:ph type="sldNum" sz="quarter" idx="12"/>
          </p:nvPr>
        </p:nvSpPr>
        <p:spPr/>
        <p:txBody>
          <a:bodyPr/>
          <a:lstStyle>
            <a:lvl1pPr>
              <a:defRPr/>
            </a:lvl1pPr>
          </a:lstStyle>
          <a:p>
            <a:pPr>
              <a:defRPr/>
            </a:pPr>
            <a:fld id="{4CDB8387-1389-4DD1-9E93-A51C1273323E}" type="slidenum">
              <a:rPr lang="es-AR" altLang="es-AR"/>
              <a:pPr>
                <a:defRPr/>
              </a:pPr>
              <a:t>‹Nº›</a:t>
            </a:fld>
            <a:endParaRPr lang="es-AR" altLang="es-A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90CD7799-278B-4F8E-AC51-FF9F95BB00D8}" type="datetime1">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F2E8703E-D9A0-4DC2-B533-29973D55464B}" type="slidenum">
              <a:rPr lang="es-AR" altLang="es-AR"/>
              <a:pPr>
                <a:defRPr/>
              </a:pPr>
              <a:t>‹Nº›</a:t>
            </a:fld>
            <a:endParaRPr lang="es-AR" altLang="es-AR"/>
          </a:p>
        </p:txBody>
      </p:sp>
    </p:spTree>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7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6" name="8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7" name="9 Triángulo rectángulo"/>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1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12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3 Marcador de texto"/>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smtClean="0">
                <a:solidFill>
                  <a:schemeClr val="tx1"/>
                </a:solidFill>
              </a:defRPr>
            </a:lvl1pPr>
            <a:extLst/>
          </a:lstStyle>
          <a:p>
            <a:pPr>
              <a:defRPr/>
            </a:pPr>
            <a:fld id="{0F8682B2-66D6-4469-B939-563325CE0145}" type="datetime1">
              <a:rPr lang="es-AR"/>
              <a:pPr>
                <a:defRPr/>
              </a:pPr>
              <a:t>30/06/2015</a:t>
            </a:fld>
            <a:endParaRPr lang="es-AR"/>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a:defRPr/>
            </a:pPr>
            <a:endParaRPr lang="es-AR"/>
          </a:p>
        </p:txBody>
      </p:sp>
      <p:sp>
        <p:nvSpPr>
          <p:cNvPr id="13" name="6 Marcador de número de diapositiva"/>
          <p:cNvSpPr>
            <a:spLocks noGrp="1"/>
          </p:cNvSpPr>
          <p:nvPr>
            <p:ph type="sldNum" sz="quarter" idx="12"/>
          </p:nvPr>
        </p:nvSpPr>
        <p:spPr/>
        <p:txBody>
          <a:bodyPr/>
          <a:lstStyle>
            <a:lvl1pPr>
              <a:defRPr smtClean="0">
                <a:solidFill>
                  <a:schemeClr val="tx1"/>
                </a:solidFill>
              </a:defRPr>
            </a:lvl1pPr>
            <a:extLst/>
          </a:lstStyle>
          <a:p>
            <a:pPr>
              <a:defRPr/>
            </a:pPr>
            <a:fld id="{1CC3E2B2-1180-4EAA-B460-1733E24CC08C}" type="slidenum">
              <a:rPr lang="es-AR" altLang="es-AR"/>
              <a:pPr>
                <a:defRPr/>
              </a:pPr>
              <a:t>‹Nº›</a:t>
            </a:fld>
            <a:endParaRPr lang="es-AR" altLang="es-AR"/>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A3F94C5D-74C8-4DCF-9209-E979A60D7295}" type="datetime1">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CB5C8894-833C-4E16-8A51-A6F4ED6498E0}" type="slidenum">
              <a:rPr lang="es-AR" altLang="es-AR"/>
              <a:pPr>
                <a:defRPr/>
              </a:pPr>
              <a:t>‹Nº›</a:t>
            </a:fld>
            <a:endParaRPr lang="es-AR" altLang="es-A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1EAFA86D-B6F3-40F2-B4C1-C07A2DE35830}" type="datetime1">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F8EF5D0C-D0D4-497E-BE16-331890EDE6CC}" type="slidenum">
              <a:rPr lang="es-AR" altLang="es-AR"/>
              <a:pPr>
                <a:defRPr/>
              </a:pPr>
              <a:t>‹Nº›</a:t>
            </a:fld>
            <a:endParaRPr lang="es-AR" altLang="es-AR"/>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12" name="11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smtClean="0">
                <a:solidFill>
                  <a:schemeClr val="tx1"/>
                </a:solidFill>
              </a:defRPr>
            </a:lvl1pPr>
            <a:extLst/>
          </a:lstStyle>
          <a:p>
            <a:pPr>
              <a:defRPr/>
            </a:pPr>
            <a:fld id="{2991EB83-1180-4F63-991A-548B2E409B29}" type="datetime1">
              <a:rPr lang="es-AR"/>
              <a:pPr>
                <a:defRPr/>
              </a:pPr>
              <a:t>30/06/2015</a:t>
            </a:fld>
            <a:endParaRPr lang="es-AR"/>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s-AR"/>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smtClean="0">
                <a:solidFill>
                  <a:schemeClr val="tx1"/>
                </a:solidFill>
              </a:defRPr>
            </a:lvl1pPr>
            <a:extLst/>
          </a:lstStyle>
          <a:p>
            <a:pPr>
              <a:defRPr/>
            </a:pPr>
            <a:fld id="{752F97AA-1515-43A5-8829-F35067A687E7}" type="slidenum">
              <a:rPr lang="es-AR" altLang="es-AR"/>
              <a:pPr>
                <a:defRPr/>
              </a:pPr>
              <a:t>‹Nº›</a:t>
            </a:fld>
            <a:endParaRPr lang="es-AR" altLang="es-AR"/>
          </a:p>
        </p:txBody>
      </p:sp>
    </p:spTree>
  </p:cSld>
  <p:clrMap bg1="lt1" tx1="dk1" bg2="lt2" tx2="dk2" accent1="accent1" accent2="accent2" accent3="accent3" accent4="accent4" accent5="accent5" accent6="accent6" hlink="hlink" folHlink="folHlink"/>
  <p:sldLayoutIdLst>
    <p:sldLayoutId id="2147484386" r:id="rId1"/>
    <p:sldLayoutId id="2147484385" r:id="rId2"/>
    <p:sldLayoutId id="2147484387" r:id="rId3"/>
    <p:sldLayoutId id="2147484388" r:id="rId4"/>
    <p:sldLayoutId id="2147484389" r:id="rId5"/>
    <p:sldLayoutId id="2147484390" r:id="rId6"/>
    <p:sldLayoutId id="2147484384" r:id="rId7"/>
    <p:sldLayoutId id="2147484391" r:id="rId8"/>
    <p:sldLayoutId id="2147484392" r:id="rId9"/>
    <p:sldLayoutId id="2147484383" r:id="rId10"/>
    <p:sldLayoutId id="2147484382" r:id="rId11"/>
  </p:sldLayoutIdLst>
  <p:transition spd="slow">
    <p:push dir="u"/>
  </p:transition>
  <p:timing>
    <p:tnLst>
      <p:par>
        <p:cTn id="1" dur="indefinite" restart="never" nodeType="tmRoot"/>
      </p:par>
    </p:tnLst>
  </p:timing>
  <p:hf sldNum="0" hdr="0" dt="0"/>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ctrTitle"/>
          </p:nvPr>
        </p:nvSpPr>
        <p:spPr>
          <a:xfrm>
            <a:off x="571500" y="1214438"/>
            <a:ext cx="7772400" cy="1470025"/>
          </a:xfrm>
        </p:spPr>
        <p:txBody>
          <a:bodyPr/>
          <a:lstStyle/>
          <a:p>
            <a:pPr fontAlgn="auto">
              <a:spcAft>
                <a:spcPts val="0"/>
              </a:spcAft>
              <a:defRPr/>
            </a:pPr>
            <a:r>
              <a:rPr lang="es-AR" altLang="es-AR" sz="3200" dirty="0" smtClean="0">
                <a:solidFill>
                  <a:schemeClr val="tx1"/>
                </a:solidFill>
              </a:rPr>
              <a:t>La prescripción liberatoria en el Código Civil y Comercial</a:t>
            </a:r>
          </a:p>
        </p:txBody>
      </p:sp>
      <p:sp>
        <p:nvSpPr>
          <p:cNvPr id="15362" name="2 Subtítulo"/>
          <p:cNvSpPr>
            <a:spLocks noGrp="1"/>
          </p:cNvSpPr>
          <p:nvPr>
            <p:ph type="subTitle" idx="1"/>
          </p:nvPr>
        </p:nvSpPr>
        <p:spPr>
          <a:xfrm>
            <a:off x="866775" y="4286250"/>
            <a:ext cx="6919913" cy="2000250"/>
          </a:xfrm>
        </p:spPr>
        <p:txBody>
          <a:bodyPr/>
          <a:lstStyle/>
          <a:p>
            <a:pPr marR="0"/>
            <a:endParaRPr lang="es-AR" smtClean="0">
              <a:solidFill>
                <a:schemeClr val="tx1"/>
              </a:solidFill>
            </a:endParaRPr>
          </a:p>
          <a:p>
            <a:pPr marR="0"/>
            <a:endParaRPr lang="es-AR" smtClean="0">
              <a:solidFill>
                <a:schemeClr val="tx1"/>
              </a:solidFill>
            </a:endParaRPr>
          </a:p>
        </p:txBody>
      </p:sp>
      <p:sp>
        <p:nvSpPr>
          <p:cNvPr id="4" name="Marcador de pie de página 3"/>
          <p:cNvSpPr>
            <a:spLocks noGrp="1"/>
          </p:cNvSpPr>
          <p:nvPr>
            <p:ph type="ftr" sz="quarter" idx="11"/>
          </p:nvPr>
        </p:nvSpPr>
        <p:spPr>
          <a:xfrm>
            <a:off x="6012160" y="4581128"/>
            <a:ext cx="2926745" cy="432048"/>
          </a:xfrm>
        </p:spPr>
        <p:txBody>
          <a:bodyPr>
            <a:noAutofit/>
            <a:scene3d>
              <a:camera prst="orthographicFront"/>
              <a:lightRig rig="soft" dir="t"/>
            </a:scene3d>
            <a:sp3d prstMaterial="softEdge">
              <a:bevelT w="25400" h="25400"/>
            </a:sp3d>
          </a:bodyPr>
          <a:lstStyle/>
          <a:p>
            <a:pPr>
              <a:defRPr/>
            </a:pPr>
            <a:r>
              <a:rPr lang="es-AR" sz="2400" b="1" dirty="0">
                <a:solidFill>
                  <a:schemeClr val="tx1"/>
                </a:solidFill>
                <a:effectLst>
                  <a:outerShdw blurRad="31750" dist="25400" dir="5400000" algn="tl" rotWithShape="0">
                    <a:srgbClr val="000000">
                      <a:alpha val="25000"/>
                    </a:srgbClr>
                  </a:outerShdw>
                </a:effectLst>
                <a:latin typeface="+mj-lt"/>
                <a:ea typeface="+mj-ea"/>
                <a:cs typeface="+mj-cs"/>
              </a:rPr>
              <a:t>Dr. Manuel </a:t>
            </a:r>
            <a:r>
              <a:rPr lang="es-AR" sz="2400" b="1" dirty="0" err="1">
                <a:solidFill>
                  <a:schemeClr val="tx1"/>
                </a:solidFill>
                <a:effectLst>
                  <a:outerShdw blurRad="31750" dist="25400" dir="5400000" algn="tl" rotWithShape="0">
                    <a:srgbClr val="000000">
                      <a:alpha val="25000"/>
                    </a:srgbClr>
                  </a:outerShdw>
                </a:effectLst>
                <a:latin typeface="+mj-lt"/>
                <a:ea typeface="+mj-ea"/>
                <a:cs typeface="+mj-cs"/>
              </a:rPr>
              <a:t>Cornet</a:t>
            </a:r>
            <a:endParaRPr lang="es-AR" sz="2400" b="1" dirty="0">
              <a:solidFill>
                <a:schemeClr val="tx1"/>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650" y="1846263"/>
            <a:ext cx="7610475" cy="4175125"/>
          </a:xfrm>
        </p:spPr>
        <p:txBody>
          <a:bodyPr/>
          <a:lstStyle/>
          <a:p>
            <a:pPr marL="90488" indent="-90488">
              <a:buFont typeface="Arial" charset="0"/>
              <a:buChar char="•"/>
            </a:pPr>
            <a:r>
              <a:rPr lang="es-AR" sz="2100" smtClean="0"/>
              <a:t> El instituto está regulado en el </a:t>
            </a:r>
            <a:r>
              <a:rPr lang="es-AR" sz="2100" b="1" u="sng" smtClean="0"/>
              <a:t>Título 1</a:t>
            </a:r>
            <a:r>
              <a:rPr lang="es-AR" sz="2100" smtClean="0"/>
              <a:t>, “Prescripción y caducidad”, </a:t>
            </a:r>
            <a:r>
              <a:rPr lang="es-AR" sz="2100" b="1" u="sng" smtClean="0"/>
              <a:t>Libro Sexto </a:t>
            </a:r>
            <a:r>
              <a:rPr lang="es-AR" sz="2100" smtClean="0"/>
              <a:t>“Disposiciones comunes a los derechos personales y reales”.</a:t>
            </a:r>
          </a:p>
          <a:p>
            <a:pPr marL="90488" indent="-90488">
              <a:buFont typeface="Arial" charset="0"/>
              <a:buChar char="•"/>
            </a:pPr>
            <a:endParaRPr lang="es-AR" sz="2100" smtClean="0"/>
          </a:p>
          <a:p>
            <a:pPr marL="90488" indent="-90488">
              <a:buFont typeface="Arial" charset="0"/>
              <a:buChar char="•"/>
            </a:pPr>
            <a:r>
              <a:rPr lang="es-AR" sz="2100" smtClean="0"/>
              <a:t>El Título contiene las disposiciones comunes aplicables a la prescripción liberatoria y a la adquisitiva, y sólo las reglas propias de la prescripción liberatoria.</a:t>
            </a:r>
          </a:p>
          <a:p>
            <a:pPr marL="90488" indent="-90488">
              <a:buFont typeface="Arial" charset="0"/>
              <a:buChar char="•"/>
            </a:pPr>
            <a:endParaRPr lang="es-AR" sz="2100" smtClean="0"/>
          </a:p>
          <a:p>
            <a:pPr marL="90488" indent="-90488">
              <a:buFont typeface="Arial" charset="0"/>
              <a:buChar char="•"/>
            </a:pPr>
            <a:r>
              <a:rPr lang="es-AR" sz="2100" smtClean="0"/>
              <a:t>Las vinculadas a la prescripción adquisitiva su ubican en el Capítulo 2 (“Adquisición, transmisión, extinción y oponibilidad”), Título 1 (“Disposiciones generales”), del </a:t>
            </a:r>
            <a:r>
              <a:rPr lang="es-AR" sz="2100" b="1" u="sng" smtClean="0"/>
              <a:t>Libro Cuarto </a:t>
            </a:r>
            <a:r>
              <a:rPr lang="es-AR" sz="2100" smtClean="0"/>
              <a:t>(“Derechos reales”). </a:t>
            </a:r>
          </a:p>
          <a:p>
            <a:pPr marL="90488" indent="-90488">
              <a:buFont typeface="Arial" charset="0"/>
              <a:buChar char="•"/>
            </a:pPr>
            <a:endParaRPr lang="es-AR" sz="2100" smtClean="0"/>
          </a:p>
          <a:p>
            <a:pPr marL="90488" indent="-90488">
              <a:buFont typeface="Arial" charset="0"/>
              <a:buChar char="•"/>
            </a:pPr>
            <a:endParaRPr lang="es-AR" sz="2100" smtClean="0"/>
          </a:p>
        </p:txBody>
      </p:sp>
      <p:sp>
        <p:nvSpPr>
          <p:cNvPr id="17410" name="Marcador de pie de página 1"/>
          <p:cNvSpPr>
            <a:spLocks noGrp="1"/>
          </p:cNvSpPr>
          <p:nvPr>
            <p:ph type="ftr" sz="quarter" idx="11"/>
          </p:nvPr>
        </p:nvSpPr>
        <p:spPr bwMode="auto">
          <a:xfrm rot="5400000">
            <a:off x="6717506" y="3348832"/>
            <a:ext cx="3859213" cy="228600"/>
          </a:xfrm>
          <a:noFill/>
          <a:ln>
            <a:miter lim="800000"/>
            <a:headEnd/>
            <a:tailEnd/>
          </a:ln>
        </p:spPr>
        <p:txBody>
          <a:bodyPr wrap="square" lIns="91440" tIns="45720" rIns="91440" bIns="45720" numCol="1" anchorCtr="0" compatLnSpc="1">
            <a:prstTxWarp prst="textNoShape">
              <a:avLst/>
            </a:prstTxWarp>
          </a:bodyPr>
          <a:lstStyle/>
          <a:p>
            <a:endParaRPr lang="es-ES" smtClean="0"/>
          </a:p>
        </p:txBody>
      </p:sp>
      <p:sp>
        <p:nvSpPr>
          <p:cNvPr id="3074" name="1 Título"/>
          <p:cNvSpPr>
            <a:spLocks noGrp="1"/>
          </p:cNvSpPr>
          <p:nvPr>
            <p:ph type="title"/>
          </p:nvPr>
        </p:nvSpPr>
        <p:spPr>
          <a:xfrm>
            <a:off x="467544" y="451892"/>
            <a:ext cx="8264276" cy="1104900"/>
          </a:xfrm>
        </p:spPr>
        <p:txBody>
          <a:bodyPr>
            <a:noAutofit/>
          </a:bodyPr>
          <a:lstStyle/>
          <a:p>
            <a:pPr fontAlgn="auto">
              <a:spcAft>
                <a:spcPts val="0"/>
              </a:spcAft>
              <a:defRPr/>
            </a:pPr>
            <a:r>
              <a:rPr lang="es-AR" altLang="es-AR" sz="2400" dirty="0" smtClean="0">
                <a:solidFill>
                  <a:schemeClr val="tx1"/>
                </a:solidFill>
              </a:rPr>
              <a:t>Prescripción liberatoria en el Código Civil y Comercial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288" y="981075"/>
            <a:ext cx="8208962" cy="5040313"/>
          </a:xfrm>
        </p:spPr>
        <p:txBody>
          <a:bodyPr rtlCol="0">
            <a:normAutofit fontScale="55000" lnSpcReduction="20000"/>
          </a:bodyPr>
          <a:lstStyle/>
          <a:p>
            <a:pPr marL="91440" indent="-91440" fontAlgn="auto">
              <a:spcAft>
                <a:spcPts val="0"/>
              </a:spcAft>
              <a:buFont typeface="Arial" charset="0"/>
              <a:buNone/>
              <a:defRPr/>
            </a:pPr>
            <a:r>
              <a:rPr lang="es-AR" dirty="0" smtClean="0"/>
              <a:t> </a:t>
            </a:r>
            <a:r>
              <a:rPr lang="es-AR" sz="4400" b="1" dirty="0" smtClean="0"/>
              <a:t>El Título 1 consta de cuatro Capítulos: </a:t>
            </a:r>
          </a:p>
          <a:p>
            <a:pPr marL="0" indent="0" fontAlgn="auto">
              <a:spcAft>
                <a:spcPts val="0"/>
              </a:spcAft>
              <a:buFont typeface="Wingdings 3"/>
              <a:buNone/>
              <a:defRPr/>
            </a:pPr>
            <a:r>
              <a:rPr lang="es-AR" dirty="0" smtClean="0"/>
              <a:t> </a:t>
            </a:r>
          </a:p>
          <a:p>
            <a:pPr marL="91440" indent="-91440" fontAlgn="auto">
              <a:spcAft>
                <a:spcPts val="0"/>
              </a:spcAft>
              <a:buFont typeface="Arial" charset="0"/>
              <a:buChar char="•"/>
              <a:defRPr/>
            </a:pPr>
            <a:r>
              <a:rPr lang="es-AR" sz="3600" b="1" dirty="0" smtClean="0"/>
              <a:t>Capítulo 1</a:t>
            </a:r>
            <a:r>
              <a:rPr lang="es-AR" sz="3600" dirty="0" smtClean="0"/>
              <a:t>: “Disposiciones comunes a la prescripción liberatoria y adquisitiva”, con cinco secciones: </a:t>
            </a:r>
          </a:p>
          <a:p>
            <a:pPr marL="384048" lvl="1" indent="-182880" fontAlgn="auto">
              <a:spcBef>
                <a:spcPts val="324"/>
              </a:spcBef>
              <a:spcAft>
                <a:spcPts val="0"/>
              </a:spcAft>
              <a:buFont typeface="Arial" charset="0"/>
              <a:buChar char="–"/>
              <a:defRPr/>
            </a:pPr>
            <a:r>
              <a:rPr lang="es-AR" sz="3300" dirty="0" smtClean="0"/>
              <a:t>Sección 1: “Normas Generales” </a:t>
            </a:r>
          </a:p>
          <a:p>
            <a:pPr marL="384048" lvl="1" indent="-182880" fontAlgn="auto">
              <a:spcBef>
                <a:spcPts val="324"/>
              </a:spcBef>
              <a:spcAft>
                <a:spcPts val="0"/>
              </a:spcAft>
              <a:buFont typeface="Arial" charset="0"/>
              <a:buChar char="–"/>
              <a:defRPr/>
            </a:pPr>
            <a:r>
              <a:rPr lang="es-AR" sz="3300" dirty="0" smtClean="0"/>
              <a:t>Sección 2: “Suspensión de la prescripción” </a:t>
            </a:r>
          </a:p>
          <a:p>
            <a:pPr marL="384048" lvl="1" indent="-182880" fontAlgn="auto">
              <a:spcBef>
                <a:spcPts val="324"/>
              </a:spcBef>
              <a:spcAft>
                <a:spcPts val="0"/>
              </a:spcAft>
              <a:buFont typeface="Arial" charset="0"/>
              <a:buChar char="–"/>
              <a:defRPr/>
            </a:pPr>
            <a:r>
              <a:rPr lang="es-AR" sz="3300" dirty="0" smtClean="0"/>
              <a:t>Sección 3: “Interrupción de la prescripción” </a:t>
            </a:r>
          </a:p>
          <a:p>
            <a:pPr marL="384048" lvl="1" indent="-182880" fontAlgn="auto">
              <a:spcBef>
                <a:spcPts val="324"/>
              </a:spcBef>
              <a:spcAft>
                <a:spcPts val="0"/>
              </a:spcAft>
              <a:buFont typeface="Arial" charset="0"/>
              <a:buChar char="–"/>
              <a:defRPr/>
            </a:pPr>
            <a:r>
              <a:rPr lang="es-AR" sz="3300" dirty="0" smtClean="0"/>
              <a:t>Sección 4: “Dispensa de la prescripción” </a:t>
            </a:r>
          </a:p>
          <a:p>
            <a:pPr marL="384048" lvl="1" indent="-182880" fontAlgn="auto">
              <a:spcBef>
                <a:spcPts val="324"/>
              </a:spcBef>
              <a:spcAft>
                <a:spcPts val="0"/>
              </a:spcAft>
              <a:buFont typeface="Arial" charset="0"/>
              <a:buChar char="–"/>
              <a:defRPr/>
            </a:pPr>
            <a:r>
              <a:rPr lang="es-AR" sz="3300" dirty="0" smtClean="0"/>
              <a:t>Sección 5: “Disposiciones procesales relativas a la prescripción”.  </a:t>
            </a:r>
          </a:p>
          <a:p>
            <a:pPr marL="91440" indent="-91440" fontAlgn="auto">
              <a:spcAft>
                <a:spcPts val="0"/>
              </a:spcAft>
              <a:buFont typeface="Arial" charset="0"/>
              <a:buChar char="•"/>
              <a:defRPr/>
            </a:pPr>
            <a:endParaRPr lang="es-AR" dirty="0" smtClean="0"/>
          </a:p>
          <a:p>
            <a:pPr marL="91440" indent="-91440" fontAlgn="auto">
              <a:spcAft>
                <a:spcPts val="0"/>
              </a:spcAft>
              <a:buFont typeface="Arial" charset="0"/>
              <a:buChar char="•"/>
              <a:defRPr/>
            </a:pPr>
            <a:r>
              <a:rPr lang="es-AR" sz="3600" b="1" dirty="0" smtClean="0"/>
              <a:t>Capítulo 2</a:t>
            </a:r>
            <a:r>
              <a:rPr lang="es-AR" sz="3600" dirty="0" smtClean="0"/>
              <a:t>: “Prescripción liberatoria”, con dos secciones:</a:t>
            </a:r>
          </a:p>
          <a:p>
            <a:pPr marL="384048" lvl="1" indent="-182880" fontAlgn="auto">
              <a:spcBef>
                <a:spcPts val="324"/>
              </a:spcBef>
              <a:spcAft>
                <a:spcPts val="0"/>
              </a:spcAft>
              <a:buFont typeface="Arial" charset="0"/>
              <a:buChar char="–"/>
              <a:defRPr/>
            </a:pPr>
            <a:r>
              <a:rPr lang="es-AR" sz="3300" dirty="0" smtClean="0"/>
              <a:t>Sección 1: “Comienzo del cómputo”.</a:t>
            </a:r>
          </a:p>
          <a:p>
            <a:pPr marL="384048" lvl="1" indent="-182880" fontAlgn="auto">
              <a:spcBef>
                <a:spcPts val="324"/>
              </a:spcBef>
              <a:spcAft>
                <a:spcPts val="0"/>
              </a:spcAft>
              <a:buFont typeface="Arial" charset="0"/>
              <a:buChar char="–"/>
              <a:defRPr/>
            </a:pPr>
            <a:r>
              <a:rPr lang="es-AR" sz="3300" dirty="0" smtClean="0"/>
              <a:t>Sección 2: “Plazos de prescripción”.</a:t>
            </a:r>
          </a:p>
          <a:p>
            <a:pPr marL="91440" indent="-91440" fontAlgn="auto">
              <a:spcAft>
                <a:spcPts val="0"/>
              </a:spcAft>
              <a:buFont typeface="Arial" charset="0"/>
              <a:buChar char="•"/>
              <a:defRPr/>
            </a:pPr>
            <a:endParaRPr lang="es-AR" dirty="0" smtClean="0"/>
          </a:p>
          <a:p>
            <a:pPr marL="91440" indent="-91440" fontAlgn="auto">
              <a:spcAft>
                <a:spcPts val="0"/>
              </a:spcAft>
              <a:buFont typeface="Arial" charset="0"/>
              <a:buChar char="•"/>
              <a:defRPr/>
            </a:pPr>
            <a:r>
              <a:rPr lang="es-AR" sz="3600" b="1" dirty="0" smtClean="0"/>
              <a:t>Capítulo 3</a:t>
            </a:r>
            <a:r>
              <a:rPr lang="es-AR" sz="3600" dirty="0" smtClean="0"/>
              <a:t>: Prescripción adquisitiva.</a:t>
            </a:r>
          </a:p>
          <a:p>
            <a:pPr marL="91440" indent="-91440" fontAlgn="auto">
              <a:spcAft>
                <a:spcPts val="0"/>
              </a:spcAft>
              <a:buFont typeface="Arial" charset="0"/>
              <a:buChar char="•"/>
              <a:defRPr/>
            </a:pPr>
            <a:endParaRPr lang="es-AR" sz="3600" dirty="0" smtClean="0"/>
          </a:p>
          <a:p>
            <a:pPr marL="91440" indent="-91440" fontAlgn="auto">
              <a:spcAft>
                <a:spcPts val="0"/>
              </a:spcAft>
              <a:buFont typeface="Arial" charset="0"/>
              <a:buChar char="•"/>
              <a:defRPr/>
            </a:pPr>
            <a:r>
              <a:rPr lang="es-AR" sz="3600" b="1" dirty="0" smtClean="0"/>
              <a:t>Capítulo 4</a:t>
            </a:r>
            <a:r>
              <a:rPr lang="es-AR" sz="3600" dirty="0" smtClean="0"/>
              <a:t>: Caducidad de los derechos.	</a:t>
            </a:r>
            <a:br>
              <a:rPr lang="es-AR" sz="3600" dirty="0" smtClean="0"/>
            </a:br>
            <a:endParaRPr lang="es-AR" sz="3600" dirty="0" smtClean="0"/>
          </a:p>
          <a:p>
            <a:pPr marL="91440" indent="-91440" fontAlgn="auto">
              <a:spcAft>
                <a:spcPts val="0"/>
              </a:spcAft>
              <a:buFont typeface="Arial" charset="0"/>
              <a:buChar char="•"/>
              <a:defRPr/>
            </a:pPr>
            <a:endParaRPr lang="es-AR" dirty="0"/>
          </a:p>
        </p:txBody>
      </p:sp>
      <p:sp>
        <p:nvSpPr>
          <p:cNvPr id="7170" name="1 Título"/>
          <p:cNvSpPr>
            <a:spLocks noGrp="1"/>
          </p:cNvSpPr>
          <p:nvPr>
            <p:ph type="title"/>
          </p:nvPr>
        </p:nvSpPr>
        <p:spPr>
          <a:xfrm>
            <a:off x="395536" y="44624"/>
            <a:ext cx="8229600" cy="917575"/>
          </a:xfrm>
        </p:spPr>
        <p:txBody>
          <a:bodyPr/>
          <a:lstStyle/>
          <a:p>
            <a:pPr fontAlgn="auto">
              <a:spcAft>
                <a:spcPts val="0"/>
              </a:spcAft>
              <a:defRPr/>
            </a:pPr>
            <a:r>
              <a:rPr lang="es-AR" altLang="es-AR" sz="2800" dirty="0" smtClean="0">
                <a:solidFill>
                  <a:schemeClr val="tx1"/>
                </a:solidFill>
              </a:rPr>
              <a:t>Prescripción liberatoria en el Código</a:t>
            </a:r>
            <a:endParaRPr lang="es-AR" altLang="es-AR" dirty="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800" dirty="0" smtClean="0">
                <a:solidFill>
                  <a:schemeClr val="tx1"/>
                </a:solidFill>
              </a:rPr>
              <a:t>Prescripción liberatoria. Normas generales</a:t>
            </a:r>
          </a:p>
        </p:txBody>
      </p:sp>
      <p:sp>
        <p:nvSpPr>
          <p:cNvPr id="20482"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6150" name="5 Marcador de contenido"/>
          <p:cNvSpPr>
            <a:spLocks noGrp="1"/>
          </p:cNvSpPr>
          <p:nvPr>
            <p:ph sz="quarter" idx="2"/>
          </p:nvPr>
        </p:nvSpPr>
        <p:spPr>
          <a:xfrm>
            <a:off x="755650" y="2120900"/>
            <a:ext cx="6553200" cy="3468688"/>
          </a:xfrm>
          <a:ln>
            <a:prstDash val="solid"/>
          </a:ln>
        </p:spPr>
        <p:txBody>
          <a:bodyPr/>
          <a:lstStyle/>
          <a:p>
            <a:pPr>
              <a:buFont typeface="Wingdings" pitchFamily="2" charset="2"/>
              <a:buChar char="v"/>
            </a:pPr>
            <a:r>
              <a:rPr lang="es-AR" altLang="es-AR" smtClean="0"/>
              <a:t>Ámbito de aplicación (2532). </a:t>
            </a:r>
          </a:p>
          <a:p>
            <a:pPr>
              <a:buFont typeface="Wingdings" pitchFamily="2" charset="2"/>
              <a:buChar char="v"/>
            </a:pPr>
            <a:endParaRPr lang="es-AR" altLang="es-AR" smtClean="0"/>
          </a:p>
          <a:p>
            <a:pPr>
              <a:buFont typeface="Wingdings" pitchFamily="2" charset="2"/>
              <a:buChar char="v"/>
            </a:pPr>
            <a:r>
              <a:rPr lang="es-AR" altLang="es-AR" smtClean="0"/>
              <a:t>Carácter imperativo de las normas (art. 2533)</a:t>
            </a:r>
          </a:p>
          <a:p>
            <a:pPr>
              <a:buFont typeface="Wingdings" pitchFamily="2" charset="2"/>
              <a:buChar char="v"/>
            </a:pPr>
            <a:endParaRPr lang="es-AR" altLang="es-AR" smtClean="0"/>
          </a:p>
          <a:p>
            <a:pPr>
              <a:buFont typeface="Wingdings" pitchFamily="2" charset="2"/>
              <a:buChar char="v"/>
            </a:pPr>
            <a:r>
              <a:rPr lang="es-AR" altLang="es-AR" smtClean="0"/>
              <a:t>Sujetos  y legitimados para oponerla (art. 2534).</a:t>
            </a:r>
          </a:p>
          <a:p>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box(in)">
                                      <p:cBhvr>
                                        <p:cTn id="7" dur="500"/>
                                        <p:tgtEl>
                                          <p:spTgt spid="6150">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150">
                                            <p:txEl>
                                              <p:pRg st="2" end="2"/>
                                            </p:txEl>
                                          </p:spTgt>
                                        </p:tgtEl>
                                        <p:attrNameLst>
                                          <p:attrName>style.visibility</p:attrName>
                                        </p:attrNameLst>
                                      </p:cBhvr>
                                      <p:to>
                                        <p:strVal val="visible"/>
                                      </p:to>
                                    </p:set>
                                    <p:animEffect transition="in" filter="box(in)">
                                      <p:cBhvr>
                                        <p:cTn id="10" dur="500"/>
                                        <p:tgtEl>
                                          <p:spTgt spid="6150">
                                            <p:txEl>
                                              <p:pRg st="2" end="2"/>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150">
                                            <p:txEl>
                                              <p:pRg st="4" end="4"/>
                                            </p:txEl>
                                          </p:spTgt>
                                        </p:tgtEl>
                                        <p:attrNameLst>
                                          <p:attrName>style.visibility</p:attrName>
                                        </p:attrNameLst>
                                      </p:cBhvr>
                                      <p:to>
                                        <p:strVal val="visible"/>
                                      </p:to>
                                    </p:set>
                                    <p:animEffect transition="in" filter="box(in)">
                                      <p:cBhvr>
                                        <p:cTn id="1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800" dirty="0" smtClean="0">
                <a:solidFill>
                  <a:schemeClr val="tx1"/>
                </a:solidFill>
              </a:rPr>
              <a:t>Prescripción liberatoria. Normas generales</a:t>
            </a:r>
          </a:p>
        </p:txBody>
      </p:sp>
      <p:sp>
        <p:nvSpPr>
          <p:cNvPr id="21506"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6150" name="5 Marcador de contenido"/>
          <p:cNvSpPr>
            <a:spLocks noGrp="1"/>
          </p:cNvSpPr>
          <p:nvPr>
            <p:ph sz="quarter" idx="2"/>
          </p:nvPr>
        </p:nvSpPr>
        <p:spPr>
          <a:xfrm>
            <a:off x="755650" y="2120900"/>
            <a:ext cx="6553200" cy="3468688"/>
          </a:xfrm>
          <a:ln>
            <a:prstDash val="solid"/>
          </a:ln>
        </p:spPr>
        <p:txBody>
          <a:bodyPr/>
          <a:lstStyle/>
          <a:p>
            <a:pPr>
              <a:buFont typeface="Wingdings" pitchFamily="2" charset="2"/>
              <a:buChar char="v"/>
            </a:pPr>
            <a:r>
              <a:rPr lang="es-AR" altLang="es-AR" smtClean="0"/>
              <a:t>Renuncia (art. 2535). Aclara sobre la renuncia realizada por un codeudor.</a:t>
            </a:r>
          </a:p>
          <a:p>
            <a:pPr>
              <a:buFont typeface="Wingdings" pitchFamily="2" charset="2"/>
              <a:buChar char="v"/>
            </a:pPr>
            <a:endParaRPr lang="es-AR" altLang="es-AR" smtClean="0"/>
          </a:p>
          <a:p>
            <a:pPr>
              <a:buFont typeface="Wingdings" pitchFamily="2" charset="2"/>
              <a:buChar char="v"/>
            </a:pPr>
            <a:r>
              <a:rPr lang="es-AR" altLang="es-AR" smtClean="0"/>
              <a:t>Irrepetibilidad del pago de una deuda prescripta (art. 2538)</a:t>
            </a:r>
          </a:p>
          <a:p>
            <a:pPr>
              <a:buFont typeface="Wingdings" pitchFamily="2" charset="2"/>
              <a:buChar char="v"/>
            </a:pPr>
            <a:endParaRPr lang="es-AR" altLang="es-AR" smtClean="0"/>
          </a:p>
          <a:p>
            <a:pPr>
              <a:buFont typeface="Wingdings" pitchFamily="2" charset="2"/>
              <a:buChar char="v"/>
            </a:pPr>
            <a:r>
              <a:rPr lang="es-AR" altLang="es-AR" smtClean="0"/>
              <a:t>Acciones prescriptibles (art. 2536)</a:t>
            </a:r>
          </a:p>
          <a:p>
            <a:endParaRPr lang="es-AR" altLang="es-AR" smtClean="0"/>
          </a:p>
          <a:p>
            <a:endParaRPr lang="es-AR" altLang="es-AR"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box(in)">
                                      <p:cBhvr>
                                        <p:cTn id="7" dur="500"/>
                                        <p:tgtEl>
                                          <p:spTgt spid="6150">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150">
                                            <p:txEl>
                                              <p:pRg st="2" end="2"/>
                                            </p:txEl>
                                          </p:spTgt>
                                        </p:tgtEl>
                                        <p:attrNameLst>
                                          <p:attrName>style.visibility</p:attrName>
                                        </p:attrNameLst>
                                      </p:cBhvr>
                                      <p:to>
                                        <p:strVal val="visible"/>
                                      </p:to>
                                    </p:set>
                                    <p:animEffect transition="in" filter="box(in)">
                                      <p:cBhvr>
                                        <p:cTn id="10" dur="500"/>
                                        <p:tgtEl>
                                          <p:spTgt spid="6150">
                                            <p:txEl>
                                              <p:pRg st="2" end="2"/>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150">
                                            <p:txEl>
                                              <p:pRg st="4" end="4"/>
                                            </p:txEl>
                                          </p:spTgt>
                                        </p:tgtEl>
                                        <p:attrNameLst>
                                          <p:attrName>style.visibility</p:attrName>
                                        </p:attrNameLst>
                                      </p:cBhvr>
                                      <p:to>
                                        <p:strVal val="visible"/>
                                      </p:to>
                                    </p:set>
                                    <p:animEffect transition="in" filter="box(in)">
                                      <p:cBhvr>
                                        <p:cTn id="1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Marcador de contenido 2"/>
          <p:cNvSpPr>
            <a:spLocks noGrp="1"/>
          </p:cNvSpPr>
          <p:nvPr>
            <p:ph idx="1"/>
          </p:nvPr>
        </p:nvSpPr>
        <p:spPr>
          <a:xfrm>
            <a:off x="611188" y="1700213"/>
            <a:ext cx="6927850" cy="4548187"/>
          </a:xfrm>
        </p:spPr>
        <p:txBody>
          <a:bodyPr/>
          <a:lstStyle/>
          <a:p>
            <a:r>
              <a:rPr lang="es-AR" altLang="es-AR" sz="2400" smtClean="0"/>
              <a:t>Acciones imprescriptibles.</a:t>
            </a:r>
          </a:p>
          <a:p>
            <a:r>
              <a:rPr lang="es-AR" altLang="es-AR" sz="2400" smtClean="0"/>
              <a:t>Nulidad absoluta (art. 387).</a:t>
            </a:r>
          </a:p>
          <a:p>
            <a:r>
              <a:rPr lang="es-AR" altLang="es-AR" sz="2400" smtClean="0"/>
              <a:t>Derecho a reclamar la filiación o de impugnarla (art. 576).</a:t>
            </a:r>
          </a:p>
          <a:p>
            <a:r>
              <a:rPr lang="es-AR" altLang="es-AR" sz="2400" smtClean="0"/>
              <a:t>Acciones de estado de familia (art. 712).</a:t>
            </a:r>
          </a:p>
          <a:p>
            <a:r>
              <a:rPr lang="es-AR" altLang="es-AR" sz="2400" smtClean="0"/>
              <a:t>Acción para pedir la partición de la cosa indivisa (art. 1197).</a:t>
            </a:r>
          </a:p>
          <a:p>
            <a:r>
              <a:rPr lang="es-AR" altLang="es-AR" sz="2400" smtClean="0"/>
              <a:t>Acciones reales (art. 2247).</a:t>
            </a:r>
          </a:p>
          <a:p>
            <a:r>
              <a:rPr lang="es-AR" altLang="es-AR" sz="2400" smtClean="0"/>
              <a:t>Petición de herencia (art. 2311).</a:t>
            </a:r>
          </a:p>
          <a:p>
            <a:r>
              <a:rPr lang="es-AR" altLang="es-AR" sz="2400" smtClean="0"/>
              <a:t>Partición de herencia (art. 2368)</a:t>
            </a:r>
          </a:p>
        </p:txBody>
      </p:sp>
      <p:sp>
        <p:nvSpPr>
          <p:cNvPr id="22530" name="Marcador de pie de página 3"/>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
        <p:nvSpPr>
          <p:cNvPr id="10242" name="Título 1"/>
          <p:cNvSpPr>
            <a:spLocks noGrp="1"/>
          </p:cNvSpPr>
          <p:nvPr>
            <p:ph type="title"/>
          </p:nvPr>
        </p:nvSpPr>
        <p:spPr>
          <a:xfrm>
            <a:off x="484188" y="452438"/>
            <a:ext cx="7832228" cy="744537"/>
          </a:xfrm>
        </p:spPr>
        <p:txBody>
          <a:bodyPr>
            <a:noAutofit/>
          </a:bodyPr>
          <a:lstStyle/>
          <a:p>
            <a:pPr fontAlgn="auto">
              <a:spcAft>
                <a:spcPts val="0"/>
              </a:spcAft>
              <a:defRPr/>
            </a:pPr>
            <a:r>
              <a:rPr lang="es-AR" altLang="es-AR" sz="2800" dirty="0" smtClean="0">
                <a:solidFill>
                  <a:schemeClr val="tx1"/>
                </a:solidFill>
              </a:rPr>
              <a:t>Prescripción liberatoria. Normas generales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85813" y="1341438"/>
            <a:ext cx="7673975" cy="4967287"/>
          </a:xfrm>
        </p:spPr>
        <p:txBody>
          <a:bodyPr rtlCol="0">
            <a:normAutofit/>
          </a:bodyPr>
          <a:lstStyle/>
          <a:p>
            <a:pPr marL="91440" indent="-91440" fontAlgn="auto">
              <a:spcAft>
                <a:spcPts val="0"/>
              </a:spcAft>
              <a:buFont typeface="Wingdings" panose="05000000000000000000" pitchFamily="2" charset="2"/>
              <a:buChar char="Ø"/>
              <a:defRPr/>
            </a:pPr>
            <a:r>
              <a:rPr lang="es-AR" sz="2400" dirty="0" smtClean="0"/>
              <a:t>Se determina que las normas del Código Civil y Comercial rigen en forma supletoria.</a:t>
            </a:r>
          </a:p>
          <a:p>
            <a:pPr marL="91440" indent="-91440" fontAlgn="auto">
              <a:spcAft>
                <a:spcPts val="0"/>
              </a:spcAft>
              <a:buFont typeface="Wingdings" panose="05000000000000000000" pitchFamily="2" charset="2"/>
              <a:buChar char="Ø"/>
              <a:defRPr/>
            </a:pPr>
            <a:endParaRPr lang="es-AR" sz="1600" dirty="0" smtClean="0"/>
          </a:p>
          <a:p>
            <a:pPr marL="91440" indent="-91440" fontAlgn="auto">
              <a:spcAft>
                <a:spcPts val="0"/>
              </a:spcAft>
              <a:buFont typeface="Wingdings" panose="05000000000000000000" pitchFamily="2" charset="2"/>
              <a:buChar char="Ø"/>
              <a:defRPr/>
            </a:pPr>
            <a:r>
              <a:rPr lang="es-AR" sz="2400" dirty="0" smtClean="0"/>
              <a:t>Autoriza a las autoridades locales a fijar plazos de prescripción en materia de tributos.</a:t>
            </a:r>
          </a:p>
          <a:p>
            <a:pPr marL="91440" indent="-91440" fontAlgn="auto">
              <a:spcAft>
                <a:spcPts val="0"/>
              </a:spcAft>
              <a:buFont typeface="Wingdings" panose="05000000000000000000" pitchFamily="2" charset="2"/>
              <a:buChar char="Ø"/>
              <a:defRPr/>
            </a:pPr>
            <a:endParaRPr lang="es-AR" sz="1600" dirty="0" smtClean="0"/>
          </a:p>
          <a:p>
            <a:pPr marL="91440" indent="-91440" fontAlgn="auto">
              <a:spcAft>
                <a:spcPts val="0"/>
              </a:spcAft>
              <a:buFont typeface="Wingdings" panose="05000000000000000000" pitchFamily="2" charset="2"/>
              <a:buChar char="Ø"/>
              <a:defRPr/>
            </a:pPr>
            <a:r>
              <a:rPr lang="es-AR" sz="2400" dirty="0" smtClean="0"/>
              <a:t>Las normas sobre prescripción no pueden ser modificadas por acuerdos de partes.</a:t>
            </a:r>
          </a:p>
          <a:p>
            <a:pPr marL="91440" indent="-91440" fontAlgn="auto">
              <a:spcAft>
                <a:spcPts val="0"/>
              </a:spcAft>
              <a:buFont typeface="Wingdings" panose="05000000000000000000" pitchFamily="2" charset="2"/>
              <a:buChar char="Ø"/>
              <a:defRPr/>
            </a:pPr>
            <a:endParaRPr lang="es-AR" sz="1600" dirty="0" smtClean="0"/>
          </a:p>
          <a:p>
            <a:pPr marL="91440" indent="-91440" fontAlgn="auto">
              <a:spcAft>
                <a:spcPts val="0"/>
              </a:spcAft>
              <a:buFont typeface="Wingdings" panose="05000000000000000000" pitchFamily="2" charset="2"/>
              <a:buChar char="Ø"/>
              <a:defRPr/>
            </a:pPr>
            <a:r>
              <a:rPr lang="es-AR" sz="2400" dirty="0" smtClean="0"/>
              <a:t>El pago espontáneo de una obligación prescripta es irrepetible, pero se elimina la categoría de obligación natural</a:t>
            </a:r>
          </a:p>
          <a:p>
            <a:pPr marL="0" indent="0" fontAlgn="auto">
              <a:spcAft>
                <a:spcPts val="0"/>
              </a:spcAft>
              <a:buFont typeface="Calibri" pitchFamily="34" charset="0"/>
              <a:buNone/>
              <a:defRPr/>
            </a:pPr>
            <a:endParaRPr lang="es-AR" sz="2400" dirty="0"/>
          </a:p>
        </p:txBody>
      </p:sp>
      <p:sp>
        <p:nvSpPr>
          <p:cNvPr id="23554" name="Marcador de pie de página 3"/>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
        <p:nvSpPr>
          <p:cNvPr id="2" name="Título 1"/>
          <p:cNvSpPr>
            <a:spLocks noGrp="1"/>
          </p:cNvSpPr>
          <p:nvPr>
            <p:ph type="title"/>
          </p:nvPr>
        </p:nvSpPr>
        <p:spPr>
          <a:xfrm>
            <a:off x="822325" y="287338"/>
            <a:ext cx="7543800" cy="1054100"/>
          </a:xfrm>
        </p:spPr>
        <p:txBody>
          <a:bodyPr>
            <a:noAutofit/>
          </a:bodyPr>
          <a:lstStyle/>
          <a:p>
            <a:pPr fontAlgn="auto">
              <a:spcAft>
                <a:spcPts val="0"/>
              </a:spcAft>
              <a:defRPr/>
            </a:pPr>
            <a:r>
              <a:rPr lang="es-AR" sz="2800" dirty="0" smtClean="0">
                <a:solidFill>
                  <a:schemeClr val="tx1"/>
                </a:solidFill>
              </a:rPr>
              <a:t>Normas generales. Novedades</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400" dirty="0" smtClean="0">
                <a:solidFill>
                  <a:schemeClr val="tx1"/>
                </a:solidFill>
              </a:rPr>
              <a:t>Prescripción liberatoria. </a:t>
            </a:r>
            <a:r>
              <a:rPr lang="es-AR" altLang="es-AR" sz="2400" dirty="0">
                <a:solidFill>
                  <a:schemeClr val="tx1"/>
                </a:solidFill>
              </a:rPr>
              <a:t>Suspensión de la </a:t>
            </a:r>
            <a:r>
              <a:rPr lang="es-AR" altLang="es-AR" sz="2400" dirty="0" smtClean="0">
                <a:solidFill>
                  <a:schemeClr val="tx1"/>
                </a:solidFill>
              </a:rPr>
              <a:t>prescripción</a:t>
            </a:r>
          </a:p>
        </p:txBody>
      </p:sp>
      <p:sp>
        <p:nvSpPr>
          <p:cNvPr id="24578"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6150" name="5 Marcador de contenido"/>
          <p:cNvSpPr>
            <a:spLocks noGrp="1"/>
          </p:cNvSpPr>
          <p:nvPr>
            <p:ph sz="quarter" idx="2"/>
          </p:nvPr>
        </p:nvSpPr>
        <p:spPr>
          <a:xfrm>
            <a:off x="755650" y="2120900"/>
            <a:ext cx="6553200" cy="3468688"/>
          </a:xfrm>
        </p:spPr>
        <p:txBody>
          <a:bodyPr>
            <a:normAutofit lnSpcReduction="10000"/>
          </a:bodyPr>
          <a:lstStyle/>
          <a:p>
            <a:pPr marL="365760" indent="-256032" fontAlgn="auto">
              <a:spcAft>
                <a:spcPts val="0"/>
              </a:spcAft>
              <a:buFont typeface="Wingdings 3"/>
              <a:buChar char=""/>
              <a:defRPr/>
            </a:pPr>
            <a:r>
              <a:rPr lang="es-AR" altLang="es-AR" dirty="0"/>
              <a:t>Efectos ( 2539</a:t>
            </a:r>
            <a:r>
              <a:rPr lang="es-AR" altLang="es-AR" dirty="0" smtClean="0"/>
              <a:t>)</a:t>
            </a:r>
          </a:p>
          <a:p>
            <a:pPr marL="365760" indent="-256032" fontAlgn="auto">
              <a:spcAft>
                <a:spcPts val="0"/>
              </a:spcAft>
              <a:buFont typeface="Wingdings 3"/>
              <a:buChar char=""/>
              <a:defRPr/>
            </a:pPr>
            <a:endParaRPr lang="es-AR" altLang="es-AR" dirty="0"/>
          </a:p>
          <a:p>
            <a:pPr marL="365760" indent="-256032" fontAlgn="auto">
              <a:spcAft>
                <a:spcPts val="0"/>
              </a:spcAft>
              <a:buFont typeface="Wingdings 3"/>
              <a:buChar char=""/>
              <a:defRPr/>
            </a:pPr>
            <a:r>
              <a:rPr lang="es-AR" altLang="es-AR" dirty="0"/>
              <a:t>Ámbito personal de la suspensión (art. 2540), salvo obligaciones indivisibles y solidarias.</a:t>
            </a:r>
          </a:p>
          <a:p>
            <a:pPr marL="365760" indent="-256032" fontAlgn="auto">
              <a:spcAft>
                <a:spcPts val="0"/>
              </a:spcAft>
              <a:buFont typeface="Wingdings 3"/>
              <a:buChar char=""/>
              <a:defRPr/>
            </a:pPr>
            <a:endParaRPr lang="es-AR" altLang="es-AR" dirty="0"/>
          </a:p>
          <a:p>
            <a:pPr marL="365760" indent="-256032" fontAlgn="auto">
              <a:spcAft>
                <a:spcPts val="0"/>
              </a:spcAft>
              <a:buFont typeface="Wingdings 3"/>
              <a:buChar char=""/>
              <a:defRPr/>
            </a:pPr>
            <a:r>
              <a:rPr lang="es-AR" altLang="es-AR" dirty="0"/>
              <a:t>Interpelación fehaciente (art. 2541). Efectos por seis meses, o el plazo menor de prescripción.</a:t>
            </a:r>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box(in)">
                                      <p:cBhvr>
                                        <p:cTn id="7" dur="500"/>
                                        <p:tgtEl>
                                          <p:spTgt spid="6150">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150">
                                            <p:txEl>
                                              <p:pRg st="2" end="2"/>
                                            </p:txEl>
                                          </p:spTgt>
                                        </p:tgtEl>
                                        <p:attrNameLst>
                                          <p:attrName>style.visibility</p:attrName>
                                        </p:attrNameLst>
                                      </p:cBhvr>
                                      <p:to>
                                        <p:strVal val="visible"/>
                                      </p:to>
                                    </p:set>
                                    <p:animEffect transition="in" filter="box(in)">
                                      <p:cBhvr>
                                        <p:cTn id="10" dur="500"/>
                                        <p:tgtEl>
                                          <p:spTgt spid="6150">
                                            <p:txEl>
                                              <p:pRg st="2" end="2"/>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150">
                                            <p:txEl>
                                              <p:pRg st="4" end="4"/>
                                            </p:txEl>
                                          </p:spTgt>
                                        </p:tgtEl>
                                        <p:attrNameLst>
                                          <p:attrName>style.visibility</p:attrName>
                                        </p:attrNameLst>
                                      </p:cBhvr>
                                      <p:to>
                                        <p:strVal val="visible"/>
                                      </p:to>
                                    </p:set>
                                    <p:animEffect transition="in" filter="box(in)">
                                      <p:cBhvr>
                                        <p:cTn id="1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400" dirty="0" smtClean="0">
                <a:solidFill>
                  <a:schemeClr val="tx1"/>
                </a:solidFill>
              </a:rPr>
              <a:t>Prescripción liberatoria. </a:t>
            </a:r>
            <a:r>
              <a:rPr lang="es-AR" altLang="es-AR" sz="2400" dirty="0">
                <a:solidFill>
                  <a:schemeClr val="tx1"/>
                </a:solidFill>
              </a:rPr>
              <a:t>Suspensión de la </a:t>
            </a:r>
            <a:r>
              <a:rPr lang="es-AR" altLang="es-AR" sz="2400" dirty="0" smtClean="0">
                <a:solidFill>
                  <a:schemeClr val="tx1"/>
                </a:solidFill>
              </a:rPr>
              <a:t>prescripción</a:t>
            </a:r>
          </a:p>
        </p:txBody>
      </p:sp>
      <p:sp>
        <p:nvSpPr>
          <p:cNvPr id="25602"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6150" name="5 Marcador de contenido"/>
          <p:cNvSpPr>
            <a:spLocks noGrp="1"/>
          </p:cNvSpPr>
          <p:nvPr>
            <p:ph sz="quarter" idx="2"/>
          </p:nvPr>
        </p:nvSpPr>
        <p:spPr>
          <a:xfrm>
            <a:off x="755650" y="2120900"/>
            <a:ext cx="6553200" cy="3468688"/>
          </a:xfrm>
          <a:ln>
            <a:prstDash val="solid"/>
          </a:ln>
        </p:spPr>
        <p:txBody>
          <a:bodyPr/>
          <a:lstStyle/>
          <a:p>
            <a:endParaRPr lang="es-AR" altLang="es-AR" smtClean="0"/>
          </a:p>
          <a:p>
            <a:r>
              <a:rPr lang="es-AR" altLang="es-AR" smtClean="0"/>
              <a:t>Pedido de mediación (art. 2542)</a:t>
            </a:r>
          </a:p>
          <a:p>
            <a:endParaRPr lang="es-AR" altLang="es-AR" smtClean="0"/>
          </a:p>
          <a:p>
            <a:r>
              <a:rPr lang="es-AR" altLang="es-AR" smtClean="0"/>
              <a:t>Entre cónyuges (2543, inc. a)</a:t>
            </a:r>
          </a:p>
          <a:p>
            <a:endParaRPr lang="es-AR" altLang="es-AR" smtClean="0"/>
          </a:p>
          <a:p>
            <a:r>
              <a:rPr lang="es-AR" altLang="es-AR" smtClean="0"/>
              <a:t>Entre convivientes (2543, inc. b)</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150">
                                            <p:txEl>
                                              <p:pRg st="1" end="1"/>
                                            </p:txEl>
                                          </p:spTgt>
                                        </p:tgtEl>
                                        <p:attrNameLst>
                                          <p:attrName>style.visibility</p:attrName>
                                        </p:attrNameLst>
                                      </p:cBhvr>
                                      <p:to>
                                        <p:strVal val="visible"/>
                                      </p:to>
                                    </p:set>
                                    <p:animEffect transition="in" filter="box(in)">
                                      <p:cBhvr>
                                        <p:cTn id="7" dur="500"/>
                                        <p:tgtEl>
                                          <p:spTgt spid="61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150">
                                            <p:txEl>
                                              <p:pRg st="3" end="3"/>
                                            </p:txEl>
                                          </p:spTgt>
                                        </p:tgtEl>
                                        <p:attrNameLst>
                                          <p:attrName>style.visibility</p:attrName>
                                        </p:attrNameLst>
                                      </p:cBhvr>
                                      <p:to>
                                        <p:strVal val="visible"/>
                                      </p:to>
                                    </p:set>
                                    <p:animEffect transition="in" filter="box(in)">
                                      <p:cBhvr>
                                        <p:cTn id="12" dur="500"/>
                                        <p:tgtEl>
                                          <p:spTgt spid="615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150">
                                            <p:txEl>
                                              <p:pRg st="5" end="5"/>
                                            </p:txEl>
                                          </p:spTgt>
                                        </p:tgtEl>
                                        <p:attrNameLst>
                                          <p:attrName>style.visibility</p:attrName>
                                        </p:attrNameLst>
                                      </p:cBhvr>
                                      <p:to>
                                        <p:strVal val="visible"/>
                                      </p:to>
                                    </p:set>
                                    <p:animEffect transition="in" filter="box(in)">
                                      <p:cBhvr>
                                        <p:cTn id="17" dur="500"/>
                                        <p:tgtEl>
                                          <p:spTgt spid="61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400" dirty="0" smtClean="0">
                <a:solidFill>
                  <a:schemeClr val="tx1"/>
                </a:solidFill>
              </a:rPr>
              <a:t>Prescripción liberatoria. </a:t>
            </a:r>
            <a:r>
              <a:rPr lang="es-AR" altLang="es-AR" sz="2400" dirty="0">
                <a:solidFill>
                  <a:schemeClr val="tx1"/>
                </a:solidFill>
              </a:rPr>
              <a:t>Suspensión de la </a:t>
            </a:r>
            <a:r>
              <a:rPr lang="es-AR" altLang="es-AR" sz="2400" dirty="0" smtClean="0">
                <a:solidFill>
                  <a:schemeClr val="tx1"/>
                </a:solidFill>
              </a:rPr>
              <a:t>prescripción</a:t>
            </a:r>
          </a:p>
        </p:txBody>
      </p:sp>
      <p:sp>
        <p:nvSpPr>
          <p:cNvPr id="26626"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6150" name="5 Marcador de contenido"/>
          <p:cNvSpPr>
            <a:spLocks noGrp="1"/>
          </p:cNvSpPr>
          <p:nvPr>
            <p:ph sz="quarter" idx="2"/>
          </p:nvPr>
        </p:nvSpPr>
        <p:spPr>
          <a:xfrm>
            <a:off x="755650" y="2120900"/>
            <a:ext cx="6553200" cy="3468688"/>
          </a:xfrm>
        </p:spPr>
        <p:txBody>
          <a:bodyPr>
            <a:normAutofit fontScale="92500"/>
          </a:bodyPr>
          <a:lstStyle/>
          <a:p>
            <a:pPr marL="365760" indent="-256032" fontAlgn="auto">
              <a:spcAft>
                <a:spcPts val="0"/>
              </a:spcAft>
              <a:buFont typeface="Wingdings 3"/>
              <a:buChar char=""/>
              <a:defRPr/>
            </a:pPr>
            <a:endParaRPr lang="es-AR" altLang="es-AR" dirty="0" smtClean="0"/>
          </a:p>
          <a:p>
            <a:pPr marL="365760" indent="-256032" algn="just" fontAlgn="auto">
              <a:spcAft>
                <a:spcPts val="0"/>
              </a:spcAft>
              <a:buFont typeface="Wingdings 3"/>
              <a:buChar char=""/>
              <a:defRPr/>
            </a:pPr>
            <a:r>
              <a:rPr lang="es-AR" altLang="es-AR" dirty="0"/>
              <a:t>Entre incapaces y personas con capacidad restringida y apoyos sus representantes y apoyos (2543, inc. c)</a:t>
            </a:r>
          </a:p>
          <a:p>
            <a:pPr marL="365760" indent="-256032" fontAlgn="auto">
              <a:spcAft>
                <a:spcPts val="0"/>
              </a:spcAft>
              <a:buFont typeface="Wingdings 3"/>
              <a:buChar char=""/>
              <a:defRPr/>
            </a:pPr>
            <a:endParaRPr lang="es-AR" altLang="es-AR" dirty="0"/>
          </a:p>
          <a:p>
            <a:pPr marL="365760" indent="-256032" fontAlgn="auto">
              <a:spcAft>
                <a:spcPts val="0"/>
              </a:spcAft>
              <a:buFont typeface="Wingdings 3"/>
              <a:buChar char=""/>
              <a:defRPr/>
            </a:pPr>
            <a:endParaRPr lang="es-AR" altLang="es-AR" dirty="0"/>
          </a:p>
          <a:p>
            <a:pPr marL="365760" indent="-256032" algn="just" fontAlgn="auto">
              <a:spcAft>
                <a:spcPts val="0"/>
              </a:spcAft>
              <a:buFont typeface="Wingdings 3"/>
              <a:buChar char=""/>
              <a:defRPr/>
            </a:pPr>
            <a:r>
              <a:rPr lang="es-AR" altLang="es-AR" dirty="0"/>
              <a:t>Entre personas jurídicas y los integrantes de sus órganos de administración y fiscalización (2543, </a:t>
            </a:r>
            <a:r>
              <a:rPr lang="es-AR" altLang="es-AR" dirty="0" err="1"/>
              <a:t>inc</a:t>
            </a:r>
            <a:r>
              <a:rPr lang="es-AR" altLang="es-AR" dirty="0"/>
              <a:t> d)</a:t>
            </a:r>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150">
                                            <p:txEl>
                                              <p:pRg st="1" end="1"/>
                                            </p:txEl>
                                          </p:spTgt>
                                        </p:tgtEl>
                                        <p:attrNameLst>
                                          <p:attrName>style.visibility</p:attrName>
                                        </p:attrNameLst>
                                      </p:cBhvr>
                                      <p:to>
                                        <p:strVal val="visible"/>
                                      </p:to>
                                    </p:set>
                                    <p:animEffect transition="in" filter="box(in)">
                                      <p:cBhvr>
                                        <p:cTn id="7" dur="500"/>
                                        <p:tgtEl>
                                          <p:spTgt spid="6150">
                                            <p:txEl>
                                              <p:pRg st="1" end="1"/>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150">
                                            <p:txEl>
                                              <p:pRg st="4" end="4"/>
                                            </p:txEl>
                                          </p:spTgt>
                                        </p:tgtEl>
                                        <p:attrNameLst>
                                          <p:attrName>style.visibility</p:attrName>
                                        </p:attrNameLst>
                                      </p:cBhvr>
                                      <p:to>
                                        <p:strVal val="visible"/>
                                      </p:to>
                                    </p:set>
                                    <p:animEffect transition="in" filter="box(in)">
                                      <p:cBhvr>
                                        <p:cTn id="10"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rtlCol="0">
            <a:noAutofit/>
          </a:bodyPr>
          <a:lstStyle/>
          <a:p>
            <a:pPr fontAlgn="auto">
              <a:spcAft>
                <a:spcPts val="0"/>
              </a:spcAft>
              <a:defRPr/>
            </a:pPr>
            <a:r>
              <a:rPr lang="es-AR" altLang="es-AR" sz="2400" dirty="0" smtClean="0">
                <a:solidFill>
                  <a:schemeClr val="tx1"/>
                </a:solidFill>
              </a:rPr>
              <a:t>Suspensión </a:t>
            </a:r>
            <a:r>
              <a:rPr lang="es-AR" altLang="es-AR" sz="2400" dirty="0">
                <a:solidFill>
                  <a:schemeClr val="tx1"/>
                </a:solidFill>
              </a:rPr>
              <a:t>de la </a:t>
            </a:r>
            <a:r>
              <a:rPr lang="es-AR" altLang="es-AR" sz="2400" dirty="0" smtClean="0">
                <a:solidFill>
                  <a:schemeClr val="tx1"/>
                </a:solidFill>
              </a:rPr>
              <a:t>prescripción</a:t>
            </a:r>
          </a:p>
        </p:txBody>
      </p:sp>
      <p:sp>
        <p:nvSpPr>
          <p:cNvPr id="27650" name="4 Marcador de texto"/>
          <p:cNvSpPr>
            <a:spLocks noGrp="1"/>
          </p:cNvSpPr>
          <p:nvPr>
            <p:ph type="body" idx="1"/>
          </p:nvPr>
        </p:nvSpPr>
        <p:spPr>
          <a:xfrm>
            <a:off x="1116013" y="1341438"/>
            <a:ext cx="4535487" cy="576262"/>
          </a:xfrm>
        </p:spPr>
        <p:txBody>
          <a:bodyPr/>
          <a:lstStyle/>
          <a:p>
            <a:r>
              <a:rPr lang="es-AR" altLang="es-AR" sz="2800" smtClean="0"/>
              <a:t>Código Civil y Comercial</a:t>
            </a:r>
          </a:p>
        </p:txBody>
      </p:sp>
      <p:sp>
        <p:nvSpPr>
          <p:cNvPr id="27651" name="5 Marcador de contenido"/>
          <p:cNvSpPr>
            <a:spLocks noGrp="1"/>
          </p:cNvSpPr>
          <p:nvPr>
            <p:ph sz="quarter" idx="2"/>
          </p:nvPr>
        </p:nvSpPr>
        <p:spPr>
          <a:xfrm>
            <a:off x="755650" y="2120900"/>
            <a:ext cx="6553200" cy="3468688"/>
          </a:xfrm>
          <a:ln>
            <a:prstDash val="solid"/>
          </a:ln>
        </p:spPr>
        <p:txBody>
          <a:bodyPr/>
          <a:lstStyle/>
          <a:p>
            <a:endParaRPr lang="es-AR" altLang="es-AR" smtClean="0"/>
          </a:p>
          <a:p>
            <a:r>
              <a:rPr lang="es-AR" altLang="es-AR" smtClean="0"/>
              <a:t>Entre la sucesión y el heredero con resp. limitada (2543, inc. e)</a:t>
            </a:r>
          </a:p>
          <a:p>
            <a:endParaRPr lang="es-AR" altLang="es-AR" smtClean="0"/>
          </a:p>
          <a:p>
            <a:r>
              <a:rPr lang="es-AR" altLang="es-AR" smtClean="0"/>
              <a:t>Por querella criminal : no recepta la causal. </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Marcador de contenido 2"/>
          <p:cNvSpPr>
            <a:spLocks noGrp="1"/>
          </p:cNvSpPr>
          <p:nvPr>
            <p:ph idx="1"/>
          </p:nvPr>
        </p:nvSpPr>
        <p:spPr/>
        <p:txBody>
          <a:bodyPr>
            <a:normAutofit lnSpcReduction="10000"/>
          </a:bodyPr>
          <a:lstStyle/>
          <a:p>
            <a:pPr marL="365760" indent="-256032" fontAlgn="auto">
              <a:spcAft>
                <a:spcPts val="0"/>
              </a:spcAft>
              <a:buFont typeface="Wingdings 3"/>
              <a:buChar char=""/>
              <a:defRPr/>
            </a:pPr>
            <a:r>
              <a:rPr lang="es-AR" altLang="es-AR" sz="2400" dirty="0" smtClean="0"/>
              <a:t>La interpelación en forma fehaciente suspende por 6 meses o el plazo menor de prescripción</a:t>
            </a:r>
          </a:p>
          <a:p>
            <a:pPr marL="365760" indent="-256032" fontAlgn="auto">
              <a:spcAft>
                <a:spcPts val="0"/>
              </a:spcAft>
              <a:buFont typeface="Wingdings 3"/>
              <a:buChar char=""/>
              <a:defRPr/>
            </a:pPr>
            <a:endParaRPr lang="es-AR" altLang="es-AR" sz="2400" dirty="0" smtClean="0"/>
          </a:p>
          <a:p>
            <a:pPr marL="365760" indent="-256032" fontAlgn="auto">
              <a:spcAft>
                <a:spcPts val="0"/>
              </a:spcAft>
              <a:buFont typeface="Wingdings 3"/>
              <a:buChar char=""/>
              <a:defRPr/>
            </a:pPr>
            <a:r>
              <a:rPr lang="es-AR" altLang="es-AR" sz="2400" dirty="0" smtClean="0"/>
              <a:t>Suspende la prescripción el pedido de mediación.</a:t>
            </a:r>
          </a:p>
          <a:p>
            <a:pPr marL="365760" indent="-256032" fontAlgn="auto">
              <a:spcAft>
                <a:spcPts val="0"/>
              </a:spcAft>
              <a:buFont typeface="Wingdings 3"/>
              <a:buChar char=""/>
              <a:defRPr/>
            </a:pPr>
            <a:endParaRPr lang="es-AR" altLang="es-AR" sz="2400" dirty="0" smtClean="0"/>
          </a:p>
          <a:p>
            <a:pPr marL="365760" indent="-256032" fontAlgn="auto">
              <a:spcAft>
                <a:spcPts val="0"/>
              </a:spcAft>
              <a:buFont typeface="Wingdings 3"/>
              <a:buChar char=""/>
              <a:defRPr/>
            </a:pPr>
            <a:r>
              <a:rPr lang="es-AR" altLang="es-AR" sz="2400" dirty="0" smtClean="0"/>
              <a:t>Se suspende entre convivientes.</a:t>
            </a:r>
          </a:p>
          <a:p>
            <a:pPr marL="365760" indent="-256032" fontAlgn="auto">
              <a:spcAft>
                <a:spcPts val="0"/>
              </a:spcAft>
              <a:buFont typeface="Wingdings 3"/>
              <a:buChar char=""/>
              <a:defRPr/>
            </a:pPr>
            <a:endParaRPr lang="es-AR" altLang="es-AR" sz="2400" dirty="0" smtClean="0"/>
          </a:p>
          <a:p>
            <a:pPr marL="365760" indent="-256032" fontAlgn="auto">
              <a:spcAft>
                <a:spcPts val="0"/>
              </a:spcAft>
              <a:buFont typeface="Wingdings 3"/>
              <a:buChar char=""/>
              <a:defRPr/>
            </a:pPr>
            <a:r>
              <a:rPr lang="es-AR" altLang="es-AR" sz="2400" dirty="0" smtClean="0"/>
              <a:t>Se suspende entre la persona jurídica y sus administradores o integrantes de órganos de fiscalización.</a:t>
            </a:r>
          </a:p>
          <a:p>
            <a:pPr marL="365760" indent="-256032" fontAlgn="auto">
              <a:spcAft>
                <a:spcPts val="0"/>
              </a:spcAft>
              <a:buFont typeface="Wingdings 3"/>
              <a:buChar char=""/>
              <a:defRPr/>
            </a:pPr>
            <a:endParaRPr lang="es-AR" altLang="es-AR" sz="2400" smtClean="0"/>
          </a:p>
          <a:p>
            <a:pPr marL="365760" indent="-256032" fontAlgn="auto">
              <a:spcAft>
                <a:spcPts val="0"/>
              </a:spcAft>
              <a:buFont typeface="Wingdings 3"/>
              <a:buChar char=""/>
              <a:defRPr/>
            </a:pPr>
            <a:r>
              <a:rPr lang="es-AR" altLang="es-AR" sz="2400" smtClean="0"/>
              <a:t>Se </a:t>
            </a:r>
            <a:r>
              <a:rPr lang="es-AR" altLang="es-AR" sz="2400" dirty="0" smtClean="0"/>
              <a:t>elimina la suspensión por querella criminal.</a:t>
            </a:r>
          </a:p>
        </p:txBody>
      </p:sp>
      <p:sp>
        <p:nvSpPr>
          <p:cNvPr id="28674"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
        <p:nvSpPr>
          <p:cNvPr id="2" name="Título 1"/>
          <p:cNvSpPr>
            <a:spLocks noGrp="1"/>
          </p:cNvSpPr>
          <p:nvPr>
            <p:ph type="title"/>
          </p:nvPr>
        </p:nvSpPr>
        <p:spPr>
          <a:xfrm>
            <a:off x="467544" y="35396"/>
            <a:ext cx="7543800" cy="1449388"/>
          </a:xfrm>
        </p:spPr>
        <p:txBody>
          <a:bodyPr>
            <a:noAutofit/>
          </a:bodyPr>
          <a:lstStyle/>
          <a:p>
            <a:pPr fontAlgn="auto">
              <a:spcAft>
                <a:spcPts val="0"/>
              </a:spcAft>
              <a:defRPr/>
            </a:pPr>
            <a:r>
              <a:rPr lang="es-AR" sz="2800" dirty="0" smtClean="0">
                <a:solidFill>
                  <a:schemeClr val="tx1"/>
                </a:solidFill>
              </a:rPr>
              <a:t>Suspensión de la prescripción. Novedades</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Interrupción de la prescripción</a:t>
            </a:r>
            <a:endParaRPr lang="es-AR" altLang="es-AR" sz="2400" dirty="0" smtClean="0">
              <a:solidFill>
                <a:schemeClr val="tx1"/>
              </a:solidFill>
            </a:endParaRPr>
          </a:p>
        </p:txBody>
      </p:sp>
      <p:sp>
        <p:nvSpPr>
          <p:cNvPr id="29698"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29699" name="5 Marcador de contenido"/>
          <p:cNvSpPr>
            <a:spLocks noGrp="1"/>
          </p:cNvSpPr>
          <p:nvPr>
            <p:ph sz="quarter" idx="2"/>
          </p:nvPr>
        </p:nvSpPr>
        <p:spPr>
          <a:xfrm>
            <a:off x="755650" y="1700213"/>
            <a:ext cx="7129463" cy="3468687"/>
          </a:xfrm>
          <a:ln>
            <a:prstDash val="solid"/>
          </a:ln>
        </p:spPr>
        <p:txBody>
          <a:bodyPr/>
          <a:lstStyle/>
          <a:p>
            <a:endParaRPr lang="es-AR" altLang="es-AR" smtClean="0"/>
          </a:p>
          <a:p>
            <a:r>
              <a:rPr lang="es-AR" altLang="es-AR" smtClean="0"/>
              <a:t>Efectos (2544)</a:t>
            </a:r>
          </a:p>
          <a:p>
            <a:endParaRPr lang="es-AR" altLang="es-AR" smtClean="0"/>
          </a:p>
          <a:p>
            <a:r>
              <a:rPr lang="es-AR" altLang="es-AR" smtClean="0"/>
              <a:t>Interrupción por reconocimiento del deudor (2545)</a:t>
            </a:r>
          </a:p>
          <a:p>
            <a:endParaRPr lang="es-AR" altLang="es-AR" smtClean="0"/>
          </a:p>
          <a:p>
            <a:r>
              <a:rPr lang="es-AR" altLang="es-AR" smtClean="0"/>
              <a:t>Interrupción por petición judicial (2546).</a:t>
            </a:r>
          </a:p>
          <a:p>
            <a:pPr lvl="1" algn="just"/>
            <a:r>
              <a:rPr lang="es-AR" altLang="es-AR" smtClean="0"/>
              <a:t>Defectos que no obstan a la interrupción. Se agrega la petición realizada en plazo de gracia. </a:t>
            </a:r>
          </a:p>
          <a:p>
            <a:pPr lvl="1"/>
            <a:endParaRPr lang="es-AR" altLang="es-AR" smtClean="0"/>
          </a:p>
          <a:p>
            <a:pPr lvl="1" algn="just"/>
            <a:r>
              <a:rPr lang="es-AR" altLang="es-AR" smtClean="0"/>
              <a:t>Duración de la interrupción. Hasta tanto haya cosa juzgada formal (2547)</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2 Marcador de texto"/>
          <p:cNvSpPr>
            <a:spLocks noGrp="1"/>
          </p:cNvSpPr>
          <p:nvPr>
            <p:ph type="body" idx="1"/>
          </p:nvPr>
        </p:nvSpPr>
        <p:spPr/>
        <p:txBody>
          <a:bodyPr/>
          <a:lstStyle/>
          <a:p>
            <a:endParaRPr lang="es-ES" smtClean="0"/>
          </a:p>
        </p:txBody>
      </p:sp>
      <p:sp>
        <p:nvSpPr>
          <p:cNvPr id="30722" name="3 Marcador de texto"/>
          <p:cNvSpPr>
            <a:spLocks noGrp="1"/>
          </p:cNvSpPr>
          <p:nvPr>
            <p:ph type="body" sz="half" idx="3"/>
          </p:nvPr>
        </p:nvSpPr>
        <p:spPr>
          <a:xfrm>
            <a:off x="4645025" y="5410200"/>
            <a:ext cx="4041775" cy="762000"/>
          </a:xfrm>
        </p:spPr>
        <p:txBody>
          <a:bodyPr/>
          <a:lstStyle/>
          <a:p>
            <a:endParaRPr lang="es-ES" smtClean="0"/>
          </a:p>
        </p:txBody>
      </p:sp>
      <p:sp>
        <p:nvSpPr>
          <p:cNvPr id="5" name="4 Marcador de contenido"/>
          <p:cNvSpPr>
            <a:spLocks noGrp="1"/>
          </p:cNvSpPr>
          <p:nvPr>
            <p:ph sz="quarter" idx="2"/>
          </p:nvPr>
        </p:nvSpPr>
        <p:spPr>
          <a:xfrm>
            <a:off x="900113" y="549275"/>
            <a:ext cx="6991350" cy="4876800"/>
          </a:xfrm>
        </p:spPr>
        <p:txBody>
          <a:bodyPr>
            <a:normAutofit fontScale="92500" lnSpcReduction="20000"/>
          </a:bodyPr>
          <a:lstStyle/>
          <a:p>
            <a:pPr marL="365760" indent="-256032" algn="just" fontAlgn="auto">
              <a:spcAft>
                <a:spcPts val="0"/>
              </a:spcAft>
              <a:buFont typeface="Wingdings 3"/>
              <a:buChar char=""/>
              <a:defRPr/>
            </a:pPr>
            <a:r>
              <a:rPr lang="es-AR" sz="2000" b="1" dirty="0" smtClean="0"/>
              <a:t>Jurisprudencia</a:t>
            </a:r>
            <a:r>
              <a:rPr lang="es-AR" sz="2000" dirty="0" smtClean="0"/>
              <a:t>:» Capel. Mar del </a:t>
            </a:r>
            <a:r>
              <a:rPr lang="es-AR" sz="2000" dirty="0" err="1" smtClean="0"/>
              <a:t>Plata,sala</a:t>
            </a:r>
            <a:r>
              <a:rPr lang="es-AR" sz="2000" dirty="0" smtClean="0"/>
              <a:t> I, octubre 9 de 2014, «Contar S.A. c. </a:t>
            </a:r>
            <a:r>
              <a:rPr lang="es-AR" sz="2000" dirty="0" err="1" smtClean="0"/>
              <a:t>A.H.M</a:t>
            </a:r>
            <a:r>
              <a:rPr lang="es-AR" sz="2000" dirty="0" smtClean="0"/>
              <a:t>. –Ejecutivo (publicada en </a:t>
            </a:r>
            <a:r>
              <a:rPr lang="es-AR" sz="2000" dirty="0" err="1" smtClean="0"/>
              <a:t>E.D</a:t>
            </a:r>
            <a:r>
              <a:rPr lang="es-AR" sz="2000" dirty="0" smtClean="0"/>
              <a:t>. 04.05.2015).</a:t>
            </a:r>
          </a:p>
          <a:p>
            <a:pPr marL="365760" indent="-256032" algn="just" fontAlgn="auto">
              <a:spcAft>
                <a:spcPts val="0"/>
              </a:spcAft>
              <a:buFont typeface="Wingdings 3"/>
              <a:buChar char=""/>
              <a:defRPr/>
            </a:pPr>
            <a:endParaRPr lang="es-AR" sz="2000" dirty="0" smtClean="0"/>
          </a:p>
          <a:p>
            <a:pPr marL="365760" indent="-256032" algn="just" fontAlgn="auto">
              <a:spcAft>
                <a:spcPts val="0"/>
              </a:spcAft>
              <a:buFont typeface="Wingdings 3"/>
              <a:buChar char=""/>
              <a:defRPr/>
            </a:pPr>
            <a:r>
              <a:rPr lang="es-AR" sz="2000" dirty="0" smtClean="0"/>
              <a:t>1. Toda vez que la </a:t>
            </a:r>
            <a:r>
              <a:rPr lang="es-AR" sz="2000" dirty="0" err="1" smtClean="0"/>
              <a:t>prescripcion</a:t>
            </a:r>
            <a:r>
              <a:rPr lang="es-AR" sz="2000" dirty="0" smtClean="0"/>
              <a:t> se interrumpa por una instancia judicial su efecto durara tanto como la propia instancia, de tal manera que la </a:t>
            </a:r>
            <a:r>
              <a:rPr lang="es-AR" sz="2000" dirty="0" err="1" smtClean="0"/>
              <a:t>prescripcion</a:t>
            </a:r>
            <a:r>
              <a:rPr lang="es-AR" sz="2000" dirty="0" smtClean="0"/>
              <a:t>, por corto que sea su término, no podrá cumplirse durante la instancia (mayoría).</a:t>
            </a:r>
          </a:p>
          <a:p>
            <a:pPr marL="365760" indent="-256032" algn="just" fontAlgn="auto">
              <a:spcAft>
                <a:spcPts val="0"/>
              </a:spcAft>
              <a:buFont typeface="Wingdings 3"/>
              <a:buChar char=""/>
              <a:defRPr/>
            </a:pPr>
            <a:endParaRPr lang="es-AR" sz="2000" dirty="0" smtClean="0"/>
          </a:p>
          <a:p>
            <a:pPr marL="365760" indent="-256032" algn="just" fontAlgn="auto">
              <a:spcAft>
                <a:spcPts val="0"/>
              </a:spcAft>
              <a:buFont typeface="Wingdings 3"/>
              <a:buChar char=""/>
              <a:defRPr/>
            </a:pPr>
            <a:r>
              <a:rPr lang="es-AR" sz="2000" dirty="0" smtClean="0"/>
              <a:t>2. La sola </a:t>
            </a:r>
            <a:r>
              <a:rPr lang="es-AR" sz="2000" dirty="0" err="1" smtClean="0"/>
              <a:t>interposicion</a:t>
            </a:r>
            <a:r>
              <a:rPr lang="es-AR" sz="2000" dirty="0" smtClean="0"/>
              <a:t> de la demanda basta para interrumpir la prescripción sin que sea necesaria su notificación, pues tal exigencia no se encuentra expresa ni tácitamente incluida en el art. 3986 del cód. civil. Subsiste, además, durante todo el desarrollo del proceso, aun en el caso de que la inacción del demandante se prolongue por un lapso igual al término de la prescripción (mayoría).</a:t>
            </a:r>
            <a:endParaRPr lang="es-AR" sz="2000" dirty="0"/>
          </a:p>
        </p:txBody>
      </p:sp>
      <p:sp>
        <p:nvSpPr>
          <p:cNvPr id="30724" name="6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2 Marcador de texto"/>
          <p:cNvSpPr>
            <a:spLocks noGrp="1"/>
          </p:cNvSpPr>
          <p:nvPr>
            <p:ph type="body" idx="1"/>
          </p:nvPr>
        </p:nvSpPr>
        <p:spPr/>
        <p:txBody>
          <a:bodyPr/>
          <a:lstStyle/>
          <a:p>
            <a:endParaRPr lang="es-ES" smtClean="0"/>
          </a:p>
        </p:txBody>
      </p:sp>
      <p:sp>
        <p:nvSpPr>
          <p:cNvPr id="31746" name="3 Marcador de texto"/>
          <p:cNvSpPr>
            <a:spLocks noGrp="1"/>
          </p:cNvSpPr>
          <p:nvPr>
            <p:ph type="body" sz="half" idx="3"/>
          </p:nvPr>
        </p:nvSpPr>
        <p:spPr>
          <a:xfrm>
            <a:off x="4645025" y="5410200"/>
            <a:ext cx="4041775" cy="762000"/>
          </a:xfrm>
        </p:spPr>
        <p:txBody>
          <a:bodyPr/>
          <a:lstStyle/>
          <a:p>
            <a:endParaRPr lang="es-ES" smtClean="0"/>
          </a:p>
        </p:txBody>
      </p:sp>
      <p:sp>
        <p:nvSpPr>
          <p:cNvPr id="6" name="5 Marcador de contenido"/>
          <p:cNvSpPr>
            <a:spLocks noGrp="1"/>
          </p:cNvSpPr>
          <p:nvPr>
            <p:ph sz="quarter" idx="4"/>
          </p:nvPr>
        </p:nvSpPr>
        <p:spPr>
          <a:xfrm>
            <a:off x="827088" y="476250"/>
            <a:ext cx="7777162" cy="4662488"/>
          </a:xfrm>
        </p:spPr>
        <p:txBody>
          <a:bodyPr>
            <a:normAutofit lnSpcReduction="10000"/>
          </a:bodyPr>
          <a:lstStyle/>
          <a:p>
            <a:pPr marL="365760" indent="-256032" algn="just" fontAlgn="auto">
              <a:spcAft>
                <a:spcPts val="0"/>
              </a:spcAft>
              <a:buFont typeface="Wingdings 3"/>
              <a:buChar char=""/>
              <a:defRPr/>
            </a:pPr>
            <a:r>
              <a:rPr lang="es-AR" dirty="0" smtClean="0"/>
              <a:t>3. </a:t>
            </a:r>
            <a:r>
              <a:rPr lang="es-AR" sz="2000" dirty="0" smtClean="0"/>
              <a:t>El abandono de la instancia por el actor no implica el desistimiento de a demanda a que se refiere el art. 3987 del Cód. civil, toda vez que la perención de la instancia no ha sido declarada; por tanto, subsiste el efecto interruptivo de la prescripción que produce la demanda (mayoría).</a:t>
            </a:r>
          </a:p>
          <a:p>
            <a:pPr marL="365760" indent="-256032" algn="just" fontAlgn="auto">
              <a:spcAft>
                <a:spcPts val="0"/>
              </a:spcAft>
              <a:buFont typeface="Wingdings 3"/>
              <a:buChar char=""/>
              <a:defRPr/>
            </a:pPr>
            <a:endParaRPr lang="es-AR" sz="2000" dirty="0"/>
          </a:p>
          <a:p>
            <a:pPr marL="365760" indent="-256032" algn="just" fontAlgn="auto">
              <a:spcAft>
                <a:spcPts val="0"/>
              </a:spcAft>
              <a:buFont typeface="Wingdings 3"/>
              <a:buChar char=""/>
              <a:defRPr/>
            </a:pPr>
            <a:r>
              <a:rPr lang="es-AR" sz="2000" dirty="0" smtClean="0"/>
              <a:t>4. Iniciado un juicio, no anoticiado el accionado y eternizada así la instancia, se produce un estado de incertidumbre similar al que el instituto de la prescripción procura evitar, y es dable señalar que, así como las situaciones civiles no pueden prolongarse indefinidamente, la cuestión no varía cuando se trata de un proceso judicial, pues este no puede permanecer inactivo más allá de lo razonable ( disidencia Rosales Cuello).</a:t>
            </a:r>
          </a:p>
          <a:p>
            <a:pPr marL="365760" indent="-256032" algn="just" fontAlgn="auto">
              <a:spcAft>
                <a:spcPts val="0"/>
              </a:spcAft>
              <a:buFont typeface="Wingdings 3"/>
              <a:buChar char=""/>
              <a:defRPr/>
            </a:pPr>
            <a:endParaRPr lang="es-AR" sz="2000" dirty="0"/>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2 Marcador de texto"/>
          <p:cNvSpPr>
            <a:spLocks noGrp="1"/>
          </p:cNvSpPr>
          <p:nvPr>
            <p:ph type="body" idx="1"/>
          </p:nvPr>
        </p:nvSpPr>
        <p:spPr/>
        <p:txBody>
          <a:bodyPr/>
          <a:lstStyle/>
          <a:p>
            <a:endParaRPr lang="es-ES" smtClean="0"/>
          </a:p>
        </p:txBody>
      </p:sp>
      <p:sp>
        <p:nvSpPr>
          <p:cNvPr id="32770" name="3 Marcador de texto"/>
          <p:cNvSpPr>
            <a:spLocks noGrp="1"/>
          </p:cNvSpPr>
          <p:nvPr>
            <p:ph type="body" sz="half" idx="3"/>
          </p:nvPr>
        </p:nvSpPr>
        <p:spPr>
          <a:xfrm>
            <a:off x="4645025" y="5410200"/>
            <a:ext cx="4041775" cy="762000"/>
          </a:xfrm>
        </p:spPr>
        <p:txBody>
          <a:bodyPr/>
          <a:lstStyle/>
          <a:p>
            <a:endParaRPr lang="es-ES" smtClean="0"/>
          </a:p>
        </p:txBody>
      </p:sp>
      <p:sp>
        <p:nvSpPr>
          <p:cNvPr id="32771" name="5 Marcador de contenido"/>
          <p:cNvSpPr>
            <a:spLocks noGrp="1"/>
          </p:cNvSpPr>
          <p:nvPr>
            <p:ph sz="quarter" idx="4"/>
          </p:nvPr>
        </p:nvSpPr>
        <p:spPr>
          <a:xfrm>
            <a:off x="1042988" y="692150"/>
            <a:ext cx="7632700" cy="4375150"/>
          </a:xfrm>
          <a:ln>
            <a:prstDash val="solid"/>
          </a:ln>
        </p:spPr>
        <p:txBody>
          <a:bodyPr/>
          <a:lstStyle/>
          <a:p>
            <a:pPr algn="just">
              <a:spcBef>
                <a:spcPct val="0"/>
              </a:spcBef>
            </a:pPr>
            <a:r>
              <a:rPr lang="es-AR" smtClean="0"/>
              <a:t>5. Siempre que el actor inicie el proceso y no notifique la demanda por un plazo igual o superior al de prescripción, quedará determinado el cese del efecto interruptivo y se justificará el acogimiento de la excepción (Rosales Cuello- minoría).</a:t>
            </a:r>
          </a:p>
        </p:txBody>
      </p:sp>
      <p:sp>
        <p:nvSpPr>
          <p:cNvPr id="32772" name="6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Interrupción de la prescripción</a:t>
            </a:r>
            <a:endParaRPr lang="es-AR" altLang="es-AR" sz="2400" dirty="0" smtClean="0">
              <a:solidFill>
                <a:schemeClr val="tx1"/>
              </a:solidFill>
            </a:endParaRPr>
          </a:p>
        </p:txBody>
      </p:sp>
      <p:sp>
        <p:nvSpPr>
          <p:cNvPr id="33794"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33795" name="5 Marcador de contenido"/>
          <p:cNvSpPr>
            <a:spLocks noGrp="1"/>
          </p:cNvSpPr>
          <p:nvPr>
            <p:ph sz="quarter" idx="2"/>
          </p:nvPr>
        </p:nvSpPr>
        <p:spPr>
          <a:xfrm>
            <a:off x="755650" y="1700213"/>
            <a:ext cx="7129463" cy="3468687"/>
          </a:xfrm>
          <a:ln>
            <a:prstDash val="solid"/>
          </a:ln>
        </p:spPr>
        <p:txBody>
          <a:bodyPr/>
          <a:lstStyle/>
          <a:p>
            <a:endParaRPr lang="es-AR" altLang="es-AR" smtClean="0"/>
          </a:p>
          <a:p>
            <a:r>
              <a:rPr lang="es-AR" altLang="es-AR" smtClean="0"/>
              <a:t>Interrupción por solicitud de arbitraje (2548)</a:t>
            </a:r>
          </a:p>
          <a:p>
            <a:endParaRPr lang="es-AR" altLang="es-AR" smtClean="0"/>
          </a:p>
          <a:p>
            <a:r>
              <a:rPr lang="es-AR" altLang="es-AR" smtClean="0"/>
              <a:t>Interrupción por derecho de retención (2592, e)</a:t>
            </a:r>
          </a:p>
          <a:p>
            <a:endParaRPr lang="es-AR" altLang="es-AR" smtClean="0"/>
          </a:p>
          <a:p>
            <a:r>
              <a:rPr lang="es-AR" altLang="es-AR" smtClean="0"/>
              <a:t>Alcance subjetivo (2549)</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Marcador de contenido 2"/>
          <p:cNvSpPr>
            <a:spLocks noGrp="1"/>
          </p:cNvSpPr>
          <p:nvPr>
            <p:ph idx="1"/>
          </p:nvPr>
        </p:nvSpPr>
        <p:spPr/>
        <p:txBody>
          <a:bodyPr/>
          <a:lstStyle/>
          <a:p>
            <a:r>
              <a:rPr lang="es-AR" altLang="es-AR" sz="2400" smtClean="0"/>
              <a:t>Se aclara la noción de “demanda”, la que comprende toda petición judicial.</a:t>
            </a:r>
          </a:p>
          <a:p>
            <a:endParaRPr lang="es-AR" altLang="es-AR" sz="2400" smtClean="0"/>
          </a:p>
          <a:p>
            <a:r>
              <a:rPr lang="es-AR" altLang="es-AR" sz="2400" smtClean="0"/>
              <a:t>Se aclara el supuesto de sentencia que pone fin al proceso. </a:t>
            </a:r>
          </a:p>
          <a:p>
            <a:endParaRPr lang="es-AR" altLang="es-AR" sz="2400" smtClean="0"/>
          </a:p>
          <a:p>
            <a:r>
              <a:rPr lang="es-AR" altLang="es-AR" sz="2400" smtClean="0"/>
              <a:t>Se otorga efecto interruptivo al derecho de retención.</a:t>
            </a:r>
          </a:p>
        </p:txBody>
      </p:sp>
      <p:sp>
        <p:nvSpPr>
          <p:cNvPr id="34818"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7992888" cy="1449388"/>
          </a:xfrm>
        </p:spPr>
        <p:txBody>
          <a:bodyPr>
            <a:noAutofit/>
          </a:bodyPr>
          <a:lstStyle/>
          <a:p>
            <a:pPr fontAlgn="auto">
              <a:spcAft>
                <a:spcPts val="0"/>
              </a:spcAft>
              <a:defRPr/>
            </a:pPr>
            <a:r>
              <a:rPr lang="es-AR" sz="2800" dirty="0">
                <a:solidFill>
                  <a:schemeClr val="tx1"/>
                </a:solidFill>
              </a:rPr>
              <a:t>Interrupción de la prescripción. </a:t>
            </a:r>
            <a:r>
              <a:rPr lang="es-AR" sz="2800" dirty="0" smtClean="0">
                <a:solidFill>
                  <a:schemeClr val="tx1"/>
                </a:solidFill>
              </a:rPr>
              <a:t>Novedades</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Dispensa de la prescripción</a:t>
            </a:r>
            <a:endParaRPr lang="es-AR" altLang="es-AR" sz="2400" dirty="0" smtClean="0">
              <a:solidFill>
                <a:schemeClr val="tx1"/>
              </a:solidFill>
            </a:endParaRPr>
          </a:p>
        </p:txBody>
      </p:sp>
      <p:sp>
        <p:nvSpPr>
          <p:cNvPr id="35842"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35843" name="5 Marcador de contenido"/>
          <p:cNvSpPr>
            <a:spLocks noGrp="1"/>
          </p:cNvSpPr>
          <p:nvPr>
            <p:ph sz="quarter" idx="2"/>
          </p:nvPr>
        </p:nvSpPr>
        <p:spPr>
          <a:xfrm>
            <a:off x="755650" y="1700213"/>
            <a:ext cx="7129463" cy="3468687"/>
          </a:xfrm>
          <a:ln>
            <a:prstDash val="solid"/>
          </a:ln>
        </p:spPr>
        <p:txBody>
          <a:bodyPr/>
          <a:lstStyle/>
          <a:p>
            <a:endParaRPr lang="es-AR" altLang="es-AR" smtClean="0"/>
          </a:p>
          <a:p>
            <a:r>
              <a:rPr lang="es-AR" altLang="es-AR" smtClean="0"/>
              <a:t>Dispensa (2550)</a:t>
            </a:r>
          </a:p>
          <a:p>
            <a:pPr lvl="1"/>
            <a:endParaRPr lang="es-AR" altLang="es-AR" smtClean="0"/>
          </a:p>
          <a:p>
            <a:pPr lvl="1"/>
            <a:r>
              <a:rPr lang="es-AR" altLang="es-AR" smtClean="0"/>
              <a:t>Causales de dispensa</a:t>
            </a:r>
          </a:p>
          <a:p>
            <a:pPr lvl="1"/>
            <a:endParaRPr lang="es-AR" altLang="es-AR" smtClean="0"/>
          </a:p>
          <a:p>
            <a:pPr lvl="1"/>
            <a:r>
              <a:rPr lang="es-AR" altLang="es-AR" smtClean="0"/>
              <a:t>Plazo para hacerla valer: 6 meses</a:t>
            </a:r>
          </a:p>
          <a:p>
            <a:pPr lvl="1"/>
            <a:endParaRPr lang="es-AR" altLang="es-AR" smtClean="0"/>
          </a:p>
          <a:p>
            <a:pPr lvl="1"/>
            <a:r>
              <a:rPr lang="es-AR" altLang="es-AR" smtClean="0"/>
              <a:t>Sucesiones vacantes sin curador.</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Normas procesales</a:t>
            </a:r>
            <a:endParaRPr lang="es-AR" altLang="es-AR" sz="2400" dirty="0" smtClean="0">
              <a:solidFill>
                <a:schemeClr val="tx1"/>
              </a:solidFill>
            </a:endParaRPr>
          </a:p>
        </p:txBody>
      </p:sp>
      <p:sp>
        <p:nvSpPr>
          <p:cNvPr id="36866"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36867" name="5 Marcador de contenido"/>
          <p:cNvSpPr>
            <a:spLocks noGrp="1"/>
          </p:cNvSpPr>
          <p:nvPr>
            <p:ph sz="quarter" idx="2"/>
          </p:nvPr>
        </p:nvSpPr>
        <p:spPr>
          <a:xfrm>
            <a:off x="755650" y="1700213"/>
            <a:ext cx="7129463" cy="3468687"/>
          </a:xfrm>
          <a:ln>
            <a:prstDash val="solid"/>
          </a:ln>
        </p:spPr>
        <p:txBody>
          <a:bodyPr/>
          <a:lstStyle/>
          <a:p>
            <a:endParaRPr lang="es-AR" altLang="es-AR" smtClean="0"/>
          </a:p>
          <a:p>
            <a:r>
              <a:rPr lang="es-AR" altLang="es-AR" smtClean="0"/>
              <a:t>Vías procesales (2551). Acción o excepción.</a:t>
            </a:r>
          </a:p>
          <a:p>
            <a:endParaRPr lang="es-AR" altLang="es-AR" smtClean="0"/>
          </a:p>
          <a:p>
            <a:r>
              <a:rPr lang="es-AR" altLang="es-AR" smtClean="0"/>
              <a:t>Facultades judiciales  (2552)</a:t>
            </a:r>
          </a:p>
          <a:p>
            <a:endParaRPr lang="es-AR" altLang="es-AR" smtClean="0"/>
          </a:p>
          <a:p>
            <a:r>
              <a:rPr lang="es-AR" altLang="es-AR" smtClean="0"/>
              <a:t>Oportunidad procesal para oponerla (2553).</a:t>
            </a:r>
          </a:p>
          <a:p>
            <a:endParaRPr lang="es-AR" altLang="es-AR"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Cómputo del </a:t>
            </a:r>
            <a:r>
              <a:rPr lang="es-AR" altLang="es-AR" sz="2400" dirty="0" smtClean="0">
                <a:solidFill>
                  <a:schemeClr val="tx1"/>
                </a:solidFill>
              </a:rPr>
              <a:t>plazo.</a:t>
            </a:r>
          </a:p>
        </p:txBody>
      </p:sp>
      <p:sp>
        <p:nvSpPr>
          <p:cNvPr id="6150" name="5 Marcador de contenido"/>
          <p:cNvSpPr>
            <a:spLocks noGrp="1"/>
          </p:cNvSpPr>
          <p:nvPr>
            <p:ph sz="quarter" idx="2"/>
          </p:nvPr>
        </p:nvSpPr>
        <p:spPr>
          <a:xfrm>
            <a:off x="755650" y="908050"/>
            <a:ext cx="7632700" cy="5689600"/>
          </a:xfrm>
        </p:spPr>
        <p:txBody>
          <a:bodyPr>
            <a:noAutofit/>
          </a:bodyPr>
          <a:lstStyle/>
          <a:p>
            <a:pPr marL="365760" indent="-256032" fontAlgn="auto">
              <a:spcAft>
                <a:spcPts val="0"/>
              </a:spcAft>
              <a:buFont typeface="Wingdings 3"/>
              <a:buChar char=""/>
              <a:defRPr/>
            </a:pPr>
            <a:endParaRPr lang="es-AR" altLang="es-AR" dirty="0" smtClean="0"/>
          </a:p>
          <a:p>
            <a:pPr marL="91440" indent="-91440" fontAlgn="auto">
              <a:spcAft>
                <a:spcPts val="0"/>
              </a:spcAft>
              <a:buFont typeface="Arial" charset="0"/>
              <a:buChar char="•"/>
              <a:defRPr/>
            </a:pPr>
            <a:r>
              <a:rPr lang="es-AR" dirty="0"/>
              <a:t>Comienzo del cómputo Principio general (2554):</a:t>
            </a:r>
          </a:p>
          <a:p>
            <a:pPr marL="384048" lvl="1" indent="-182880" fontAlgn="auto">
              <a:spcBef>
                <a:spcPts val="324"/>
              </a:spcBef>
              <a:spcAft>
                <a:spcPts val="0"/>
              </a:spcAft>
              <a:buFont typeface="Arial" charset="0"/>
              <a:buChar char="–"/>
              <a:defRPr/>
            </a:pPr>
            <a:r>
              <a:rPr lang="es-AR" sz="1800" dirty="0" smtClean="0"/>
              <a:t>«El transcurso del plazo de prescripción comienza el día que la prestación es exigible».</a:t>
            </a:r>
          </a:p>
          <a:p>
            <a:pPr marL="384048" lvl="1" indent="-182880" fontAlgn="auto">
              <a:spcBef>
                <a:spcPts val="324"/>
              </a:spcBef>
              <a:spcAft>
                <a:spcPts val="0"/>
              </a:spcAft>
              <a:buFont typeface="Arial" charset="0"/>
              <a:buChar char="–"/>
              <a:defRPr/>
            </a:pPr>
            <a:endParaRPr lang="es-ES" sz="1800" dirty="0" smtClean="0"/>
          </a:p>
          <a:p>
            <a:pPr marL="384048" lvl="1" indent="-182880" algn="just" fontAlgn="auto">
              <a:spcBef>
                <a:spcPts val="324"/>
              </a:spcBef>
              <a:spcAft>
                <a:spcPts val="0"/>
              </a:spcAft>
              <a:buFont typeface="Arial" charset="0"/>
              <a:buChar char="–"/>
              <a:defRPr/>
            </a:pPr>
            <a:r>
              <a:rPr lang="es-ES" sz="1800" b="1" dirty="0" smtClean="0"/>
              <a:t>Art. 2880 Código Civil de Quebec</a:t>
            </a:r>
            <a:r>
              <a:rPr lang="es-ES" sz="1800" dirty="0" smtClean="0"/>
              <a:t>:” … El día que la acción nace, fija el punto de partida de la prescripción liberatoria”.</a:t>
            </a:r>
          </a:p>
          <a:p>
            <a:pPr marL="384048" lvl="1" indent="-182880" algn="just" fontAlgn="auto">
              <a:spcBef>
                <a:spcPts val="324"/>
              </a:spcBef>
              <a:spcAft>
                <a:spcPts val="0"/>
              </a:spcAft>
              <a:buFont typeface="Arial" charset="0"/>
              <a:buChar char="–"/>
              <a:defRPr/>
            </a:pPr>
            <a:endParaRPr lang="es-ES" sz="1800" dirty="0" smtClean="0"/>
          </a:p>
          <a:p>
            <a:pPr marL="384048" lvl="1" indent="-182880" algn="just" fontAlgn="auto">
              <a:spcBef>
                <a:spcPts val="324"/>
              </a:spcBef>
              <a:spcAft>
                <a:spcPts val="0"/>
              </a:spcAft>
              <a:buFont typeface="Arial" charset="0"/>
              <a:buChar char="–"/>
              <a:defRPr/>
            </a:pPr>
            <a:r>
              <a:rPr lang="es-ES" sz="1800" b="1" dirty="0" smtClean="0"/>
              <a:t>Art. 194 del C.C. alemán</a:t>
            </a:r>
            <a:r>
              <a:rPr lang="es-ES" sz="1800" dirty="0" smtClean="0"/>
              <a:t>:” (1) El derecho a exigir de otro una acción o una omisión (pretensión) está sometido a prescripción, …”</a:t>
            </a:r>
          </a:p>
          <a:p>
            <a:pPr marL="384048" lvl="1" indent="-182880" algn="just" fontAlgn="auto">
              <a:spcBef>
                <a:spcPts val="324"/>
              </a:spcBef>
              <a:spcAft>
                <a:spcPts val="0"/>
              </a:spcAft>
              <a:buFont typeface="Arial" charset="0"/>
              <a:buChar char="–"/>
              <a:defRPr/>
            </a:pPr>
            <a:endParaRPr lang="es-ES" sz="1800" dirty="0" smtClean="0"/>
          </a:p>
          <a:p>
            <a:pPr marL="384048" lvl="1" indent="-182880" algn="just" fontAlgn="auto">
              <a:spcBef>
                <a:spcPts val="324"/>
              </a:spcBef>
              <a:spcAft>
                <a:spcPts val="0"/>
              </a:spcAft>
              <a:buFont typeface="Arial" charset="0"/>
              <a:buChar char="–"/>
              <a:defRPr/>
            </a:pPr>
            <a:r>
              <a:rPr lang="es-ES" sz="1800" b="1" dirty="0" smtClean="0"/>
              <a:t>Art. 1989 C.C. de Perú</a:t>
            </a:r>
            <a:r>
              <a:rPr lang="es-ES" sz="1800" dirty="0" smtClean="0"/>
              <a:t>:” La prescripción extingue la acción pero no el derecho mismo”.</a:t>
            </a:r>
          </a:p>
          <a:p>
            <a:pPr marL="384048" lvl="1" indent="-182880" algn="just" fontAlgn="auto">
              <a:spcBef>
                <a:spcPts val="324"/>
              </a:spcBef>
              <a:spcAft>
                <a:spcPts val="0"/>
              </a:spcAft>
              <a:buFont typeface="Arial" charset="0"/>
              <a:buChar char="–"/>
              <a:defRPr/>
            </a:pPr>
            <a:endParaRPr lang="es-ES" sz="1800" dirty="0" smtClean="0"/>
          </a:p>
          <a:p>
            <a:pPr marL="384048" lvl="1" indent="-182880" algn="just" fontAlgn="auto">
              <a:spcBef>
                <a:spcPts val="324"/>
              </a:spcBef>
              <a:spcAft>
                <a:spcPts val="0"/>
              </a:spcAft>
              <a:buFont typeface="Arial" charset="0"/>
              <a:buChar char="–"/>
              <a:defRPr/>
            </a:pPr>
            <a:r>
              <a:rPr lang="es-ES" sz="1800" b="1" dirty="0" smtClean="0"/>
              <a:t>Art. 112 C.C. cubano</a:t>
            </a:r>
            <a:r>
              <a:rPr lang="es-ES" sz="1800" dirty="0" smtClean="0"/>
              <a:t>:” las acciones civiles prescriben cuando no son ejercitadas dentro de los términos fijados en la ley”.</a:t>
            </a:r>
            <a:endParaRPr lang="es-AR" sz="1800" dirty="0" smtClean="0"/>
          </a:p>
          <a:p>
            <a:pPr marL="384048" lvl="1" indent="-182880" fontAlgn="auto">
              <a:spcBef>
                <a:spcPts val="324"/>
              </a:spcBef>
              <a:spcAft>
                <a:spcPts val="0"/>
              </a:spcAft>
              <a:buFont typeface="Arial" charset="0"/>
              <a:buChar char="–"/>
              <a:defRPr/>
            </a:pPr>
            <a:endParaRPr lang="es-ES" sz="1800" dirty="0" smtClean="0"/>
          </a:p>
          <a:p>
            <a:pPr marL="384048" lvl="1" indent="-182880" fontAlgn="auto">
              <a:spcBef>
                <a:spcPts val="324"/>
              </a:spcBef>
              <a:spcAft>
                <a:spcPts val="0"/>
              </a:spcAft>
              <a:buFont typeface="Verdana"/>
              <a:buNone/>
              <a:defRPr/>
            </a:pPr>
            <a:endParaRPr lang="es-AR" dirty="0"/>
          </a:p>
          <a:p>
            <a:pPr marL="384048" lvl="1" indent="-182880" fontAlgn="auto">
              <a:spcBef>
                <a:spcPts val="324"/>
              </a:spcBef>
              <a:spcAft>
                <a:spcPts val="0"/>
              </a:spcAft>
              <a:buFont typeface="Arial" charset="0"/>
              <a:buChar char="–"/>
              <a:defRPr/>
            </a:pPr>
            <a:endParaRPr lang="es-AR" dirty="0" smtClean="0"/>
          </a:p>
          <a:p>
            <a:pPr marL="384048" lvl="1" indent="-182880" fontAlgn="auto">
              <a:spcBef>
                <a:spcPts val="324"/>
              </a:spcBef>
              <a:spcAft>
                <a:spcPts val="0"/>
              </a:spcAft>
              <a:buFont typeface="Verdana"/>
              <a:buNone/>
              <a:defRPr/>
            </a:pPr>
            <a:endParaRPr lang="es-AR" dirty="0"/>
          </a:p>
          <a:p>
            <a:pPr marL="384048" lvl="1" indent="-182880" fontAlgn="auto">
              <a:spcBef>
                <a:spcPts val="324"/>
              </a:spcBef>
              <a:spcAft>
                <a:spcPts val="0"/>
              </a:spcAft>
              <a:buFont typeface="Arial" charset="0"/>
              <a:buChar char="–"/>
              <a:defRPr/>
            </a:pPr>
            <a:endParaRPr lang="es-AR" dirty="0"/>
          </a:p>
          <a:p>
            <a:pPr marL="384048" lvl="1" indent="-182880" fontAlgn="auto">
              <a:spcBef>
                <a:spcPts val="324"/>
              </a:spcBef>
              <a:spcAft>
                <a:spcPts val="0"/>
              </a:spcAft>
              <a:buFont typeface="Verdana"/>
              <a:buNone/>
              <a:defRPr/>
            </a:pPr>
            <a:endParaRPr lang="es-AR" dirty="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sz="quarter" idx="4"/>
          </p:nvPr>
        </p:nvSpPr>
        <p:spPr>
          <a:xfrm>
            <a:off x="500063" y="714375"/>
            <a:ext cx="8186737" cy="5522913"/>
          </a:xfrm>
        </p:spPr>
        <p:txBody>
          <a:bodyPr>
            <a:normAutofit fontScale="92500" lnSpcReduction="20000"/>
          </a:bodyPr>
          <a:lstStyle/>
          <a:p>
            <a:pPr marL="365760" indent="-256032" algn="just" fontAlgn="auto">
              <a:spcAft>
                <a:spcPts val="0"/>
              </a:spcAft>
              <a:buFont typeface="Wingdings 3"/>
              <a:buChar char=""/>
              <a:defRPr/>
            </a:pPr>
            <a:r>
              <a:rPr lang="es-ES" dirty="0" smtClean="0"/>
              <a:t> </a:t>
            </a:r>
            <a:r>
              <a:rPr lang="es-ES" b="1" dirty="0" smtClean="0"/>
              <a:t>Art. 2495 Proyecto de C.C.C. de 1998:”</a:t>
            </a:r>
            <a:r>
              <a:rPr lang="es-ES" dirty="0" smtClean="0"/>
              <a:t>Comienzo del curso. El curso de la prescripción se computa desde el día en que la acción puede ser ejercida”.</a:t>
            </a:r>
          </a:p>
          <a:p>
            <a:pPr marL="365760" indent="-256032" algn="just" fontAlgn="auto">
              <a:spcAft>
                <a:spcPts val="0"/>
              </a:spcAft>
              <a:buFont typeface="Wingdings 3"/>
              <a:buChar char=""/>
              <a:defRPr/>
            </a:pPr>
            <a:endParaRPr lang="es-ES" dirty="0" smtClean="0"/>
          </a:p>
          <a:p>
            <a:pPr marL="365760" indent="-256032" algn="just" fontAlgn="auto">
              <a:spcAft>
                <a:spcPts val="0"/>
              </a:spcAft>
              <a:buFont typeface="Wingdings 3"/>
              <a:buChar char=""/>
              <a:defRPr/>
            </a:pPr>
            <a:r>
              <a:rPr lang="es-ES" b="1" dirty="0" smtClean="0"/>
              <a:t>Art. 3984. Proyecto del Ejecutivo de 1993. </a:t>
            </a:r>
            <a:r>
              <a:rPr lang="es-ES" dirty="0" smtClean="0"/>
              <a:t>Todas las acciones son prescriptibles, salvo que lo contrario resulte de una disposición de la ley o que ellas correspondan a derechos indisponibles»</a:t>
            </a:r>
          </a:p>
          <a:p>
            <a:pPr marL="365760" indent="-256032" algn="just" fontAlgn="auto">
              <a:spcAft>
                <a:spcPts val="0"/>
              </a:spcAft>
              <a:buFont typeface="Wingdings 3"/>
              <a:buChar char=""/>
              <a:defRPr/>
            </a:pPr>
            <a:endParaRPr lang="es-ES" dirty="0"/>
          </a:p>
          <a:p>
            <a:pPr marL="365760" indent="-256032" algn="just" fontAlgn="auto">
              <a:spcAft>
                <a:spcPts val="0"/>
              </a:spcAft>
              <a:buFont typeface="Wingdings 3"/>
              <a:buChar char=""/>
              <a:defRPr/>
            </a:pPr>
            <a:r>
              <a:rPr lang="es-ES" b="1" dirty="0" smtClean="0"/>
              <a:t>Art. 4019 del C.C. de Vélez:»</a:t>
            </a:r>
            <a:r>
              <a:rPr lang="es-ES" dirty="0" smtClean="0"/>
              <a:t> Todas las acciones son prescriptibles con excepción de </a:t>
            </a:r>
            <a:r>
              <a:rPr lang="es-ES" smtClean="0"/>
              <a:t>las siguientes: …»</a:t>
            </a:r>
            <a:endParaRPr lang="es-ES" b="1" dirty="0" smtClean="0"/>
          </a:p>
          <a:p>
            <a:pPr marL="365760" indent="-256032" fontAlgn="auto">
              <a:spcAft>
                <a:spcPts val="0"/>
              </a:spcAft>
              <a:buFont typeface="Wingdings 3"/>
              <a:buChar char=""/>
              <a:defRPr/>
            </a:pPr>
            <a:endParaRPr lang="es-ES" dirty="0" smtClean="0"/>
          </a:p>
          <a:p>
            <a:pPr marL="365760" indent="-256032" fontAlgn="auto">
              <a:spcAft>
                <a:spcPts val="0"/>
              </a:spcAft>
              <a:buFont typeface="Wingdings 3"/>
              <a:buChar char=""/>
              <a:defRPr/>
            </a:pPr>
            <a:endParaRPr lang="es-ES" b="1" dirty="0"/>
          </a:p>
          <a:p>
            <a:pPr marL="365760" indent="-256032" fontAlgn="auto">
              <a:spcAft>
                <a:spcPts val="0"/>
              </a:spcAft>
              <a:buFont typeface="Wingdings 3"/>
              <a:buChar char=""/>
              <a:defRPr/>
            </a:pPr>
            <a:r>
              <a:rPr lang="es-ES" b="1" dirty="0" smtClean="0"/>
              <a:t>Computo del plazo:</a:t>
            </a:r>
          </a:p>
          <a:p>
            <a:pPr marL="365760" indent="-256032" fontAlgn="auto">
              <a:spcAft>
                <a:spcPts val="0"/>
              </a:spcAft>
              <a:buFont typeface="Wingdings 3"/>
              <a:buChar char=""/>
              <a:defRPr/>
            </a:pPr>
            <a:endParaRPr lang="es-ES" dirty="0" smtClean="0"/>
          </a:p>
          <a:p>
            <a:pPr marL="365760" indent="-256032" fontAlgn="auto">
              <a:spcAft>
                <a:spcPts val="0"/>
              </a:spcAft>
              <a:buFont typeface="Wingdings 3"/>
              <a:buChar char=""/>
              <a:defRPr/>
            </a:pPr>
            <a:r>
              <a:rPr lang="es-ES" dirty="0" smtClean="0"/>
              <a:t>Rendición de cuentas (art. 2555).</a:t>
            </a:r>
          </a:p>
          <a:p>
            <a:pPr marL="365760" indent="-256032" fontAlgn="auto">
              <a:spcAft>
                <a:spcPts val="0"/>
              </a:spcAft>
              <a:buFont typeface="Wingdings 3"/>
              <a:buChar char=""/>
              <a:defRPr/>
            </a:pPr>
            <a:endParaRPr lang="es-ES" dirty="0" smtClean="0"/>
          </a:p>
          <a:p>
            <a:pPr marL="365760" indent="-256032" fontAlgn="auto">
              <a:spcAft>
                <a:spcPts val="0"/>
              </a:spcAft>
              <a:buFont typeface="Wingdings 3"/>
              <a:buChar char=""/>
              <a:defRPr/>
            </a:pPr>
            <a:r>
              <a:rPr lang="es-ES" dirty="0" smtClean="0"/>
              <a:t>Servicios o suministros (art. 2556).</a:t>
            </a:r>
          </a:p>
          <a:p>
            <a:pPr marL="365760" indent="-256032" fontAlgn="auto">
              <a:spcAft>
                <a:spcPts val="0"/>
              </a:spcAft>
              <a:buFont typeface="Wingdings 3"/>
              <a:buChar char=""/>
              <a:defRPr/>
            </a:pPr>
            <a:endParaRPr lang="es-ES" dirty="0" smtClean="0"/>
          </a:p>
          <a:p>
            <a:pPr marL="365760" indent="-256032" fontAlgn="auto">
              <a:spcAft>
                <a:spcPts val="0"/>
              </a:spcAft>
              <a:buFont typeface="Wingdings 3"/>
              <a:buChar char=""/>
              <a:defRPr/>
            </a:pPr>
            <a:r>
              <a:rPr lang="es-ES" dirty="0" smtClean="0"/>
              <a:t>Prestaciones a intermediarios (art. 2557).</a:t>
            </a:r>
          </a:p>
          <a:p>
            <a:pPr marL="365760" indent="-256032" fontAlgn="auto">
              <a:spcAft>
                <a:spcPts val="0"/>
              </a:spcAft>
              <a:buFont typeface="Wingdings 3"/>
              <a:buChar char=""/>
              <a:defRPr/>
            </a:pPr>
            <a:endParaRPr lang="es-ES" dirty="0" smtClean="0"/>
          </a:p>
          <a:p>
            <a:pPr marL="365760" indent="-256032" fontAlgn="auto">
              <a:spcAft>
                <a:spcPts val="0"/>
              </a:spcAft>
              <a:buFont typeface="Wingdings 3"/>
              <a:buChar char=""/>
              <a:defRPr/>
            </a:pPr>
            <a:endParaRPr lang="es-AR" dirty="0"/>
          </a:p>
        </p:txBody>
      </p:sp>
      <p:sp>
        <p:nvSpPr>
          <p:cNvPr id="38914" name="6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Cómputo del plazo</a:t>
            </a:r>
            <a:endParaRPr lang="es-AR" altLang="es-AR" sz="2400" dirty="0" smtClean="0">
              <a:solidFill>
                <a:schemeClr val="tx1"/>
              </a:solidFill>
            </a:endParaRPr>
          </a:p>
        </p:txBody>
      </p:sp>
      <p:sp>
        <p:nvSpPr>
          <p:cNvPr id="39938"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39939" name="5 Marcador de contenido"/>
          <p:cNvSpPr>
            <a:spLocks noGrp="1"/>
          </p:cNvSpPr>
          <p:nvPr>
            <p:ph sz="quarter" idx="2"/>
          </p:nvPr>
        </p:nvSpPr>
        <p:spPr>
          <a:xfrm>
            <a:off x="250825" y="1700213"/>
            <a:ext cx="8424863" cy="3468687"/>
          </a:xfrm>
          <a:ln>
            <a:prstDash val="solid"/>
          </a:ln>
        </p:spPr>
        <p:txBody>
          <a:bodyPr/>
          <a:lstStyle/>
          <a:p>
            <a:endParaRPr lang="es-AR" altLang="es-AR" smtClean="0"/>
          </a:p>
          <a:p>
            <a:pPr>
              <a:buFont typeface="Wingdings" pitchFamily="2" charset="2"/>
              <a:buChar char="v"/>
            </a:pPr>
            <a:r>
              <a:rPr lang="es-AR" smtClean="0"/>
              <a:t>Prestaciones por servicios prestados en procedimientos (2558)</a:t>
            </a:r>
          </a:p>
          <a:p>
            <a:pPr marL="782638" lvl="2" indent="-182563">
              <a:buFont typeface="Arial" charset="0"/>
              <a:buChar char="–"/>
            </a:pPr>
            <a:r>
              <a:rPr lang="es-AR" sz="2000" smtClean="0"/>
              <a:t>Honorarios regulados</a:t>
            </a:r>
          </a:p>
          <a:p>
            <a:pPr marL="782638" lvl="2" indent="-182563">
              <a:buFont typeface="Arial" charset="0"/>
              <a:buChar char="–"/>
            </a:pPr>
            <a:r>
              <a:rPr lang="es-AR" sz="2000" smtClean="0"/>
              <a:t>Honorarios no regulados</a:t>
            </a:r>
          </a:p>
          <a:p>
            <a:pPr marL="782638" lvl="2" indent="-182563">
              <a:buFont typeface="Arial" charset="0"/>
              <a:buChar char="–"/>
            </a:pPr>
            <a:r>
              <a:rPr lang="es-AR" sz="2000" smtClean="0"/>
              <a:t>Cese antes del fin del proceso</a:t>
            </a:r>
          </a:p>
          <a:p>
            <a:pPr marL="365125" lvl="1" indent="-255588">
              <a:spcBef>
                <a:spcPts val="400"/>
              </a:spcBef>
              <a:buSzPct val="68000"/>
              <a:buFont typeface="Wingdings" pitchFamily="2" charset="2"/>
              <a:buChar char="v"/>
            </a:pPr>
            <a:endParaRPr lang="es-AR" sz="2400" smtClean="0"/>
          </a:p>
          <a:p>
            <a:pPr marL="365125" lvl="1" indent="-255588">
              <a:spcBef>
                <a:spcPts val="400"/>
              </a:spcBef>
              <a:buSzPct val="68000"/>
              <a:buFont typeface="Wingdings" pitchFamily="2" charset="2"/>
              <a:buChar char="v"/>
            </a:pPr>
            <a:r>
              <a:rPr lang="es-AR" sz="2400" smtClean="0"/>
              <a:t>Créditos sujetos a plazos indeterminados (2559)</a:t>
            </a:r>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Cómputo del plazo</a:t>
            </a:r>
            <a:endParaRPr lang="es-AR" altLang="es-AR" sz="2400" dirty="0" smtClean="0">
              <a:solidFill>
                <a:schemeClr val="tx1"/>
              </a:solidFill>
            </a:endParaRPr>
          </a:p>
        </p:txBody>
      </p:sp>
      <p:sp>
        <p:nvSpPr>
          <p:cNvPr id="6150" name="5 Marcador de contenido"/>
          <p:cNvSpPr>
            <a:spLocks noGrp="1"/>
          </p:cNvSpPr>
          <p:nvPr>
            <p:ph sz="quarter" idx="2"/>
          </p:nvPr>
        </p:nvSpPr>
        <p:spPr>
          <a:xfrm>
            <a:off x="250825" y="1143000"/>
            <a:ext cx="8424863" cy="4025900"/>
          </a:xfrm>
        </p:spPr>
        <p:txBody>
          <a:bodyPr>
            <a:noAutofit/>
          </a:bodyPr>
          <a:lstStyle/>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r>
              <a:rPr lang="es-AR" altLang="es-AR" dirty="0"/>
              <a:t>Agresiones sexuales a incapaces (</a:t>
            </a:r>
            <a:r>
              <a:rPr lang="es-AR" altLang="es-AR" dirty="0" smtClean="0"/>
              <a:t>2654)</a:t>
            </a:r>
          </a:p>
          <a:p>
            <a:pPr marL="365760" indent="-256032" fontAlgn="auto">
              <a:spcAft>
                <a:spcPts val="0"/>
              </a:spcAft>
              <a:buFont typeface="Wingdings 3"/>
              <a:buChar char=""/>
              <a:defRPr/>
            </a:pPr>
            <a:endParaRPr lang="es-AR" altLang="es-AR" dirty="0"/>
          </a:p>
          <a:p>
            <a:pPr marL="365760" indent="-256032" fontAlgn="auto">
              <a:spcAft>
                <a:spcPts val="0"/>
              </a:spcAft>
              <a:buFont typeface="Wingdings 3"/>
              <a:buChar char=""/>
              <a:defRPr/>
            </a:pPr>
            <a:r>
              <a:rPr lang="es-AR" altLang="es-AR" dirty="0" smtClean="0"/>
              <a:t>Nulidades </a:t>
            </a:r>
            <a:r>
              <a:rPr lang="es-AR" altLang="es-AR" dirty="0"/>
              <a:t>relativas, revisión e </a:t>
            </a:r>
            <a:r>
              <a:rPr lang="es-AR" altLang="es-AR" dirty="0" err="1"/>
              <a:t>inoponibilidad</a:t>
            </a:r>
            <a:endParaRPr lang="es-AR" altLang="es-AR" dirty="0"/>
          </a:p>
          <a:p>
            <a:pPr marL="621792" lvl="1" fontAlgn="auto">
              <a:spcBef>
                <a:spcPts val="324"/>
              </a:spcBef>
              <a:spcAft>
                <a:spcPts val="0"/>
              </a:spcAft>
              <a:buFont typeface="Verdana"/>
              <a:buChar char="◦"/>
              <a:defRPr/>
            </a:pPr>
            <a:r>
              <a:rPr lang="es-AR" altLang="es-AR" dirty="0"/>
              <a:t>Vicios de la voluntad (2563, a)</a:t>
            </a:r>
          </a:p>
          <a:p>
            <a:pPr marL="621792" lvl="1" fontAlgn="auto">
              <a:spcBef>
                <a:spcPts val="324"/>
              </a:spcBef>
              <a:spcAft>
                <a:spcPts val="0"/>
              </a:spcAft>
              <a:buFont typeface="Verdana"/>
              <a:buChar char="◦"/>
              <a:defRPr/>
            </a:pPr>
            <a:r>
              <a:rPr lang="es-AR" altLang="es-AR" dirty="0"/>
              <a:t>Simulación entre partes (</a:t>
            </a:r>
            <a:r>
              <a:rPr lang="es-AR" altLang="es-AR" dirty="0" err="1"/>
              <a:t>2563,b</a:t>
            </a:r>
            <a:r>
              <a:rPr lang="es-AR" altLang="es-AR" dirty="0"/>
              <a:t>)</a:t>
            </a:r>
          </a:p>
          <a:p>
            <a:pPr marL="621792" lvl="1" fontAlgn="auto">
              <a:spcBef>
                <a:spcPts val="324"/>
              </a:spcBef>
              <a:spcAft>
                <a:spcPts val="0"/>
              </a:spcAft>
              <a:buFont typeface="Verdana"/>
              <a:buChar char="◦"/>
              <a:defRPr/>
            </a:pPr>
            <a:r>
              <a:rPr lang="es-AR" altLang="es-AR" dirty="0"/>
              <a:t>Simulación por terceros (2563, b)</a:t>
            </a:r>
          </a:p>
          <a:p>
            <a:pPr marL="621792" lvl="1" fontAlgn="auto">
              <a:spcBef>
                <a:spcPts val="324"/>
              </a:spcBef>
              <a:spcAft>
                <a:spcPts val="0"/>
              </a:spcAft>
              <a:buFont typeface="Verdana"/>
              <a:buChar char="◦"/>
              <a:defRPr/>
            </a:pPr>
            <a:r>
              <a:rPr lang="es-AR" altLang="es-AR" dirty="0"/>
              <a:t>Incapacidad (</a:t>
            </a:r>
            <a:r>
              <a:rPr lang="es-AR" altLang="es-AR" dirty="0" err="1"/>
              <a:t>2563,c</a:t>
            </a:r>
            <a:r>
              <a:rPr lang="es-AR" altLang="es-AR" dirty="0"/>
              <a:t>)</a:t>
            </a:r>
          </a:p>
          <a:p>
            <a:pPr marL="365760" lvl="1" indent="-256032" fontAlgn="auto">
              <a:spcBef>
                <a:spcPts val="400"/>
              </a:spcBef>
              <a:spcAft>
                <a:spcPts val="0"/>
              </a:spcAft>
              <a:buSzPct val="68000"/>
              <a:buFont typeface="Wingdings" pitchFamily="2" charset="2"/>
              <a:buChar char="v"/>
              <a:defRPr/>
            </a:pPr>
            <a:endParaRPr lang="es-AR" sz="2400"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pitchFamily="2" charset="2"/>
              <a:buChar char="v"/>
              <a:defRPr/>
            </a:pPr>
            <a:endParaRPr lang="es-AR" altLang="es-AR" dirty="0" smtClean="0"/>
          </a:p>
          <a:p>
            <a:pPr marL="365760" indent="-256032" fontAlgn="auto">
              <a:spcAft>
                <a:spcPts val="0"/>
              </a:spcAft>
              <a:buFont typeface="Wingdings 3"/>
              <a:buChar char=""/>
              <a:defRPr/>
            </a:pPr>
            <a:endParaRPr lang="es-AR" altLang="es-AR" dirty="0" smtClean="0"/>
          </a:p>
          <a:p>
            <a:pPr marL="365760" indent="-256032" fontAlgn="auto">
              <a:spcAft>
                <a:spcPts val="0"/>
              </a:spcAft>
              <a:buFont typeface="Wingdings 3"/>
              <a:buChar char=""/>
              <a:defRPr/>
            </a:pPr>
            <a:endParaRPr lang="es-AR" altLang="es-AR" dirty="0" smtClean="0"/>
          </a:p>
        </p:txBody>
      </p:sp>
      <p:sp>
        <p:nvSpPr>
          <p:cNvPr id="40963" name="4 Marcador de texto"/>
          <p:cNvSpPr>
            <a:spLocks noGrp="1"/>
          </p:cNvSpPr>
          <p:nvPr>
            <p:ph type="body" idx="1"/>
          </p:nvPr>
        </p:nvSpPr>
        <p:spPr/>
        <p:txBody>
          <a:bodyPr/>
          <a:lstStyle/>
          <a:p>
            <a:endParaRPr lang="es-ES"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Cómputo del plazo</a:t>
            </a:r>
            <a:endParaRPr lang="es-AR" altLang="es-AR" sz="2400" dirty="0" smtClean="0">
              <a:solidFill>
                <a:schemeClr val="tx1"/>
              </a:solidFill>
            </a:endParaRPr>
          </a:p>
        </p:txBody>
      </p:sp>
      <p:sp>
        <p:nvSpPr>
          <p:cNvPr id="41986"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41987" name="5 Marcador de contenido"/>
          <p:cNvSpPr>
            <a:spLocks noGrp="1"/>
          </p:cNvSpPr>
          <p:nvPr>
            <p:ph sz="quarter" idx="2"/>
          </p:nvPr>
        </p:nvSpPr>
        <p:spPr>
          <a:xfrm>
            <a:off x="250825" y="1905000"/>
            <a:ext cx="8424863" cy="3468688"/>
          </a:xfrm>
          <a:ln>
            <a:prstDash val="solid"/>
          </a:ln>
        </p:spPr>
        <p:txBody>
          <a:bodyPr/>
          <a:lstStyle/>
          <a:p>
            <a:r>
              <a:rPr lang="es-AR" altLang="es-AR" smtClean="0"/>
              <a:t>Lesión (2563, e)</a:t>
            </a:r>
          </a:p>
          <a:p>
            <a:endParaRPr lang="es-AR" altLang="es-AR" smtClean="0"/>
          </a:p>
          <a:p>
            <a:r>
              <a:rPr lang="es-AR" altLang="es-AR" smtClean="0"/>
              <a:t>Fraude (2563, f)</a:t>
            </a:r>
          </a:p>
          <a:p>
            <a:endParaRPr lang="es-AR" altLang="es-AR" smtClean="0"/>
          </a:p>
          <a:p>
            <a:r>
              <a:rPr lang="es-AR" altLang="es-AR" smtClean="0"/>
              <a:t>Revisión (2563, g)</a:t>
            </a:r>
          </a:p>
          <a:p>
            <a:endParaRPr lang="es-AR" altLang="es-AR" smtClean="0"/>
          </a:p>
          <a:p>
            <a:r>
              <a:rPr lang="es-AR" altLang="es-AR" smtClean="0"/>
              <a:t>Responsabilidad por ruina (2564, c)</a:t>
            </a:r>
          </a:p>
          <a:p>
            <a:endParaRPr lang="es-AR" altLang="es-AR" smtClean="0"/>
          </a:p>
          <a:p>
            <a:r>
              <a:rPr lang="es-AR" altLang="es-AR" smtClean="0"/>
              <a:t>Documentos endosables o al portador (2564,d)</a:t>
            </a:r>
          </a:p>
          <a:p>
            <a:endParaRPr lang="es-AR" altLang="es-AR" smtClean="0"/>
          </a:p>
          <a:p>
            <a:r>
              <a:rPr lang="es-AR" altLang="es-AR" smtClean="0"/>
              <a:t>Cobro de medianería (2020)</a:t>
            </a:r>
          </a:p>
          <a:p>
            <a:pPr marL="365125" lvl="1" indent="-255588">
              <a:spcBef>
                <a:spcPts val="400"/>
              </a:spcBef>
              <a:buSzPct val="68000"/>
              <a:buFont typeface="Wingdings" pitchFamily="2" charset="2"/>
              <a:buChar char="v"/>
            </a:pPr>
            <a:endParaRPr lang="es-AR" sz="2400"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Marcador de contenido 2"/>
          <p:cNvSpPr>
            <a:spLocks noGrp="1"/>
          </p:cNvSpPr>
          <p:nvPr>
            <p:ph idx="1"/>
          </p:nvPr>
        </p:nvSpPr>
        <p:spPr/>
        <p:txBody>
          <a:bodyPr/>
          <a:lstStyle/>
          <a:p>
            <a:r>
              <a:rPr lang="es-AR" sz="2400" smtClean="0"/>
              <a:t>En general de repiten las reglas vigentes en los Códigos Civil y Comercial.</a:t>
            </a:r>
          </a:p>
          <a:p>
            <a:endParaRPr lang="es-AR" sz="2400" smtClean="0"/>
          </a:p>
          <a:p>
            <a:r>
              <a:rPr lang="es-AR" sz="2400" smtClean="0"/>
              <a:t>Se aclaran reglas dudosas </a:t>
            </a:r>
          </a:p>
          <a:p>
            <a:pPr lvl="1"/>
            <a:r>
              <a:rPr lang="es-AR" sz="2000" smtClean="0"/>
              <a:t>Comienzo del plazo</a:t>
            </a:r>
          </a:p>
          <a:p>
            <a:pPr lvl="1"/>
            <a:r>
              <a:rPr lang="es-AR" sz="2000" smtClean="0"/>
              <a:t>Honorarios devengados en procesos.</a:t>
            </a:r>
          </a:p>
          <a:p>
            <a:pPr lvl="1"/>
            <a:r>
              <a:rPr lang="es-AR" sz="2000" smtClean="0"/>
              <a:t>Créditos con plazo indeterminado</a:t>
            </a:r>
          </a:p>
          <a:p>
            <a:pPr lvl="1"/>
            <a:r>
              <a:rPr lang="es-AR" sz="2000" smtClean="0"/>
              <a:t>Simulación por terceros</a:t>
            </a:r>
          </a:p>
          <a:p>
            <a:endParaRPr lang="es-AR" sz="2400" smtClean="0"/>
          </a:p>
          <a:p>
            <a:r>
              <a:rPr lang="es-AR" sz="2400" smtClean="0"/>
              <a:t>Se modifican algunas reglas</a:t>
            </a:r>
          </a:p>
          <a:p>
            <a:pPr lvl="1"/>
            <a:r>
              <a:rPr lang="es-AR" sz="2000" smtClean="0"/>
              <a:t>Lesión: el plazo corre desde que la obligación debe ser cumplida, en el C.C. desde la celebración del acto.</a:t>
            </a:r>
          </a:p>
        </p:txBody>
      </p:sp>
      <p:sp>
        <p:nvSpPr>
          <p:cNvPr id="43010"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7992888" cy="1449388"/>
          </a:xfrm>
        </p:spPr>
        <p:txBody>
          <a:bodyPr>
            <a:noAutofit/>
          </a:bodyPr>
          <a:lstStyle/>
          <a:p>
            <a:pPr fontAlgn="auto">
              <a:spcAft>
                <a:spcPts val="0"/>
              </a:spcAft>
              <a:defRPr/>
            </a:pPr>
            <a:r>
              <a:rPr lang="es-AR" sz="2800" dirty="0">
                <a:solidFill>
                  <a:schemeClr val="tx1"/>
                </a:solidFill>
              </a:rPr>
              <a:t>Prescripción liberatoria. Cómputo del plazo. Novedades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57200" y="44624"/>
            <a:ext cx="8363272" cy="1143000"/>
          </a:xfrm>
        </p:spPr>
        <p:txBody>
          <a:bodyPr rtlCol="0">
            <a:noAutofit/>
          </a:bodyPr>
          <a:lstStyle/>
          <a:p>
            <a:pPr fontAlgn="auto">
              <a:spcAft>
                <a:spcPts val="0"/>
              </a:spcAft>
              <a:defRPr/>
            </a:pPr>
            <a:r>
              <a:rPr lang="es-AR" altLang="es-AR" sz="2400" dirty="0">
                <a:solidFill>
                  <a:schemeClr val="tx1"/>
                </a:solidFill>
              </a:rPr>
              <a:t>Prescripción liberatoria. Plazos de prescripción</a:t>
            </a:r>
            <a:endParaRPr lang="es-AR" altLang="es-AR" sz="2400" dirty="0" smtClean="0">
              <a:solidFill>
                <a:schemeClr val="tx1"/>
              </a:solidFill>
            </a:endParaRPr>
          </a:p>
        </p:txBody>
      </p:sp>
      <p:sp>
        <p:nvSpPr>
          <p:cNvPr id="44034" name="4 Marcador de texto"/>
          <p:cNvSpPr>
            <a:spLocks noGrp="1"/>
          </p:cNvSpPr>
          <p:nvPr>
            <p:ph type="body" idx="1"/>
          </p:nvPr>
        </p:nvSpPr>
        <p:spPr>
          <a:xfrm>
            <a:off x="1116013" y="1052513"/>
            <a:ext cx="4535487" cy="576262"/>
          </a:xfrm>
        </p:spPr>
        <p:txBody>
          <a:bodyPr/>
          <a:lstStyle/>
          <a:p>
            <a:r>
              <a:rPr lang="es-AR" altLang="es-AR" sz="2800" smtClean="0"/>
              <a:t>Código Civil y Comercial</a:t>
            </a:r>
          </a:p>
        </p:txBody>
      </p:sp>
      <p:sp>
        <p:nvSpPr>
          <p:cNvPr id="44035" name="5 Marcador de contenido"/>
          <p:cNvSpPr>
            <a:spLocks noGrp="1"/>
          </p:cNvSpPr>
          <p:nvPr>
            <p:ph sz="quarter" idx="2"/>
          </p:nvPr>
        </p:nvSpPr>
        <p:spPr>
          <a:xfrm>
            <a:off x="250825" y="1905000"/>
            <a:ext cx="8424863" cy="3468688"/>
          </a:xfrm>
          <a:ln>
            <a:prstDash val="solid"/>
          </a:ln>
        </p:spPr>
        <p:txBody>
          <a:bodyPr/>
          <a:lstStyle/>
          <a:p>
            <a:r>
              <a:rPr lang="es-AR" altLang="es-AR" smtClean="0"/>
              <a:t>Plazo general (2560): 5 años</a:t>
            </a:r>
          </a:p>
          <a:p>
            <a:endParaRPr lang="es-AR" altLang="es-AR" smtClean="0"/>
          </a:p>
          <a:p>
            <a:r>
              <a:rPr lang="es-AR" altLang="es-AR" smtClean="0"/>
              <a:t>Plazos especiales. 10 años, 3 años, 2 años y 1 año.</a:t>
            </a:r>
          </a:p>
          <a:p>
            <a:pPr marL="365125" lvl="1" indent="-255588">
              <a:spcBef>
                <a:spcPts val="400"/>
              </a:spcBef>
              <a:buSzPct val="68000"/>
              <a:buFont typeface="Wingdings" pitchFamily="2" charset="2"/>
              <a:buChar char="v"/>
            </a:pPr>
            <a:endParaRPr lang="es-AR" sz="2400" smtClean="0"/>
          </a:p>
          <a:p>
            <a:pPr>
              <a:buFont typeface="Wingdings" pitchFamily="2" charset="2"/>
              <a:buChar char="v"/>
            </a:pPr>
            <a:endParaRPr lang="es-AR" altLang="es-AR" smtClean="0"/>
          </a:p>
          <a:p>
            <a:pPr>
              <a:buFont typeface="Wingdings" pitchFamily="2" charset="2"/>
              <a:buChar char="v"/>
            </a:pPr>
            <a:endParaRPr lang="es-AR" altLang="es-AR" smtClean="0"/>
          </a:p>
          <a:p>
            <a:endParaRPr lang="es-AR" altLang="es-AR" smtClean="0"/>
          </a:p>
          <a:p>
            <a:endParaRPr lang="es-AR" altLang="es-AR"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Marcador de contenido 2"/>
          <p:cNvSpPr>
            <a:spLocks noGrp="1"/>
          </p:cNvSpPr>
          <p:nvPr>
            <p:ph idx="1"/>
          </p:nvPr>
        </p:nvSpPr>
        <p:spPr/>
        <p:txBody>
          <a:bodyPr/>
          <a:lstStyle/>
          <a:p>
            <a:r>
              <a:rPr lang="es-AR" altLang="es-AR" sz="2400" smtClean="0"/>
              <a:t>Art. 2560. Plazo de prescripción general: 5 años</a:t>
            </a:r>
          </a:p>
          <a:p>
            <a:endParaRPr lang="es-AR" altLang="es-AR" sz="2400" smtClean="0"/>
          </a:p>
          <a:p>
            <a:r>
              <a:rPr lang="es-AR" altLang="es-AR" sz="2400" smtClean="0"/>
              <a:t>Plazos en acciones de daños.</a:t>
            </a:r>
          </a:p>
          <a:p>
            <a:pPr lvl="1"/>
            <a:r>
              <a:rPr lang="es-AR" altLang="es-AR" sz="2000" smtClean="0"/>
              <a:t>Plazo general: 3 años (2561).</a:t>
            </a:r>
          </a:p>
          <a:p>
            <a:pPr lvl="1"/>
            <a:r>
              <a:rPr lang="es-AR" altLang="es-AR" sz="2000" smtClean="0"/>
              <a:t>Transporte: 2 años (2652, d)</a:t>
            </a:r>
          </a:p>
          <a:p>
            <a:pPr lvl="1"/>
            <a:r>
              <a:rPr lang="es-AR" altLang="es-AR" sz="2000" smtClean="0"/>
              <a:t>Reclamo de derecho común de daños derivados de accidentes y enfermedades del trabajo: 2 años (2562 a)</a:t>
            </a:r>
          </a:p>
          <a:p>
            <a:pPr lvl="1"/>
            <a:r>
              <a:rPr lang="es-AR" altLang="es-AR" sz="2000" smtClean="0"/>
              <a:t>Agresiones sexuales a personas incapaces: 10 años (2561).</a:t>
            </a:r>
          </a:p>
          <a:p>
            <a:pPr lvl="1"/>
            <a:r>
              <a:rPr lang="es-AR" altLang="es-AR" sz="2000" smtClean="0"/>
              <a:t>Derivados de delitos de lesa humanidad: imprescriptibles (2561).</a:t>
            </a:r>
          </a:p>
        </p:txBody>
      </p:sp>
      <p:sp>
        <p:nvSpPr>
          <p:cNvPr id="45058"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7992888" cy="1449388"/>
          </a:xfrm>
        </p:spPr>
        <p:txBody>
          <a:bodyPr>
            <a:noAutofit/>
          </a:bodyPr>
          <a:lstStyle/>
          <a:p>
            <a:pPr fontAlgn="auto">
              <a:spcAft>
                <a:spcPts val="0"/>
              </a:spcAft>
              <a:defRPr/>
            </a:pPr>
            <a:r>
              <a:rPr lang="es-AR" sz="2800" dirty="0">
                <a:solidFill>
                  <a:schemeClr val="tx1"/>
                </a:solidFill>
              </a:rPr>
              <a:t>Plazos en el Código Civil y Comercial</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Marcador de contenido 2"/>
          <p:cNvSpPr>
            <a:spLocks noGrp="1"/>
          </p:cNvSpPr>
          <p:nvPr>
            <p:ph idx="1"/>
          </p:nvPr>
        </p:nvSpPr>
        <p:spPr>
          <a:xfrm>
            <a:off x="250825" y="1481138"/>
            <a:ext cx="8569325" cy="4525962"/>
          </a:xfrm>
        </p:spPr>
        <p:txBody>
          <a:bodyPr/>
          <a:lstStyle/>
          <a:p>
            <a:r>
              <a:rPr lang="es-AR" altLang="es-AR" sz="2400" smtClean="0"/>
              <a:t>Plazo de 2 años (2562).</a:t>
            </a:r>
          </a:p>
          <a:p>
            <a:pPr lvl="1"/>
            <a:endParaRPr lang="es-AR" altLang="es-AR" sz="1800" smtClean="0"/>
          </a:p>
          <a:p>
            <a:pPr lvl="1"/>
            <a:r>
              <a:rPr lang="es-AR" altLang="es-AR" sz="2000" smtClean="0"/>
              <a:t>Declaración de nulidad relativa y  revisión de actos jurídicos.</a:t>
            </a:r>
          </a:p>
          <a:p>
            <a:pPr lvl="1"/>
            <a:r>
              <a:rPr lang="es-AR" altLang="es-AR" sz="2000" smtClean="0"/>
              <a:t>Reclamo de todo lo que se devenga por años o plazos periódicos más cortos (4027 C.C.)</a:t>
            </a:r>
          </a:p>
          <a:p>
            <a:pPr lvl="1"/>
            <a:r>
              <a:rPr lang="es-AR" altLang="es-AR" sz="2000" smtClean="0"/>
              <a:t>Ingratitud o del legado por indignidad (4034 C.C.)</a:t>
            </a:r>
          </a:p>
          <a:p>
            <a:pPr lvl="1"/>
            <a:r>
              <a:rPr lang="es-AR" altLang="es-AR" sz="2000" smtClean="0"/>
              <a:t>Declaración de inoponibilidad del acto por fraude (4033 C.C.).</a:t>
            </a:r>
          </a:p>
        </p:txBody>
      </p:sp>
      <p:sp>
        <p:nvSpPr>
          <p:cNvPr id="46082"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7992888" cy="1449388"/>
          </a:xfrm>
        </p:spPr>
        <p:txBody>
          <a:bodyPr>
            <a:noAutofit/>
          </a:bodyPr>
          <a:lstStyle/>
          <a:p>
            <a:pPr fontAlgn="auto">
              <a:spcAft>
                <a:spcPts val="0"/>
              </a:spcAft>
              <a:defRPr/>
            </a:pPr>
            <a:r>
              <a:rPr lang="es-AR" sz="2800" dirty="0">
                <a:solidFill>
                  <a:schemeClr val="tx1"/>
                </a:solidFill>
              </a:rPr>
              <a:t>Plazos en el Código Civil y Comercial</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Marcador de contenido 2"/>
          <p:cNvSpPr>
            <a:spLocks noGrp="1"/>
          </p:cNvSpPr>
          <p:nvPr>
            <p:ph idx="1"/>
          </p:nvPr>
        </p:nvSpPr>
        <p:spPr>
          <a:xfrm>
            <a:off x="250825" y="1481138"/>
            <a:ext cx="8569325" cy="4525962"/>
          </a:xfrm>
        </p:spPr>
        <p:txBody>
          <a:bodyPr/>
          <a:lstStyle/>
          <a:p>
            <a:pPr>
              <a:buFont typeface="Arial" charset="0"/>
              <a:buChar char="•"/>
            </a:pPr>
            <a:r>
              <a:rPr lang="es-AR" altLang="es-AR" sz="2400" smtClean="0"/>
              <a:t>Plazo de 1 año (2564).</a:t>
            </a:r>
          </a:p>
          <a:p>
            <a:pPr lvl="1">
              <a:buFont typeface="Arial" charset="0"/>
              <a:buChar char="•"/>
            </a:pPr>
            <a:endParaRPr lang="es-AR" altLang="es-AR" sz="2000" smtClean="0"/>
          </a:p>
          <a:p>
            <a:pPr lvl="1">
              <a:buFont typeface="Arial" charset="0"/>
              <a:buChar char="•"/>
            </a:pPr>
            <a:r>
              <a:rPr lang="es-AR" altLang="es-AR" sz="2000" smtClean="0"/>
              <a:t>Reclamo por vicios redhibitorios (4041 C.C.)</a:t>
            </a:r>
          </a:p>
          <a:p>
            <a:pPr lvl="1">
              <a:buFont typeface="Arial" charset="0"/>
              <a:buChar char="•"/>
            </a:pPr>
            <a:r>
              <a:rPr lang="es-AR" altLang="es-AR" sz="2000" smtClean="0"/>
              <a:t>Acciones posesorias (4038 C.C.)</a:t>
            </a:r>
          </a:p>
          <a:p>
            <a:pPr lvl="1">
              <a:buFont typeface="Arial" charset="0"/>
              <a:buChar char="•"/>
            </a:pPr>
            <a:r>
              <a:rPr lang="es-AR" altLang="es-AR" sz="2000" smtClean="0"/>
              <a:t>Reclamo por ruina total o parcial (1646 C.C.)</a:t>
            </a:r>
          </a:p>
          <a:p>
            <a:pPr lvl="1">
              <a:buFont typeface="Arial" charset="0"/>
              <a:buChar char="•"/>
            </a:pPr>
            <a:r>
              <a:rPr lang="es-AR" altLang="es-AR" sz="2000" smtClean="0"/>
              <a:t>Reclamos procedentes de documentos endosables o al portador (848,2)</a:t>
            </a:r>
          </a:p>
          <a:p>
            <a:pPr lvl="1">
              <a:buFont typeface="Arial" charset="0"/>
              <a:buChar char="•"/>
            </a:pPr>
            <a:r>
              <a:rPr lang="es-AR" altLang="es-AR" sz="2000" smtClean="0"/>
              <a:t>Repetición de lo pagado en concepto de alimentos</a:t>
            </a:r>
          </a:p>
          <a:p>
            <a:pPr lvl="1">
              <a:buFont typeface="Arial" charset="0"/>
              <a:buChar char="•"/>
            </a:pPr>
            <a:r>
              <a:rPr lang="es-AR" altLang="es-AR" sz="2000" smtClean="0"/>
              <a:t>Acción autónoma de cosa juzgada.</a:t>
            </a:r>
          </a:p>
        </p:txBody>
      </p:sp>
      <p:sp>
        <p:nvSpPr>
          <p:cNvPr id="47106"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7992888" cy="1449388"/>
          </a:xfrm>
        </p:spPr>
        <p:txBody>
          <a:bodyPr>
            <a:noAutofit/>
          </a:bodyPr>
          <a:lstStyle/>
          <a:p>
            <a:pPr fontAlgn="auto">
              <a:spcAft>
                <a:spcPts val="0"/>
              </a:spcAft>
              <a:defRPr/>
            </a:pPr>
            <a:r>
              <a:rPr lang="es-AR" sz="2800" dirty="0">
                <a:solidFill>
                  <a:schemeClr val="tx1"/>
                </a:solidFill>
              </a:rPr>
              <a:t>Plazos en el Código Civil y Comercial</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Marcador de contenido 2"/>
          <p:cNvSpPr>
            <a:spLocks noGrp="1"/>
          </p:cNvSpPr>
          <p:nvPr>
            <p:ph idx="1"/>
          </p:nvPr>
        </p:nvSpPr>
        <p:spPr>
          <a:xfrm>
            <a:off x="250825" y="1138238"/>
            <a:ext cx="8569325" cy="4883150"/>
          </a:xfrm>
        </p:spPr>
        <p:txBody>
          <a:bodyPr>
            <a:normAutofit fontScale="92500" lnSpcReduction="20000"/>
          </a:bodyPr>
          <a:lstStyle/>
          <a:p>
            <a:pPr marL="365760" indent="-256032" fontAlgn="auto">
              <a:spcAft>
                <a:spcPts val="0"/>
              </a:spcAft>
              <a:buFont typeface="Wingdings 3" charset="2"/>
              <a:buChar char=""/>
              <a:defRPr/>
            </a:pPr>
            <a:r>
              <a:rPr lang="es-ES" altLang="es-AR" sz="2400" b="1" u="sng" dirty="0"/>
              <a:t>Redacción original.</a:t>
            </a:r>
          </a:p>
          <a:p>
            <a:pPr marL="365760" indent="-256032" fontAlgn="auto">
              <a:spcAft>
                <a:spcPts val="0"/>
              </a:spcAft>
              <a:buFont typeface="Wingdings 3" charset="2"/>
              <a:buChar char=""/>
              <a:defRPr/>
            </a:pPr>
            <a:r>
              <a:rPr lang="es-ES" altLang="es-AR" sz="2400" b="1" dirty="0"/>
              <a:t>Prescripción.</a:t>
            </a:r>
            <a:r>
              <a:rPr lang="es-ES" altLang="es-AR" sz="2400" dirty="0"/>
              <a:t> Las acciones y sanciones emergentes de la presente ley prescribirán en el término de tres (3) años. La prescripción se interrumpirá por la comisión de nuevas infracciones o por el inicio de las actuaciones administrativas o judiciales.</a:t>
            </a:r>
            <a:endParaRPr lang="es-AR" altLang="es-AR" sz="2400" dirty="0"/>
          </a:p>
          <a:p>
            <a:pPr marL="365760" indent="-256032" fontAlgn="auto">
              <a:spcAft>
                <a:spcPts val="0"/>
              </a:spcAft>
              <a:buFont typeface="Wingdings 3" charset="2"/>
              <a:buChar char=""/>
              <a:defRPr/>
            </a:pPr>
            <a:endParaRPr lang="es-AR" altLang="es-AR" sz="2400" b="1" dirty="0" smtClean="0"/>
          </a:p>
          <a:p>
            <a:pPr marL="365760" indent="-256032" fontAlgn="auto">
              <a:spcAft>
                <a:spcPts val="0"/>
              </a:spcAft>
              <a:buFont typeface="Wingdings 3" charset="2"/>
              <a:buChar char=""/>
              <a:defRPr/>
            </a:pPr>
            <a:r>
              <a:rPr lang="es-AR" altLang="es-AR" sz="2400" b="1" u="sng" dirty="0" smtClean="0"/>
              <a:t>Reforma </a:t>
            </a:r>
            <a:r>
              <a:rPr lang="es-AR" altLang="es-AR" sz="2400" b="1" u="sng" dirty="0"/>
              <a:t>por Ley 26.361</a:t>
            </a:r>
          </a:p>
          <a:p>
            <a:pPr marL="365760" indent="-256032" fontAlgn="auto">
              <a:spcAft>
                <a:spcPts val="0"/>
              </a:spcAft>
              <a:buFont typeface="Wingdings 3" charset="2"/>
              <a:buChar char=""/>
              <a:defRPr/>
            </a:pPr>
            <a:r>
              <a:rPr lang="es-AR" altLang="es-AR" sz="2400" b="1" dirty="0"/>
              <a:t>ARTICULO 50.</a:t>
            </a:r>
            <a:r>
              <a:rPr lang="es-AR" altLang="es-AR" sz="2400" dirty="0"/>
              <a:t> — Prescripción. Las acciones judiciales, las administrativas y las sanciones emergentes de la presente ley prescribirán en el término de TRES (3) años. Cuando por otras leyes generales o especiales se fijen plazos de prescripción distintos del establecido precedentemente se estará al más favorable al consumidor o usuario. La prescripción se interrumpirá por la comisión de nuevas infracciones o por el inicio de las actuaciones administrativas o judiciales.</a:t>
            </a:r>
          </a:p>
        </p:txBody>
      </p:sp>
      <p:sp>
        <p:nvSpPr>
          <p:cNvPr id="48130"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1449388"/>
          </a:xfrm>
        </p:spPr>
        <p:txBody>
          <a:bodyPr>
            <a:noAutofit/>
          </a:bodyPr>
          <a:lstStyle/>
          <a:p>
            <a:pPr fontAlgn="auto">
              <a:spcAft>
                <a:spcPts val="0"/>
              </a:spcAft>
              <a:defRPr/>
            </a:pPr>
            <a:r>
              <a:rPr lang="es-AR" sz="2800" dirty="0">
                <a:solidFill>
                  <a:schemeClr val="tx1"/>
                </a:solidFill>
              </a:rPr>
              <a:t>La modificación al artículo 50 de la Ley 24.240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Marcador de contenido 2"/>
          <p:cNvSpPr>
            <a:spLocks noGrp="1"/>
          </p:cNvSpPr>
          <p:nvPr>
            <p:ph idx="1"/>
          </p:nvPr>
        </p:nvSpPr>
        <p:spPr>
          <a:xfrm>
            <a:off x="179388" y="1427163"/>
            <a:ext cx="8569325" cy="4881562"/>
          </a:xfrm>
        </p:spPr>
        <p:txBody>
          <a:bodyPr/>
          <a:lstStyle/>
          <a:p>
            <a:r>
              <a:rPr lang="es-AR" altLang="es-AR" sz="2400" b="1" smtClean="0"/>
              <a:t>Texto según Ley 26.944</a:t>
            </a:r>
          </a:p>
          <a:p>
            <a:r>
              <a:rPr lang="es-AR" altLang="es-AR" sz="2400" b="1" smtClean="0"/>
              <a:t>Artículo 50. Prescripción</a:t>
            </a:r>
            <a:r>
              <a:rPr lang="es-AR" altLang="es-AR" sz="2400" smtClean="0"/>
              <a:t>: Las sanciones emergentes de la presente ley prescriben en el término de  TRES (3) años. La prescripción se interrumpe por la comisión de nuevas infracciones o por el inicio de las actuaciones administrativas”</a:t>
            </a:r>
          </a:p>
          <a:p>
            <a:endParaRPr lang="es-AR" altLang="es-AR" sz="2400" smtClean="0"/>
          </a:p>
          <a:p>
            <a:pPr algn="just"/>
            <a:r>
              <a:rPr lang="es-AR" altLang="es-AR" sz="2400" b="1" smtClean="0"/>
              <a:t>A partir del 1 de agosto de 2015 las acciones judiciales de cumplimiento o reparación derivadas de relaciones de consumo se regirán por el Código Civil y Comercial (o normas especiales, si existieran)</a:t>
            </a:r>
          </a:p>
        </p:txBody>
      </p:sp>
      <p:sp>
        <p:nvSpPr>
          <p:cNvPr id="49154"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1449388"/>
          </a:xfrm>
        </p:spPr>
        <p:txBody>
          <a:bodyPr>
            <a:noAutofit/>
          </a:bodyPr>
          <a:lstStyle/>
          <a:p>
            <a:pPr fontAlgn="auto">
              <a:spcAft>
                <a:spcPts val="0"/>
              </a:spcAft>
              <a:defRPr/>
            </a:pPr>
            <a:r>
              <a:rPr lang="es-AR" sz="2800" dirty="0">
                <a:solidFill>
                  <a:schemeClr val="tx1"/>
                </a:solidFill>
              </a:rPr>
              <a:t>La modificación al artículo 50 de la Ley 24.240</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Marcador de contenido 2"/>
          <p:cNvSpPr>
            <a:spLocks noGrp="1"/>
          </p:cNvSpPr>
          <p:nvPr>
            <p:ph idx="1"/>
          </p:nvPr>
        </p:nvSpPr>
        <p:spPr>
          <a:xfrm>
            <a:off x="179388" y="1427163"/>
            <a:ext cx="8569325" cy="4881562"/>
          </a:xfrm>
        </p:spPr>
        <p:txBody>
          <a:bodyPr/>
          <a:lstStyle/>
          <a:p>
            <a:pPr>
              <a:buFont typeface="Arial" charset="0"/>
              <a:buChar char="•"/>
            </a:pPr>
            <a:r>
              <a:rPr lang="es-AR" altLang="es-AR" sz="2400" smtClean="0"/>
              <a:t>2537. Modificación de los plazos por ley posterior.</a:t>
            </a:r>
          </a:p>
          <a:p>
            <a:pPr>
              <a:buFont typeface="Wingdings 3" pitchFamily="18" charset="2"/>
              <a:buNone/>
            </a:pPr>
            <a:r>
              <a:rPr lang="es-AR" altLang="es-AR" sz="2400" smtClean="0"/>
              <a:t>	Los plazos de prescripción en curso al momento de entrada en vigencia de la nueva ley se rigen por la ley anterior.</a:t>
            </a:r>
          </a:p>
          <a:p>
            <a:pPr>
              <a:buFont typeface="Wingdings 3" pitchFamily="18" charset="2"/>
              <a:buNone/>
            </a:pPr>
            <a:r>
              <a:rPr lang="es-AR" altLang="es-AR" sz="2400" smtClean="0"/>
              <a:t>	Sin embargo, si por esa ley se requiere mayor tiempo que el que fijan las nuevas, quedan cumplidos una vez que transcurra el tiempo designado por las nuevas leyes, contados desde el día de su vigencia, excepto que el plazo fijado por la ley antigua finalice antes que el nuevo plazo contado a partir de la nueva ley, en cuyo caso se mantiene la ley anterior.</a:t>
            </a:r>
          </a:p>
        </p:txBody>
      </p:sp>
      <p:sp>
        <p:nvSpPr>
          <p:cNvPr id="50178"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1449388"/>
          </a:xfrm>
        </p:spPr>
        <p:txBody>
          <a:bodyPr>
            <a:noAutofit/>
          </a:bodyPr>
          <a:lstStyle/>
          <a:p>
            <a:pPr algn="ctr" fontAlgn="auto">
              <a:spcAft>
                <a:spcPts val="0"/>
              </a:spcAft>
              <a:defRPr/>
            </a:pPr>
            <a:r>
              <a:rPr lang="es-AR" altLang="es-AR" sz="2800" dirty="0" smtClean="0">
                <a:solidFill>
                  <a:schemeClr val="tx1"/>
                </a:solidFill>
              </a:rPr>
              <a:t>Modificación de los plazos de prescripción por el nuevo Código</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Marcador de contenido 2"/>
          <p:cNvSpPr>
            <a:spLocks noGrp="1"/>
          </p:cNvSpPr>
          <p:nvPr>
            <p:ph idx="1"/>
          </p:nvPr>
        </p:nvSpPr>
        <p:spPr>
          <a:xfrm>
            <a:off x="107950" y="922338"/>
            <a:ext cx="8785225" cy="4883150"/>
          </a:xfrm>
        </p:spPr>
        <p:txBody>
          <a:bodyPr/>
          <a:lstStyle/>
          <a:p>
            <a:pPr>
              <a:buFont typeface="Arial" charset="0"/>
              <a:buChar char="•"/>
            </a:pPr>
            <a:r>
              <a:rPr lang="es-AR" altLang="es-AR" sz="2400" b="1" smtClean="0"/>
              <a:t>1.- Plazos iguales</a:t>
            </a:r>
            <a:endParaRPr lang="es-AR" altLang="es-AR" sz="2400" smtClean="0"/>
          </a:p>
          <a:p>
            <a:pPr>
              <a:buFont typeface="Arial" charset="0"/>
              <a:buChar char="•"/>
            </a:pPr>
            <a:endParaRPr lang="es-AR" altLang="es-AR" sz="2400" b="1" smtClean="0"/>
          </a:p>
          <a:p>
            <a:pPr>
              <a:buFont typeface="Arial" charset="0"/>
              <a:buChar char="•"/>
            </a:pPr>
            <a:endParaRPr lang="es-AR" altLang="es-AR" sz="1000" b="1" smtClean="0"/>
          </a:p>
          <a:p>
            <a:pPr>
              <a:buFont typeface="Arial" charset="0"/>
              <a:buChar char="•"/>
            </a:pPr>
            <a:r>
              <a:rPr lang="es-AR" altLang="es-AR" sz="2200" smtClean="0"/>
              <a:t>Rige el plazo del Código Civil, desde el comienzo del curso de la prescripción</a:t>
            </a:r>
          </a:p>
          <a:p>
            <a:pPr>
              <a:buFont typeface="Arial" charset="0"/>
              <a:buChar char="•"/>
            </a:pPr>
            <a:endParaRPr lang="es-AR" altLang="es-AR" sz="2200" smtClean="0"/>
          </a:p>
          <a:p>
            <a:pPr>
              <a:buFont typeface="Arial" charset="0"/>
              <a:buChar char="•"/>
            </a:pPr>
            <a:r>
              <a:rPr lang="es-AR" altLang="es-AR" sz="2200" b="1" smtClean="0"/>
              <a:t>Ej.: acción de simulación cuyo plazo comienza a correr el 01/01/15. </a:t>
            </a:r>
          </a:p>
          <a:p>
            <a:pPr>
              <a:buFont typeface="Arial" charset="0"/>
              <a:buChar char="•"/>
            </a:pPr>
            <a:endParaRPr lang="es-AR" altLang="es-AR" sz="2200" b="1" smtClean="0"/>
          </a:p>
          <a:p>
            <a:pPr>
              <a:buFont typeface="Arial" charset="0"/>
              <a:buChar char="•"/>
            </a:pPr>
            <a:r>
              <a:rPr lang="es-AR" altLang="es-AR" sz="2200" smtClean="0"/>
              <a:t>Prescribe el 01/01/17 (sin importar la entrada en vigencia del CC y C).</a:t>
            </a:r>
          </a:p>
          <a:p>
            <a:pPr>
              <a:buFont typeface="Arial" charset="0"/>
              <a:buChar char="•"/>
            </a:pPr>
            <a:endParaRPr lang="es-AR" altLang="es-AR" sz="2200" smtClean="0"/>
          </a:p>
        </p:txBody>
      </p:sp>
      <p:sp>
        <p:nvSpPr>
          <p:cNvPr id="51202"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801316"/>
          </a:xfrm>
        </p:spPr>
        <p:txBody>
          <a:bodyPr>
            <a:noAutofit/>
          </a:bodyPr>
          <a:lstStyle/>
          <a:p>
            <a:pPr algn="ctr" fontAlgn="auto">
              <a:spcAft>
                <a:spcPts val="0"/>
              </a:spcAft>
              <a:defRPr/>
            </a:pPr>
            <a:r>
              <a:rPr lang="es-AR" altLang="es-AR" sz="2800" dirty="0">
                <a:solidFill>
                  <a:schemeClr val="tx1"/>
                </a:solidFill>
              </a:rPr>
              <a:t>La aplicación de los plazos de prescripción</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Marcador de contenido 2"/>
          <p:cNvSpPr>
            <a:spLocks noGrp="1"/>
          </p:cNvSpPr>
          <p:nvPr>
            <p:ph idx="1"/>
          </p:nvPr>
        </p:nvSpPr>
        <p:spPr>
          <a:xfrm>
            <a:off x="107950" y="922338"/>
            <a:ext cx="8785225" cy="4883150"/>
          </a:xfrm>
        </p:spPr>
        <p:txBody>
          <a:bodyPr/>
          <a:lstStyle/>
          <a:p>
            <a:pPr>
              <a:buFont typeface="Arial" charset="0"/>
              <a:buChar char="•"/>
            </a:pPr>
            <a:r>
              <a:rPr lang="es-AR" altLang="es-AR" sz="2400" b="1" smtClean="0"/>
              <a:t>2.-  Plazo CC más largo que el plazo CCy C</a:t>
            </a:r>
          </a:p>
          <a:p>
            <a:pPr>
              <a:buFont typeface="Arial" charset="0"/>
              <a:buChar char="•"/>
            </a:pPr>
            <a:endParaRPr lang="es-AR" altLang="es-AR" sz="1000" b="1" smtClean="0"/>
          </a:p>
          <a:p>
            <a:pPr>
              <a:buFont typeface="Arial" charset="0"/>
              <a:buChar char="•"/>
            </a:pPr>
            <a:r>
              <a:rPr lang="es-AR" altLang="es-AR" sz="2200" smtClean="0"/>
              <a:t>Vence al vencimiento del plazo Código Civil y Comercial, contado desde su vigencia, excepto que el plazo del Código Civil venza antes.</a:t>
            </a:r>
          </a:p>
          <a:p>
            <a:pPr>
              <a:buFont typeface="Arial" charset="0"/>
              <a:buChar char="•"/>
            </a:pPr>
            <a:endParaRPr lang="es-AR" altLang="es-AR" sz="2200" smtClean="0"/>
          </a:p>
          <a:p>
            <a:pPr>
              <a:buFont typeface="Arial" charset="0"/>
              <a:buChar char="•"/>
            </a:pPr>
            <a:r>
              <a:rPr lang="es-AR" altLang="es-AR" sz="2200" b="1" smtClean="0"/>
              <a:t>Ej.: cumplimiento contractual. CC: 10 años; CC yC: 5 años.</a:t>
            </a:r>
          </a:p>
          <a:p>
            <a:pPr>
              <a:buFont typeface="Arial" charset="0"/>
              <a:buChar char="•"/>
            </a:pPr>
            <a:endParaRPr lang="es-AR" altLang="es-AR" sz="2200" smtClean="0"/>
          </a:p>
          <a:p>
            <a:pPr>
              <a:buFont typeface="Arial" charset="0"/>
              <a:buChar char="•"/>
            </a:pPr>
            <a:r>
              <a:rPr lang="es-AR" altLang="es-AR" sz="2000" b="1" i="1" u="sng" smtClean="0"/>
              <a:t>Primer ejemplo</a:t>
            </a:r>
            <a:r>
              <a:rPr lang="es-AR" altLang="es-AR" sz="2000" smtClean="0"/>
              <a:t>: la prescripción comienza a correr el 01/01/14.</a:t>
            </a:r>
          </a:p>
          <a:p>
            <a:pPr lvl="1">
              <a:buFont typeface="Arial" charset="0"/>
              <a:buChar char="•"/>
            </a:pPr>
            <a:r>
              <a:rPr lang="es-AR" altLang="es-AR" sz="2000" smtClean="0"/>
              <a:t>De acuerdo al CC, prescribiría el 01/01/24.</a:t>
            </a:r>
          </a:p>
          <a:p>
            <a:pPr lvl="1">
              <a:buFont typeface="Arial" charset="0"/>
              <a:buChar char="•"/>
            </a:pPr>
            <a:r>
              <a:rPr lang="es-AR" sz="2000" smtClean="0"/>
              <a:t>Se hace correr en plazo del CCyC desde el 01/08/15</a:t>
            </a:r>
            <a:r>
              <a:rPr lang="es-AR" altLang="es-AR" sz="2000" smtClean="0"/>
              <a:t>. Vencería 01/08/20.</a:t>
            </a:r>
          </a:p>
          <a:p>
            <a:pPr lvl="1">
              <a:buFont typeface="Arial" charset="0"/>
              <a:buChar char="•"/>
            </a:pPr>
            <a:r>
              <a:rPr lang="es-AR" altLang="es-AR" sz="2000" b="1" smtClean="0"/>
              <a:t>En consecuencia</a:t>
            </a:r>
            <a:r>
              <a:rPr lang="es-AR" altLang="es-AR" sz="2000" smtClean="0"/>
              <a:t>, la prescripción se produce el 01/08/20 (plazo designado por las nuevas leyes, contado desde el día de su vigencia).</a:t>
            </a:r>
          </a:p>
        </p:txBody>
      </p:sp>
      <p:sp>
        <p:nvSpPr>
          <p:cNvPr id="52226"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801316"/>
          </a:xfrm>
        </p:spPr>
        <p:txBody>
          <a:bodyPr>
            <a:noAutofit/>
          </a:bodyPr>
          <a:lstStyle/>
          <a:p>
            <a:pPr algn="ctr" fontAlgn="auto">
              <a:spcAft>
                <a:spcPts val="0"/>
              </a:spcAft>
              <a:defRPr/>
            </a:pPr>
            <a:r>
              <a:rPr lang="es-AR" altLang="es-AR" sz="2800" dirty="0">
                <a:solidFill>
                  <a:schemeClr val="tx1"/>
                </a:solidFill>
              </a:rPr>
              <a:t>La aplicación de los plazos de prescripción</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Marcador de contenido 2"/>
          <p:cNvSpPr>
            <a:spLocks noGrp="1"/>
          </p:cNvSpPr>
          <p:nvPr>
            <p:ph idx="1"/>
          </p:nvPr>
        </p:nvSpPr>
        <p:spPr>
          <a:xfrm>
            <a:off x="107950" y="922338"/>
            <a:ext cx="8785225" cy="4883150"/>
          </a:xfrm>
        </p:spPr>
        <p:txBody>
          <a:bodyPr/>
          <a:lstStyle/>
          <a:p>
            <a:pPr>
              <a:buFont typeface="Arial" charset="0"/>
              <a:buChar char="•"/>
            </a:pPr>
            <a:r>
              <a:rPr lang="es-AR" altLang="es-AR" sz="2400" b="1" smtClean="0"/>
              <a:t>2.-  Plazo CC más largo que el plazo CCy C</a:t>
            </a:r>
          </a:p>
          <a:p>
            <a:pPr>
              <a:buFont typeface="Arial" charset="0"/>
              <a:buChar char="•"/>
            </a:pPr>
            <a:endParaRPr lang="es-AR" altLang="es-AR" sz="1000" b="1" smtClean="0"/>
          </a:p>
          <a:p>
            <a:pPr>
              <a:buFont typeface="Arial" charset="0"/>
              <a:buChar char="•"/>
            </a:pPr>
            <a:r>
              <a:rPr lang="es-AR" altLang="es-AR" sz="2200" smtClean="0"/>
              <a:t>Vence al vencimiento del plazo Código Civil y Comercial, contado desde su vigencia, excepto que el plazo del Código Civil venza antes.</a:t>
            </a:r>
          </a:p>
          <a:p>
            <a:pPr>
              <a:buFont typeface="Arial" charset="0"/>
              <a:buChar char="•"/>
            </a:pPr>
            <a:endParaRPr lang="es-AR" altLang="es-AR" sz="2200" smtClean="0"/>
          </a:p>
          <a:p>
            <a:pPr>
              <a:buFont typeface="Arial" charset="0"/>
              <a:buChar char="•"/>
            </a:pPr>
            <a:r>
              <a:rPr lang="es-AR" altLang="es-AR" sz="2200" b="1" smtClean="0"/>
              <a:t>Ej.: cumplimiento contractual. CC: 10 años; CC yC: 5 años.</a:t>
            </a:r>
          </a:p>
          <a:p>
            <a:pPr>
              <a:buFont typeface="Arial" charset="0"/>
              <a:buChar char="•"/>
            </a:pPr>
            <a:endParaRPr lang="es-AR" altLang="es-AR" sz="2200" smtClean="0"/>
          </a:p>
          <a:p>
            <a:pPr>
              <a:buFont typeface="Arial" charset="0"/>
              <a:buChar char="•"/>
            </a:pPr>
            <a:r>
              <a:rPr lang="es-AR" sz="2000" b="1" i="1" u="sng" smtClean="0"/>
              <a:t>Segundo ejemplo</a:t>
            </a:r>
            <a:r>
              <a:rPr lang="es-AR" sz="2000" smtClean="0"/>
              <a:t>: la prescripción comienza a correr 01/01/2006.</a:t>
            </a:r>
          </a:p>
          <a:p>
            <a:pPr lvl="1">
              <a:buFont typeface="Arial" charset="0"/>
              <a:buChar char="•"/>
            </a:pPr>
            <a:r>
              <a:rPr lang="es-AR" altLang="es-AR" sz="2000" smtClean="0"/>
              <a:t>De acuerdo al CC, prescribiría </a:t>
            </a:r>
            <a:r>
              <a:rPr lang="es-AR" sz="2000" smtClean="0"/>
              <a:t>01/01/2016.</a:t>
            </a:r>
          </a:p>
          <a:p>
            <a:pPr lvl="1">
              <a:buFont typeface="Arial" charset="0"/>
              <a:buChar char="•"/>
            </a:pPr>
            <a:r>
              <a:rPr lang="es-AR" sz="2000" smtClean="0"/>
              <a:t>Se hace correr en plazo del CCyC desde el 01/08/15. Vencería el 01/08/20.</a:t>
            </a:r>
          </a:p>
          <a:p>
            <a:pPr lvl="1">
              <a:buFont typeface="Arial" charset="0"/>
              <a:buChar char="•"/>
            </a:pPr>
            <a:r>
              <a:rPr lang="es-AR" sz="2000" b="1" smtClean="0"/>
              <a:t>En consecuencia</a:t>
            </a:r>
            <a:r>
              <a:rPr lang="es-AR" sz="2000" smtClean="0"/>
              <a:t>, la prescripción se produce el 01/01/16 (el plazo del CC finaliza antes que el nuevo plazo, contado desde la vigencia del CCy C).</a:t>
            </a:r>
          </a:p>
        </p:txBody>
      </p:sp>
      <p:sp>
        <p:nvSpPr>
          <p:cNvPr id="53250"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801316"/>
          </a:xfrm>
        </p:spPr>
        <p:txBody>
          <a:bodyPr>
            <a:noAutofit/>
          </a:bodyPr>
          <a:lstStyle/>
          <a:p>
            <a:pPr algn="ctr" fontAlgn="auto">
              <a:spcAft>
                <a:spcPts val="0"/>
              </a:spcAft>
              <a:defRPr/>
            </a:pPr>
            <a:r>
              <a:rPr lang="es-AR" altLang="es-AR" sz="2800" dirty="0">
                <a:solidFill>
                  <a:schemeClr val="tx1"/>
                </a:solidFill>
              </a:rPr>
              <a:t>La aplicación de los plazos de prescripción</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Marcador de contenido 2"/>
          <p:cNvSpPr>
            <a:spLocks noGrp="1"/>
          </p:cNvSpPr>
          <p:nvPr>
            <p:ph idx="1"/>
          </p:nvPr>
        </p:nvSpPr>
        <p:spPr>
          <a:xfrm>
            <a:off x="107950" y="922338"/>
            <a:ext cx="8785225" cy="4883150"/>
          </a:xfrm>
        </p:spPr>
        <p:txBody>
          <a:bodyPr/>
          <a:lstStyle/>
          <a:p>
            <a:pPr>
              <a:buFont typeface="Arial" charset="0"/>
              <a:buChar char="•"/>
            </a:pPr>
            <a:r>
              <a:rPr lang="es-AR" altLang="es-AR" sz="2400" b="1" smtClean="0"/>
              <a:t>3.- Plazo CC más corto que el plazo C Cy C</a:t>
            </a:r>
          </a:p>
          <a:p>
            <a:pPr>
              <a:buFont typeface="Arial" charset="0"/>
              <a:buChar char="•"/>
            </a:pPr>
            <a:endParaRPr lang="es-AR" altLang="es-AR" sz="1000" b="1" smtClean="0"/>
          </a:p>
          <a:p>
            <a:pPr>
              <a:buFont typeface="Arial" charset="0"/>
              <a:buChar char="•"/>
            </a:pPr>
            <a:r>
              <a:rPr lang="es-AR" altLang="es-AR" sz="2400" smtClean="0"/>
              <a:t>Rige el plazo CC siempre.</a:t>
            </a:r>
          </a:p>
          <a:p>
            <a:pPr>
              <a:buFont typeface="Arial" charset="0"/>
              <a:buChar char="•"/>
            </a:pPr>
            <a:endParaRPr lang="es-AR" altLang="es-AR" sz="2400" b="1" smtClean="0"/>
          </a:p>
          <a:p>
            <a:pPr>
              <a:buFont typeface="Arial" charset="0"/>
              <a:buChar char="•"/>
            </a:pPr>
            <a:r>
              <a:rPr lang="es-AR" altLang="es-AR" sz="2400" b="1" smtClean="0"/>
              <a:t>Ej.: acción de daños por responsabilidad civil extracontractual. CV: 2 años. CC y C: 3 años.</a:t>
            </a:r>
          </a:p>
          <a:p>
            <a:pPr>
              <a:buFont typeface="Arial" charset="0"/>
              <a:buChar char="•"/>
            </a:pPr>
            <a:r>
              <a:rPr lang="es-AR" altLang="es-AR" sz="2400" smtClean="0"/>
              <a:t>Comienza a correr el 01/01/15.</a:t>
            </a:r>
          </a:p>
          <a:p>
            <a:pPr>
              <a:buFont typeface="Arial" charset="0"/>
              <a:buChar char="•"/>
            </a:pPr>
            <a:r>
              <a:rPr lang="es-AR" altLang="es-AR" sz="2400" smtClean="0"/>
              <a:t>Prescribe el 01/01/17 (sin importar la entrada en vigencia del CCy C).</a:t>
            </a:r>
          </a:p>
          <a:p>
            <a:pPr>
              <a:buFont typeface="Arial" charset="0"/>
              <a:buChar char="•"/>
            </a:pPr>
            <a:endParaRPr lang="es-AR" altLang="es-AR" sz="2400" smtClean="0"/>
          </a:p>
          <a:p>
            <a:pPr>
              <a:buFont typeface="Arial" charset="0"/>
              <a:buChar char="•"/>
            </a:pPr>
            <a:endParaRPr lang="es-AR" altLang="es-AR" sz="2200" smtClean="0"/>
          </a:p>
          <a:p>
            <a:pPr>
              <a:buFont typeface="Arial" charset="0"/>
              <a:buChar char="•"/>
            </a:pPr>
            <a:endParaRPr lang="es-AR" altLang="es-AR" sz="2200" smtClean="0"/>
          </a:p>
          <a:p>
            <a:pPr>
              <a:buFont typeface="Arial" charset="0"/>
              <a:buChar char="•"/>
            </a:pPr>
            <a:endParaRPr lang="es-AR" altLang="es-AR" sz="2200" smtClean="0"/>
          </a:p>
          <a:p>
            <a:pPr>
              <a:buFont typeface="Arial" charset="0"/>
              <a:buChar char="•"/>
            </a:pPr>
            <a:endParaRPr lang="es-AR" altLang="es-AR" sz="2200" smtClean="0"/>
          </a:p>
        </p:txBody>
      </p:sp>
      <p:sp>
        <p:nvSpPr>
          <p:cNvPr id="54274"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801316"/>
          </a:xfrm>
        </p:spPr>
        <p:txBody>
          <a:bodyPr>
            <a:noAutofit/>
          </a:bodyPr>
          <a:lstStyle/>
          <a:p>
            <a:pPr algn="ctr" fontAlgn="auto">
              <a:spcAft>
                <a:spcPts val="0"/>
              </a:spcAft>
              <a:defRPr/>
            </a:pPr>
            <a:r>
              <a:rPr lang="es-AR" altLang="es-AR" sz="2800" dirty="0">
                <a:solidFill>
                  <a:schemeClr val="tx1"/>
                </a:solidFill>
              </a:rPr>
              <a:t>La aplicación de los plazos de prescripción</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Marcador de contenido 2"/>
          <p:cNvSpPr>
            <a:spLocks noGrp="1"/>
          </p:cNvSpPr>
          <p:nvPr>
            <p:ph idx="1"/>
          </p:nvPr>
        </p:nvSpPr>
        <p:spPr>
          <a:xfrm>
            <a:off x="107950" y="922338"/>
            <a:ext cx="8785225" cy="4883150"/>
          </a:xfrm>
        </p:spPr>
        <p:txBody>
          <a:bodyPr/>
          <a:lstStyle/>
          <a:p>
            <a:pPr algn="ctr">
              <a:buFont typeface="Wingdings 3" pitchFamily="18" charset="2"/>
              <a:buNone/>
            </a:pPr>
            <a:r>
              <a:rPr lang="es-AR" altLang="es-AR" sz="2400" b="1" smtClean="0"/>
              <a:t>Los principios que se infieren:</a:t>
            </a:r>
            <a:endParaRPr lang="es-AR" altLang="es-AR" sz="2400" smtClean="0"/>
          </a:p>
          <a:p>
            <a:endParaRPr lang="es-AR" altLang="es-AR" sz="2400" smtClean="0"/>
          </a:p>
          <a:p>
            <a:r>
              <a:rPr lang="es-AR" altLang="es-AR" sz="2400" smtClean="0"/>
              <a:t>Siempre se aplica el plazo de prescripción que, en el caso concreto, vence primero.</a:t>
            </a:r>
          </a:p>
          <a:p>
            <a:endParaRPr lang="es-AR" altLang="es-AR" sz="2400" smtClean="0"/>
          </a:p>
          <a:p>
            <a:r>
              <a:rPr lang="es-AR" altLang="es-AR" sz="2400" smtClean="0"/>
              <a:t>El plazo del Código Civil y Comercial juega como “plazo de corte” o “plazo de prescripción final” contado desde que entra en vigencia.</a:t>
            </a:r>
          </a:p>
          <a:p>
            <a:pPr>
              <a:buFont typeface="Arial" charset="0"/>
              <a:buChar char="•"/>
            </a:pPr>
            <a:endParaRPr lang="es-AR" altLang="es-AR" sz="2200" smtClean="0"/>
          </a:p>
          <a:p>
            <a:pPr>
              <a:buFont typeface="Arial" charset="0"/>
              <a:buChar char="•"/>
            </a:pPr>
            <a:endParaRPr lang="es-AR" altLang="es-AR" sz="2200" smtClean="0"/>
          </a:p>
          <a:p>
            <a:pPr>
              <a:buFont typeface="Arial" charset="0"/>
              <a:buChar char="•"/>
            </a:pPr>
            <a:endParaRPr lang="es-AR" altLang="es-AR" sz="2200" smtClean="0"/>
          </a:p>
          <a:p>
            <a:pPr>
              <a:buFont typeface="Arial" charset="0"/>
              <a:buChar char="•"/>
            </a:pPr>
            <a:endParaRPr lang="es-AR" altLang="es-AR" sz="2200" smtClean="0"/>
          </a:p>
        </p:txBody>
      </p:sp>
      <p:sp>
        <p:nvSpPr>
          <p:cNvPr id="55298" name="Marcador de pie de página 2"/>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solidFill>
                <a:srgbClr val="000000"/>
              </a:solidFill>
            </a:endParaRPr>
          </a:p>
        </p:txBody>
      </p:sp>
      <p:sp>
        <p:nvSpPr>
          <p:cNvPr id="2" name="Título 1"/>
          <p:cNvSpPr>
            <a:spLocks noGrp="1"/>
          </p:cNvSpPr>
          <p:nvPr>
            <p:ph type="title"/>
          </p:nvPr>
        </p:nvSpPr>
        <p:spPr>
          <a:xfrm>
            <a:off x="467544" y="35396"/>
            <a:ext cx="8280920" cy="801316"/>
          </a:xfrm>
        </p:spPr>
        <p:txBody>
          <a:bodyPr>
            <a:noAutofit/>
          </a:bodyPr>
          <a:lstStyle/>
          <a:p>
            <a:pPr algn="ctr" fontAlgn="auto">
              <a:spcAft>
                <a:spcPts val="0"/>
              </a:spcAft>
              <a:defRPr/>
            </a:pPr>
            <a:r>
              <a:rPr lang="es-AR" altLang="es-AR" sz="2800" dirty="0">
                <a:solidFill>
                  <a:schemeClr val="tx1"/>
                </a:solidFill>
              </a:rPr>
              <a:t>La aplicación de los plazos de prescripción</a:t>
            </a:r>
            <a:endParaRPr lang="es-AR" sz="2800" dirty="0">
              <a:solidFill>
                <a:schemeClr val="tx1"/>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Marcador de contenido"/>
          <p:cNvSpPr>
            <a:spLocks noGrp="1"/>
          </p:cNvSpPr>
          <p:nvPr>
            <p:ph idx="1"/>
          </p:nvPr>
        </p:nvSpPr>
        <p:spPr/>
        <p:txBody>
          <a:bodyPr/>
          <a:lstStyle/>
          <a:p>
            <a:r>
              <a:rPr lang="es-AR" sz="2400" smtClean="0"/>
              <a:t>El Código Civil y Comercial regula la caducidad de los derechos  en siete (7) artículos.</a:t>
            </a:r>
          </a:p>
          <a:p>
            <a:r>
              <a:rPr lang="es-AR" sz="2400" smtClean="0"/>
              <a:t>Art. 2566. Efectos.</a:t>
            </a:r>
          </a:p>
          <a:p>
            <a:r>
              <a:rPr lang="es-AR" sz="2400" smtClean="0"/>
              <a:t> Art. 2567 Suspensión e interrupción</a:t>
            </a:r>
          </a:p>
          <a:p>
            <a:r>
              <a:rPr lang="es-AR" sz="2400" smtClean="0"/>
              <a:t>Art. 2568 Nulidad de la cláusula de caducidad.</a:t>
            </a:r>
          </a:p>
          <a:p>
            <a:r>
              <a:rPr lang="es-AR" sz="2400" smtClean="0"/>
              <a:t>Art. 2569 Actos que impiden la caducidad.</a:t>
            </a:r>
          </a:p>
          <a:p>
            <a:r>
              <a:rPr lang="es-AR" sz="2400" smtClean="0"/>
              <a:t>Art. 2570 Caducidad y prescripción.</a:t>
            </a:r>
          </a:p>
          <a:p>
            <a:r>
              <a:rPr lang="es-AR" sz="2400" smtClean="0"/>
              <a:t>Art. 2571 Renuncia a la caducidad.</a:t>
            </a:r>
          </a:p>
          <a:p>
            <a:r>
              <a:rPr lang="es-AR" sz="2400" smtClean="0"/>
              <a:t>Art. 2572 Facultades judiciales.</a:t>
            </a:r>
          </a:p>
        </p:txBody>
      </p:sp>
      <p:sp>
        <p:nvSpPr>
          <p:cNvPr id="56322" name="2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
        <p:nvSpPr>
          <p:cNvPr id="4" name="3 Título"/>
          <p:cNvSpPr>
            <a:spLocks noGrp="1"/>
          </p:cNvSpPr>
          <p:nvPr>
            <p:ph type="title"/>
          </p:nvPr>
        </p:nvSpPr>
        <p:spPr/>
        <p:txBody>
          <a:bodyPr/>
          <a:lstStyle/>
          <a:p>
            <a:pPr fontAlgn="auto">
              <a:spcAft>
                <a:spcPts val="0"/>
              </a:spcAft>
              <a:defRPr/>
            </a:pPr>
            <a:r>
              <a:rPr lang="es-AR" dirty="0" smtClean="0"/>
              <a:t>Caducidad de los derechos</a:t>
            </a:r>
            <a:endParaRPr lang="es-AR" dirty="0"/>
          </a:p>
        </p:txBody>
      </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39750" y="765175"/>
            <a:ext cx="8229600" cy="4525963"/>
          </a:xfrm>
        </p:spPr>
        <p:txBody>
          <a:bodyPr>
            <a:normAutofit lnSpcReduction="10000"/>
          </a:bodyPr>
          <a:lstStyle/>
          <a:p>
            <a:pPr marL="365760" indent="-256032" algn="just" fontAlgn="auto">
              <a:spcAft>
                <a:spcPts val="0"/>
              </a:spcAft>
              <a:buFont typeface="Wingdings 3"/>
              <a:buChar char=""/>
              <a:defRPr/>
            </a:pPr>
            <a:r>
              <a:rPr lang="es-AR" sz="2400" dirty="0" smtClean="0"/>
              <a:t>El CCC establece que caducidad extingue el derecho, en cambio nada dice respecto a la prescripción.</a:t>
            </a:r>
          </a:p>
          <a:p>
            <a:pPr marL="365760" indent="-256032" algn="just" fontAlgn="auto">
              <a:spcAft>
                <a:spcPts val="0"/>
              </a:spcAft>
              <a:buFont typeface="Wingdings 3"/>
              <a:buChar char=""/>
              <a:defRPr/>
            </a:pPr>
            <a:r>
              <a:rPr lang="es-AR" sz="2400" dirty="0" smtClean="0"/>
              <a:t>La doctrina (López Mesa, López Herrera, </a:t>
            </a:r>
            <a:r>
              <a:rPr lang="es-AR" sz="2400" dirty="0" err="1" smtClean="0"/>
              <a:t>Moisset</a:t>
            </a:r>
            <a:r>
              <a:rPr lang="es-AR" sz="2400" dirty="0" smtClean="0"/>
              <a:t> de </a:t>
            </a:r>
            <a:r>
              <a:rPr lang="es-AR" sz="2400" dirty="0" err="1" smtClean="0"/>
              <a:t>Espanés</a:t>
            </a:r>
            <a:r>
              <a:rPr lang="es-AR" sz="2400" dirty="0" smtClean="0"/>
              <a:t>, etc.) diferencia la caducidad de la prescripción:</a:t>
            </a:r>
          </a:p>
          <a:p>
            <a:pPr marL="365760" indent="-256032" algn="just" fontAlgn="auto">
              <a:spcAft>
                <a:spcPts val="0"/>
              </a:spcAft>
              <a:buFont typeface="Wingdings 3"/>
              <a:buChar char=""/>
              <a:defRPr/>
            </a:pPr>
            <a:r>
              <a:rPr lang="es-AR" sz="2400" dirty="0" smtClean="0"/>
              <a:t>1) La prescripción extingue la acción no el derecho, subsiste como obligación natural. La caducidad extingue el derecho.</a:t>
            </a:r>
          </a:p>
          <a:p>
            <a:pPr marL="365760" indent="-256032" algn="just" fontAlgn="auto">
              <a:spcAft>
                <a:spcPts val="0"/>
              </a:spcAft>
              <a:buFont typeface="Wingdings 3"/>
              <a:buChar char=""/>
              <a:defRPr/>
            </a:pPr>
            <a:r>
              <a:rPr lang="es-AR" sz="2400" dirty="0" smtClean="0"/>
              <a:t>2) Pagada una obligación prescripta el pago es irrepetible. Pagada una </a:t>
            </a:r>
            <a:r>
              <a:rPr lang="es-AR" sz="2400" dirty="0" err="1" smtClean="0"/>
              <a:t>obligacion</a:t>
            </a:r>
            <a:r>
              <a:rPr lang="es-AR" sz="2400" dirty="0" smtClean="0"/>
              <a:t> prescripta el </a:t>
            </a:r>
            <a:r>
              <a:rPr lang="es-AR" sz="2400" dirty="0" err="1" smtClean="0"/>
              <a:t>solvens</a:t>
            </a:r>
            <a:r>
              <a:rPr lang="es-AR" sz="2400" dirty="0" smtClean="0"/>
              <a:t> puede repetir dicho pago.</a:t>
            </a:r>
          </a:p>
          <a:p>
            <a:pPr marL="365760" indent="-256032" algn="just" fontAlgn="auto">
              <a:spcAft>
                <a:spcPts val="0"/>
              </a:spcAft>
              <a:buFont typeface="Wingdings 3"/>
              <a:buChar char=""/>
              <a:defRPr/>
            </a:pPr>
            <a:endParaRPr lang="es-AR" sz="2400" dirty="0"/>
          </a:p>
        </p:txBody>
      </p:sp>
      <p:sp>
        <p:nvSpPr>
          <p:cNvPr id="57346" name="2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Marcador de contenido"/>
          <p:cNvSpPr>
            <a:spLocks noGrp="1"/>
          </p:cNvSpPr>
          <p:nvPr>
            <p:ph idx="1"/>
          </p:nvPr>
        </p:nvSpPr>
        <p:spPr>
          <a:xfrm>
            <a:off x="539750" y="476250"/>
            <a:ext cx="8280400" cy="5545138"/>
          </a:xfrm>
        </p:spPr>
        <p:txBody>
          <a:bodyPr/>
          <a:lstStyle/>
          <a:p>
            <a:pPr algn="just"/>
            <a:r>
              <a:rPr lang="es-AR" smtClean="0"/>
              <a:t>3) </a:t>
            </a:r>
            <a:r>
              <a:rPr lang="es-AR" sz="2400" smtClean="0"/>
              <a:t>La prescripción no puede ser declarada de oficio. La caducidad puede ser declarada de oficio por el Juez (plazos procesales).</a:t>
            </a:r>
          </a:p>
          <a:p>
            <a:pPr algn="just"/>
            <a:r>
              <a:rPr lang="es-AR" sz="2400" smtClean="0"/>
              <a:t>4) Los plazos de prescripción son mas prolongados. Los de caducidad comúnmente mas breves.</a:t>
            </a:r>
          </a:p>
          <a:p>
            <a:pPr algn="just"/>
            <a:r>
              <a:rPr lang="es-AR" sz="2400" smtClean="0"/>
              <a:t>5) El curso de la prescripción puede ser interrumpido o suspendido. El curso de la caducidad no.</a:t>
            </a:r>
          </a:p>
          <a:p>
            <a:pPr algn="just"/>
            <a:r>
              <a:rPr lang="es-AR" sz="2400" smtClean="0"/>
              <a:t>6) La prescripción afecta toda clase de derechos. La caducidad sólo ciertos derechos.</a:t>
            </a:r>
          </a:p>
          <a:p>
            <a:pPr algn="just"/>
            <a:r>
              <a:rPr lang="es-AR" sz="2400" smtClean="0"/>
              <a:t>7) Sólo el legislador establece supuestos y plazos de prescripción. La caducidad puede además surgir de una convención.</a:t>
            </a:r>
            <a:endParaRPr lang="es-AR" smtClean="0"/>
          </a:p>
        </p:txBody>
      </p:sp>
      <p:sp>
        <p:nvSpPr>
          <p:cNvPr id="58370" name="2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Marcador de contenido"/>
          <p:cNvSpPr>
            <a:spLocks noGrp="1"/>
          </p:cNvSpPr>
          <p:nvPr>
            <p:ph idx="1"/>
          </p:nvPr>
        </p:nvSpPr>
        <p:spPr>
          <a:xfrm>
            <a:off x="611188" y="333375"/>
            <a:ext cx="8281987" cy="5472113"/>
          </a:xfrm>
        </p:spPr>
        <p:txBody>
          <a:bodyPr/>
          <a:lstStyle/>
          <a:p>
            <a:pPr algn="just"/>
            <a:r>
              <a:rPr lang="es-AR" sz="2400" smtClean="0"/>
              <a:t>8)La prescripción ganada es renunciable. La caducidad ganada en principio es irrenunciable.</a:t>
            </a:r>
          </a:p>
          <a:p>
            <a:pPr algn="just"/>
            <a:r>
              <a:rPr lang="es-AR" sz="2400" smtClean="0"/>
              <a:t>9) La prescripción es un instituto de naturaleza sustancial. La caducidad tiene importantísima aplicación en el derecho procesal.</a:t>
            </a:r>
          </a:p>
          <a:p>
            <a:pPr algn="just"/>
            <a:r>
              <a:rPr lang="es-AR" sz="2400" smtClean="0"/>
              <a:t>10) La prescripción se basa en el interés público. La caducidad no necesariamente.</a:t>
            </a:r>
          </a:p>
        </p:txBody>
      </p:sp>
      <p:sp>
        <p:nvSpPr>
          <p:cNvPr id="59394" name="2 Marcador de pie de página"/>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Marcador de contenido"/>
          <p:cNvSpPr>
            <a:spLocks noGrp="1"/>
          </p:cNvSpPr>
          <p:nvPr>
            <p:ph idx="1"/>
          </p:nvPr>
        </p:nvSpPr>
        <p:spPr/>
        <p:txBody>
          <a:bodyPr/>
          <a:lstStyle/>
          <a:p>
            <a:pPr marL="109538" indent="0" algn="ctr">
              <a:buFont typeface="Wingdings 3" pitchFamily="18" charset="2"/>
              <a:buNone/>
            </a:pPr>
            <a:r>
              <a:rPr lang="es-AR" sz="4800" smtClean="0"/>
              <a:t>MUCHAS GRACIAS</a:t>
            </a:r>
          </a:p>
        </p:txBody>
      </p:sp>
      <p:sp>
        <p:nvSpPr>
          <p:cNvPr id="60418" name="Marcador de pie de página 3"/>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endParaRPr lang="es-ES" smtClean="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850</TotalTime>
  <Words>2222</Words>
  <Application>Microsoft Office PowerPoint</Application>
  <PresentationFormat>Presentación en pantalla (4:3)</PresentationFormat>
  <Paragraphs>344</Paragraphs>
  <Slides>43</Slides>
  <Notes>3</Notes>
  <HiddenSlides>0</HiddenSlides>
  <MMClips>0</MMClips>
  <ScaleCrop>false</ScaleCrop>
  <HeadingPairs>
    <vt:vector size="6" baseType="variant">
      <vt:variant>
        <vt:lpstr>Fuentes usadas</vt:lpstr>
      </vt:variant>
      <vt:variant>
        <vt:i4>7</vt:i4>
      </vt:variant>
      <vt:variant>
        <vt:lpstr>Plantilla de diseño</vt:lpstr>
      </vt:variant>
      <vt:variant>
        <vt:i4>8</vt:i4>
      </vt:variant>
      <vt:variant>
        <vt:lpstr>Títulos de diapositiva</vt:lpstr>
      </vt:variant>
      <vt:variant>
        <vt:i4>43</vt:i4>
      </vt:variant>
    </vt:vector>
  </HeadingPairs>
  <TitlesOfParts>
    <vt:vector size="58" baseType="lpstr">
      <vt:lpstr>Arial</vt:lpstr>
      <vt:lpstr>Lucida Sans Unicode</vt:lpstr>
      <vt:lpstr>Wingdings 3</vt:lpstr>
      <vt:lpstr>Verdana</vt:lpstr>
      <vt:lpstr>Wingdings 2</vt:lpstr>
      <vt:lpstr>Calibri</vt:lpstr>
      <vt:lpstr>Wingdings</vt:lpstr>
      <vt:lpstr>Concurrencia</vt:lpstr>
      <vt:lpstr>Concurrencia</vt:lpstr>
      <vt:lpstr>Concurrencia</vt:lpstr>
      <vt:lpstr>Concurrencia</vt:lpstr>
      <vt:lpstr>Concurrencia</vt:lpstr>
      <vt:lpstr>Concurrencia</vt:lpstr>
      <vt:lpstr>Concurrencia</vt:lpstr>
      <vt:lpstr>Concurrencia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vector>
  </TitlesOfParts>
  <Company>Empresa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prescripción liberatoria en el derecho privado. Estado actual y Proyecto de reformas.</dc:title>
  <dc:creator>Usuario</dc:creator>
  <cp:lastModifiedBy>d12334226</cp:lastModifiedBy>
  <cp:revision>107</cp:revision>
  <dcterms:created xsi:type="dcterms:W3CDTF">2013-05-15T15:40:04Z</dcterms:created>
  <dcterms:modified xsi:type="dcterms:W3CDTF">2015-06-30T17:15:13Z</dcterms:modified>
</cp:coreProperties>
</file>