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77" r:id="rId6"/>
    <p:sldId id="278" r:id="rId7"/>
    <p:sldId id="280" r:id="rId8"/>
    <p:sldId id="260" r:id="rId9"/>
    <p:sldId id="282" r:id="rId10"/>
    <p:sldId id="261" r:id="rId11"/>
    <p:sldId id="262" r:id="rId12"/>
    <p:sldId id="263" r:id="rId13"/>
    <p:sldId id="264" r:id="rId14"/>
    <p:sldId id="265" r:id="rId15"/>
    <p:sldId id="266" r:id="rId16"/>
    <p:sldId id="267" r:id="rId17"/>
    <p:sldId id="268" r:id="rId18"/>
    <p:sldId id="285" r:id="rId19"/>
    <p:sldId id="273" r:id="rId20"/>
    <p:sldId id="274" r:id="rId21"/>
    <p:sldId id="286" r:id="rId22"/>
    <p:sldId id="287" r:id="rId23"/>
    <p:sldId id="288" r:id="rId24"/>
    <p:sldId id="289" r:id="rId25"/>
    <p:sldId id="290" r:id="rId26"/>
  </p:sldIdLst>
  <p:sldSz cx="9144000" cy="6858000" type="screen4x3"/>
  <p:notesSz cx="6858000" cy="9144000"/>
  <p:defaultTextStyle>
    <a:defPPr>
      <a:defRPr lang="es-A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7"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59" d="100"/>
          <a:sy n="59" d="100"/>
        </p:scale>
        <p:origin x="-2040"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11C88D5-5ED2-4610-BEDB-FA6973F302BE}" type="datetimeFigureOut">
              <a:rPr lang="es-AR"/>
              <a:pPr>
                <a:defRPr/>
              </a:pPr>
              <a:t>30/06/2015</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AR"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AR"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104D7317-74C6-48B7-8B80-8C1B57202F69}" type="slidenum">
              <a:rPr lang="es-AR"/>
              <a:pPr>
                <a:defRPr/>
              </a:pPr>
              <a:t>‹Nº›</a:t>
            </a:fld>
            <a:endParaRPr lang="es-A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Triángulo rectángulo"/>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1 Grupo"/>
          <p:cNvGrpSpPr>
            <a:grpSpLocks/>
          </p:cNvGrpSpPr>
          <p:nvPr/>
        </p:nvGrpSpPr>
        <p:grpSpPr bwMode="auto">
          <a:xfrm>
            <a:off x="-3175" y="4953000"/>
            <a:ext cx="9147175" cy="1911350"/>
            <a:chOff x="-3765" y="4832896"/>
            <a:chExt cx="9147765" cy="2032192"/>
          </a:xfrm>
        </p:grpSpPr>
        <p:sp>
          <p:nvSpPr>
            <p:cNvPr id="6" name="6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7 Forma libre"/>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8"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smtClean="0">
                <a:solidFill>
                  <a:srgbClr val="FFFFFF"/>
                </a:solidFill>
              </a:defRPr>
            </a:lvl1pPr>
            <a:extLst/>
          </a:lstStyle>
          <a:p>
            <a:pPr>
              <a:defRPr/>
            </a:pPr>
            <a:fld id="{802C1170-B149-47CF-B11F-68C728D821BB}" type="datetimeFigureOut">
              <a:rPr lang="es-AR"/>
              <a:pPr>
                <a:defRPr/>
              </a:pPr>
              <a:t>30/06/2015</a:t>
            </a:fld>
            <a:endParaRPr lang="es-AR"/>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AR"/>
          </a:p>
        </p:txBody>
      </p:sp>
      <p:sp>
        <p:nvSpPr>
          <p:cNvPr id="13" name="26 Marcador de número de diapositiva"/>
          <p:cNvSpPr>
            <a:spLocks noGrp="1"/>
          </p:cNvSpPr>
          <p:nvPr>
            <p:ph type="sldNum" sz="quarter" idx="12"/>
          </p:nvPr>
        </p:nvSpPr>
        <p:spPr/>
        <p:txBody>
          <a:bodyPr/>
          <a:lstStyle>
            <a:lvl1pPr>
              <a:defRPr smtClean="0">
                <a:solidFill>
                  <a:srgbClr val="FFFFFF"/>
                </a:solidFill>
              </a:defRPr>
            </a:lvl1pPr>
            <a:extLst/>
          </a:lstStyle>
          <a:p>
            <a:pPr>
              <a:defRPr/>
            </a:pPr>
            <a:fld id="{92B0BAE6-9794-4444-91A5-9F5208AED13F}" type="slidenum">
              <a:rPr lang="es-AR"/>
              <a:pPr>
                <a:defRPr/>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a:defRPr/>
            </a:pPr>
            <a:fld id="{6A36DC8B-5477-4169-AF3C-A2A1D3716918}" type="datetimeFigureOut">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8AF018BF-94E5-4DC8-AA97-1008F788F8A1}" type="slidenum">
              <a:rPr lang="es-AR"/>
              <a:pPr>
                <a:defRPr/>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4" name="6 Cheurón"/>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7 Cheurón"/>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1 Título"/>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F737FBC5-52BA-4EAE-B5E3-56FFC2AEF2F3}" type="datetimeFigureOut">
              <a:rPr lang="es-AR"/>
              <a:pPr>
                <a:defRPr/>
              </a:pPr>
              <a:t>30/06/2015</a:t>
            </a:fld>
            <a:endParaRPr lang="es-AR"/>
          </a:p>
        </p:txBody>
      </p:sp>
      <p:sp>
        <p:nvSpPr>
          <p:cNvPr id="7" name="4 Marcador de pie de página"/>
          <p:cNvSpPr>
            <a:spLocks noGrp="1"/>
          </p:cNvSpPr>
          <p:nvPr>
            <p:ph type="ftr" sz="quarter" idx="11"/>
          </p:nvPr>
        </p:nvSpPr>
        <p:spPr/>
        <p:txBody>
          <a:bodyPr/>
          <a:lstStyle>
            <a:lvl1pPr>
              <a:defRPr/>
            </a:lvl1pPr>
            <a:extLst/>
          </a:lstStyle>
          <a:p>
            <a:pPr>
              <a:defRPr/>
            </a:pPr>
            <a:endParaRPr lang="es-AR"/>
          </a:p>
        </p:txBody>
      </p:sp>
      <p:sp>
        <p:nvSpPr>
          <p:cNvPr id="8" name="5 Marcador de número de diapositiva"/>
          <p:cNvSpPr>
            <a:spLocks noGrp="1"/>
          </p:cNvSpPr>
          <p:nvPr>
            <p:ph type="sldNum" sz="quarter" idx="12"/>
          </p:nvPr>
        </p:nvSpPr>
        <p:spPr/>
        <p:txBody>
          <a:bodyPr/>
          <a:lstStyle>
            <a:lvl1pPr>
              <a:defRPr/>
            </a:lvl1pPr>
            <a:extLst/>
          </a:lstStyle>
          <a:p>
            <a:pPr>
              <a:defRPr/>
            </a:pPr>
            <a:fld id="{D2C777BD-428E-4E41-8BB2-EF51EC0CF88F}"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pPr>
              <a:defRPr/>
            </a:pPr>
            <a:fld id="{B4154642-56A2-4861-AC0B-427DA3A4BC1A}" type="datetimeFigureOut">
              <a:rPr lang="es-AR"/>
              <a:pPr>
                <a:defRPr/>
              </a:pPr>
              <a:t>30/06/2015</a:t>
            </a:fld>
            <a:endParaRPr lang="es-AR"/>
          </a:p>
        </p:txBody>
      </p:sp>
      <p:sp>
        <p:nvSpPr>
          <p:cNvPr id="6" name="5 Marcador de pie de página"/>
          <p:cNvSpPr>
            <a:spLocks noGrp="1"/>
          </p:cNvSpPr>
          <p:nvPr>
            <p:ph type="ftr" sz="quarter" idx="11"/>
          </p:nvPr>
        </p:nvSpPr>
        <p:spPr/>
        <p:txBody>
          <a:bodyPr/>
          <a:lstStyle>
            <a:lvl1pPr>
              <a:defRPr/>
            </a:lvl1pPr>
            <a:extLst/>
          </a:lstStyle>
          <a:p>
            <a:pPr>
              <a:defRPr/>
            </a:pPr>
            <a:endParaRPr lang="es-AR"/>
          </a:p>
        </p:txBody>
      </p:sp>
      <p:sp>
        <p:nvSpPr>
          <p:cNvPr id="7" name="6 Marcador de número de diapositiva"/>
          <p:cNvSpPr>
            <a:spLocks noGrp="1"/>
          </p:cNvSpPr>
          <p:nvPr>
            <p:ph type="sldNum" sz="quarter" idx="12"/>
          </p:nvPr>
        </p:nvSpPr>
        <p:spPr/>
        <p:txBody>
          <a:bodyPr/>
          <a:lstStyle>
            <a:lvl1pPr>
              <a:defRPr/>
            </a:lvl1pPr>
            <a:extLst/>
          </a:lstStyle>
          <a:p>
            <a:pPr>
              <a:defRPr/>
            </a:pPr>
            <a:fld id="{6E2F5DEE-EE3E-4EE2-98D4-29E2DDCE0FDF}"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fld id="{20621299-468D-47C6-B035-EF315AD67826}" type="datetimeFigureOut">
              <a:rPr lang="es-AR"/>
              <a:pPr>
                <a:defRPr/>
              </a:pPr>
              <a:t>30/06/2015</a:t>
            </a:fld>
            <a:endParaRPr lang="es-AR"/>
          </a:p>
        </p:txBody>
      </p:sp>
      <p:sp>
        <p:nvSpPr>
          <p:cNvPr id="8" name="7 Marcador de pie de página"/>
          <p:cNvSpPr>
            <a:spLocks noGrp="1"/>
          </p:cNvSpPr>
          <p:nvPr>
            <p:ph type="ftr" sz="quarter" idx="11"/>
          </p:nvPr>
        </p:nvSpPr>
        <p:spPr/>
        <p:txBody>
          <a:bodyPr/>
          <a:lstStyle>
            <a:lvl1pPr>
              <a:defRPr/>
            </a:lvl1pPr>
            <a:extLst/>
          </a:lstStyle>
          <a:p>
            <a:pPr>
              <a:defRPr/>
            </a:pPr>
            <a:endParaRPr lang="es-AR"/>
          </a:p>
        </p:txBody>
      </p:sp>
      <p:sp>
        <p:nvSpPr>
          <p:cNvPr id="9" name="8 Marcador de número de diapositiva"/>
          <p:cNvSpPr>
            <a:spLocks noGrp="1"/>
          </p:cNvSpPr>
          <p:nvPr>
            <p:ph type="sldNum" sz="quarter" idx="12"/>
          </p:nvPr>
        </p:nvSpPr>
        <p:spPr/>
        <p:txBody>
          <a:bodyPr/>
          <a:lstStyle>
            <a:lvl1pPr>
              <a:defRPr/>
            </a:lvl1pPr>
            <a:extLst/>
          </a:lstStyle>
          <a:p>
            <a:pPr>
              <a:defRPr/>
            </a:pPr>
            <a:fld id="{C01C21EE-F6EF-4469-82D8-194E248B43E3}" type="slidenum">
              <a:rPr lang="es-AR"/>
              <a:pPr>
                <a:defRPr/>
              </a:pPr>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pPr>
              <a:defRPr/>
            </a:pPr>
            <a:fld id="{99609B81-7A23-46EF-B029-86BD142A7AB1}" type="datetimeFigureOut">
              <a:rPr lang="es-AR"/>
              <a:pPr>
                <a:defRPr/>
              </a:pPr>
              <a:t>30/06/2015</a:t>
            </a:fld>
            <a:endParaRPr lang="es-AR"/>
          </a:p>
        </p:txBody>
      </p:sp>
      <p:sp>
        <p:nvSpPr>
          <p:cNvPr id="4" name="3 Marcador de pie de página"/>
          <p:cNvSpPr>
            <a:spLocks noGrp="1"/>
          </p:cNvSpPr>
          <p:nvPr>
            <p:ph type="ftr" sz="quarter" idx="11"/>
          </p:nvPr>
        </p:nvSpPr>
        <p:spPr/>
        <p:txBody>
          <a:bodyPr/>
          <a:lstStyle>
            <a:lvl1pPr>
              <a:defRPr/>
            </a:lvl1pPr>
            <a:extLst/>
          </a:lstStyle>
          <a:p>
            <a:pPr>
              <a:defRPr/>
            </a:pPr>
            <a:endParaRPr lang="es-AR"/>
          </a:p>
        </p:txBody>
      </p:sp>
      <p:sp>
        <p:nvSpPr>
          <p:cNvPr id="5" name="4 Marcador de número de diapositiva"/>
          <p:cNvSpPr>
            <a:spLocks noGrp="1"/>
          </p:cNvSpPr>
          <p:nvPr>
            <p:ph type="sldNum" sz="quarter" idx="12"/>
          </p:nvPr>
        </p:nvSpPr>
        <p:spPr/>
        <p:txBody>
          <a:bodyPr/>
          <a:lstStyle>
            <a:lvl1pPr>
              <a:defRPr/>
            </a:lvl1pPr>
            <a:extLst/>
          </a:lstStyle>
          <a:p>
            <a:pPr>
              <a:defRPr/>
            </a:pPr>
            <a:fld id="{0E784E1F-5FF1-446E-8B9C-C96D2B64C1A0}"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BC4FF949-3880-4266-B8FD-FD7935D32F43}" type="datetimeFigureOut">
              <a:rPr lang="es-AR"/>
              <a:pPr>
                <a:defRPr/>
              </a:pPr>
              <a:t>30/06/2015</a:t>
            </a:fld>
            <a:endParaRPr lang="es-AR"/>
          </a:p>
        </p:txBody>
      </p:sp>
      <p:sp>
        <p:nvSpPr>
          <p:cNvPr id="3" name="21 Marcador de pie de página"/>
          <p:cNvSpPr>
            <a:spLocks noGrp="1"/>
          </p:cNvSpPr>
          <p:nvPr>
            <p:ph type="ftr" sz="quarter" idx="11"/>
          </p:nvPr>
        </p:nvSpPr>
        <p:spPr/>
        <p:txBody>
          <a:bodyPr/>
          <a:lstStyle>
            <a:lvl1pPr>
              <a:defRPr/>
            </a:lvl1pPr>
          </a:lstStyle>
          <a:p>
            <a:pPr>
              <a:defRPr/>
            </a:pPr>
            <a:endParaRPr lang="es-AR"/>
          </a:p>
        </p:txBody>
      </p:sp>
      <p:sp>
        <p:nvSpPr>
          <p:cNvPr id="4" name="17 Marcador de número de diapositiva"/>
          <p:cNvSpPr>
            <a:spLocks noGrp="1"/>
          </p:cNvSpPr>
          <p:nvPr>
            <p:ph type="sldNum" sz="quarter" idx="12"/>
          </p:nvPr>
        </p:nvSpPr>
        <p:spPr/>
        <p:txBody>
          <a:bodyPr/>
          <a:lstStyle>
            <a:lvl1pPr>
              <a:defRPr/>
            </a:lvl1pPr>
          </a:lstStyle>
          <a:p>
            <a:pPr>
              <a:defRPr/>
            </a:pPr>
            <a:fld id="{2F3C819D-11DB-4ED5-B4AE-C0DDBCD4A813}" type="slidenum">
              <a:rPr lang="es-AR"/>
              <a:pPr>
                <a:defRPr/>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68D7BF1A-EEE2-4762-B0D1-E38367217943}" type="datetimeFigureOut">
              <a:rPr lang="es-AR"/>
              <a:pPr>
                <a:defRPr/>
              </a:pPr>
              <a:t>30/06/2015</a:t>
            </a:fld>
            <a:endParaRPr lang="es-AR"/>
          </a:p>
        </p:txBody>
      </p:sp>
      <p:sp>
        <p:nvSpPr>
          <p:cNvPr id="6" name="5 Marcador de pie de página"/>
          <p:cNvSpPr>
            <a:spLocks noGrp="1"/>
          </p:cNvSpPr>
          <p:nvPr>
            <p:ph type="ftr" sz="quarter" idx="11"/>
          </p:nvPr>
        </p:nvSpPr>
        <p:spPr/>
        <p:txBody>
          <a:bodyPr/>
          <a:lstStyle>
            <a:lvl1pPr>
              <a:defRPr/>
            </a:lvl1pPr>
            <a:extLst/>
          </a:lstStyle>
          <a:p>
            <a:pPr>
              <a:defRPr/>
            </a:pPr>
            <a:endParaRPr lang="es-AR"/>
          </a:p>
        </p:txBody>
      </p:sp>
      <p:sp>
        <p:nvSpPr>
          <p:cNvPr id="7" name="6 Marcador de número de diapositiva"/>
          <p:cNvSpPr>
            <a:spLocks noGrp="1"/>
          </p:cNvSpPr>
          <p:nvPr>
            <p:ph type="sldNum" sz="quarter" idx="12"/>
          </p:nvPr>
        </p:nvSpPr>
        <p:spPr/>
        <p:txBody>
          <a:bodyPr/>
          <a:lstStyle>
            <a:lvl1pPr>
              <a:defRPr/>
            </a:lvl1pPr>
            <a:extLst/>
          </a:lstStyle>
          <a:p>
            <a:pPr>
              <a:defRPr/>
            </a:pPr>
            <a:fld id="{DCE105B3-A257-4BED-ABA2-B965422B7FB4}" type="slidenum">
              <a:rPr lang="es-AR"/>
              <a:pPr>
                <a:defRPr/>
              </a:pPr>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5" name="7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6" name="8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9 Triángulo rectángulo"/>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1 Cheurón"/>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12 Cheurón"/>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3 Marcador de texto"/>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smtClean="0">
                <a:solidFill>
                  <a:schemeClr val="tx1"/>
                </a:solidFill>
              </a:defRPr>
            </a:lvl1pPr>
            <a:extLst/>
          </a:lstStyle>
          <a:p>
            <a:pPr>
              <a:defRPr/>
            </a:pPr>
            <a:fld id="{BC99AA2F-6875-4021-B712-5A09EBDE0C5C}" type="datetimeFigureOut">
              <a:rPr lang="es-AR"/>
              <a:pPr>
                <a:defRPr/>
              </a:pPr>
              <a:t>30/06/2015</a:t>
            </a:fld>
            <a:endParaRPr lang="es-AR"/>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pPr>
              <a:defRPr/>
            </a:pPr>
            <a:endParaRPr lang="es-AR"/>
          </a:p>
        </p:txBody>
      </p:sp>
      <p:sp>
        <p:nvSpPr>
          <p:cNvPr id="13" name="6 Marcador de número de diapositiva"/>
          <p:cNvSpPr>
            <a:spLocks noGrp="1"/>
          </p:cNvSpPr>
          <p:nvPr>
            <p:ph type="sldNum" sz="quarter" idx="12"/>
          </p:nvPr>
        </p:nvSpPr>
        <p:spPr/>
        <p:txBody>
          <a:bodyPr/>
          <a:lstStyle>
            <a:lvl1pPr>
              <a:defRPr smtClean="0">
                <a:solidFill>
                  <a:schemeClr val="tx1"/>
                </a:solidFill>
              </a:defRPr>
            </a:lvl1pPr>
            <a:extLst/>
          </a:lstStyle>
          <a:p>
            <a:pPr>
              <a:defRPr/>
            </a:pPr>
            <a:fld id="{74F58CF3-1D60-4F21-81D8-B5C501B0AAF6}"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002D8D33-40D7-4870-A1D2-BA1A02323B8D}" type="datetimeFigureOut">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F0B2D4B6-7599-41D1-9ED4-30AE2EF5AB98}" type="slidenum">
              <a:rPr lang="es-AR"/>
              <a:pPr>
                <a:defRPr/>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B05438A4-5ECD-40B5-842D-F6DB0F66BA3B}" type="datetimeFigureOut">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C7623674-DCBF-4C18-A21C-564D34580AA1}" type="slidenum">
              <a:rPr lang="es-AR"/>
              <a:pPr>
                <a:defRPr/>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11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defRPr>
            </a:lvl1pPr>
            <a:extLst/>
          </a:lstStyle>
          <a:p>
            <a:pPr>
              <a:defRPr/>
            </a:pPr>
            <a:fld id="{319A13B3-0877-4481-86F2-7130DAC35655}" type="datetimeFigureOut">
              <a:rPr lang="es-AR"/>
              <a:pPr>
                <a:defRPr/>
              </a:pPr>
              <a:t>30/06/2015</a:t>
            </a:fld>
            <a:endParaRPr lang="es-AR"/>
          </a:p>
        </p:txBody>
      </p:sp>
      <p:sp>
        <p:nvSpPr>
          <p:cNvPr id="22" name="21 Marcador de pie de página"/>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s-AR"/>
          </a:p>
        </p:txBody>
      </p:sp>
      <p:sp>
        <p:nvSpPr>
          <p:cNvPr id="18" name="17 Marcador de número de diapositiva"/>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defRPr>
            </a:lvl1pPr>
            <a:extLst/>
          </a:lstStyle>
          <a:p>
            <a:pPr>
              <a:defRPr/>
            </a:pPr>
            <a:fld id="{135A5538-E4C2-4CE1-A42D-21A80029271D}" type="slidenum">
              <a:rPr lang="es-AR"/>
              <a:pPr>
                <a:defRPr/>
              </a:pPr>
              <a:t>‹Nº›</a:t>
            </a:fld>
            <a:endParaRPr lang="es-AR"/>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4" r:id="rId4"/>
    <p:sldLayoutId id="2147483675" r:id="rId5"/>
    <p:sldLayoutId id="2147483676" r:id="rId6"/>
    <p:sldLayoutId id="2147483670" r:id="rId7"/>
    <p:sldLayoutId id="2147483677" r:id="rId8"/>
    <p:sldLayoutId id="2147483678" r:id="rId9"/>
    <p:sldLayoutId id="2147483669" r:id="rId10"/>
    <p:sldLayoutId id="2147483668"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fontAlgn="auto">
              <a:spcAft>
                <a:spcPts val="0"/>
              </a:spcAft>
              <a:defRPr/>
            </a:pPr>
            <a:r>
              <a:rPr lang="es-AR" dirty="0" err="1" smtClean="0"/>
              <a:t>Obligacion</a:t>
            </a:r>
            <a:r>
              <a:rPr lang="es-AR" dirty="0" smtClean="0"/>
              <a:t> dineraria</a:t>
            </a:r>
            <a:endParaRPr lang="es-AR" dirty="0"/>
          </a:p>
        </p:txBody>
      </p:sp>
      <p:sp>
        <p:nvSpPr>
          <p:cNvPr id="14338" name="2 Subtítulo"/>
          <p:cNvSpPr>
            <a:spLocks noGrp="1"/>
          </p:cNvSpPr>
          <p:nvPr>
            <p:ph type="subTitle" idx="1"/>
          </p:nvPr>
        </p:nvSpPr>
        <p:spPr>
          <a:xfrm>
            <a:off x="685800" y="3611563"/>
            <a:ext cx="7772400" cy="1200150"/>
          </a:xfrm>
        </p:spPr>
        <p:txBody>
          <a:bodyPr/>
          <a:lstStyle/>
          <a:p>
            <a:pPr marR="0"/>
            <a:r>
              <a:rPr lang="es-AR" smtClean="0"/>
              <a:t>Dr. Manuel Cornet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Rectángulo"/>
          <p:cNvSpPr>
            <a:spLocks noChangeArrowheads="1"/>
          </p:cNvSpPr>
          <p:nvPr/>
        </p:nvSpPr>
        <p:spPr bwMode="auto">
          <a:xfrm>
            <a:off x="900113" y="328613"/>
            <a:ext cx="7470775" cy="5908675"/>
          </a:xfrm>
          <a:prstGeom prst="rect">
            <a:avLst/>
          </a:prstGeom>
          <a:noFill/>
          <a:ln w="9525">
            <a:noFill/>
            <a:miter lim="800000"/>
            <a:headEnd/>
            <a:tailEnd/>
          </a:ln>
        </p:spPr>
        <p:txBody>
          <a:bodyPr>
            <a:spAutoFit/>
          </a:bodyPr>
          <a:lstStyle/>
          <a:p>
            <a:r>
              <a:rPr lang="es-AR">
                <a:latin typeface="Lucida Sans Unicode" pitchFamily="34" charset="0"/>
              </a:rPr>
              <a:t>Obligaciones de dar dinero </a:t>
            </a:r>
          </a:p>
          <a:p>
            <a:endParaRPr lang="es-AR">
              <a:latin typeface="Lucida Sans Unicode" pitchFamily="34" charset="0"/>
            </a:endParaRPr>
          </a:p>
          <a:p>
            <a:pPr algn="just"/>
            <a:r>
              <a:rPr lang="es-AR" b="1">
                <a:latin typeface="Lucida Sans Unicode" pitchFamily="34" charset="0"/>
              </a:rPr>
              <a:t>ARTICULO 765</a:t>
            </a:r>
            <a:r>
              <a:rPr lang="es-AR">
                <a:latin typeface="Lucida Sans Unicode" pitchFamily="34" charset="0"/>
              </a:rPr>
              <a:t>.- Concepto. La obligación es de dar dinero si el deudor debe cierta cantidad de moneda, determinada o determinable, al momento de constitución de la obligación. Si por el acto por el que se ha constituido la obligación, se estipuló dar moneda que no sea de curso legal en la República, la obligación debe considerarse como de dar cantidades de cosas y el deudor puede liberarse dando el equivalente en moneda de curso legal.</a:t>
            </a:r>
          </a:p>
          <a:p>
            <a:r>
              <a:rPr lang="es-AR">
                <a:latin typeface="Lucida Sans Unicode" pitchFamily="34" charset="0"/>
              </a:rPr>
              <a:t> </a:t>
            </a:r>
          </a:p>
          <a:p>
            <a:r>
              <a:rPr lang="es-AR" b="1">
                <a:latin typeface="Lucida Sans Unicode" pitchFamily="34" charset="0"/>
              </a:rPr>
              <a:t>ARTICULO 766.- </a:t>
            </a:r>
            <a:r>
              <a:rPr lang="es-AR">
                <a:latin typeface="Lucida Sans Unicode" pitchFamily="34" charset="0"/>
              </a:rPr>
              <a:t>Obligación del deudor. El deudor debe entregar la cantidad correspondiente de la especie designada.</a:t>
            </a:r>
          </a:p>
          <a:p>
            <a:endParaRPr lang="es-AR">
              <a:latin typeface="Lucida Sans Unicode" pitchFamily="34" charset="0"/>
            </a:endParaRPr>
          </a:p>
          <a:p>
            <a:pPr algn="just"/>
            <a:r>
              <a:rPr lang="es-AR" b="1">
                <a:latin typeface="Lucida Sans Unicode" pitchFamily="34" charset="0"/>
              </a:rPr>
              <a:t>Comentario:</a:t>
            </a:r>
            <a:r>
              <a:rPr lang="es-AR">
                <a:latin typeface="Lucida Sans Unicode" pitchFamily="34" charset="0"/>
              </a:rPr>
              <a:t>  En los fundamentos se expresa que han respetado los principios del derecho monetario argentino, así como los grandes lineamientos de la doctrina y jurisprudencia. No hay ninguna cita doctrinaria y únicamente un fallo de la CS “López, Antonio Manuel c/ Explotación Pesquera de la Patagonia SA” (Fallos 315: 1209)</a:t>
            </a:r>
          </a:p>
          <a:p>
            <a:r>
              <a:rPr lang="es-AR">
                <a:latin typeface="Lucida Sans Unicode" pitchFamily="34" charset="0"/>
              </a:rPr>
              <a:t>             Los antecedentes del tema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Rectángulo"/>
          <p:cNvSpPr>
            <a:spLocks noChangeArrowheads="1"/>
          </p:cNvSpPr>
          <p:nvPr/>
        </p:nvSpPr>
        <p:spPr bwMode="auto">
          <a:xfrm>
            <a:off x="955675" y="333375"/>
            <a:ext cx="7416800" cy="5908675"/>
          </a:xfrm>
          <a:prstGeom prst="rect">
            <a:avLst/>
          </a:prstGeom>
          <a:noFill/>
          <a:ln w="9525">
            <a:noFill/>
            <a:miter lim="800000"/>
            <a:headEnd/>
            <a:tailEnd/>
          </a:ln>
        </p:spPr>
        <p:txBody>
          <a:bodyPr>
            <a:spAutoFit/>
          </a:bodyPr>
          <a:lstStyle/>
          <a:p>
            <a:r>
              <a:rPr lang="es-AR" b="1">
                <a:latin typeface="Lucida Sans Unicode" pitchFamily="34" charset="0"/>
              </a:rPr>
              <a:t>PROYECTO DE UNIFICACIÓN DE 1987</a:t>
            </a:r>
            <a:r>
              <a:rPr lang="es-AR">
                <a:latin typeface="Lucida Sans Unicode" pitchFamily="34" charset="0"/>
              </a:rPr>
              <a:t>.</a:t>
            </a:r>
          </a:p>
          <a:p>
            <a:pPr algn="just"/>
            <a:r>
              <a:rPr lang="es-AR">
                <a:latin typeface="Lucida Sans Unicode" pitchFamily="34" charset="0"/>
              </a:rPr>
              <a:t>Art. 619. Si la obligación del deudor fuese de entregar una suma de determinada especie o calidad de moneda corriente nacional, cumple la obligación dando la especie designada u otra especie de moneda nacional al cambio que corra en el lugar el día del vencimiento de la obligación.</a:t>
            </a:r>
          </a:p>
          <a:p>
            <a:pPr algn="just"/>
            <a:r>
              <a:rPr lang="es-AR">
                <a:latin typeface="Lucida Sans Unicode" pitchFamily="34" charset="0"/>
              </a:rPr>
              <a:t>Si los intereses aplicables no mantuvieran el valor de la suma adeudada, ante el simple retardo del deudor el acreedor tendrá derecho a obtener su recomposición”.</a:t>
            </a:r>
          </a:p>
          <a:p>
            <a:pPr algn="just"/>
            <a:endParaRPr lang="es-AR">
              <a:latin typeface="Lucida Sans Unicode" pitchFamily="34" charset="0"/>
            </a:endParaRPr>
          </a:p>
          <a:p>
            <a:r>
              <a:rPr lang="es-AR">
                <a:latin typeface="Lucida Sans Unicode" pitchFamily="34" charset="0"/>
              </a:rPr>
              <a:t>             </a:t>
            </a:r>
            <a:r>
              <a:rPr lang="es-AR" b="1">
                <a:latin typeface="Lucida Sans Unicode" pitchFamily="34" charset="0"/>
              </a:rPr>
              <a:t>PROYECTO DEL EJECUTIVO DE 1993</a:t>
            </a:r>
            <a:r>
              <a:rPr lang="es-AR">
                <a:latin typeface="Lucida Sans Unicode" pitchFamily="34" charset="0"/>
              </a:rPr>
              <a:t>.</a:t>
            </a:r>
          </a:p>
          <a:p>
            <a:pPr algn="just"/>
            <a:r>
              <a:rPr lang="es-AR">
                <a:latin typeface="Lucida Sans Unicode" pitchFamily="34" charset="0"/>
              </a:rPr>
              <a:t>Art. 736. Si por el acto por el que se ha constituido la obligación se hubiese estipulado dar moneda que no sea de curso legal en la República, la obligación debe considerarse como de dar sumas de dinero”.</a:t>
            </a:r>
          </a:p>
          <a:p>
            <a:r>
              <a:rPr lang="es-AR">
                <a:latin typeface="Lucida Sans Unicode" pitchFamily="34" charset="0"/>
              </a:rPr>
              <a:t>Fuentes: Cod. Civil, art. 617, texto según ley 23928.</a:t>
            </a:r>
          </a:p>
          <a:p>
            <a:pPr algn="just"/>
            <a:r>
              <a:rPr lang="es-AR">
                <a:latin typeface="Lucida Sans Unicode" pitchFamily="34" charset="0"/>
              </a:rPr>
              <a:t>Art. 737. Si la obligación del deudor es de entregar una suma de determinada especie o calidad de moneda, la cumplirá dando la especie designada el día de su vencimiento”.</a:t>
            </a:r>
          </a:p>
          <a:p>
            <a:pPr algn="just"/>
            <a:r>
              <a:rPr lang="es-AR">
                <a:latin typeface="Lucida Sans Unicode" pitchFamily="34" charset="0"/>
              </a:rPr>
              <a:t>Fuentes:  Cod. Civil art. 619, texto según ley 23928. Era la solución del Proyecto de 1936, art. 623.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Rectángulo"/>
          <p:cNvSpPr>
            <a:spLocks noChangeArrowheads="1"/>
          </p:cNvSpPr>
          <p:nvPr/>
        </p:nvSpPr>
        <p:spPr bwMode="auto">
          <a:xfrm>
            <a:off x="768350" y="620713"/>
            <a:ext cx="7561263" cy="5354637"/>
          </a:xfrm>
          <a:prstGeom prst="rect">
            <a:avLst/>
          </a:prstGeom>
          <a:noFill/>
          <a:ln w="9525">
            <a:noFill/>
            <a:miter lim="800000"/>
            <a:headEnd/>
            <a:tailEnd/>
          </a:ln>
        </p:spPr>
        <p:txBody>
          <a:bodyPr>
            <a:spAutoFit/>
          </a:bodyPr>
          <a:lstStyle/>
          <a:p>
            <a:r>
              <a:rPr lang="es-AR" b="1">
                <a:latin typeface="Lucida Sans Unicode" pitchFamily="34" charset="0"/>
              </a:rPr>
              <a:t>PROYECTO DE CÓDIGO CIVIL DE 1998</a:t>
            </a:r>
            <a:r>
              <a:rPr lang="es-AR">
                <a:latin typeface="Lucida Sans Unicode" pitchFamily="34" charset="0"/>
              </a:rPr>
              <a:t>.</a:t>
            </a:r>
          </a:p>
          <a:p>
            <a:pPr algn="just"/>
            <a:r>
              <a:rPr lang="es-AR" b="1">
                <a:latin typeface="Lucida Sans Unicode" pitchFamily="34" charset="0"/>
              </a:rPr>
              <a:t>Art. 712. Alcances</a:t>
            </a:r>
            <a:r>
              <a:rPr lang="es-AR">
                <a:latin typeface="Lucida Sans Unicode" pitchFamily="34" charset="0"/>
              </a:rPr>
              <a:t>. En la obligación de dar dinero el deudor debe cierta cantidad de moneda que, al momento de su constitución, está determinada o es determinable.</a:t>
            </a:r>
          </a:p>
          <a:p>
            <a:r>
              <a:rPr lang="es-AR">
                <a:latin typeface="Lucida Sans Unicode" pitchFamily="34" charset="0"/>
              </a:rPr>
              <a:t>A los fines de este Parágrafo dinero y moneda son sinónimos”.</a:t>
            </a:r>
          </a:p>
          <a:p>
            <a:pPr algn="just"/>
            <a:r>
              <a:rPr lang="es-AR" b="1">
                <a:latin typeface="Lucida Sans Unicode" pitchFamily="34" charset="0"/>
              </a:rPr>
              <a:t>Art. 713. Cumplimiento</a:t>
            </a:r>
            <a:r>
              <a:rPr lang="es-AR">
                <a:latin typeface="Lucida Sans Unicode" pitchFamily="34" charset="0"/>
              </a:rPr>
              <a:t>. El deudor debe entregar la cantidad correspondiente de la especie designada, tanto si el dinero tiene curso legal en la República como si no lo tiene”.</a:t>
            </a:r>
          </a:p>
          <a:p>
            <a:endParaRPr lang="es-AR">
              <a:latin typeface="Lucida Sans Unicode" pitchFamily="34" charset="0"/>
            </a:endParaRPr>
          </a:p>
          <a:p>
            <a:r>
              <a:rPr lang="es-AR" b="1">
                <a:latin typeface="Lucida Sans Unicode" pitchFamily="34" charset="0"/>
              </a:rPr>
              <a:t>ANTEPROYECTO DE CÓDIGO CIVIL Y COMERCIAL 2012</a:t>
            </a:r>
          </a:p>
          <a:p>
            <a:pPr algn="just"/>
            <a:r>
              <a:rPr lang="es-AR" b="1">
                <a:latin typeface="Lucida Sans Unicode" pitchFamily="34" charset="0"/>
              </a:rPr>
              <a:t>Artículo 765.  Concepto</a:t>
            </a:r>
            <a:r>
              <a:rPr lang="es-AR">
                <a:latin typeface="Lucida Sans Unicode" pitchFamily="34" charset="0"/>
              </a:rPr>
              <a:t>.   La obligación es de dar dinero si el deudor debe cierta cantidad de moneda, determinada o determinable, al momento de constitución de la obligación. Si por el acto por el que se ha constituido la obligación, se estipuló dar moneda que no sea de curso legal en la República, la obligación debe considerarse como de dar sumas de dinero”.</a:t>
            </a:r>
          </a:p>
          <a:p>
            <a:pPr algn="just"/>
            <a:r>
              <a:rPr lang="es-AR" b="1">
                <a:latin typeface="Lucida Sans Unicode" pitchFamily="34" charset="0"/>
              </a:rPr>
              <a:t>Artículo 766. Obligación del deudor</a:t>
            </a:r>
            <a:r>
              <a:rPr lang="es-AR">
                <a:latin typeface="Lucida Sans Unicode" pitchFamily="34" charset="0"/>
              </a:rPr>
              <a:t>. El deudor debe entregar la cantidad correspondiente de la especie designada, tanto si la moneda tiene curso legal en la Republica como si no la tiene”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2 Subtítulo"/>
          <p:cNvSpPr>
            <a:spLocks noGrp="1"/>
          </p:cNvSpPr>
          <p:nvPr>
            <p:ph type="subTitle" idx="1"/>
          </p:nvPr>
        </p:nvSpPr>
        <p:spPr>
          <a:xfrm>
            <a:off x="685800" y="260350"/>
            <a:ext cx="7772400" cy="5472113"/>
          </a:xfrm>
        </p:spPr>
        <p:txBody>
          <a:bodyPr/>
          <a:lstStyle/>
          <a:p>
            <a:pPr marR="0" algn="just"/>
            <a:r>
              <a:rPr lang="es-AR" sz="2400" smtClean="0"/>
              <a:t>Supuestas </a:t>
            </a:r>
            <a:r>
              <a:rPr lang="es-AR" sz="2400" b="1" smtClean="0"/>
              <a:t>EXCEPCIONES</a:t>
            </a:r>
            <a:r>
              <a:rPr lang="es-AR" sz="2400" smtClean="0"/>
              <a:t> a la pesificación dispuesta por el Código Civil y Comercial.</a:t>
            </a:r>
          </a:p>
          <a:p>
            <a:pPr marR="0" algn="just"/>
            <a:endParaRPr lang="es-AR" sz="2400" smtClean="0"/>
          </a:p>
          <a:p>
            <a:pPr marR="0" algn="just"/>
            <a:r>
              <a:rPr lang="es-AR" sz="2400" b="1" smtClean="0"/>
              <a:t>Deposito bancario</a:t>
            </a:r>
            <a:r>
              <a:rPr lang="es-AR" sz="2400" smtClean="0"/>
              <a:t>. Articulo 1390. «</a:t>
            </a:r>
            <a:r>
              <a:rPr lang="es-AR" sz="2400" b="1" i="1" smtClean="0"/>
              <a:t>Deposito en dinero. Hay deposito  de dinero cuando el depositante transfiere la propiedad al banco depositario, quien tiene la obligación de restituirlo en la moneda de la misma especie, a simple requerimiento del depositante, o al vencimiento del término o del preaviso convencionalmente  previsto».</a:t>
            </a:r>
          </a:p>
          <a:p>
            <a:pPr marR="0" algn="just"/>
            <a:endParaRPr lang="es-AR" sz="24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Marcador de contenido"/>
          <p:cNvSpPr>
            <a:spLocks noGrp="1"/>
          </p:cNvSpPr>
          <p:nvPr>
            <p:ph idx="1"/>
          </p:nvPr>
        </p:nvSpPr>
        <p:spPr>
          <a:xfrm>
            <a:off x="457200" y="620713"/>
            <a:ext cx="8229600" cy="5386387"/>
          </a:xfrm>
        </p:spPr>
        <p:txBody>
          <a:bodyPr/>
          <a:lstStyle/>
          <a:p>
            <a:pPr algn="just"/>
            <a:r>
              <a:rPr lang="es-AR" sz="2400" smtClean="0"/>
              <a:t>Art. 1408. </a:t>
            </a:r>
            <a:r>
              <a:rPr lang="es-AR" sz="2400" b="1" i="1" smtClean="0"/>
              <a:t>«Préstamo bancario. El préstamo bancario es el contrato por el cual el banco se compromete a entregar una suma de dinero obligándose el prestatario a  su devolución y al pago de los intereses en la moneda de la misma especie, conforme con lo pactado»</a:t>
            </a:r>
          </a:p>
          <a:p>
            <a:pPr algn="just"/>
            <a:endParaRPr lang="es-AR" sz="2400" smtClean="0"/>
          </a:p>
          <a:p>
            <a:pPr algn="just"/>
            <a:r>
              <a:rPr lang="es-AR" sz="2400" smtClean="0"/>
              <a:t>Art. 1409. </a:t>
            </a:r>
            <a:r>
              <a:rPr lang="es-AR" sz="2400" b="1" i="1" smtClean="0"/>
              <a:t>»Descuento bancario. El contrato de descuento bancario obliga al titular de un crédito contra terceros a cederlo a un banco, y a éste a anticiparle el importe de un crédito, en la moneda de la misma especie, conforme lo pactado…»</a:t>
            </a:r>
            <a:endParaRPr lang="es-AR" sz="240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Marcador de contenido"/>
          <p:cNvSpPr>
            <a:spLocks noGrp="1"/>
          </p:cNvSpPr>
          <p:nvPr>
            <p:ph idx="1"/>
          </p:nvPr>
        </p:nvSpPr>
        <p:spPr>
          <a:xfrm>
            <a:off x="457200" y="549275"/>
            <a:ext cx="8229600" cy="5457825"/>
          </a:xfrm>
        </p:spPr>
        <p:txBody>
          <a:bodyPr/>
          <a:lstStyle/>
          <a:p>
            <a:pPr algn="just"/>
            <a:r>
              <a:rPr lang="es-AR" sz="2400" smtClean="0"/>
              <a:t>Respecto al contrato de </a:t>
            </a:r>
            <a:r>
              <a:rPr lang="es-AR" sz="2400" b="1" smtClean="0"/>
              <a:t>mutuo</a:t>
            </a:r>
            <a:r>
              <a:rPr lang="es-AR" sz="2400" smtClean="0"/>
              <a:t> dispone el CCC:</a:t>
            </a:r>
          </a:p>
          <a:p>
            <a:pPr algn="just"/>
            <a:endParaRPr lang="es-AR" sz="2400" smtClean="0"/>
          </a:p>
          <a:p>
            <a:pPr algn="just"/>
            <a:r>
              <a:rPr lang="es-AR" sz="2400" smtClean="0"/>
              <a:t>Articulo 1525. </a:t>
            </a:r>
            <a:r>
              <a:rPr lang="es-AR" sz="2400" b="1" i="1" smtClean="0"/>
              <a:t>«Concepto. Hay contrato de mutuo cuando el mutuante se compromete a entregar al mutuario en propiedad, una determinada cantidad de cosas fungibles, y éste se obliga a devolver igual cantidad de cosas de la misma calidad y especie»</a:t>
            </a:r>
          </a:p>
          <a:p>
            <a:pPr algn="just"/>
            <a:r>
              <a:rPr lang="es-AR" sz="2400" smtClean="0"/>
              <a:t>Articulo 1532. </a:t>
            </a:r>
            <a:r>
              <a:rPr lang="es-AR" sz="2400" b="1" i="1" smtClean="0"/>
              <a:t>Normas supletorias. Se aplican al mutuo las disposiciones relativas a las obligaciones de dar sumas de dinero o de género, según sea el caso».</a:t>
            </a:r>
            <a:endParaRPr lang="es-AR" sz="24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Rectángulo"/>
          <p:cNvSpPr>
            <a:spLocks noChangeArrowheads="1"/>
          </p:cNvSpPr>
          <p:nvPr/>
        </p:nvSpPr>
        <p:spPr bwMode="auto">
          <a:xfrm>
            <a:off x="900113" y="433388"/>
            <a:ext cx="7632700" cy="5632450"/>
          </a:xfrm>
          <a:prstGeom prst="rect">
            <a:avLst/>
          </a:prstGeom>
          <a:noFill/>
          <a:ln w="9525">
            <a:noFill/>
            <a:miter lim="800000"/>
            <a:headEnd/>
            <a:tailEnd/>
          </a:ln>
        </p:spPr>
        <p:txBody>
          <a:bodyPr>
            <a:spAutoFit/>
          </a:bodyPr>
          <a:lstStyle/>
          <a:p>
            <a:r>
              <a:rPr lang="es-AR" b="1">
                <a:latin typeface="Lucida Sans Unicode" pitchFamily="34" charset="0"/>
              </a:rPr>
              <a:t>LA INFLACIÓN</a:t>
            </a:r>
          </a:p>
          <a:p>
            <a:pPr algn="just"/>
            <a:r>
              <a:rPr lang="es-AR">
                <a:latin typeface="Lucida Sans Unicode" pitchFamily="34" charset="0"/>
              </a:rPr>
              <a:t>Siguiendo el trabajo del Profesor </a:t>
            </a:r>
            <a:r>
              <a:rPr lang="es-AR" b="1">
                <a:latin typeface="Lucida Sans Unicode" pitchFamily="34" charset="0"/>
              </a:rPr>
              <a:t>Marcelo CAPELLO  </a:t>
            </a:r>
            <a:r>
              <a:rPr lang="es-AR">
                <a:latin typeface="Lucida Sans Unicode" pitchFamily="34" charset="0"/>
              </a:rPr>
              <a:t>Argentina se encuentra en el pequeño lote de países que aun presentan problemas en el manejo de la inflación.</a:t>
            </a:r>
          </a:p>
          <a:p>
            <a:pPr algn="just"/>
            <a:r>
              <a:rPr lang="es-AR">
                <a:latin typeface="Lucida Sans Unicode" pitchFamily="34" charset="0"/>
              </a:rPr>
              <a:t>En el periodo 2008 – 2012, el 48 % de los países del mundo tuvo una inflación promedio menor al 5% anual y 34% de los países tuvo una inflación entre 5 y 10% anual.</a:t>
            </a:r>
          </a:p>
          <a:p>
            <a:pPr algn="just"/>
            <a:r>
              <a:rPr lang="es-AR">
                <a:latin typeface="Lucida Sans Unicode" pitchFamily="34" charset="0"/>
              </a:rPr>
              <a:t>Es decir, que 8 de cada diez países evidencian un nivel de inflación de un digito.</a:t>
            </a:r>
          </a:p>
          <a:p>
            <a:pPr algn="just"/>
            <a:r>
              <a:rPr lang="es-AR">
                <a:latin typeface="Lucida Sans Unicode" pitchFamily="34" charset="0"/>
              </a:rPr>
              <a:t>Solo el 3% de los países experimentan incrementos generalizados de precios mayores al 20%: ARGENTINA – VENEZUELA – CONGO – SUDAN Y BIELORRUSIA, es decir dos en América, dos en África y uno en Europa.</a:t>
            </a:r>
          </a:p>
          <a:p>
            <a:pPr algn="just"/>
            <a:r>
              <a:rPr lang="es-AR">
                <a:latin typeface="Lucida Sans Unicode" pitchFamily="34" charset="0"/>
              </a:rPr>
              <a:t>La inflación entre otros problemas dificulta los proyectos de inversión, porque aumenta la incertidumbre  y el riesgo, por ende restringe la tasa de inversión.</a:t>
            </a:r>
          </a:p>
          <a:p>
            <a:pPr algn="just"/>
            <a:r>
              <a:rPr lang="es-AR">
                <a:latin typeface="Lucida Sans Unicode" pitchFamily="34" charset="0"/>
              </a:rPr>
              <a:t>Cuando la inflación supera las subas de salarios y jubilaciones, termina afectando el poder adquisitivo de los perceptores de ingresos fijos, entre ellos los sectores más vulnerables de  la población.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2 Subtítulo"/>
          <p:cNvSpPr>
            <a:spLocks noGrp="1"/>
          </p:cNvSpPr>
          <p:nvPr>
            <p:ph type="subTitle" idx="1"/>
          </p:nvPr>
        </p:nvSpPr>
        <p:spPr>
          <a:xfrm>
            <a:off x="685800" y="476250"/>
            <a:ext cx="7772400" cy="5184775"/>
          </a:xfrm>
        </p:spPr>
        <p:txBody>
          <a:bodyPr/>
          <a:lstStyle/>
          <a:p>
            <a:pPr marR="0" algn="just"/>
            <a:r>
              <a:rPr lang="es-AR" sz="2400" smtClean="0"/>
              <a:t>La Argentina en poco más de 20 años, la moneda perdió trece ceros, o sea que un peso de hoy equivale a diez billones, es decir a diez billones de millones del año 1969 (o sea $ 1 = m$n 10.000.000.000.000)</a:t>
            </a:r>
          </a:p>
          <a:p>
            <a:pPr marR="0" algn="just"/>
            <a:r>
              <a:rPr lang="es-ES" sz="2400" smtClean="0"/>
              <a:t>Recordemos el “Rodrigazo”, “Sigotazo”,”Pos Malvinas”, “Plan Austral”, “Erman Gonzalez”, etc.</a:t>
            </a:r>
            <a:endParaRPr lang="es-AR" sz="2400" smtClean="0"/>
          </a:p>
          <a:p>
            <a:pPr marR="0" algn="just"/>
            <a:r>
              <a:rPr lang="es-AR" sz="2400" smtClean="0"/>
              <a:t>Semejante fenómeno inflacionario (único en el mundo fuera de la efímera república alemana previa al nazismo) ha sido y sigue siendo trabajosamente asumido por el mundo jurídico (Cita de Andino y Sprovieri :»Variaciones de costos»)</a:t>
            </a:r>
            <a:r>
              <a:rPr lang="es-AR" smtClean="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Rectángulo"/>
          <p:cNvSpPr>
            <a:spLocks noChangeArrowheads="1"/>
          </p:cNvSpPr>
          <p:nvPr/>
        </p:nvSpPr>
        <p:spPr bwMode="auto">
          <a:xfrm>
            <a:off x="971550" y="549275"/>
            <a:ext cx="7272338" cy="5078413"/>
          </a:xfrm>
          <a:prstGeom prst="rect">
            <a:avLst/>
          </a:prstGeom>
          <a:noFill/>
          <a:ln w="9525">
            <a:noFill/>
            <a:miter lim="800000"/>
            <a:headEnd/>
            <a:tailEnd/>
          </a:ln>
        </p:spPr>
        <p:txBody>
          <a:bodyPr>
            <a:spAutoFit/>
          </a:bodyPr>
          <a:lstStyle/>
          <a:p>
            <a:pPr algn="just"/>
            <a:r>
              <a:rPr lang="es-AR" b="1">
                <a:latin typeface="Lucida Sans Unicode" pitchFamily="34" charset="0"/>
              </a:rPr>
              <a:t>Dinero:</a:t>
            </a:r>
            <a:r>
              <a:rPr lang="es-AR">
                <a:latin typeface="Lucida Sans Unicode" pitchFamily="34" charset="0"/>
              </a:rPr>
              <a:t> Es la moneda autorizada por el Estado. Se trata de una casa valiosa a la cual la autoridad pública le ha atribuido la función de unidad de medida del valor de todos los bienes.</a:t>
            </a:r>
          </a:p>
          <a:p>
            <a:pPr algn="just"/>
            <a:r>
              <a:rPr lang="es-AR">
                <a:latin typeface="Lucida Sans Unicode" pitchFamily="34" charset="0"/>
              </a:rPr>
              <a:t>Los autores son coincidentes que el concepto o idea del dinero que tenemos es a partir de criterios de funcionalidad, las definiciones son descriptivas.</a:t>
            </a:r>
          </a:p>
          <a:p>
            <a:endParaRPr lang="es-AR">
              <a:latin typeface="Lucida Sans Unicode" pitchFamily="34" charset="0"/>
            </a:endParaRPr>
          </a:p>
          <a:p>
            <a:pPr algn="just"/>
            <a:r>
              <a:rPr lang="es-AR" b="1">
                <a:latin typeface="Lucida Sans Unicode" pitchFamily="34" charset="0"/>
              </a:rPr>
              <a:t>El art. 75 inciso 11 de la Constitución Nacional </a:t>
            </a:r>
            <a:r>
              <a:rPr lang="es-AR">
                <a:latin typeface="Lucida Sans Unicode" pitchFamily="34" charset="0"/>
              </a:rPr>
              <a:t>establece que corresponde al Congreso: “Hacer sellar  moneda, fijar su valor y el de la extranjera; y adoptar un sistema uniforme de pesos y medidas para toda la Nación”.</a:t>
            </a:r>
          </a:p>
          <a:p>
            <a:endParaRPr lang="es-AR">
              <a:latin typeface="Lucida Sans Unicode" pitchFamily="34" charset="0"/>
            </a:endParaRPr>
          </a:p>
          <a:p>
            <a:pPr algn="just"/>
            <a:r>
              <a:rPr lang="es-AR" b="1">
                <a:latin typeface="Lucida Sans Unicode" pitchFamily="34" charset="0"/>
              </a:rPr>
              <a:t>El art. 75  inciso 19 de la Constitución Nacional establece</a:t>
            </a:r>
            <a:r>
              <a:rPr lang="es-AR">
                <a:latin typeface="Lucida Sans Unicode" pitchFamily="34" charset="0"/>
              </a:rPr>
              <a:t>: Corresponde al Congreso: ...19. Proveer lo conducente al desarrollo humano, al progreso económico con justicia social, a la productividad de la economía nacional, a la generación de empleo, a la formación profesional de los trabajadores, a la defensa del valor de la moneda,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Rectángulo"/>
          <p:cNvSpPr>
            <a:spLocks noChangeArrowheads="1"/>
          </p:cNvSpPr>
          <p:nvPr/>
        </p:nvSpPr>
        <p:spPr bwMode="auto">
          <a:xfrm>
            <a:off x="1116013" y="981075"/>
            <a:ext cx="7200900" cy="5078413"/>
          </a:xfrm>
          <a:prstGeom prst="rect">
            <a:avLst/>
          </a:prstGeom>
          <a:noFill/>
          <a:ln w="9525">
            <a:noFill/>
            <a:miter lim="800000"/>
            <a:headEnd/>
            <a:tailEnd/>
          </a:ln>
        </p:spPr>
        <p:txBody>
          <a:bodyPr>
            <a:spAutoFit/>
          </a:bodyPr>
          <a:lstStyle/>
          <a:p>
            <a:pPr algn="just"/>
            <a:r>
              <a:rPr lang="es-AR">
                <a:latin typeface="Lucida Sans Unicode" pitchFamily="34" charset="0"/>
              </a:rPr>
              <a:t>Hemos dicho que el dinero es un instrumento de pago, en cuanto a que todas las obligaciones son susceptibles de ser solventadas en dinero. Reiteramos que se trata de un medio “definitivo” de pago, su entrega tiene efecto cancelatorio, es decir libera al deudor.</a:t>
            </a:r>
          </a:p>
          <a:p>
            <a:endParaRPr lang="es-AR">
              <a:latin typeface="Lucida Sans Unicode" pitchFamily="34" charset="0"/>
            </a:endParaRPr>
          </a:p>
          <a:p>
            <a:pPr algn="just"/>
            <a:r>
              <a:rPr lang="es-AR">
                <a:latin typeface="Lucida Sans Unicode" pitchFamily="34" charset="0"/>
              </a:rPr>
              <a:t>El “</a:t>
            </a:r>
            <a:r>
              <a:rPr lang="es-AR" b="1">
                <a:latin typeface="Lucida Sans Unicode" pitchFamily="34" charset="0"/>
              </a:rPr>
              <a:t>precio”</a:t>
            </a:r>
            <a:r>
              <a:rPr lang="es-AR">
                <a:latin typeface="Lucida Sans Unicode" pitchFamily="34" charset="0"/>
              </a:rPr>
              <a:t> es en el contrato el equivalente querido de un bien o de un servicio. El precio es una cierta cantidad de moneda. Aquello que caracteriza al precio, en un contrato, es el hecho de ser la contraprestación convenida en cambio de un bien o una prestación de servicios. En principio, en los cambios cada una de las partes debe recibir el equivalente de la cosa que se entrega </a:t>
            </a:r>
          </a:p>
          <a:p>
            <a:endParaRPr lang="es-AR">
              <a:latin typeface="Lucida Sans Unicode" pitchFamily="34" charset="0"/>
            </a:endParaRPr>
          </a:p>
          <a:p>
            <a:pPr algn="just"/>
            <a:r>
              <a:rPr lang="es-AR">
                <a:latin typeface="Lucida Sans Unicode" pitchFamily="34" charset="0"/>
              </a:rPr>
              <a:t>Prosiguen estos autores, que el contrato, como instrumento de intercambio de bienes y servicios, está sometido al principio de justicia conmutativa;  eso implica que cada una de las partes reciba el equivalente de lo que 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Rectángulo"/>
          <p:cNvSpPr>
            <a:spLocks noChangeArrowheads="1"/>
          </p:cNvSpPr>
          <p:nvPr/>
        </p:nvSpPr>
        <p:spPr bwMode="auto">
          <a:xfrm>
            <a:off x="971550" y="549275"/>
            <a:ext cx="7488238" cy="5632450"/>
          </a:xfrm>
          <a:prstGeom prst="rect">
            <a:avLst/>
          </a:prstGeom>
          <a:noFill/>
          <a:ln w="9525">
            <a:noFill/>
            <a:miter lim="800000"/>
            <a:headEnd/>
            <a:tailEnd/>
          </a:ln>
        </p:spPr>
        <p:txBody>
          <a:bodyPr>
            <a:spAutoFit/>
          </a:bodyPr>
          <a:lstStyle/>
          <a:p>
            <a:pPr algn="just"/>
            <a:r>
              <a:rPr lang="es-AR">
                <a:latin typeface="Lucida Sans Unicode" pitchFamily="34" charset="0"/>
              </a:rPr>
              <a:t>Los jueces, antes y ahora se han esforzado por realizar en la medida de lo posible la justicia contractual.</a:t>
            </a:r>
          </a:p>
          <a:p>
            <a:pPr algn="just"/>
            <a:r>
              <a:rPr lang="es-AR">
                <a:latin typeface="Lucida Sans Unicode" pitchFamily="34" charset="0"/>
              </a:rPr>
              <a:t>Cuando la moneda es estable y cumple con sus funciones se usa poco el dinero en efectivo, como ocurre en U.S.A. y los países de europeos.</a:t>
            </a:r>
          </a:p>
          <a:p>
            <a:endParaRPr lang="es-AR">
              <a:latin typeface="Lucida Sans Unicode" pitchFamily="34" charset="0"/>
            </a:endParaRPr>
          </a:p>
          <a:p>
            <a:pPr algn="just"/>
            <a:r>
              <a:rPr lang="es-AR">
                <a:latin typeface="Lucida Sans Unicode" pitchFamily="34" charset="0"/>
              </a:rPr>
              <a:t>Que ocurre en la práctica hoy en día, como se extinguen las relaciones jurídicas, tiene total actualidad  la frase de </a:t>
            </a:r>
            <a:r>
              <a:rPr lang="es-AR" b="1">
                <a:latin typeface="Lucida Sans Unicode" pitchFamily="34" charset="0"/>
              </a:rPr>
              <a:t>Anatole</a:t>
            </a:r>
            <a:r>
              <a:rPr lang="es-AR">
                <a:latin typeface="Lucida Sans Unicode" pitchFamily="34" charset="0"/>
              </a:rPr>
              <a:t> </a:t>
            </a:r>
            <a:r>
              <a:rPr lang="es-AR" b="1">
                <a:latin typeface="Lucida Sans Unicode" pitchFamily="34" charset="0"/>
              </a:rPr>
              <a:t>France</a:t>
            </a:r>
            <a:r>
              <a:rPr lang="es-AR">
                <a:latin typeface="Lucida Sans Unicode" pitchFamily="34" charset="0"/>
              </a:rPr>
              <a:t> de principios de siglo XX, quien advertía que sólo los pobres pagan al contado, y no por una cuestión de virtud, sino porque se les niega el crédito.</a:t>
            </a:r>
          </a:p>
          <a:p>
            <a:endParaRPr lang="es-AR">
              <a:latin typeface="Lucida Sans Unicode" pitchFamily="34" charset="0"/>
            </a:endParaRPr>
          </a:p>
          <a:p>
            <a:pPr algn="just"/>
            <a:r>
              <a:rPr lang="es-AR">
                <a:latin typeface="Lucida Sans Unicode" pitchFamily="34" charset="0"/>
              </a:rPr>
              <a:t>Los pobres son los que compran en pequeñas cantidades y al contado, razón por la cual siempre compran caro.</a:t>
            </a:r>
          </a:p>
          <a:p>
            <a:endParaRPr lang="es-AR">
              <a:latin typeface="Lucida Sans Unicode" pitchFamily="34" charset="0"/>
            </a:endParaRPr>
          </a:p>
          <a:p>
            <a:pPr algn="just"/>
            <a:r>
              <a:rPr lang="es-AR">
                <a:latin typeface="Lucida Sans Unicode" pitchFamily="34" charset="0"/>
              </a:rPr>
              <a:t>A finales del siglo veinte, el dinero en efectivo en todas sus formas, incluidas las monedas y el papel moneda, ha decaído en importancia en todo el mundo. En la sociedad actual los pobres pagan en efectivo mientas que los consumidores de clase media y alta se valen del plástico y los cheques.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Rectángulo"/>
          <p:cNvSpPr>
            <a:spLocks noChangeArrowheads="1"/>
          </p:cNvSpPr>
          <p:nvPr/>
        </p:nvSpPr>
        <p:spPr bwMode="auto">
          <a:xfrm>
            <a:off x="1042988" y="44450"/>
            <a:ext cx="7632700" cy="6186488"/>
          </a:xfrm>
          <a:prstGeom prst="rect">
            <a:avLst/>
          </a:prstGeom>
          <a:noFill/>
          <a:ln w="9525">
            <a:noFill/>
            <a:miter lim="800000"/>
            <a:headEnd/>
            <a:tailEnd/>
          </a:ln>
        </p:spPr>
        <p:txBody>
          <a:bodyPr>
            <a:spAutoFit/>
          </a:bodyPr>
          <a:lstStyle/>
          <a:p>
            <a:pPr algn="just"/>
            <a:r>
              <a:rPr lang="es-AR">
                <a:latin typeface="Lucida Sans Unicode" pitchFamily="34" charset="0"/>
              </a:rPr>
              <a:t>Hemos dicho que el dinero es un instrumento de pago, en cuanto a que todas las obligaciones son susceptibles de ser solventadas en dinero. Reiteramos que se trata de un medio “definitivo” de pago, su entrega tiene efecto cancelatorio, es decir libera al deudor.</a:t>
            </a:r>
          </a:p>
          <a:p>
            <a:pPr algn="just"/>
            <a:endParaRPr lang="es-AR">
              <a:latin typeface="Lucida Sans Unicode" pitchFamily="34" charset="0"/>
            </a:endParaRPr>
          </a:p>
          <a:p>
            <a:pPr algn="just"/>
            <a:r>
              <a:rPr lang="es-AR">
                <a:latin typeface="Lucida Sans Unicode" pitchFamily="34" charset="0"/>
              </a:rPr>
              <a:t>El “</a:t>
            </a:r>
            <a:r>
              <a:rPr lang="es-AR" b="1">
                <a:latin typeface="Lucida Sans Unicode" pitchFamily="34" charset="0"/>
              </a:rPr>
              <a:t>precio</a:t>
            </a:r>
            <a:r>
              <a:rPr lang="es-AR">
                <a:latin typeface="Lucida Sans Unicode" pitchFamily="34" charset="0"/>
              </a:rPr>
              <a:t>” es en el contrato el equivalente querido de un bien o de un servicio. El precio es una cierta cantidad de moneda. Aquello que caracteriza al precio, en un contrato, es el hecho de ser la contraprestación convenida en cambio de un bien o una prestación de servicios. En principio, en los cambios cada una de las partes debe recibir el equivalente de la cosa que se entrega.</a:t>
            </a:r>
          </a:p>
          <a:p>
            <a:pPr algn="just"/>
            <a:r>
              <a:rPr lang="es-AR">
                <a:latin typeface="Lucida Sans Unicode" pitchFamily="34" charset="0"/>
              </a:rPr>
              <a:t>Prosiguen estos autores, que el contrato, como instrumento de intercambio de bienes y servicios, está sometido al principio de justicia conmutativa;  eso implica que cada una de las partes reciba el equivalente de lo que da.</a:t>
            </a:r>
          </a:p>
          <a:p>
            <a:endParaRPr lang="es-AR">
              <a:latin typeface="Lucida Sans Unicode" pitchFamily="34" charset="0"/>
            </a:endParaRPr>
          </a:p>
          <a:p>
            <a:pPr algn="just"/>
            <a:r>
              <a:rPr lang="es-AR">
                <a:latin typeface="Lucida Sans Unicode" pitchFamily="34" charset="0"/>
              </a:rPr>
              <a:t>Los jueces, antes y ahora se han esforzado por realizar en la medida de lo posible la justicia contractual.</a:t>
            </a:r>
          </a:p>
          <a:p>
            <a:pPr algn="just"/>
            <a:r>
              <a:rPr lang="es-AR">
                <a:latin typeface="Lucida Sans Unicode" pitchFamily="34" charset="0"/>
              </a:rPr>
              <a:t>Cuando la moneda es estable y cumple con sus funciones se usa poco el dinero en efectivo, como ocurre en U.S.A. y los países de europeos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Rectángulo"/>
          <p:cNvSpPr>
            <a:spLocks noChangeArrowheads="1"/>
          </p:cNvSpPr>
          <p:nvPr/>
        </p:nvSpPr>
        <p:spPr bwMode="auto">
          <a:xfrm>
            <a:off x="827088" y="333375"/>
            <a:ext cx="7777162" cy="5324475"/>
          </a:xfrm>
          <a:prstGeom prst="rect">
            <a:avLst/>
          </a:prstGeom>
          <a:noFill/>
          <a:ln w="9525">
            <a:noFill/>
            <a:miter lim="800000"/>
            <a:headEnd/>
            <a:tailEnd/>
          </a:ln>
        </p:spPr>
        <p:txBody>
          <a:bodyPr>
            <a:spAutoFit/>
          </a:bodyPr>
          <a:lstStyle/>
          <a:p>
            <a:pPr algn="just"/>
            <a:r>
              <a:rPr lang="es-AR" sz="2000">
                <a:latin typeface="Lucida Sans Unicode" pitchFamily="34" charset="0"/>
              </a:rPr>
              <a:t>A finales del siglo veinte, el dinero en efectivo en todas sus formas, incluidas las monedas y el papel moneda, ha decaído en importancia en todo el mundo. En la sociedad actual los pobres pagan en efectivo mientas que los consumidores de clase media y alta se valen del plástico y los cheques.</a:t>
            </a:r>
          </a:p>
          <a:p>
            <a:pPr algn="just"/>
            <a:endParaRPr lang="es-AR" sz="2000">
              <a:latin typeface="Lucida Sans Unicode" pitchFamily="34" charset="0"/>
            </a:endParaRPr>
          </a:p>
          <a:p>
            <a:pPr algn="just"/>
            <a:r>
              <a:rPr lang="es-AR" sz="2000">
                <a:latin typeface="Lucida Sans Unicode" pitchFamily="34" charset="0"/>
              </a:rPr>
              <a:t>          "En síntesis, la prohibición de indexar supone la inexistencia de inflación; o, a lo más, de inflación muy leve. Si ésta es apreciable, deviene inconstitucional por lesionar los derechos constitucionales mencionados en el párr. II (y aquí alude, especialmente, al derecho de propiedad, al derecho a una justa retribución por el trabajo, y al derecho a la igualdad que impone mantener la paridad entre deudor y acreedor: que ninguno de ellos se perjudique o beneficie con la inflación" (</a:t>
            </a:r>
            <a:r>
              <a:rPr lang="es-AR" sz="2000" b="1">
                <a:latin typeface="Lucida Sans Unicode" pitchFamily="34" charset="0"/>
              </a:rPr>
              <a:t>Sagüés, N., </a:t>
            </a:r>
            <a:r>
              <a:rPr lang="es-AR" sz="2000">
                <a:latin typeface="Lucida Sans Unicode" pitchFamily="34" charset="0"/>
              </a:rPr>
              <a:t>"Discusión constitucional sobre la prohibición de indexar", LA LEY, 1992-B, 			1175/77).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Rectángulo"/>
          <p:cNvSpPr>
            <a:spLocks noChangeArrowheads="1"/>
          </p:cNvSpPr>
          <p:nvPr/>
        </p:nvSpPr>
        <p:spPr bwMode="auto">
          <a:xfrm>
            <a:off x="611188" y="260350"/>
            <a:ext cx="8137525" cy="6464300"/>
          </a:xfrm>
          <a:prstGeom prst="rect">
            <a:avLst/>
          </a:prstGeom>
          <a:noFill/>
          <a:ln w="9525">
            <a:noFill/>
            <a:miter lim="800000"/>
            <a:headEnd/>
            <a:tailEnd/>
          </a:ln>
        </p:spPr>
        <p:txBody>
          <a:bodyPr>
            <a:spAutoFit/>
          </a:bodyPr>
          <a:lstStyle/>
          <a:p>
            <a:pPr algn="just"/>
            <a:r>
              <a:rPr lang="es-AR">
                <a:latin typeface="Lucida Sans Unicode" pitchFamily="34" charset="0"/>
              </a:rPr>
              <a:t>Si la inflación se instala entre nosotros, que sin ninguna duda no es lo que deseamos , se deberá volver a la indexación de las deudas dinerarias como principio constitucional, ya que tanto la prohibición de indexar de la ley 23.928 y el principio nominalista fueron formuladas para tiempos de estabilidad monetaria, por lo que coincidiendo con el maestro </a:t>
            </a:r>
            <a:r>
              <a:rPr lang="es-AR" b="1">
                <a:latin typeface="Lucida Sans Unicode" pitchFamily="34" charset="0"/>
              </a:rPr>
              <a:t>Germán J. Bidart Campos</a:t>
            </a:r>
            <a:r>
              <a:rPr lang="es-AR">
                <a:latin typeface="Lucida Sans Unicode" pitchFamily="34" charset="0"/>
              </a:rPr>
              <a:t>, en tiempos de inflación si se lesiona el derecho de propiedad sólo el derecho constitucional puede prestar la iluminación necesaria que no logran por si solos el derecho civil ni la ley y, concluye el distinguido constitucionalista, “La Constitución obliga a indexar, más allá de lo que el derecho civil resuelva, por encima del código civil, o contra el código civil” </a:t>
            </a:r>
          </a:p>
          <a:p>
            <a:pPr algn="just"/>
            <a:endParaRPr lang="es-AR">
              <a:latin typeface="Lucida Sans Unicode" pitchFamily="34" charset="0"/>
            </a:endParaRPr>
          </a:p>
          <a:p>
            <a:pPr algn="just"/>
            <a:r>
              <a:rPr lang="es-AR">
                <a:latin typeface="Lucida Sans Unicode" pitchFamily="34" charset="0"/>
              </a:rPr>
              <a:t>           Pensando en el futuro y ante la rigidez de la ley que consagra el nominalismo y la prohibición de indexar tengamos presente la escala hermenéutica que consagra el art. 2 del CCC donde hay una concurrencia interpretativa de la palabra de la ley, finalidades, valores jurídicos, leyes análogas, Tratado de los Derechos Humanos, principios jurídicos y, en consecuencia, la  “</a:t>
            </a:r>
            <a:r>
              <a:rPr lang="es-AR" b="1">
                <a:latin typeface="Lucida Sans Unicode" pitchFamily="34" charset="0"/>
              </a:rPr>
              <a:t>justicia conmutativa</a:t>
            </a:r>
            <a:r>
              <a:rPr lang="es-AR">
                <a:latin typeface="Lucida Sans Unicode" pitchFamily="34" charset="0"/>
              </a:rPr>
              <a:t>”  tiene también rango constitucional, es la estrella polar del derecho en todos los ámbitos jurídicos y ha sido el principal argumento que la Corte Suprema ha utilizado a lo largo de varias décadas para arribar a soluciones justas en el tema de las obligaciones de dar sumas de dinero.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Rectángulo"/>
          <p:cNvSpPr>
            <a:spLocks noChangeArrowheads="1"/>
          </p:cNvSpPr>
          <p:nvPr/>
        </p:nvSpPr>
        <p:spPr bwMode="auto">
          <a:xfrm>
            <a:off x="919163" y="765175"/>
            <a:ext cx="7686675" cy="5632450"/>
          </a:xfrm>
          <a:prstGeom prst="rect">
            <a:avLst/>
          </a:prstGeom>
          <a:noFill/>
          <a:ln w="9525">
            <a:noFill/>
            <a:miter lim="800000"/>
            <a:headEnd/>
            <a:tailEnd/>
          </a:ln>
        </p:spPr>
        <p:txBody>
          <a:bodyPr>
            <a:spAutoFit/>
          </a:bodyPr>
          <a:lstStyle/>
          <a:p>
            <a:pPr algn="just"/>
            <a:r>
              <a:rPr lang="es-AR" sz="2000">
                <a:latin typeface="Lucida Sans Unicode" pitchFamily="34" charset="0"/>
              </a:rPr>
              <a:t> Hay que reconocer el valor de la jurisprudencia de nuestros tribunales ya que frente a la inflación que sufríamos, los jueces argentinos no fueron “fugitivos de la realidad”   y cuando advirtieron que sus sentencias conducían a soluciones tremendamente injustas, en donde se premiaba al incumplidor, realizaron un gran esfuerzo interpretativo y de integración de la norma, recurriendo a los principios generales y, sobretodo, al principio de justicia que consagra el preámbulo de la Constitución Nacional.</a:t>
            </a:r>
          </a:p>
          <a:p>
            <a:pPr algn="just"/>
            <a:endParaRPr lang="es-AR" sz="2000">
              <a:latin typeface="Lucida Sans Unicode" pitchFamily="34" charset="0"/>
            </a:endParaRPr>
          </a:p>
          <a:p>
            <a:pPr algn="just"/>
            <a:r>
              <a:rPr lang="es-AR" sz="2000">
                <a:latin typeface="Lucida Sans Unicode" pitchFamily="34" charset="0"/>
              </a:rPr>
              <a:t>           El principio nominalista que consagró la ley 23928 rigió sin problemas durante casi toda su vigencia porque , como afirma </a:t>
            </a:r>
            <a:r>
              <a:rPr lang="es-AR" sz="2000" b="1">
                <a:latin typeface="Lucida Sans Unicode" pitchFamily="34" charset="0"/>
              </a:rPr>
              <a:t>López mesa</a:t>
            </a:r>
            <a:r>
              <a:rPr lang="es-AR" sz="2000">
                <a:latin typeface="Lucida Sans Unicode" pitchFamily="34" charset="0"/>
              </a:rPr>
              <a:t>, “entre el principio nominalista y la estabilidad de la moneda hay una relación inescindible. Esos principios tienen que jugar juntos: no puede regir el nominalismo sin una economía estable, porque en dicho caso la prohibición de la indexación se transforma en confiscatoriedad</a:t>
            </a:r>
            <a:r>
              <a:rPr lang="es-AR">
                <a:latin typeface="Lucida Sans Unicode" pitchFamily="34"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Rectángulo"/>
          <p:cNvSpPr>
            <a:spLocks noChangeArrowheads="1"/>
          </p:cNvSpPr>
          <p:nvPr/>
        </p:nvSpPr>
        <p:spPr bwMode="auto">
          <a:xfrm>
            <a:off x="1143000" y="908050"/>
            <a:ext cx="7245350" cy="5324475"/>
          </a:xfrm>
          <a:prstGeom prst="rect">
            <a:avLst/>
          </a:prstGeom>
          <a:noFill/>
          <a:ln w="9525">
            <a:noFill/>
            <a:miter lim="800000"/>
            <a:headEnd/>
            <a:tailEnd/>
          </a:ln>
        </p:spPr>
        <p:txBody>
          <a:bodyPr>
            <a:spAutoFit/>
          </a:bodyPr>
          <a:lstStyle/>
          <a:p>
            <a:pPr algn="just"/>
            <a:r>
              <a:rPr lang="es-AR" sz="2000">
                <a:latin typeface="Lucida Sans Unicode" pitchFamily="34" charset="0"/>
              </a:rPr>
              <a:t>Con la reforma introducida por el PEN al CCC recordamos el pensamiento de  </a:t>
            </a:r>
            <a:r>
              <a:rPr lang="es-AR" sz="2000" b="1">
                <a:latin typeface="Lucida Sans Unicode" pitchFamily="34" charset="0"/>
              </a:rPr>
              <a:t>Atilio Aníbal Alterini </a:t>
            </a:r>
            <a:r>
              <a:rPr lang="es-AR" sz="2000">
                <a:latin typeface="Lucida Sans Unicode" pitchFamily="34" charset="0"/>
              </a:rPr>
              <a:t>quien nos decía hace una década a raíz de la crisis del 2002  “desde hace muchos años soy profesor universitario de obligaciones y contratos, y no encuentro el modo inobjetable de negociar en condiciones razonables de seguridad para los contratantes.</a:t>
            </a:r>
          </a:p>
          <a:p>
            <a:pPr algn="just"/>
            <a:endParaRPr lang="es-ES" sz="2000">
              <a:latin typeface="Lucida Sans Unicode" pitchFamily="34" charset="0"/>
            </a:endParaRPr>
          </a:p>
          <a:p>
            <a:pPr algn="just"/>
            <a:r>
              <a:rPr lang="es-ES" sz="2000">
                <a:latin typeface="Lucida Sans Unicode" pitchFamily="34" charset="0"/>
              </a:rPr>
              <a:t>El articulo 31 de la ley 25065 de Tarjeta de Crédito dispone:”</a:t>
            </a:r>
            <a:r>
              <a:rPr lang="es-ES" sz="2000" b="1" i="1">
                <a:latin typeface="Lucida Sans Unicode" pitchFamily="34" charset="0"/>
              </a:rPr>
              <a:t>Cuando las operaciones del titular o sus autorizados se operen en moneda extranjera, el titular podrá cancelar sus saldos en la moneda extranjera o en la de curso legal en el territorio de la República al valor al tiempo del efectivo pago del resumen sin que el emisor pueda efectuar cargo alguno más que el que realiza por la diferencia de cotización el Banco Central de la República Argentina</a:t>
            </a:r>
            <a:r>
              <a:rPr lang="es-ES" b="1" i="1">
                <a:latin typeface="Lucida Sans Unicode" pitchFamily="34" charset="0"/>
              </a:rPr>
              <a:t>”</a:t>
            </a:r>
            <a:endParaRPr lang="es-AR">
              <a:latin typeface="Lucida Sans Unicode"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2 Subtítulo"/>
          <p:cNvSpPr>
            <a:spLocks noGrp="1"/>
          </p:cNvSpPr>
          <p:nvPr>
            <p:ph type="subTitle" idx="1"/>
          </p:nvPr>
        </p:nvSpPr>
        <p:spPr>
          <a:xfrm>
            <a:off x="685800" y="260350"/>
            <a:ext cx="7772400" cy="5329238"/>
          </a:xfrm>
        </p:spPr>
        <p:txBody>
          <a:bodyPr/>
          <a:lstStyle/>
          <a:p>
            <a:pPr marR="0" algn="just"/>
            <a:r>
              <a:rPr lang="es-ES" sz="2400" smtClean="0"/>
              <a:t>Lamentablemente la inflación ha retornado, por mas que se la quiera ocultar o disimular con índices no confiables y el principio nominalista no da respuesta a las situaciones de injusticia que la pérdida del valor de la moneda genera en las relaciones entre acreedor y deudor.</a:t>
            </a:r>
          </a:p>
          <a:p>
            <a:pPr marR="0" algn="just"/>
            <a:endParaRPr lang="es-ES" sz="2400" smtClean="0"/>
          </a:p>
          <a:p>
            <a:pPr marR="0" algn="just"/>
            <a:r>
              <a:rPr lang="es-ES" sz="2400" smtClean="0"/>
              <a:t>La firmeza de la monedas, coincidiendo con </a:t>
            </a:r>
            <a:r>
              <a:rPr lang="es-ES" sz="2400" b="1" smtClean="0"/>
              <a:t>Guillermo Borda, </a:t>
            </a:r>
            <a:r>
              <a:rPr lang="es-ES" sz="2400" smtClean="0"/>
              <a:t>depende del vigor de la economía nacional y del buen orden de las finanzas públicas. El Congreso Nacional ya no fija el valor de la moneda, se limita a establecer la unidad monetaria, sus múltiplos y a imponer su circulación obligatoria.</a:t>
            </a:r>
            <a:endParaRPr lang="es-AR" sz="2400" smtClean="0"/>
          </a:p>
          <a:p>
            <a:pPr marR="0" algn="just"/>
            <a:endParaRPr lang="es-AR"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850" y="620713"/>
            <a:ext cx="8229600" cy="5545137"/>
          </a:xfrm>
        </p:spPr>
        <p:txBody>
          <a:bodyPr>
            <a:normAutofit lnSpcReduction="10000"/>
          </a:bodyPr>
          <a:lstStyle/>
          <a:p>
            <a:pPr marL="365760" indent="-256032" algn="just" fontAlgn="auto">
              <a:spcAft>
                <a:spcPts val="0"/>
              </a:spcAft>
              <a:buFont typeface="Wingdings 3"/>
              <a:buChar char=""/>
              <a:defRPr/>
            </a:pPr>
            <a:r>
              <a:rPr lang="es-AR" sz="2000" dirty="0" smtClean="0"/>
              <a:t>Coincidiendo con </a:t>
            </a:r>
            <a:r>
              <a:rPr lang="es-AR" sz="2000" b="1" dirty="0" smtClean="0"/>
              <a:t>Castillo Freyre</a:t>
            </a:r>
            <a:r>
              <a:rPr lang="es-AR" sz="2000" dirty="0" smtClean="0"/>
              <a:t>, el nominalismo siempre debería tener una cláusula de escape. En el caso del Perú, ella consiste, simple y llanamente, en pactar el </a:t>
            </a:r>
            <a:r>
              <a:rPr lang="es-AR" sz="2000" dirty="0" err="1" smtClean="0"/>
              <a:t>valorismo</a:t>
            </a:r>
            <a:r>
              <a:rPr lang="es-AR" sz="2000" dirty="0" smtClean="0"/>
              <a:t>, de acuerdo con la autorización que confiere el articulo 1235 del C.C. de Perú.</a:t>
            </a:r>
          </a:p>
          <a:p>
            <a:pPr marL="365760" indent="-256032" algn="just" fontAlgn="auto">
              <a:spcAft>
                <a:spcPts val="0"/>
              </a:spcAft>
              <a:buFont typeface="Wingdings 3"/>
              <a:buChar char=""/>
              <a:defRPr/>
            </a:pPr>
            <a:r>
              <a:rPr lang="es-AR" sz="2000" b="1" dirty="0" smtClean="0"/>
              <a:t>Art. 1235 Perú: «</a:t>
            </a:r>
            <a:r>
              <a:rPr lang="es-AR" sz="2000" b="1" i="1" dirty="0" smtClean="0"/>
              <a:t>No obstante lo establecido en el articulo 1234  (nominalismo), las partes pueden acordar que el monto de una deuda contraída en moneda nacional sea referido a índices de reajuste automático que fije el Banco Central de Reserva del Perú, a otras monedas o a mercaderías, a fin de mantener dicho monto en valor constante.</a:t>
            </a:r>
          </a:p>
          <a:p>
            <a:pPr marL="365760" indent="-256032" algn="just" fontAlgn="auto">
              <a:spcAft>
                <a:spcPts val="0"/>
              </a:spcAft>
              <a:buFont typeface="Wingdings 3"/>
              <a:buChar char=""/>
              <a:defRPr/>
            </a:pPr>
            <a:r>
              <a:rPr lang="es-AR" sz="2000" b="1" i="1" dirty="0" smtClean="0"/>
              <a:t>El pago de las deudas a que se refiere el párrafo anterior se efectuará en moneda nacional, en monto equivalente al valor de referencia, al día del vencimiento de la obligación.</a:t>
            </a:r>
            <a:endParaRPr lang="es-AR" sz="2000" b="1" i="1" dirty="0"/>
          </a:p>
          <a:p>
            <a:pPr marL="365760" indent="-256032" algn="just" fontAlgn="auto">
              <a:spcAft>
                <a:spcPts val="0"/>
              </a:spcAft>
              <a:buFont typeface="Wingdings 3"/>
              <a:buChar char=""/>
              <a:defRPr/>
            </a:pPr>
            <a:r>
              <a:rPr lang="es-AR" sz="2000" b="1" i="1" dirty="0" smtClean="0"/>
              <a:t>Si el deudor retardara el pago, el acreedor puede exigir, a su elección, que la deuda sea pagada al valor de referencia al día del vencimiento de la obligación o al día en que se efectúe el pago»</a:t>
            </a:r>
            <a:endParaRPr lang="es-AR" sz="2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476250"/>
            <a:ext cx="8229600" cy="5530850"/>
          </a:xfrm>
        </p:spPr>
        <p:txBody>
          <a:bodyPr>
            <a:normAutofit lnSpcReduction="10000"/>
          </a:bodyPr>
          <a:lstStyle/>
          <a:p>
            <a:pPr marL="365760" indent="-256032" algn="just" fontAlgn="auto">
              <a:spcAft>
                <a:spcPts val="0"/>
              </a:spcAft>
              <a:buFont typeface="Wingdings 3"/>
              <a:buChar char=""/>
              <a:defRPr/>
            </a:pPr>
            <a:r>
              <a:rPr lang="es-AR" sz="2400" dirty="0" smtClean="0"/>
              <a:t>Compraventa. Precio. Art. 1133: »</a:t>
            </a:r>
            <a:r>
              <a:rPr lang="es-AR" sz="2400" b="1" i="1" dirty="0" smtClean="0"/>
              <a:t>Determinación del precio. El precio es determinado cuando las partes lo fijan en una suma que el comprador debe pagar, cuando se deja su indicación al arbitrio de un tercero  designado o cuando lo sea con referencia a otra cosa cierta. En cualquier otro caso, se entiende que hay precio válido si las partes previeron el procedimiento para determinarlo».</a:t>
            </a:r>
          </a:p>
          <a:p>
            <a:pPr marL="365760" indent="-256032" algn="just" fontAlgn="auto">
              <a:spcAft>
                <a:spcPts val="0"/>
              </a:spcAft>
              <a:buFont typeface="Wingdings 3"/>
              <a:buChar char=""/>
              <a:defRPr/>
            </a:pPr>
            <a:endParaRPr lang="es-AR" sz="2400" b="1" i="1" dirty="0" smtClean="0"/>
          </a:p>
          <a:p>
            <a:pPr marL="365760" indent="-256032" algn="just" fontAlgn="auto">
              <a:spcAft>
                <a:spcPts val="0"/>
              </a:spcAft>
              <a:buFont typeface="Wingdings 3"/>
              <a:buChar char=""/>
              <a:defRPr/>
            </a:pPr>
            <a:r>
              <a:rPr lang="es-AR" sz="2400" dirty="0" smtClean="0"/>
              <a:t>Tenemos el caso de la </a:t>
            </a:r>
            <a:r>
              <a:rPr lang="es-AR" sz="2400" dirty="0" err="1" smtClean="0"/>
              <a:t>redeterminación</a:t>
            </a:r>
            <a:r>
              <a:rPr lang="es-AR" sz="2400" dirty="0" smtClean="0"/>
              <a:t> de precios dispuesta por el </a:t>
            </a:r>
            <a:r>
              <a:rPr lang="es-AR" sz="2400" b="1" dirty="0" smtClean="0"/>
              <a:t>decreto 1295/2002 </a:t>
            </a:r>
            <a:r>
              <a:rPr lang="es-AR" sz="2400" dirty="0" smtClean="0"/>
              <a:t> para la Obra Pública sancionado por el Poder Ejecutivo Nacional seis meses después de la sanción de la ley 25.561 de Emergencia Pública y Reforma del Régimen Cambiario.</a:t>
            </a:r>
          </a:p>
          <a:p>
            <a:pPr marL="365760" indent="-256032" algn="just" fontAlgn="auto">
              <a:spcAft>
                <a:spcPts val="0"/>
              </a:spcAft>
              <a:buFont typeface="Wingdings 3"/>
              <a:buChar char=""/>
              <a:defRPr/>
            </a:pPr>
            <a:endParaRPr lang="es-AR"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549275"/>
            <a:ext cx="8229600" cy="5457825"/>
          </a:xfrm>
        </p:spPr>
        <p:txBody>
          <a:bodyPr>
            <a:normAutofit lnSpcReduction="10000"/>
          </a:bodyPr>
          <a:lstStyle/>
          <a:p>
            <a:pPr marL="365760" indent="-256032" algn="just" fontAlgn="auto">
              <a:spcAft>
                <a:spcPts val="0"/>
              </a:spcAft>
              <a:buFont typeface="Wingdings 3"/>
              <a:buChar char=""/>
              <a:defRPr/>
            </a:pPr>
            <a:r>
              <a:rPr lang="es-AR" sz="2400" dirty="0" smtClean="0"/>
              <a:t>El art. 2º del decreto 1295  dispone que los precios podrán ser </a:t>
            </a:r>
            <a:r>
              <a:rPr lang="es-AR" sz="2400" dirty="0" err="1" smtClean="0"/>
              <a:t>redeterminados</a:t>
            </a:r>
            <a:r>
              <a:rPr lang="es-AR" sz="2400" dirty="0" smtClean="0"/>
              <a:t> cuando los costos de los factores principales que los componen reflejen una variación promedio de esos precios superior a un DIEZ POR CIENTO (10%) a los del contrato, o al precio surgido de la última </a:t>
            </a:r>
            <a:r>
              <a:rPr lang="es-AR" sz="2400" dirty="0" err="1" smtClean="0"/>
              <a:t>redeterminación</a:t>
            </a:r>
            <a:r>
              <a:rPr lang="es-AR" sz="2400" dirty="0" smtClean="0"/>
              <a:t>, según la Metodología establecida en Anexo.</a:t>
            </a:r>
          </a:p>
          <a:p>
            <a:pPr marL="365760" indent="-256032" algn="just" fontAlgn="auto">
              <a:spcAft>
                <a:spcPts val="0"/>
              </a:spcAft>
              <a:buFont typeface="Wingdings 3"/>
              <a:buChar char=""/>
              <a:defRPr/>
            </a:pPr>
            <a:r>
              <a:rPr lang="es-AR" sz="2400" dirty="0" smtClean="0"/>
              <a:t>Coincidimos con </a:t>
            </a:r>
            <a:r>
              <a:rPr lang="es-AR" sz="2400" b="1" dirty="0" smtClean="0"/>
              <a:t>Andino y </a:t>
            </a:r>
            <a:r>
              <a:rPr lang="es-AR" sz="2400" b="1" dirty="0" err="1" smtClean="0"/>
              <a:t>Sprovieri</a:t>
            </a:r>
            <a:r>
              <a:rPr lang="es-AR" sz="2400" dirty="0" smtClean="0"/>
              <a:t> en el sentido que: </a:t>
            </a:r>
          </a:p>
          <a:p>
            <a:pPr marL="365760" indent="-256032" algn="just" fontAlgn="auto">
              <a:spcAft>
                <a:spcPts val="0"/>
              </a:spcAft>
              <a:buFont typeface="Wingdings 3"/>
              <a:buChar char=""/>
              <a:defRPr/>
            </a:pPr>
            <a:r>
              <a:rPr lang="es-AR" sz="2400" dirty="0" smtClean="0"/>
              <a:t>a) la </a:t>
            </a:r>
            <a:r>
              <a:rPr lang="es-AR" sz="2400" dirty="0" err="1" smtClean="0"/>
              <a:t>redeterminación</a:t>
            </a:r>
            <a:r>
              <a:rPr lang="es-AR" sz="2400" dirty="0" smtClean="0"/>
              <a:t> de precios no vulnera la prohibición de la ley de convertibilidad mantenida por la ley de emergencia.</a:t>
            </a:r>
          </a:p>
          <a:p>
            <a:pPr marL="365760" indent="-256032" algn="just" fontAlgn="auto">
              <a:spcAft>
                <a:spcPts val="0"/>
              </a:spcAft>
              <a:buFont typeface="Wingdings 3"/>
              <a:buChar char=""/>
              <a:defRPr/>
            </a:pPr>
            <a:r>
              <a:rPr lang="es-AR" sz="2400" dirty="0" smtClean="0"/>
              <a:t>b) la </a:t>
            </a:r>
            <a:r>
              <a:rPr lang="es-AR" sz="2400" dirty="0" err="1" smtClean="0"/>
              <a:t>redeterminación</a:t>
            </a:r>
            <a:r>
              <a:rPr lang="es-AR" sz="2400" dirty="0" smtClean="0"/>
              <a:t> es aplicable por la verificación de determinadas circunstancias de hecho</a:t>
            </a:r>
            <a:endParaRPr lang="es-AR"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476250"/>
            <a:ext cx="8229600" cy="5530850"/>
          </a:xfrm>
        </p:spPr>
        <p:txBody>
          <a:bodyPr>
            <a:normAutofit fontScale="92500" lnSpcReduction="10000"/>
          </a:bodyPr>
          <a:lstStyle/>
          <a:p>
            <a:pPr marL="365760" indent="-256032" algn="just" fontAlgn="auto">
              <a:spcAft>
                <a:spcPts val="0"/>
              </a:spcAft>
              <a:buFont typeface="Wingdings 3"/>
              <a:buChar char=""/>
              <a:defRPr/>
            </a:pPr>
            <a:r>
              <a:rPr lang="es-AR" sz="2400" dirty="0" smtClean="0"/>
              <a:t>La </a:t>
            </a:r>
            <a:r>
              <a:rPr lang="es-AR" sz="2400" dirty="0" err="1" smtClean="0"/>
              <a:t>redeterminación</a:t>
            </a:r>
            <a:r>
              <a:rPr lang="es-AR" sz="2400" dirty="0" smtClean="0"/>
              <a:t> de precios se presenta hoy como la forma más adecuada de solucionar con justicia y equidad los impedimentos que un aumento de los precios de los materiales y mano de obra se presentan a todo locador al grado de hacerle antieconómico el cumplimiento de su obligación.</a:t>
            </a:r>
          </a:p>
          <a:p>
            <a:pPr marL="365760" indent="-256032" algn="just" fontAlgn="auto">
              <a:spcAft>
                <a:spcPts val="0"/>
              </a:spcAft>
              <a:buFont typeface="Wingdings 3"/>
              <a:buChar char=""/>
              <a:defRPr/>
            </a:pPr>
            <a:endParaRPr lang="es-AR" sz="2400" dirty="0" smtClean="0"/>
          </a:p>
          <a:p>
            <a:pPr marL="365760" indent="-256032" algn="just" fontAlgn="auto">
              <a:spcAft>
                <a:spcPts val="0"/>
              </a:spcAft>
              <a:buFont typeface="Wingdings 3"/>
              <a:buChar char=""/>
              <a:defRPr/>
            </a:pPr>
            <a:r>
              <a:rPr lang="es-AR" sz="2400" dirty="0" smtClean="0"/>
              <a:t>En su caso, los jueces cuentan con la teoría de la imprevisión, el abuso del derecho, la equidad, la buena fe y la justicia conmutativa.</a:t>
            </a:r>
          </a:p>
          <a:p>
            <a:pPr marL="365760" indent="-256032" algn="just" fontAlgn="auto">
              <a:spcAft>
                <a:spcPts val="0"/>
              </a:spcAft>
              <a:buFont typeface="Wingdings 3"/>
              <a:buChar char=""/>
              <a:defRPr/>
            </a:pPr>
            <a:endParaRPr lang="es-AR" sz="2400" dirty="0" smtClean="0"/>
          </a:p>
          <a:p>
            <a:pPr marL="365760" indent="-256032" algn="just" fontAlgn="auto">
              <a:spcAft>
                <a:spcPts val="0"/>
              </a:spcAft>
              <a:buFont typeface="Wingdings 3"/>
              <a:buChar char=""/>
              <a:defRPr/>
            </a:pPr>
            <a:r>
              <a:rPr lang="es-AR" sz="2400" dirty="0"/>
              <a:t>Y</a:t>
            </a:r>
            <a:r>
              <a:rPr lang="es-AR" sz="2400" dirty="0" smtClean="0"/>
              <a:t>a </a:t>
            </a:r>
            <a:r>
              <a:rPr lang="es-AR" sz="2400" b="1" dirty="0" err="1" smtClean="0"/>
              <a:t>Moisset</a:t>
            </a:r>
            <a:r>
              <a:rPr lang="es-AR" sz="2400" b="1" dirty="0" smtClean="0"/>
              <a:t> de </a:t>
            </a:r>
            <a:r>
              <a:rPr lang="es-AR" sz="2400" b="1" dirty="0" err="1" smtClean="0"/>
              <a:t>Espanes</a:t>
            </a:r>
            <a:r>
              <a:rPr lang="es-AR" sz="2400" dirty="0" smtClean="0"/>
              <a:t> en el año 199, ante el fracaso del plan diseñado por la ley de convertibilidad busco en las clausulas de determinación del precio un «escape» legal al diseño del legislador (arts. 1349 y 1353 del C.C. de Vélez)</a:t>
            </a:r>
            <a:endParaRPr lang="es-A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Marcador de contenido"/>
          <p:cNvSpPr>
            <a:spLocks noGrp="1"/>
          </p:cNvSpPr>
          <p:nvPr>
            <p:ph idx="1"/>
          </p:nvPr>
        </p:nvSpPr>
        <p:spPr>
          <a:xfrm>
            <a:off x="457200" y="404813"/>
            <a:ext cx="8229600" cy="5602287"/>
          </a:xfrm>
        </p:spPr>
        <p:txBody>
          <a:bodyPr/>
          <a:lstStyle/>
          <a:p>
            <a:pPr algn="just"/>
            <a:r>
              <a:rPr lang="es-AR" b="1" smtClean="0"/>
              <a:t>C.C. Perú. "</a:t>
            </a:r>
            <a:r>
              <a:rPr lang="es-AR" sz="2200" b="1" smtClean="0"/>
              <a:t>Artículo 1237.- </a:t>
            </a:r>
            <a:r>
              <a:rPr lang="es-AR" sz="2200" smtClean="0"/>
              <a:t>Pueden concertarse obligaciones en moneda extranjera no prohibidas por leyes especiales. </a:t>
            </a:r>
          </a:p>
          <a:p>
            <a:pPr algn="just"/>
            <a:r>
              <a:rPr lang="es-AR" sz="2200" b="1" smtClean="0"/>
              <a:t>Salvo pacto en contrario</a:t>
            </a:r>
            <a:r>
              <a:rPr lang="es-AR" sz="2200" smtClean="0"/>
              <a:t>, el pago de una deuda en moneda extranjera puede hacerse en moneda nacional al tipo de cambio de venta del día y lugar del vencimiento de la obligación. </a:t>
            </a:r>
          </a:p>
          <a:p>
            <a:pPr algn="just"/>
            <a:r>
              <a:rPr lang="es-AR" sz="2200" smtClean="0"/>
              <a:t>En el caso a que se refiere el párrafo anterior, </a:t>
            </a:r>
            <a:r>
              <a:rPr lang="es-AR" sz="2200" b="1" smtClean="0"/>
              <a:t>si no hubiera mediado pacto en contrario </a:t>
            </a:r>
            <a:r>
              <a:rPr lang="es-AR" sz="2200" smtClean="0"/>
              <a:t>en lo referido a la moneda de pago y el deudor retardara el pago, el acreedor puede exigir, a su elección, que el pago en moneda nacional se haga al tipo de cambio de venta en la fecha de vencimiento de la obligación, o al que rija el día del pago.</a:t>
            </a:r>
            <a:r>
              <a:rPr lang="es-AR" sz="2200" b="1" smtClean="0"/>
              <a:t>" </a:t>
            </a:r>
            <a:endParaRPr lang="es-AR" sz="22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Marcador de contenido"/>
          <p:cNvSpPr>
            <a:spLocks noGrp="1"/>
          </p:cNvSpPr>
          <p:nvPr>
            <p:ph idx="1"/>
          </p:nvPr>
        </p:nvSpPr>
        <p:spPr>
          <a:xfrm>
            <a:off x="457200" y="476250"/>
            <a:ext cx="8229600" cy="5530850"/>
          </a:xfrm>
        </p:spPr>
        <p:txBody>
          <a:bodyPr/>
          <a:lstStyle/>
          <a:p>
            <a:pPr algn="just"/>
            <a:r>
              <a:rPr lang="es-AR" b="1" smtClean="0"/>
              <a:t>C.C. Perú Artículo 1234.- </a:t>
            </a:r>
            <a:r>
              <a:rPr lang="es-AR" smtClean="0"/>
              <a:t>El pago de una deuda contraída en moneda nacional no podrá exigirse en moneda distinta, ni en cantidad diferente al monto nominal originalmente pactado.</a:t>
            </a:r>
          </a:p>
          <a:p>
            <a:pPr algn="just"/>
            <a:endParaRPr lang="es-AR" smtClean="0"/>
          </a:p>
          <a:p>
            <a:pPr algn="just"/>
            <a:r>
              <a:rPr lang="es-AR" b="1" smtClean="0"/>
              <a:t>Articulo 64 Constitución de Perú: </a:t>
            </a:r>
            <a:r>
              <a:rPr lang="es-AR" smtClean="0"/>
              <a:t> “</a:t>
            </a:r>
            <a:r>
              <a:rPr lang="es-AR" b="1" i="1" smtClean="0"/>
              <a:t>Tenencia y disposición de moneda extranjera.  El Estado garantiza la libre tenencia y disposición de moneda extranjera” </a:t>
            </a:r>
            <a:endParaRPr lang="es-AR"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Marcador de contenido"/>
          <p:cNvSpPr>
            <a:spLocks noGrp="1"/>
          </p:cNvSpPr>
          <p:nvPr>
            <p:ph idx="1"/>
          </p:nvPr>
        </p:nvSpPr>
        <p:spPr>
          <a:xfrm>
            <a:off x="457200" y="357188"/>
            <a:ext cx="8229600" cy="5649912"/>
          </a:xfrm>
        </p:spPr>
        <p:txBody>
          <a:bodyPr/>
          <a:lstStyle/>
          <a:p>
            <a:pPr algn="just"/>
            <a:r>
              <a:rPr lang="es-ES" sz="2400" smtClean="0"/>
              <a:t>Concluimos coincidiendo con Abatti, Rocca y Guzmán (AR/DOC/3403/2013) que “La industria clama por una moneda que el tiempo no envilezca, por libertad para utilizar otras foráneas mas estables en transacciones a mayores plazos, por créditos bancarios internos o externos extendidos en el tiempo y con tasas simpáticas a los ingresos de los consumidores y por sacar la prohibición (virtualmente derogada) a reajustar precios. Los contrarios nos dan un panorama hostil, que sólo pueden sobrellevar algunos virtuosos desarrolladores inmobiliarios con peripecias dignas de conspicuos artistas”</a:t>
            </a:r>
            <a:endParaRPr lang="es-AR" sz="24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153</TotalTime>
  <Words>3116</Words>
  <Application>Microsoft Office PowerPoint</Application>
  <PresentationFormat>Presentación en pantalla (4:3)</PresentationFormat>
  <Paragraphs>110</Paragraphs>
  <Slides>25</Slides>
  <Notes>0</Notes>
  <HiddenSlides>0</HiddenSlides>
  <MMClips>0</MMClips>
  <ScaleCrop>false</ScaleCrop>
  <HeadingPairs>
    <vt:vector size="6" baseType="variant">
      <vt:variant>
        <vt:lpstr>Fuentes usadas</vt:lpstr>
      </vt:variant>
      <vt:variant>
        <vt:i4>6</vt:i4>
      </vt:variant>
      <vt:variant>
        <vt:lpstr>Plantilla de diseño</vt:lpstr>
      </vt:variant>
      <vt:variant>
        <vt:i4>8</vt:i4>
      </vt:variant>
      <vt:variant>
        <vt:lpstr>Títulos de diapositiva</vt:lpstr>
      </vt:variant>
      <vt:variant>
        <vt:i4>25</vt:i4>
      </vt:variant>
    </vt:vector>
  </HeadingPairs>
  <TitlesOfParts>
    <vt:vector size="39" baseType="lpstr">
      <vt:lpstr>Lucida Sans Unicode</vt:lpstr>
      <vt:lpstr>Arial</vt:lpstr>
      <vt:lpstr>Wingdings 3</vt:lpstr>
      <vt:lpstr>Verdana</vt:lpstr>
      <vt:lpstr>Wingdings 2</vt:lpstr>
      <vt:lpstr>Calibri</vt:lpstr>
      <vt:lpstr>Concurrencia</vt:lpstr>
      <vt:lpstr>Concurrencia</vt:lpstr>
      <vt:lpstr>Concurrencia</vt:lpstr>
      <vt:lpstr>Concurrencia</vt:lpstr>
      <vt:lpstr>Concurrencia</vt:lpstr>
      <vt:lpstr>Concurrencia</vt:lpstr>
      <vt:lpstr>Concurrencia</vt:lpstr>
      <vt:lpstr>Concurrencia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Win7</dc:creator>
  <cp:lastModifiedBy>d12334226</cp:lastModifiedBy>
  <cp:revision>48</cp:revision>
  <dcterms:created xsi:type="dcterms:W3CDTF">2015-05-02T22:20:12Z</dcterms:created>
  <dcterms:modified xsi:type="dcterms:W3CDTF">2015-06-30T17:18:29Z</dcterms:modified>
</cp:coreProperties>
</file>