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20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824FA-680A-4343-9C6E-AA09601D073F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A99E3-486A-43E3-972B-C2FE6E791B71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A4B3C-AAC1-4AD8-AAFA-653BECBDD08F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90A0B-2217-4A24-9C09-9844EF871A6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9A179-D3B6-4E06-B7BD-CAD733A5C2CA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2828E-C983-4429-A1C6-5A9E25897E4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FBF02-1A5E-428F-BDA4-18B45CF65284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70F20-C626-4559-88CB-13E24FBE6A5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ED892-5B14-4FAF-960E-20B496EB38EC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F83BD-A1E1-4F35-A5ED-E485A3A046FE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C2A75-CCFC-4CBA-B739-ED3881255DC7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03D65-A1AC-40D9-BAB5-C3C2A88205A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5FDF2-30B4-4540-9AD2-3CC5822359A2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D1CF9-B4CD-4B28-9944-807B56F43302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12478-999A-4678-A65D-C4083A2BAFCC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730F8-3F1F-49F9-BFAE-E4E515B8082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CFCF4-3571-424A-AFFD-A2FBE6B36B2C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DA812-AAAF-4AD0-A839-D22A7C42219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5D7B8-BC65-4252-98DE-3E90A3B45AF5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D6D46-720B-4609-8569-8EB93E0E0EB8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2AE82-1D8C-438A-8583-FC4F3DF8B427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67955-8C7E-4862-A414-0DE2572E314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A5BBDE-B2F7-4E3C-8FA2-C6991881ED9C}" type="datetimeFigureOut">
              <a:rPr lang="es-AR"/>
              <a:pPr>
                <a:defRPr/>
              </a:pPr>
              <a:t>30/06/2015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F9629A-64F8-4CD0-B41E-458C7B90C662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mtClean="0"/>
              <a:t>Privilegios</a:t>
            </a:r>
            <a:endParaRPr lang="es-AR" smtClean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>Prof. Dr. Manuel </a:t>
            </a:r>
            <a:r>
              <a:rPr lang="es-ES" dirty="0" err="1" smtClean="0"/>
              <a:t>Cornet</a:t>
            </a:r>
            <a:endParaRPr lang="es-A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2 Marcador de contenido"/>
          <p:cNvSpPr>
            <a:spLocks noGrp="1"/>
          </p:cNvSpPr>
          <p:nvPr>
            <p:ph idx="1"/>
          </p:nvPr>
        </p:nvSpPr>
        <p:spPr>
          <a:xfrm>
            <a:off x="428625" y="357188"/>
            <a:ext cx="8258175" cy="5768975"/>
          </a:xfrm>
        </p:spPr>
        <p:txBody>
          <a:bodyPr/>
          <a:lstStyle/>
          <a:p>
            <a:pPr algn="just"/>
            <a:r>
              <a:rPr lang="es-ES" smtClean="0"/>
              <a:t>En este tema los Fundamentos del Anteproyecto son bastantes detallados y explicativos.</a:t>
            </a:r>
          </a:p>
          <a:p>
            <a:pPr algn="just"/>
            <a:r>
              <a:rPr lang="es-ES" smtClean="0"/>
              <a:t>Se expresa que hay un desorden en la materia ya que existen varias leyes que tratan el tema:</a:t>
            </a:r>
          </a:p>
          <a:p>
            <a:pPr algn="just"/>
            <a:r>
              <a:rPr lang="es-ES" smtClean="0"/>
              <a:t>Codigo Civil</a:t>
            </a:r>
          </a:p>
          <a:p>
            <a:pPr algn="just"/>
            <a:r>
              <a:rPr lang="es-ES" smtClean="0"/>
              <a:t>Ley de Concursos</a:t>
            </a:r>
          </a:p>
          <a:p>
            <a:pPr algn="just"/>
            <a:r>
              <a:rPr lang="es-ES" smtClean="0"/>
              <a:t>Ley de la Navegacion</a:t>
            </a:r>
          </a:p>
          <a:p>
            <a:pPr algn="just"/>
            <a:r>
              <a:rPr lang="es-ES" smtClean="0"/>
              <a:t>Código Aeronautico</a:t>
            </a:r>
          </a:p>
          <a:p>
            <a:pPr algn="just"/>
            <a:r>
              <a:rPr lang="es-ES" smtClean="0"/>
              <a:t>Codigo de mineria</a:t>
            </a:r>
            <a:endParaRPr lang="es-AR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63" y="428625"/>
            <a:ext cx="8186737" cy="569753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Código Penal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Ley de Entidades Financieras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Ley de Contrato de Trabajo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Leyes fiscales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Leyes de sobre prenda con registro, warrants, debentures, propiedad horizontal, etcétera.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Todos estos ordenamientos no siempre guardan armonía entre sí, de manera que, el operador jurídico suele encontrase enfrentado a situaciones de complejísima solución.</a:t>
            </a:r>
            <a:endParaRPr lang="es-A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63" y="571500"/>
            <a:ext cx="8186737" cy="5554663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El Código Civil no es diáfano y la Ley de Concursos sólo resulta aplicable en materia de concursos pero no en supuestos de ejecuciones individuales, para las cuales rige, como regla, el Código Civil.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Por eso desde antiguo, se ha propiciado la simplificación y la unificación.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El supremo arquetipo sería la unificación de los privilegios en un solo régimen legal, aplicable a las ejecuciones individuales como a los procesos universales, pues ello hace a la </a:t>
            </a:r>
            <a:r>
              <a:rPr lang="es-ES" b="1" dirty="0" smtClean="0"/>
              <a:t>“seguridad jurídica”.</a:t>
            </a:r>
            <a:endParaRPr lang="es-A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2 Marcador de contenido"/>
          <p:cNvSpPr>
            <a:spLocks noGrp="1"/>
          </p:cNvSpPr>
          <p:nvPr>
            <p:ph idx="1"/>
          </p:nvPr>
        </p:nvSpPr>
        <p:spPr>
          <a:xfrm>
            <a:off x="428625" y="428625"/>
            <a:ext cx="8258175" cy="5697538"/>
          </a:xfrm>
        </p:spPr>
        <p:txBody>
          <a:bodyPr/>
          <a:lstStyle/>
          <a:p>
            <a:pPr algn="just"/>
            <a:r>
              <a:rPr lang="es-ES" smtClean="0"/>
              <a:t>Expresa la comisión que la unificación escapa al encargo ya que no les correspondía  ocuparse de las otras leyes.</a:t>
            </a:r>
          </a:p>
          <a:p>
            <a:pPr algn="just"/>
            <a:r>
              <a:rPr lang="es-ES" smtClean="0"/>
              <a:t>Prosiguen los fundamentos que siguiendo la doctrina y jurisprudencia dominante de que los privilegios generales se ejercen sólo en los procesos colectivos por lo que el anteproyecto regula sólo los privilegios especiales.</a:t>
            </a:r>
          </a:p>
          <a:p>
            <a:pPr algn="just"/>
            <a:r>
              <a:rPr lang="es-ES" smtClean="0"/>
              <a:t>Los generales rigen sólo en los procesos universales, haya o no insolvencia.</a:t>
            </a:r>
            <a:endParaRPr lang="es-AR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2 Marcador de contenido"/>
          <p:cNvSpPr>
            <a:spLocks noGrp="1"/>
          </p:cNvSpPr>
          <p:nvPr>
            <p:ph idx="1"/>
          </p:nvPr>
        </p:nvSpPr>
        <p:spPr>
          <a:xfrm>
            <a:off x="428625" y="642938"/>
            <a:ext cx="8258175" cy="5483225"/>
          </a:xfrm>
        </p:spPr>
        <p:txBody>
          <a:bodyPr/>
          <a:lstStyle/>
          <a:p>
            <a:pPr algn="just"/>
            <a:r>
              <a:rPr lang="es-ES" smtClean="0"/>
              <a:t>Si el proceso es universal (también en el caso del juicio sucesorio) rige la ley concursal y no el Código Civil.</a:t>
            </a:r>
          </a:p>
          <a:p>
            <a:pPr algn="just"/>
            <a:r>
              <a:rPr lang="es-ES" smtClean="0"/>
              <a:t>La unificación en materia de privilegios especiales supone la eliminación de algunos  que hoy contiene el Código Civil y que han desaparecido de la ley concursal, como son el del vendedor de inmuebles y el del locador.</a:t>
            </a:r>
          </a:p>
          <a:p>
            <a:pPr algn="just"/>
            <a:r>
              <a:rPr lang="es-ES" smtClean="0"/>
              <a:t>Se define el privilegio, mejorando la formula del CC vigente.</a:t>
            </a:r>
          </a:p>
          <a:p>
            <a:pPr algn="just"/>
            <a:endParaRPr lang="es-AR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63" y="642938"/>
            <a:ext cx="8186737" cy="5483225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Art. 2573. Definición. Asiento.</a:t>
            </a:r>
            <a:r>
              <a:rPr lang="es-ES" dirty="0" smtClean="0"/>
              <a:t> Privilegio es la </a:t>
            </a:r>
            <a:r>
              <a:rPr lang="es-ES" b="1" dirty="0" smtClean="0"/>
              <a:t>calidad</a:t>
            </a:r>
            <a:r>
              <a:rPr lang="es-ES" dirty="0" smtClean="0"/>
              <a:t> que corresponde a un crédito de ser pagado con preferencia a otro. Puede ejercitarse mientras la cosa afectada al privilegio permanece en el patrimonio del deudor, excepto disposición legal en contrario y el supuesto de subrogación real en los casos que la ley admite. El privilegio no puede ser ejercido sobre cosas inembargables declaradas tales por la ley.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Concordancia: </a:t>
            </a:r>
            <a:r>
              <a:rPr lang="es-ES" dirty="0" smtClean="0"/>
              <a:t> Ver art.  744. Bienes excluidos de la garantía común.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AR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2 Marcador de contenido"/>
          <p:cNvSpPr>
            <a:spLocks noGrp="1"/>
          </p:cNvSpPr>
          <p:nvPr>
            <p:ph idx="1"/>
          </p:nvPr>
        </p:nvSpPr>
        <p:spPr>
          <a:xfrm>
            <a:off x="500063" y="642938"/>
            <a:ext cx="8186737" cy="5483225"/>
          </a:xfrm>
        </p:spPr>
        <p:txBody>
          <a:bodyPr/>
          <a:lstStyle/>
          <a:p>
            <a:pPr algn="just"/>
            <a:r>
              <a:rPr lang="es-ES" b="1" smtClean="0"/>
              <a:t>Fuente: </a:t>
            </a:r>
            <a:r>
              <a:rPr lang="es-ES" smtClean="0"/>
              <a:t> Art. 3875 CC.</a:t>
            </a:r>
            <a:endParaRPr lang="es-ES" b="1" smtClean="0"/>
          </a:p>
          <a:p>
            <a:pPr algn="just"/>
            <a:r>
              <a:rPr lang="es-ES" smtClean="0"/>
              <a:t>Art. 2574. </a:t>
            </a:r>
            <a:r>
              <a:rPr lang="es-ES" b="1" smtClean="0"/>
              <a:t>Origen legal</a:t>
            </a:r>
            <a:r>
              <a:rPr lang="es-ES" smtClean="0"/>
              <a:t>. Los privilegios resultan exclusivamente de la ley…</a:t>
            </a:r>
          </a:p>
          <a:p>
            <a:pPr algn="just"/>
            <a:r>
              <a:rPr lang="es-ES" b="1" smtClean="0"/>
              <a:t>Fuente: </a:t>
            </a:r>
            <a:r>
              <a:rPr lang="es-ES" smtClean="0"/>
              <a:t> Art.  3876 CC.</a:t>
            </a:r>
          </a:p>
          <a:p>
            <a:pPr algn="just"/>
            <a:r>
              <a:rPr lang="es-ES" b="1" smtClean="0"/>
              <a:t>Art.  2575. Renuncia y postergación. “</a:t>
            </a:r>
            <a:r>
              <a:rPr lang="es-ES" smtClean="0"/>
              <a:t>El acreedor puede renunciar a su privilegio. El acreedor y el deudor pueden convenir la postergación de los derechos del acreedor respecto de otras deudas presentes o futuras; en tal caso, los créditos subordinados se rigen</a:t>
            </a:r>
          </a:p>
          <a:p>
            <a:pPr algn="just"/>
            <a:endParaRPr lang="es-AR" b="1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2 Marcador de contenido"/>
          <p:cNvSpPr>
            <a:spLocks noGrp="1"/>
          </p:cNvSpPr>
          <p:nvPr>
            <p:ph idx="1"/>
          </p:nvPr>
        </p:nvSpPr>
        <p:spPr>
          <a:xfrm>
            <a:off x="428625" y="571500"/>
            <a:ext cx="8258175" cy="5554663"/>
          </a:xfrm>
        </p:spPr>
        <p:txBody>
          <a:bodyPr/>
          <a:lstStyle/>
          <a:p>
            <a:r>
              <a:rPr lang="es-ES" smtClean="0"/>
              <a:t>por las clausulas convenidas, siempre que no se afecten derechos  de terceros.</a:t>
            </a:r>
          </a:p>
          <a:p>
            <a:pPr algn="just"/>
            <a:r>
              <a:rPr lang="es-ES" smtClean="0"/>
              <a:t>El privilegio del </a:t>
            </a:r>
            <a:r>
              <a:rPr lang="es-ES" b="1" smtClean="0"/>
              <a:t>crédito laboral </a:t>
            </a:r>
            <a:r>
              <a:rPr lang="es-ES" smtClean="0"/>
              <a:t>no es renunciable, ni postergable”.</a:t>
            </a:r>
          </a:p>
          <a:p>
            <a:pPr algn="just"/>
            <a:r>
              <a:rPr lang="es-ES" b="1" smtClean="0"/>
              <a:t>Fuente: </a:t>
            </a:r>
            <a:r>
              <a:rPr lang="es-ES" smtClean="0"/>
              <a:t>Art. 3876.</a:t>
            </a:r>
            <a:endParaRPr lang="es-ES" b="1" smtClean="0"/>
          </a:p>
          <a:p>
            <a:pPr algn="just"/>
            <a:r>
              <a:rPr lang="es-ES" b="1" smtClean="0"/>
              <a:t>Art. 2576. Indivisibilidad. Transmisibilidad.</a:t>
            </a:r>
          </a:p>
          <a:p>
            <a:pPr algn="just"/>
            <a:r>
              <a:rPr lang="es-ES" b="1" smtClean="0"/>
              <a:t>Fuente: </a:t>
            </a:r>
            <a:r>
              <a:rPr lang="es-ES" smtClean="0"/>
              <a:t> Art. 3877.</a:t>
            </a:r>
            <a:endParaRPr lang="es-ES" b="1" smtClean="0"/>
          </a:p>
          <a:p>
            <a:pPr algn="just"/>
            <a:r>
              <a:rPr lang="es-ES" b="1" smtClean="0"/>
              <a:t>Art. 2577. Extensión.</a:t>
            </a:r>
          </a:p>
          <a:p>
            <a:pPr algn="just"/>
            <a:r>
              <a:rPr lang="es-ES" b="1" smtClean="0"/>
              <a:t>Art. 2578. Computo. (</a:t>
            </a:r>
            <a:r>
              <a:rPr lang="es-ES" smtClean="0"/>
              <a:t>caso del trabajador por seis meses – art. 2582  “b”)</a:t>
            </a:r>
            <a:endParaRPr lang="es-AR" b="1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1500" y="428625"/>
            <a:ext cx="8115300" cy="5697538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Art. 2579. “Procesos universales.</a:t>
            </a:r>
            <a:r>
              <a:rPr lang="es-ES" dirty="0" smtClean="0"/>
              <a:t> Régimen aplicable. En los procesos universales los privilegios se rigen por la ley aplicable a los concursos, exista o no cesación de pago.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Privilegios generales. </a:t>
            </a:r>
            <a:r>
              <a:rPr lang="es-ES" dirty="0" smtClean="0"/>
              <a:t>Los privilegios generales sólo pueden ser invocados en los procesos universales”.</a:t>
            </a:r>
            <a:endParaRPr lang="es-ES" b="1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Fuente: </a:t>
            </a:r>
            <a:r>
              <a:rPr lang="es-ES" dirty="0" smtClean="0"/>
              <a:t>Doctrina y jurisprudencia.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Art. 2581. Créditos quirografarios. </a:t>
            </a:r>
            <a:r>
              <a:rPr lang="es-ES" dirty="0" smtClean="0"/>
              <a:t> Los acreedores sin privilegio concurren a prorrata entre si, excepto disposición expresa en contrario de este Código”.</a:t>
            </a:r>
            <a:endParaRPr lang="es-AR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63" y="714375"/>
            <a:ext cx="8186737" cy="541178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Art. 745. Prioridad del primer embargante.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Art. 2582. </a:t>
            </a:r>
            <a:r>
              <a:rPr lang="es-ES" b="1" dirty="0" err="1" smtClean="0"/>
              <a:t>Enumeración.</a:t>
            </a:r>
            <a:r>
              <a:rPr lang="es-ES" dirty="0" err="1" smtClean="0"/>
              <a:t>Tienen</a:t>
            </a:r>
            <a:r>
              <a:rPr lang="es-ES" dirty="0" smtClean="0"/>
              <a:t> privilegio especial sobre los bienes que en cada caso  se indica: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a. los gastos </a:t>
            </a:r>
            <a:r>
              <a:rPr lang="es-ES" dirty="0" smtClean="0"/>
              <a:t>para la </a:t>
            </a:r>
            <a:r>
              <a:rPr lang="es-ES" dirty="0" err="1" smtClean="0"/>
              <a:t>construccion</a:t>
            </a:r>
            <a:r>
              <a:rPr lang="es-ES" dirty="0" smtClean="0"/>
              <a:t>, mejora o conservación de una cosa, sobre ésta. Se incluye el crédito por </a:t>
            </a:r>
            <a:r>
              <a:rPr lang="es-ES" b="1" dirty="0" smtClean="0"/>
              <a:t>expensas comunes</a:t>
            </a:r>
            <a:r>
              <a:rPr lang="es-ES" dirty="0" smtClean="0"/>
              <a:t> en la propiedad horizontal. (ver art. 17 de la ley  13.512).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b. los créditos por </a:t>
            </a:r>
            <a:r>
              <a:rPr lang="es-ES" b="1" dirty="0" err="1" smtClean="0"/>
              <a:t>renumeraciones</a:t>
            </a:r>
            <a:r>
              <a:rPr lang="es-ES" b="1" dirty="0" smtClean="0"/>
              <a:t> debidas al trabajador….</a:t>
            </a:r>
            <a:endParaRPr lang="es-AR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2 Marcador de contenido"/>
          <p:cNvSpPr>
            <a:spLocks noGrp="1"/>
          </p:cNvSpPr>
          <p:nvPr>
            <p:ph idx="1"/>
          </p:nvPr>
        </p:nvSpPr>
        <p:spPr>
          <a:xfrm>
            <a:off x="428625" y="571500"/>
            <a:ext cx="8258175" cy="5554663"/>
          </a:xfrm>
        </p:spPr>
        <p:txBody>
          <a:bodyPr/>
          <a:lstStyle/>
          <a:p>
            <a:pPr algn="just"/>
            <a:r>
              <a:rPr lang="es-ES" b="1" smtClean="0"/>
              <a:t>c. los impuestos, tasas y contribuciones de mejoras …</a:t>
            </a:r>
          </a:p>
          <a:p>
            <a:pPr algn="just"/>
            <a:r>
              <a:rPr lang="es-ES" b="1" smtClean="0"/>
              <a:t>d. lo adeudado al retenedor …</a:t>
            </a:r>
          </a:p>
          <a:p>
            <a:pPr algn="just"/>
            <a:r>
              <a:rPr lang="es-ES" b="1" smtClean="0"/>
              <a:t>e. los créditos garantizados con hipoteca, anticresis, prenda,…</a:t>
            </a:r>
          </a:p>
          <a:p>
            <a:pPr algn="just"/>
            <a:r>
              <a:rPr lang="es-ES" b="1" smtClean="0"/>
              <a:t>f. Los privilegios de las otras leyes.</a:t>
            </a:r>
          </a:p>
          <a:p>
            <a:pPr algn="just"/>
            <a:endParaRPr lang="es-ES" b="1" smtClean="0"/>
          </a:p>
          <a:p>
            <a:pPr algn="just"/>
            <a:r>
              <a:rPr lang="es-ES" b="1" smtClean="0"/>
              <a:t>Art. 2583. Extensión.</a:t>
            </a:r>
            <a:r>
              <a:rPr lang="es-ES" smtClean="0"/>
              <a:t> Los privilegios se extienden exclusivamente al capital del crédito, excepto en los siguientes casos: …</a:t>
            </a:r>
            <a:endParaRPr lang="es-AR" b="1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63" y="714375"/>
            <a:ext cx="8186737" cy="541178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Art. 2584. Subrogación real.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Art. 2585. Reserva de gastos. </a:t>
            </a:r>
            <a:r>
              <a:rPr lang="es-ES" dirty="0" smtClean="0"/>
              <a:t>Antes de pagar el crédito que goza de privilegio especial, del precio del bien sobre el que recae, se debe reservar los importes correspondientes a su conservación, custodia, administración y realización. En todos los casos, también debe calcularse una cantidad para atender los gastos y </a:t>
            </a:r>
            <a:r>
              <a:rPr lang="es-ES" b="1" dirty="0" smtClean="0"/>
              <a:t>los honorarios</a:t>
            </a:r>
            <a:r>
              <a:rPr lang="es-ES" dirty="0" smtClean="0"/>
              <a:t> generados por las diligencias y tramitaciones llevadas a cabo sobre el bien y en interés del acreedor.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AR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625" y="500063"/>
            <a:ext cx="8258175" cy="56261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Art. 2586. Conflicto entre los acreedores con privilegio especial….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 smtClean="0"/>
              <a:t>Comentario.</a:t>
            </a:r>
            <a:r>
              <a:rPr lang="es-ES" dirty="0" smtClean="0"/>
              <a:t> En un solo artículo se regula este tema que en el CC ocupaba los artículos 3898  a 3922 y era sumamente engorroso.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Finalmente y a modo de conclusión se pasa del CC con 64 artículos ( arts. 3875 a  3938) al CCC con 14 artículos ( arts.  2573 a 2586) lo cual constituye un avance en </a:t>
            </a:r>
            <a:r>
              <a:rPr lang="es-ES" smtClean="0"/>
              <a:t>la simplificación </a:t>
            </a:r>
            <a:r>
              <a:rPr lang="es-ES" dirty="0" smtClean="0"/>
              <a:t>y en la anhelada unificación que queda pendiente.</a:t>
            </a:r>
            <a:endParaRPr lang="es-A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804</Words>
  <Application>Microsoft Office PowerPoint</Application>
  <PresentationFormat>Presentación en pantalla (4:3)</PresentationFormat>
  <Paragraphs>56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Calibri</vt:lpstr>
      <vt:lpstr>Arial</vt:lpstr>
      <vt:lpstr>Tema de Office</vt:lpstr>
      <vt:lpstr>Privilegios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Empresa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Privilegios</dc:title>
  <dc:creator>VICE DECANO</dc:creator>
  <cp:lastModifiedBy>d12334226</cp:lastModifiedBy>
  <cp:revision>21</cp:revision>
  <dcterms:created xsi:type="dcterms:W3CDTF">2015-05-20T16:56:26Z</dcterms:created>
  <dcterms:modified xsi:type="dcterms:W3CDTF">2015-06-30T17:19:36Z</dcterms:modified>
</cp:coreProperties>
</file>