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2404050" cy="43205400"/>
  <p:notesSz cx="6858000" cy="9144000"/>
  <p:defaultTextStyle>
    <a:defPPr>
      <a:defRPr lang="es-AR"/>
    </a:defPPr>
    <a:lvl1pPr marL="0" algn="l" defTabSz="4318804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59402" algn="l" defTabSz="4318804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318804" algn="l" defTabSz="4318804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478205" algn="l" defTabSz="4318804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637612" algn="l" defTabSz="4318804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797014" algn="l" defTabSz="4318804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2956416" algn="l" defTabSz="4318804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115817" algn="l" defTabSz="4318804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275219" algn="l" defTabSz="4318804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C22"/>
    <a:srgbClr val="9A0629"/>
    <a:srgbClr val="752FC1"/>
    <a:srgbClr val="FF00FF"/>
  </p:clrMru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3190" autoAdjust="0"/>
  </p:normalViewPr>
  <p:slideViewPr>
    <p:cSldViewPr>
      <p:cViewPr>
        <p:scale>
          <a:sx n="26" d="100"/>
          <a:sy n="26" d="100"/>
        </p:scale>
        <p:origin x="-516" y="-102"/>
      </p:cViewPr>
      <p:guideLst>
        <p:guide orient="horz" pos="13610"/>
        <p:guide pos="1020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ladys\Desktop\Libro113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ladys\Desktop\Libro113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ladys\Desktop\Libro113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ladys\Desktop\Libro11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tx>
        <c:rich>
          <a:bodyPr/>
          <a:lstStyle/>
          <a:p>
            <a:pPr>
              <a:defRPr lang="es-AR" sz="280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AR" sz="2800" dirty="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Total de madres - Lugar de Residencia</a:t>
            </a:r>
          </a:p>
        </c:rich>
      </c:tx>
      <c:layout/>
      <c:spPr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title>
    <c:plotArea>
      <c:layout>
        <c:manualLayout>
          <c:layoutTarget val="inner"/>
          <c:xMode val="edge"/>
          <c:yMode val="edge"/>
          <c:x val="0.15148563269982196"/>
          <c:y val="0.28973656070768938"/>
          <c:w val="0.60427983961288556"/>
          <c:h val="0.5207683484008947"/>
        </c:manualLayout>
      </c:layout>
      <c:lineChart>
        <c:grouping val="stacked"/>
        <c:ser>
          <c:idx val="0"/>
          <c:order val="0"/>
          <c:spPr>
            <a:ln w="76200"/>
          </c:spPr>
          <c:marker>
            <c:spPr>
              <a:ln w="76200"/>
            </c:spPr>
          </c:marker>
          <c:dPt>
            <c:idx val="0"/>
            <c:marker>
              <c:spPr>
                <a:solidFill>
                  <a:srgbClr val="311997"/>
                </a:solidFill>
                <a:ln w="76200"/>
              </c:spPr>
            </c:marker>
          </c:dPt>
          <c:dPt>
            <c:idx val="1"/>
            <c:marker>
              <c:spPr>
                <a:solidFill>
                  <a:schemeClr val="tx2">
                    <a:lumMod val="75000"/>
                  </a:schemeClr>
                </a:solidFill>
                <a:ln w="76200"/>
              </c:spPr>
            </c:marker>
          </c:dPt>
          <c:dPt>
            <c:idx val="2"/>
            <c:marker>
              <c:spPr>
                <a:solidFill>
                  <a:srgbClr val="7030A0"/>
                </a:solidFill>
                <a:ln w="76200"/>
              </c:spPr>
            </c:marker>
          </c:dPt>
          <c:dLbls>
            <c:txPr>
              <a:bodyPr/>
              <a:lstStyle/>
              <a:p>
                <a:pPr>
                  <a:defRPr lang="es-AR" sz="2000">
                    <a:solidFill>
                      <a:schemeClr val="accent6">
                        <a:lumMod val="50000"/>
                      </a:schemeClr>
                    </a:solidFill>
                  </a:defRPr>
                </a:pPr>
                <a:endParaRPr lang="es-ES"/>
              </a:p>
            </c:txPr>
            <c:showVal val="1"/>
          </c:dLbls>
          <c:cat>
            <c:strRef>
              <c:f>Hoja1!$A$89:$A$91</c:f>
              <c:strCache>
                <c:ptCount val="3"/>
                <c:pt idx="0">
                  <c:v>S/D </c:v>
                </c:pt>
                <c:pt idx="1">
                  <c:v>Capital </c:v>
                </c:pt>
                <c:pt idx="2">
                  <c:v>Interior </c:v>
                </c:pt>
              </c:strCache>
            </c:strRef>
          </c:cat>
          <c:val>
            <c:numRef>
              <c:f>Hoja1!$B$89:$B$91</c:f>
              <c:numCache>
                <c:formatCode>General</c:formatCode>
                <c:ptCount val="3"/>
                <c:pt idx="0">
                  <c:v>4</c:v>
                </c:pt>
                <c:pt idx="1">
                  <c:v>151</c:v>
                </c:pt>
                <c:pt idx="2">
                  <c:v>346</c:v>
                </c:pt>
              </c:numCache>
            </c:numRef>
          </c:val>
        </c:ser>
        <c:dLbls>
          <c:showVal val="1"/>
        </c:dLbls>
        <c:marker val="1"/>
        <c:axId val="66239488"/>
        <c:axId val="66781952"/>
      </c:lineChart>
      <c:catAx>
        <c:axId val="66239488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lang="es-AR" sz="2400">
                <a:solidFill>
                  <a:schemeClr val="accent6">
                    <a:lumMod val="50000"/>
                  </a:schemeClr>
                </a:solidFill>
              </a:defRPr>
            </a:pPr>
            <a:endParaRPr lang="es-ES"/>
          </a:p>
        </c:txPr>
        <c:crossAx val="66781952"/>
        <c:crosses val="autoZero"/>
        <c:auto val="1"/>
        <c:lblAlgn val="ctr"/>
        <c:lblOffset val="100"/>
      </c:catAx>
      <c:valAx>
        <c:axId val="66781952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txPr>
          <a:bodyPr/>
          <a:lstStyle/>
          <a:p>
            <a:pPr>
              <a:defRPr lang="es-AR" sz="2400">
                <a:solidFill>
                  <a:schemeClr val="accent6">
                    <a:lumMod val="50000"/>
                  </a:schemeClr>
                </a:solidFill>
              </a:defRPr>
            </a:pPr>
            <a:endParaRPr lang="es-ES"/>
          </a:p>
        </c:txPr>
        <c:crossAx val="662394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616720955483166"/>
          <c:y val="0.45449181815236056"/>
          <c:w val="0.20080347448425626"/>
          <c:h val="0.34569923204043934"/>
        </c:manualLayout>
      </c:layout>
      <c:spPr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  <c:txPr>
        <a:bodyPr/>
        <a:lstStyle/>
        <a:p>
          <a:pPr>
            <a:defRPr lang="es-AR" sz="2000">
              <a:solidFill>
                <a:schemeClr val="accent6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</c:chart>
  <c:spPr>
    <a:gradFill rotWithShape="1">
      <a:gsLst>
        <a:gs pos="0">
          <a:schemeClr val="accent6">
            <a:tint val="50000"/>
            <a:satMod val="300000"/>
          </a:schemeClr>
        </a:gs>
        <a:gs pos="35000">
          <a:schemeClr val="accent6">
            <a:tint val="37000"/>
            <a:satMod val="300000"/>
          </a:schemeClr>
        </a:gs>
        <a:gs pos="100000">
          <a:schemeClr val="accent6">
            <a:tint val="15000"/>
            <a:satMod val="350000"/>
          </a:schemeClr>
        </a:gs>
      </a:gsLst>
      <a:lin ang="16200000" scaled="1"/>
    </a:gradFill>
    <a:ln w="9525" cap="flat" cmpd="sng" algn="ctr">
      <a:solidFill>
        <a:schemeClr val="accent6">
          <a:shade val="95000"/>
          <a:satMod val="105000"/>
        </a:schemeClr>
      </a:solidFill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s-E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tx>
        <c:rich>
          <a:bodyPr/>
          <a:lstStyle/>
          <a:p>
            <a:pPr>
              <a:defRPr lang="es-AR" sz="2800">
                <a:solidFill>
                  <a:schemeClr val="accent3">
                    <a:lumMod val="50000"/>
                  </a:schemeClr>
                </a:solidFill>
              </a:defRPr>
            </a:pPr>
            <a:r>
              <a:rPr lang="es-AR" sz="2800" dirty="0">
                <a:solidFill>
                  <a:schemeClr val="accent3">
                    <a:lumMod val="50000"/>
                  </a:schemeClr>
                </a:solidFill>
              </a:rPr>
              <a:t>Encuestas de calidad</a:t>
            </a:r>
          </a:p>
        </c:rich>
      </c:tx>
      <c:layout>
        <c:manualLayout>
          <c:xMode val="edge"/>
          <c:yMode val="edge"/>
          <c:x val="0.26328117283950631"/>
          <c:y val="7.3075396825396821E-2"/>
        </c:manualLayout>
      </c:layout>
      <c:spPr>
        <a:solidFill>
          <a:schemeClr val="accent3">
            <a:lumMod val="60000"/>
            <a:lumOff val="40000"/>
          </a:schemeClr>
        </a:solidFill>
        <a:ln w="9525" cap="flat" cmpd="sng" algn="ctr">
          <a:solidFill>
            <a:schemeClr val="accent3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9.499135326838722E-4"/>
          <c:y val="0.17810634920634921"/>
          <c:w val="0.66664367283950887"/>
          <c:h val="0.82189365079365084"/>
        </c:manualLayout>
      </c:layout>
      <c:pie3DChart>
        <c:varyColors val="1"/>
        <c:ser>
          <c:idx val="0"/>
          <c:order val="0"/>
          <c:explosion val="25"/>
          <c:dPt>
            <c:idx val="0"/>
            <c:spPr>
              <a:solidFill>
                <a:schemeClr val="accent2">
                  <a:lumMod val="60000"/>
                  <a:lumOff val="40000"/>
                </a:schemeClr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spPr>
              <a:solidFill>
                <a:schemeClr val="accent4">
                  <a:lumMod val="75000"/>
                </a:schemeClr>
              </a:solidFill>
            </c:spPr>
          </c:dPt>
          <c:dPt>
            <c:idx val="2"/>
            <c:spPr>
              <a:solidFill>
                <a:srgbClr val="00B050"/>
              </a:solidFill>
            </c:spPr>
          </c:dPt>
          <c:dPt>
            <c:idx val="3"/>
            <c:spPr>
              <a:solidFill>
                <a:srgbClr val="FF0000"/>
              </a:solidFill>
            </c:spPr>
          </c:dPt>
          <c:dLbls>
            <c:dLbl>
              <c:idx val="0"/>
              <c:spPr/>
              <c:txPr>
                <a:bodyPr/>
                <a:lstStyle/>
                <a:p>
                  <a:pPr>
                    <a:defRPr lang="es-AR" sz="2800">
                      <a:solidFill>
                        <a:schemeClr val="accent3">
                          <a:lumMod val="50000"/>
                        </a:schemeClr>
                      </a:solidFill>
                    </a:defRPr>
                  </a:pPr>
                  <a:endParaRPr lang="es-ES"/>
                </a:p>
              </c:txPr>
            </c:dLbl>
            <c:dLbl>
              <c:idx val="1"/>
              <c:layout>
                <c:manualLayout>
                  <c:x val="4.4690053192909453E-2"/>
                  <c:y val="0.1281799603174604"/>
                </c:manualLayout>
              </c:layout>
              <c:spPr/>
              <c:txPr>
                <a:bodyPr/>
                <a:lstStyle/>
                <a:p>
                  <a:pPr>
                    <a:defRPr lang="es-AR" sz="2800">
                      <a:solidFill>
                        <a:schemeClr val="accent3">
                          <a:lumMod val="50000"/>
                        </a:schemeClr>
                      </a:solidFill>
                    </a:defRPr>
                  </a:pPr>
                  <a:endParaRPr lang="es-ES"/>
                </a:p>
              </c:txPr>
              <c:showPercent val="1"/>
            </c:dLbl>
            <c:dLbl>
              <c:idx val="2"/>
              <c:spPr/>
              <c:txPr>
                <a:bodyPr/>
                <a:lstStyle/>
                <a:p>
                  <a:pPr>
                    <a:defRPr lang="es-AR" sz="2800">
                      <a:solidFill>
                        <a:schemeClr val="accent3">
                          <a:lumMod val="50000"/>
                        </a:schemeClr>
                      </a:solidFill>
                    </a:defRPr>
                  </a:pPr>
                  <a:endParaRPr lang="es-ES"/>
                </a:p>
              </c:txPr>
            </c:dLbl>
            <c:dLbl>
              <c:idx val="3"/>
              <c:spPr/>
              <c:txPr>
                <a:bodyPr/>
                <a:lstStyle/>
                <a:p>
                  <a:pPr>
                    <a:defRPr lang="es-AR" sz="2800">
                      <a:solidFill>
                        <a:schemeClr val="accent3">
                          <a:lumMod val="50000"/>
                        </a:schemeClr>
                      </a:solidFill>
                    </a:defRPr>
                  </a:pPr>
                  <a:endParaRPr lang="es-ES"/>
                </a:p>
              </c:txPr>
            </c:dLbl>
            <c:txPr>
              <a:bodyPr/>
              <a:lstStyle/>
              <a:p>
                <a:pPr>
                  <a:defRPr lang="es-AR" sz="2400"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es-ES"/>
              </a:p>
            </c:txPr>
            <c:showPercent val="1"/>
            <c:showLeaderLines val="1"/>
          </c:dLbls>
          <c:cat>
            <c:strRef>
              <c:f>Hoja1!$B$98:$B$101</c:f>
              <c:strCache>
                <c:ptCount val="4"/>
                <c:pt idx="0">
                  <c:v>Excelente</c:v>
                </c:pt>
                <c:pt idx="1">
                  <c:v>Muy Bueno</c:v>
                </c:pt>
                <c:pt idx="2">
                  <c:v>Bueno                                          </c:v>
                </c:pt>
                <c:pt idx="3">
                  <c:v>N/C</c:v>
                </c:pt>
              </c:strCache>
            </c:strRef>
          </c:cat>
          <c:val>
            <c:numRef>
              <c:f>Hoja1!$C$98:$C$101</c:f>
              <c:numCache>
                <c:formatCode>General</c:formatCode>
                <c:ptCount val="4"/>
                <c:pt idx="0">
                  <c:v>253</c:v>
                </c:pt>
                <c:pt idx="1">
                  <c:v>190</c:v>
                </c:pt>
                <c:pt idx="2">
                  <c:v>34</c:v>
                </c:pt>
                <c:pt idx="3">
                  <c:v>24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73333333333333361"/>
          <c:y val="0.23832494896471268"/>
          <c:w val="0.25"/>
          <c:h val="0.7006415864683605"/>
        </c:manualLayout>
      </c:layout>
      <c:spPr>
        <a:solidFill>
          <a:schemeClr val="accent3">
            <a:lumMod val="60000"/>
            <a:lumOff val="40000"/>
          </a:schemeClr>
        </a:solidFill>
        <a:ln w="9525" cap="flat" cmpd="sng" algn="ctr">
          <a:solidFill>
            <a:schemeClr val="accent3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  <c:txPr>
        <a:bodyPr/>
        <a:lstStyle/>
        <a:p>
          <a:pPr>
            <a:defRPr lang="es-AR" sz="2000">
              <a:solidFill>
                <a:schemeClr val="accent3">
                  <a:lumMod val="50000"/>
                </a:schemeClr>
              </a:solidFill>
            </a:defRPr>
          </a:pPr>
          <a:endParaRPr lang="es-ES"/>
        </a:p>
      </c:txPr>
    </c:legend>
    <c:plotVisOnly val="1"/>
  </c:chart>
  <c:spPr>
    <a:gradFill rotWithShape="1">
      <a:gsLst>
        <a:gs pos="0">
          <a:schemeClr val="accent3">
            <a:tint val="50000"/>
            <a:satMod val="300000"/>
          </a:schemeClr>
        </a:gs>
        <a:gs pos="35000">
          <a:schemeClr val="accent3">
            <a:tint val="37000"/>
            <a:satMod val="300000"/>
          </a:schemeClr>
        </a:gs>
        <a:gs pos="100000">
          <a:schemeClr val="accent3">
            <a:tint val="15000"/>
            <a:satMod val="350000"/>
          </a:schemeClr>
        </a:gs>
      </a:gsLst>
      <a:lin ang="16200000" scaled="1"/>
    </a:gradFill>
    <a:ln w="9525" cap="flat" cmpd="sng" algn="ctr">
      <a:solidFill>
        <a:srgbClr val="00B050"/>
      </a:solidFill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s-E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tx>
        <c:rich>
          <a:bodyPr/>
          <a:lstStyle/>
          <a:p>
            <a:pPr>
              <a:defRPr lang="es-AR" sz="28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es-AR" sz="280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Edad</a:t>
            </a:r>
            <a:r>
              <a:rPr lang="es-AR" sz="2800" baseline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 de Madres Adolescentes</a:t>
            </a:r>
            <a:endParaRPr lang="es-AR" sz="280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c:rich>
      </c:tx>
      <c:layout/>
      <c:spPr>
        <a:noFill/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0.21238313492063493"/>
          <c:w val="0.65464799382716143"/>
          <c:h val="0.78231428571428463"/>
        </c:manualLayout>
      </c:layout>
      <c:pie3DChart>
        <c:varyColors val="1"/>
        <c:ser>
          <c:idx val="0"/>
          <c:order val="0"/>
          <c:explosion val="25"/>
          <c:dPt>
            <c:idx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1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Lbls>
            <c:txPr>
              <a:bodyPr/>
              <a:lstStyle/>
              <a:p>
                <a:pPr>
                  <a:defRPr lang="es-AR" sz="2800">
                    <a:solidFill>
                      <a:srgbClr val="FF0000"/>
                    </a:solidFill>
                  </a:defRPr>
                </a:pPr>
                <a:endParaRPr lang="es-ES"/>
              </a:p>
            </c:txPr>
            <c:showPercent val="1"/>
          </c:dLbls>
          <c:cat>
            <c:strRef>
              <c:f>Hoja1!$A$125:$A$126</c:f>
              <c:strCache>
                <c:ptCount val="2"/>
                <c:pt idx="0">
                  <c:v>13 a 17 años </c:v>
                </c:pt>
                <c:pt idx="1">
                  <c:v>18 a 19 años </c:v>
                </c:pt>
              </c:strCache>
            </c:strRef>
          </c:cat>
          <c:val>
            <c:numRef>
              <c:f>Hoja1!$B$125:$B$126</c:f>
              <c:numCache>
                <c:formatCode>General</c:formatCode>
                <c:ptCount val="2"/>
                <c:pt idx="0">
                  <c:v>41</c:v>
                </c:pt>
                <c:pt idx="1">
                  <c:v>38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/>
      <c:spPr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  <c:txPr>
        <a:bodyPr/>
        <a:lstStyle/>
        <a:p>
          <a:pPr>
            <a:defRPr lang="es-AR" sz="280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</c:chart>
  <c:spPr>
    <a:solidFill>
      <a:schemeClr val="accent2">
        <a:lumMod val="20000"/>
        <a:lumOff val="80000"/>
      </a:schemeClr>
    </a:solidFill>
    <a:ln>
      <a:solidFill>
        <a:schemeClr val="accent2">
          <a:lumMod val="40000"/>
          <a:lumOff val="60000"/>
        </a:schemeClr>
      </a:solidFill>
    </a:ln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tx>
        <c:rich>
          <a:bodyPr/>
          <a:lstStyle/>
          <a:p>
            <a:pPr>
              <a:defRPr lang="es-AR" sz="28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AR" sz="28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Raciones dispensadas</a:t>
            </a:r>
          </a:p>
        </c:rich>
      </c:tx>
      <c:layout/>
      <c:spPr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Pt>
            <c:idx val="0"/>
            <c:spPr>
              <a:solidFill>
                <a:srgbClr val="FF0000"/>
              </a:solidFill>
            </c:spPr>
          </c:dPt>
          <c:dPt>
            <c:idx val="1"/>
            <c:spPr>
              <a:solidFill>
                <a:srgbClr val="0033CC"/>
              </a:solidFill>
            </c:spPr>
          </c:dPt>
          <c:dLbls>
            <c:dLbl>
              <c:idx val="0"/>
              <c:spPr/>
              <c:txPr>
                <a:bodyPr/>
                <a:lstStyle/>
                <a:p>
                  <a:pPr>
                    <a:defRPr lang="es-AR" sz="2800">
                      <a:solidFill>
                        <a:srgbClr val="00B0F0"/>
                      </a:solidFill>
                    </a:defRPr>
                  </a:pPr>
                  <a:endParaRPr lang="es-ES"/>
                </a:p>
              </c:txPr>
            </c:dLbl>
            <c:dLbl>
              <c:idx val="1"/>
              <c:spPr/>
              <c:txPr>
                <a:bodyPr/>
                <a:lstStyle/>
                <a:p>
                  <a:pPr>
                    <a:defRPr lang="es-AR" sz="2800">
                      <a:solidFill>
                        <a:srgbClr val="00B0F0"/>
                      </a:solidFill>
                    </a:defRPr>
                  </a:pPr>
                  <a:endParaRPr lang="es-ES"/>
                </a:p>
              </c:txPr>
            </c:dLbl>
            <c:txPr>
              <a:bodyPr/>
              <a:lstStyle/>
              <a:p>
                <a:pPr>
                  <a:defRPr lang="es-AR" sz="3200">
                    <a:solidFill>
                      <a:srgbClr val="00B0F0"/>
                    </a:solidFill>
                  </a:defRPr>
                </a:pPr>
                <a:endParaRPr lang="es-ES"/>
              </a:p>
            </c:txPr>
            <c:showPercent val="1"/>
          </c:dLbls>
          <c:cat>
            <c:strRef>
              <c:f>Hoja1!$A$113:$A$114</c:f>
              <c:strCache>
                <c:ptCount val="2"/>
                <c:pt idx="0">
                  <c:v>Almuerzos</c:v>
                </c:pt>
                <c:pt idx="1">
                  <c:v>Cenas</c:v>
                </c:pt>
              </c:strCache>
            </c:strRef>
          </c:cat>
          <c:val>
            <c:numRef>
              <c:f>Hoja1!$B$113:$B$114</c:f>
              <c:numCache>
                <c:formatCode>General</c:formatCode>
                <c:ptCount val="2"/>
                <c:pt idx="0">
                  <c:v>3940</c:v>
                </c:pt>
                <c:pt idx="1">
                  <c:v>2765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/>
      <c:spPr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  <c:txPr>
        <a:bodyPr/>
        <a:lstStyle/>
        <a:p>
          <a:pPr>
            <a:defRPr lang="es-AR" sz="280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</c:chart>
  <c:spPr>
    <a:solidFill>
      <a:schemeClr val="accent5">
        <a:lumMod val="20000"/>
        <a:lumOff val="80000"/>
      </a:schemeClr>
    </a:solidFill>
    <a:ln>
      <a:solidFill>
        <a:srgbClr val="00B0F0"/>
      </a:solidFill>
    </a:ln>
  </c:sp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430304" y="13421678"/>
            <a:ext cx="27543443" cy="926115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860607" y="24483061"/>
            <a:ext cx="22682837" cy="1104138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594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188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782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376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7970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564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15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752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17E56-4BF0-4365-82CB-8AA2B804027A}" type="datetimeFigureOut">
              <a:rPr lang="es-AR" smtClean="0"/>
              <a:pPr/>
              <a:t>14/06/2015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6CBCE-76C3-4B70-8901-564E15D33241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17E56-4BF0-4365-82CB-8AA2B804027A}" type="datetimeFigureOut">
              <a:rPr lang="es-AR" smtClean="0"/>
              <a:pPr/>
              <a:t>14/06/2015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6CBCE-76C3-4B70-8901-564E15D33241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59696" y="27763474"/>
            <a:ext cx="27543443" cy="8581075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59696" y="18312297"/>
            <a:ext cx="27543443" cy="9451179"/>
          </a:xfrm>
        </p:spPr>
        <p:txBody>
          <a:bodyPr anchor="b"/>
          <a:lstStyle>
            <a:lvl1pPr marL="0" indent="0">
              <a:buNone/>
              <a:defRPr sz="9400">
                <a:solidFill>
                  <a:schemeClr val="tx1">
                    <a:tint val="75000"/>
                  </a:schemeClr>
                </a:solidFill>
              </a:defRPr>
            </a:lvl1pPr>
            <a:lvl2pPr marL="2159402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18804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78205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37612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797014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56416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15817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75219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17E56-4BF0-4365-82CB-8AA2B804027A}" type="datetimeFigureOut">
              <a:rPr lang="es-AR" smtClean="0"/>
              <a:pPr/>
              <a:t>14/06/2015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6CBCE-76C3-4B70-8901-564E15D33241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743847" y="63507942"/>
            <a:ext cx="51402046" cy="179642451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4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7685961" y="63507942"/>
            <a:ext cx="51402051" cy="179642451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4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17E56-4BF0-4365-82CB-8AA2B804027A}" type="datetimeFigureOut">
              <a:rPr lang="es-AR" smtClean="0"/>
              <a:pPr/>
              <a:t>14/06/2015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6CBCE-76C3-4B70-8901-564E15D33241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20208" y="1730219"/>
            <a:ext cx="29163644" cy="7200902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620203" y="9671213"/>
            <a:ext cx="14317418" cy="4030500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59402" indent="0">
              <a:buNone/>
              <a:defRPr sz="9400" b="1"/>
            </a:lvl2pPr>
            <a:lvl3pPr marL="4318804" indent="0">
              <a:buNone/>
              <a:defRPr sz="8500" b="1"/>
            </a:lvl3pPr>
            <a:lvl4pPr marL="6478205" indent="0">
              <a:buNone/>
              <a:defRPr sz="7600" b="1"/>
            </a:lvl4pPr>
            <a:lvl5pPr marL="8637612" indent="0">
              <a:buNone/>
              <a:defRPr sz="7600" b="1"/>
            </a:lvl5pPr>
            <a:lvl6pPr marL="10797014" indent="0">
              <a:buNone/>
              <a:defRPr sz="7600" b="1"/>
            </a:lvl6pPr>
            <a:lvl7pPr marL="12956416" indent="0">
              <a:buNone/>
              <a:defRPr sz="7600" b="1"/>
            </a:lvl7pPr>
            <a:lvl8pPr marL="15115817" indent="0">
              <a:buNone/>
              <a:defRPr sz="7600" b="1"/>
            </a:lvl8pPr>
            <a:lvl9pPr marL="17275219" indent="0">
              <a:buNone/>
              <a:defRPr sz="7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620203" y="13701715"/>
            <a:ext cx="14317418" cy="24893115"/>
          </a:xfrm>
        </p:spPr>
        <p:txBody>
          <a:bodyPr/>
          <a:lstStyle>
            <a:lvl1pPr>
              <a:defRPr sz="11300"/>
            </a:lvl1pPr>
            <a:lvl2pPr>
              <a:defRPr sz="94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16460813" y="9671213"/>
            <a:ext cx="14323039" cy="4030500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59402" indent="0">
              <a:buNone/>
              <a:defRPr sz="9400" b="1"/>
            </a:lvl2pPr>
            <a:lvl3pPr marL="4318804" indent="0">
              <a:buNone/>
              <a:defRPr sz="8500" b="1"/>
            </a:lvl3pPr>
            <a:lvl4pPr marL="6478205" indent="0">
              <a:buNone/>
              <a:defRPr sz="7600" b="1"/>
            </a:lvl4pPr>
            <a:lvl5pPr marL="8637612" indent="0">
              <a:buNone/>
              <a:defRPr sz="7600" b="1"/>
            </a:lvl5pPr>
            <a:lvl6pPr marL="10797014" indent="0">
              <a:buNone/>
              <a:defRPr sz="7600" b="1"/>
            </a:lvl6pPr>
            <a:lvl7pPr marL="12956416" indent="0">
              <a:buNone/>
              <a:defRPr sz="7600" b="1"/>
            </a:lvl7pPr>
            <a:lvl8pPr marL="15115817" indent="0">
              <a:buNone/>
              <a:defRPr sz="7600" b="1"/>
            </a:lvl8pPr>
            <a:lvl9pPr marL="17275219" indent="0">
              <a:buNone/>
              <a:defRPr sz="7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16460813" y="13701715"/>
            <a:ext cx="14323039" cy="24893115"/>
          </a:xfrm>
        </p:spPr>
        <p:txBody>
          <a:bodyPr/>
          <a:lstStyle>
            <a:lvl1pPr>
              <a:defRPr sz="11300"/>
            </a:lvl1pPr>
            <a:lvl2pPr>
              <a:defRPr sz="94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17E56-4BF0-4365-82CB-8AA2B804027A}" type="datetimeFigureOut">
              <a:rPr lang="es-AR" smtClean="0"/>
              <a:pPr/>
              <a:t>14/06/2015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6CBCE-76C3-4B70-8901-564E15D33241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17E56-4BF0-4365-82CB-8AA2B804027A}" type="datetimeFigureOut">
              <a:rPr lang="es-AR" smtClean="0"/>
              <a:pPr/>
              <a:t>14/06/2015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6CBCE-76C3-4B70-8901-564E15D33241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17E56-4BF0-4365-82CB-8AA2B804027A}" type="datetimeFigureOut">
              <a:rPr lang="es-AR" smtClean="0"/>
              <a:pPr/>
              <a:t>14/06/2015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6CBCE-76C3-4B70-8901-564E15D33241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20208" y="1720218"/>
            <a:ext cx="10660708" cy="7320915"/>
          </a:xfrm>
        </p:spPr>
        <p:txBody>
          <a:bodyPr anchor="b"/>
          <a:lstStyle>
            <a:lvl1pPr algn="l">
              <a:defRPr sz="94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2669082" y="1720220"/>
            <a:ext cx="18114763" cy="36874612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400"/>
            </a:lvl4pPr>
            <a:lvl5pPr>
              <a:defRPr sz="9400"/>
            </a:lvl5pPr>
            <a:lvl6pPr>
              <a:defRPr sz="9400"/>
            </a:lvl6pPr>
            <a:lvl7pPr>
              <a:defRPr sz="9400"/>
            </a:lvl7pPr>
            <a:lvl8pPr>
              <a:defRPr sz="9400"/>
            </a:lvl8pPr>
            <a:lvl9pPr>
              <a:defRPr sz="9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20208" y="9041137"/>
            <a:ext cx="10660708" cy="29553697"/>
          </a:xfrm>
        </p:spPr>
        <p:txBody>
          <a:bodyPr/>
          <a:lstStyle>
            <a:lvl1pPr marL="0" indent="0">
              <a:buNone/>
              <a:defRPr sz="6600"/>
            </a:lvl1pPr>
            <a:lvl2pPr marL="2159402" indent="0">
              <a:buNone/>
              <a:defRPr sz="5700"/>
            </a:lvl2pPr>
            <a:lvl3pPr marL="4318804" indent="0">
              <a:buNone/>
              <a:defRPr sz="4700"/>
            </a:lvl3pPr>
            <a:lvl4pPr marL="6478205" indent="0">
              <a:buNone/>
              <a:defRPr sz="4300"/>
            </a:lvl4pPr>
            <a:lvl5pPr marL="8637612" indent="0">
              <a:buNone/>
              <a:defRPr sz="4300"/>
            </a:lvl5pPr>
            <a:lvl6pPr marL="10797014" indent="0">
              <a:buNone/>
              <a:defRPr sz="4300"/>
            </a:lvl6pPr>
            <a:lvl7pPr marL="12956416" indent="0">
              <a:buNone/>
              <a:defRPr sz="4300"/>
            </a:lvl7pPr>
            <a:lvl8pPr marL="15115817" indent="0">
              <a:buNone/>
              <a:defRPr sz="4300"/>
            </a:lvl8pPr>
            <a:lvl9pPr marL="17275219" indent="0">
              <a:buNone/>
              <a:defRPr sz="4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17E56-4BF0-4365-82CB-8AA2B804027A}" type="datetimeFigureOut">
              <a:rPr lang="es-AR" smtClean="0"/>
              <a:pPr/>
              <a:t>14/06/2015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6CBCE-76C3-4B70-8901-564E15D33241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351422" y="30243782"/>
            <a:ext cx="19442431" cy="3570450"/>
          </a:xfrm>
        </p:spPr>
        <p:txBody>
          <a:bodyPr anchor="b"/>
          <a:lstStyle>
            <a:lvl1pPr algn="l">
              <a:defRPr sz="94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351422" y="3860484"/>
            <a:ext cx="19442431" cy="25923241"/>
          </a:xfrm>
        </p:spPr>
        <p:txBody>
          <a:bodyPr/>
          <a:lstStyle>
            <a:lvl1pPr marL="0" indent="0">
              <a:buNone/>
              <a:defRPr sz="15100"/>
            </a:lvl1pPr>
            <a:lvl2pPr marL="2159402" indent="0">
              <a:buNone/>
              <a:defRPr sz="13200"/>
            </a:lvl2pPr>
            <a:lvl3pPr marL="4318804" indent="0">
              <a:buNone/>
              <a:defRPr sz="11300"/>
            </a:lvl3pPr>
            <a:lvl4pPr marL="6478205" indent="0">
              <a:buNone/>
              <a:defRPr sz="9400"/>
            </a:lvl4pPr>
            <a:lvl5pPr marL="8637612" indent="0">
              <a:buNone/>
              <a:defRPr sz="9400"/>
            </a:lvl5pPr>
            <a:lvl6pPr marL="10797014" indent="0">
              <a:buNone/>
              <a:defRPr sz="9400"/>
            </a:lvl6pPr>
            <a:lvl7pPr marL="12956416" indent="0">
              <a:buNone/>
              <a:defRPr sz="9400"/>
            </a:lvl7pPr>
            <a:lvl8pPr marL="15115817" indent="0">
              <a:buNone/>
              <a:defRPr sz="9400"/>
            </a:lvl8pPr>
            <a:lvl9pPr marL="17275219" indent="0">
              <a:buNone/>
              <a:defRPr sz="94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351422" y="33814227"/>
            <a:ext cx="19442431" cy="5070632"/>
          </a:xfrm>
        </p:spPr>
        <p:txBody>
          <a:bodyPr/>
          <a:lstStyle>
            <a:lvl1pPr marL="0" indent="0">
              <a:buNone/>
              <a:defRPr sz="6600"/>
            </a:lvl1pPr>
            <a:lvl2pPr marL="2159402" indent="0">
              <a:buNone/>
              <a:defRPr sz="5700"/>
            </a:lvl2pPr>
            <a:lvl3pPr marL="4318804" indent="0">
              <a:buNone/>
              <a:defRPr sz="4700"/>
            </a:lvl3pPr>
            <a:lvl4pPr marL="6478205" indent="0">
              <a:buNone/>
              <a:defRPr sz="4300"/>
            </a:lvl4pPr>
            <a:lvl5pPr marL="8637612" indent="0">
              <a:buNone/>
              <a:defRPr sz="4300"/>
            </a:lvl5pPr>
            <a:lvl6pPr marL="10797014" indent="0">
              <a:buNone/>
              <a:defRPr sz="4300"/>
            </a:lvl6pPr>
            <a:lvl7pPr marL="12956416" indent="0">
              <a:buNone/>
              <a:defRPr sz="4300"/>
            </a:lvl7pPr>
            <a:lvl8pPr marL="15115817" indent="0">
              <a:buNone/>
              <a:defRPr sz="4300"/>
            </a:lvl8pPr>
            <a:lvl9pPr marL="17275219" indent="0">
              <a:buNone/>
              <a:defRPr sz="4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17E56-4BF0-4365-82CB-8AA2B804027A}" type="datetimeFigureOut">
              <a:rPr lang="es-AR" smtClean="0"/>
              <a:pPr/>
              <a:t>14/06/2015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6CBCE-76C3-4B70-8901-564E15D33241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17E56-4BF0-4365-82CB-8AA2B804027A}" type="datetimeFigureOut">
              <a:rPr lang="es-AR" smtClean="0"/>
              <a:pPr/>
              <a:t>14/06/2015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6CBCE-76C3-4B70-8901-564E15D33241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3254783" y="10901365"/>
            <a:ext cx="25833229" cy="23224903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743852" y="10901365"/>
            <a:ext cx="76970869" cy="23224903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17E56-4BF0-4365-82CB-8AA2B804027A}" type="datetimeFigureOut">
              <a:rPr lang="es-AR" smtClean="0"/>
              <a:pPr/>
              <a:t>14/06/2015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6CBCE-76C3-4B70-8901-564E15D33241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0" r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1620208" y="1730219"/>
            <a:ext cx="29163644" cy="7200902"/>
          </a:xfrm>
          <a:prstGeom prst="rect">
            <a:avLst/>
          </a:prstGeom>
        </p:spPr>
        <p:txBody>
          <a:bodyPr vert="horz" lIns="431882" tIns="215939" rIns="431882" bIns="215939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620208" y="10081265"/>
            <a:ext cx="29163644" cy="28513565"/>
          </a:xfrm>
          <a:prstGeom prst="rect">
            <a:avLst/>
          </a:prstGeom>
        </p:spPr>
        <p:txBody>
          <a:bodyPr vert="horz" lIns="431882" tIns="215939" rIns="431882" bIns="215939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1620203" y="40045009"/>
            <a:ext cx="7560947" cy="2300288"/>
          </a:xfrm>
          <a:prstGeom prst="rect">
            <a:avLst/>
          </a:prstGeom>
        </p:spPr>
        <p:txBody>
          <a:bodyPr vert="horz" lIns="431882" tIns="215939" rIns="431882" bIns="215939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517E56-4BF0-4365-82CB-8AA2B804027A}" type="datetimeFigureOut">
              <a:rPr lang="es-AR" smtClean="0"/>
              <a:pPr/>
              <a:t>14/06/2015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11071388" y="40045009"/>
            <a:ext cx="10261283" cy="2300288"/>
          </a:xfrm>
          <a:prstGeom prst="rect">
            <a:avLst/>
          </a:prstGeom>
        </p:spPr>
        <p:txBody>
          <a:bodyPr vert="horz" lIns="431882" tIns="215939" rIns="431882" bIns="215939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23222905" y="40045009"/>
            <a:ext cx="7560947" cy="2300288"/>
          </a:xfrm>
          <a:prstGeom prst="rect">
            <a:avLst/>
          </a:prstGeom>
        </p:spPr>
        <p:txBody>
          <a:bodyPr vert="horz" lIns="431882" tIns="215939" rIns="431882" bIns="215939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66CBCE-76C3-4B70-8901-564E15D33241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18804" rtl="0" eaLnBrk="1" latinLnBrk="0" hangingPunct="1">
        <a:spcBef>
          <a:spcPct val="0"/>
        </a:spcBef>
        <a:buNone/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19553" indent="-1619553" algn="l" defTabSz="4318804" rtl="0" eaLnBrk="1" latinLnBrk="0" hangingPunct="1">
        <a:spcBef>
          <a:spcPct val="20000"/>
        </a:spcBef>
        <a:buFont typeface="Arial" pitchFamily="34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509030" indent="-1349628" algn="l" defTabSz="4318804" rtl="0" eaLnBrk="1" latinLnBrk="0" hangingPunct="1">
        <a:spcBef>
          <a:spcPct val="20000"/>
        </a:spcBef>
        <a:buFont typeface="Arial" pitchFamily="34" charset="0"/>
        <a:buChar char="–"/>
        <a:defRPr sz="13200" kern="1200">
          <a:solidFill>
            <a:schemeClr val="tx1"/>
          </a:solidFill>
          <a:latin typeface="+mn-lt"/>
          <a:ea typeface="+mn-ea"/>
          <a:cs typeface="+mn-cs"/>
        </a:defRPr>
      </a:lvl2pPr>
      <a:lvl3pPr marL="5398507" indent="-1079703" algn="l" defTabSz="4318804" rtl="0" eaLnBrk="1" latinLnBrk="0" hangingPunct="1">
        <a:spcBef>
          <a:spcPct val="20000"/>
        </a:spcBef>
        <a:buFont typeface="Arial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57909" indent="-1079703" algn="l" defTabSz="4318804" rtl="0" eaLnBrk="1" latinLnBrk="0" hangingPunct="1">
        <a:spcBef>
          <a:spcPct val="20000"/>
        </a:spcBef>
        <a:buFont typeface="Arial" pitchFamily="34" charset="0"/>
        <a:buChar char="–"/>
        <a:defRPr sz="9400" kern="1200">
          <a:solidFill>
            <a:schemeClr val="tx1"/>
          </a:solidFill>
          <a:latin typeface="+mn-lt"/>
          <a:ea typeface="+mn-ea"/>
          <a:cs typeface="+mn-cs"/>
        </a:defRPr>
      </a:lvl4pPr>
      <a:lvl5pPr marL="9717311" indent="-1079703" algn="l" defTabSz="4318804" rtl="0" eaLnBrk="1" latinLnBrk="0" hangingPunct="1">
        <a:spcBef>
          <a:spcPct val="20000"/>
        </a:spcBef>
        <a:buFont typeface="Arial" pitchFamily="34" charset="0"/>
        <a:buChar char="»"/>
        <a:defRPr sz="9400" kern="1200">
          <a:solidFill>
            <a:schemeClr val="tx1"/>
          </a:solidFill>
          <a:latin typeface="+mn-lt"/>
          <a:ea typeface="+mn-ea"/>
          <a:cs typeface="+mn-cs"/>
        </a:defRPr>
      </a:lvl5pPr>
      <a:lvl6pPr marL="11876712" indent="-1079703" algn="l" defTabSz="4318804" rtl="0" eaLnBrk="1" latinLnBrk="0" hangingPunct="1">
        <a:spcBef>
          <a:spcPct val="20000"/>
        </a:spcBef>
        <a:buFont typeface="Arial" pitchFamily="34" charset="0"/>
        <a:buChar char="•"/>
        <a:defRPr sz="9400" kern="1200">
          <a:solidFill>
            <a:schemeClr val="tx1"/>
          </a:solidFill>
          <a:latin typeface="+mn-lt"/>
          <a:ea typeface="+mn-ea"/>
          <a:cs typeface="+mn-cs"/>
        </a:defRPr>
      </a:lvl6pPr>
      <a:lvl7pPr marL="14036114" indent="-1079703" algn="l" defTabSz="4318804" rtl="0" eaLnBrk="1" latinLnBrk="0" hangingPunct="1">
        <a:spcBef>
          <a:spcPct val="20000"/>
        </a:spcBef>
        <a:buFont typeface="Arial" pitchFamily="34" charset="0"/>
        <a:buChar char="•"/>
        <a:defRPr sz="9400" kern="1200">
          <a:solidFill>
            <a:schemeClr val="tx1"/>
          </a:solidFill>
          <a:latin typeface="+mn-lt"/>
          <a:ea typeface="+mn-ea"/>
          <a:cs typeface="+mn-cs"/>
        </a:defRPr>
      </a:lvl7pPr>
      <a:lvl8pPr marL="16195516" indent="-1079703" algn="l" defTabSz="4318804" rtl="0" eaLnBrk="1" latinLnBrk="0" hangingPunct="1">
        <a:spcBef>
          <a:spcPct val="20000"/>
        </a:spcBef>
        <a:buFont typeface="Arial" pitchFamily="34" charset="0"/>
        <a:buChar char="•"/>
        <a:defRPr sz="9400" kern="1200">
          <a:solidFill>
            <a:schemeClr val="tx1"/>
          </a:solidFill>
          <a:latin typeface="+mn-lt"/>
          <a:ea typeface="+mn-ea"/>
          <a:cs typeface="+mn-cs"/>
        </a:defRPr>
      </a:lvl8pPr>
      <a:lvl9pPr marL="18354922" indent="-1079703" algn="l" defTabSz="4318804" rtl="0" eaLnBrk="1" latinLnBrk="0" hangingPunct="1">
        <a:spcBef>
          <a:spcPct val="20000"/>
        </a:spcBef>
        <a:buFont typeface="Arial" pitchFamily="34" charset="0"/>
        <a:buChar char="•"/>
        <a:defRPr sz="9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4318804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59402" algn="l" defTabSz="4318804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18804" algn="l" defTabSz="4318804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78205" algn="l" defTabSz="4318804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37612" algn="l" defTabSz="4318804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797014" algn="l" defTabSz="4318804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56416" algn="l" defTabSz="4318804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15817" algn="l" defTabSz="4318804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75219" algn="l" defTabSz="4318804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chart" Target="../charts/chart4.xml"/><Relationship Id="rId5" Type="http://schemas.openxmlformats.org/officeDocument/2006/relationships/image" Target="../media/image5.png"/><Relationship Id="rId10" Type="http://schemas.openxmlformats.org/officeDocument/2006/relationships/chart" Target="../charts/chart3.xml"/><Relationship Id="rId4" Type="http://schemas.openxmlformats.org/officeDocument/2006/relationships/image" Target="../media/image4.png"/><Relationship Id="rId9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 descr="https://snt148.mail.live.com/Handlers/ImageProxy.mvc?bicild=&amp;canary=AxlvT8BYkl7frPVhgs5fso10cot2oNxpTHynyPRlTKo%3d0&amp;url=http%3a%2f%2fpiprestaciones.com%2fEventos%2fEventos%25202015%2fUNICEF%25202015%2fIsologo%2520Cumbre%2520UNICEF%2520PEm.png"/>
          <p:cNvSpPr>
            <a:spLocks noChangeAspect="1" noChangeArrowheads="1"/>
          </p:cNvSpPr>
          <p:nvPr/>
        </p:nvSpPr>
        <p:spPr bwMode="auto">
          <a:xfrm>
            <a:off x="155577" y="-136522"/>
            <a:ext cx="277813" cy="277815"/>
          </a:xfrm>
          <a:prstGeom prst="rect">
            <a:avLst/>
          </a:prstGeom>
          <a:noFill/>
        </p:spPr>
        <p:txBody>
          <a:bodyPr vert="horz" wrap="square" lIns="91405" tIns="45700" rIns="91405" bIns="4570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1268" name="AutoShape 4" descr="https://snt148.mail.live.com/Handlers/ImageProxy.mvc?bicild=&amp;canary=AxlvT8BYkl7frPVhgs5fso10cot2oNxpTHynyPRlTKo%3d0&amp;url=http%3a%2f%2fpiprestaciones.com%2fEventos%2fEventos%25202015%2fUNICEF%25202015%2fIsologo%2520Cumbre%2520UNICEF%2520PEm.png"/>
          <p:cNvSpPr>
            <a:spLocks noChangeAspect="1" noChangeArrowheads="1"/>
          </p:cNvSpPr>
          <p:nvPr/>
        </p:nvSpPr>
        <p:spPr bwMode="auto">
          <a:xfrm>
            <a:off x="155577" y="-136522"/>
            <a:ext cx="277813" cy="277815"/>
          </a:xfrm>
          <a:prstGeom prst="rect">
            <a:avLst/>
          </a:prstGeom>
          <a:noFill/>
        </p:spPr>
        <p:txBody>
          <a:bodyPr vert="horz" wrap="square" lIns="91405" tIns="45700" rIns="91405" bIns="4570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1270" name="AutoShape 6" descr="https://snt148.mail.live.com/Handlers/ImageProxy.mvc?bicild=&amp;canary=AxlvT8BYkl7frPVhgs5fso10cot2oNxpTHynyPRlTKo%3d0&amp;url=http%3a%2f%2fpiprestaciones.com%2fEventos%2fEventos%25202015%2fUNICEF%25202015%2fIsologo%2520Cumbre%2520UNICEF%2520PEm.png"/>
          <p:cNvSpPr>
            <a:spLocks noChangeAspect="1" noChangeArrowheads="1"/>
          </p:cNvSpPr>
          <p:nvPr/>
        </p:nvSpPr>
        <p:spPr bwMode="auto">
          <a:xfrm>
            <a:off x="155577" y="-136522"/>
            <a:ext cx="277813" cy="277815"/>
          </a:xfrm>
          <a:prstGeom prst="rect">
            <a:avLst/>
          </a:prstGeom>
          <a:noFill/>
        </p:spPr>
        <p:txBody>
          <a:bodyPr vert="horz" wrap="square" lIns="91405" tIns="45700" rIns="91405" bIns="4570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1272" name="AutoShape 8" descr="https://snt148.mail.live.com/Handlers/ImageProxy.mvc?bicild=&amp;canary=AxlvT8BYkl7frPVhgs5fso10cot2oNxpTHynyPRlTKo%3d0&amp;url=http%3a%2f%2fpiprestaciones.com%2fEventos%2fEventos%25202015%2fUNICEF%25202015%2fIsologo%2520Cumbre%2520UNICEF%2520PEm.png"/>
          <p:cNvSpPr>
            <a:spLocks noChangeAspect="1" noChangeArrowheads="1"/>
          </p:cNvSpPr>
          <p:nvPr/>
        </p:nvSpPr>
        <p:spPr bwMode="auto">
          <a:xfrm>
            <a:off x="155577" y="-136522"/>
            <a:ext cx="277813" cy="277815"/>
          </a:xfrm>
          <a:prstGeom prst="rect">
            <a:avLst/>
          </a:prstGeom>
          <a:noFill/>
        </p:spPr>
        <p:txBody>
          <a:bodyPr vert="horz" wrap="square" lIns="91405" tIns="45700" rIns="91405" bIns="4570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11305481" y="792389"/>
            <a:ext cx="9649074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5976892" y="792388"/>
            <a:ext cx="4500000" cy="2147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21314591" y="2304559"/>
            <a:ext cx="3971926" cy="2071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5" cstate="print">
            <a:lum bright="10000"/>
          </a:blip>
          <a:srcRect/>
          <a:stretch>
            <a:fillRect/>
          </a:stretch>
        </p:blipFill>
        <p:spPr bwMode="auto">
          <a:xfrm>
            <a:off x="25563066" y="2160544"/>
            <a:ext cx="5184775" cy="217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3"/>
          <p:cNvPicPr>
            <a:picLocks noChangeAspect="1" noChangeArrowheads="1"/>
          </p:cNvPicPr>
          <p:nvPr/>
        </p:nvPicPr>
        <p:blipFill>
          <a:blip r:embed="rId6" cstate="print">
            <a:lum bright="10000"/>
          </a:blip>
          <a:srcRect/>
          <a:stretch>
            <a:fillRect/>
          </a:stretch>
        </p:blipFill>
        <p:spPr bwMode="auto">
          <a:xfrm>
            <a:off x="21386604" y="864400"/>
            <a:ext cx="2714626" cy="909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0"/>
          <p:cNvPicPr>
            <a:picLocks noChangeAspect="1" noChangeArrowheads="1"/>
          </p:cNvPicPr>
          <p:nvPr/>
        </p:nvPicPr>
        <p:blipFill>
          <a:blip r:embed="rId7" cstate="print">
            <a:lum bright="10000"/>
          </a:blip>
          <a:srcRect/>
          <a:stretch>
            <a:fillRect/>
          </a:stretch>
        </p:blipFill>
        <p:spPr bwMode="auto">
          <a:xfrm>
            <a:off x="2520508" y="792387"/>
            <a:ext cx="3174999" cy="2374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13 Rectángulo"/>
          <p:cNvSpPr/>
          <p:nvPr/>
        </p:nvSpPr>
        <p:spPr>
          <a:xfrm>
            <a:off x="792315" y="4608815"/>
            <a:ext cx="30675407" cy="2123618"/>
          </a:xfrm>
          <a:prstGeom prst="rect">
            <a:avLst/>
          </a:prstGeom>
        </p:spPr>
        <p:txBody>
          <a:bodyPr wrap="square" lIns="91405" tIns="45700" rIns="91405" bIns="45700">
            <a:spAutoFit/>
          </a:bodyPr>
          <a:lstStyle/>
          <a:p>
            <a:pPr algn="ctr"/>
            <a:r>
              <a:rPr lang="es-ES" sz="6600" b="1" i="1" dirty="0" smtClean="0"/>
              <a:t>RESIDENCIA DE MADRES HOSPITAL MATERNO PROVINCIAL “RAÚL F. LUCINI”</a:t>
            </a:r>
            <a:endParaRPr lang="es-AR" sz="6600" b="1" i="1" dirty="0" smtClean="0"/>
          </a:p>
          <a:p>
            <a:pPr algn="ctr"/>
            <a:r>
              <a:rPr lang="es-AR" sz="6600" b="1" i="1" dirty="0" smtClean="0"/>
              <a:t>MARZO 2014 a MARZO 2015</a:t>
            </a:r>
            <a:endParaRPr lang="es-ES" sz="6600" b="1" i="1" dirty="0" smtClean="0"/>
          </a:p>
        </p:txBody>
      </p:sp>
      <p:sp>
        <p:nvSpPr>
          <p:cNvPr id="15" name="14 Rectángulo"/>
          <p:cNvSpPr/>
          <p:nvPr/>
        </p:nvSpPr>
        <p:spPr>
          <a:xfrm>
            <a:off x="2520506" y="6625041"/>
            <a:ext cx="29883544" cy="1107955"/>
          </a:xfrm>
          <a:prstGeom prst="rect">
            <a:avLst/>
          </a:prstGeom>
        </p:spPr>
        <p:txBody>
          <a:bodyPr wrap="square" lIns="91405" tIns="45700" rIns="91405" bIns="45700">
            <a:spAutoFit/>
          </a:bodyPr>
          <a:lstStyle/>
          <a:p>
            <a:pPr algn="r"/>
            <a:r>
              <a:rPr lang="es-ES" sz="6600" i="1" dirty="0" smtClean="0"/>
              <a:t>González, G. Pereyra G. Melgarejo,S.Toledo,M. </a:t>
            </a:r>
            <a:endParaRPr lang="es-AR" sz="6600" dirty="0"/>
          </a:p>
        </p:txBody>
      </p:sp>
      <p:sp>
        <p:nvSpPr>
          <p:cNvPr id="16" name="15 Rectángulo"/>
          <p:cNvSpPr/>
          <p:nvPr/>
        </p:nvSpPr>
        <p:spPr>
          <a:xfrm>
            <a:off x="16418276" y="8065197"/>
            <a:ext cx="15409486" cy="7294264"/>
          </a:xfrm>
          <a:prstGeom prst="rect">
            <a:avLst/>
          </a:prstGeom>
          <a:ln w="19050">
            <a:noFill/>
          </a:ln>
        </p:spPr>
        <p:txBody>
          <a:bodyPr wrap="square" lIns="91405" tIns="45700" rIns="91405" bIns="45700">
            <a:spAutoFit/>
          </a:bodyPr>
          <a:lstStyle/>
          <a:p>
            <a:r>
              <a:rPr lang="es-AR" sz="5200" b="1" dirty="0" smtClean="0"/>
              <a:t>Introducción</a:t>
            </a:r>
            <a:endParaRPr lang="es-AR" sz="5200" dirty="0" smtClean="0"/>
          </a:p>
          <a:p>
            <a:r>
              <a:rPr lang="es-ES" sz="4700" b="1" i="1" dirty="0" smtClean="0"/>
              <a:t>MSCF</a:t>
            </a:r>
            <a:r>
              <a:rPr lang="es-ES" sz="5200" b="1" i="1" dirty="0" smtClean="0"/>
              <a:t>. </a:t>
            </a:r>
            <a:r>
              <a:rPr lang="es-ES" sz="5200" dirty="0" smtClean="0"/>
              <a:t>Atención humanizada centrada en los derechos de la madre y el niño, mejorando la calidad de atención. </a:t>
            </a:r>
            <a:r>
              <a:rPr lang="es-ES" sz="5200" b="1" dirty="0" smtClean="0"/>
              <a:t>PASO 6: Residencia para Madres </a:t>
            </a:r>
            <a:r>
              <a:rPr lang="es-ES" sz="5200" dirty="0" smtClean="0"/>
              <a:t>permite la permanencia de la mayoría de las madres de los recién nacidos internados en un ambiente confortable, coordinado por voluntariado hospitalario.</a:t>
            </a:r>
            <a:r>
              <a:rPr lang="es-MX" sz="5200" dirty="0" smtClean="0"/>
              <a:t>Evitando la separación del binomio en momentos críticos, favoreciendo la Lactancia Materna continua. </a:t>
            </a:r>
            <a:endParaRPr lang="es-AR" sz="5200" dirty="0"/>
          </a:p>
        </p:txBody>
      </p:sp>
      <p:sp>
        <p:nvSpPr>
          <p:cNvPr id="18" name="17 Rectángulo"/>
          <p:cNvSpPr/>
          <p:nvPr/>
        </p:nvSpPr>
        <p:spPr>
          <a:xfrm>
            <a:off x="864321" y="12817724"/>
            <a:ext cx="14905658" cy="2262117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05" tIns="45700" rIns="91405" bIns="45700">
            <a:spAutoFit/>
          </a:bodyPr>
          <a:lstStyle/>
          <a:p>
            <a:r>
              <a:rPr lang="es-ES" sz="4700" b="1" dirty="0" smtClean="0">
                <a:solidFill>
                  <a:schemeClr val="tx1"/>
                </a:solidFill>
              </a:rPr>
              <a:t>Objetivo:</a:t>
            </a:r>
            <a:r>
              <a:rPr lang="es-ES" sz="4700" dirty="0" smtClean="0">
                <a:solidFill>
                  <a:schemeClr val="tx1"/>
                </a:solidFill>
              </a:rPr>
              <a:t> Lograr un espacio para el intercambio de saberes, experiencias y prácticas en el cuidado de la salud perinatal entre madres y el equipo de salud. </a:t>
            </a:r>
            <a:endParaRPr lang="es-AR" sz="4700" dirty="0">
              <a:solidFill>
                <a:schemeClr val="tx1"/>
              </a:solidFill>
            </a:endParaRPr>
          </a:p>
        </p:txBody>
      </p:sp>
      <p:sp>
        <p:nvSpPr>
          <p:cNvPr id="19" name="18 Rectángulo"/>
          <p:cNvSpPr/>
          <p:nvPr/>
        </p:nvSpPr>
        <p:spPr>
          <a:xfrm>
            <a:off x="1008337" y="15698044"/>
            <a:ext cx="9215505" cy="5878492"/>
          </a:xfrm>
          <a:prstGeom prst="rect">
            <a:avLst/>
          </a:prstGeom>
          <a:noFill/>
          <a:ln w="19050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05" tIns="45700" rIns="91405" bIns="45700">
            <a:spAutoFit/>
          </a:bodyPr>
          <a:lstStyle/>
          <a:p>
            <a:r>
              <a:rPr lang="es-ES" sz="4700" b="1" dirty="0" smtClean="0">
                <a:solidFill>
                  <a:schemeClr val="tx1"/>
                </a:solidFill>
              </a:rPr>
              <a:t>Metodología: </a:t>
            </a:r>
            <a:r>
              <a:rPr lang="es-ES" sz="4700" dirty="0" smtClean="0">
                <a:solidFill>
                  <a:schemeClr val="tx1"/>
                </a:solidFill>
              </a:rPr>
              <a:t>Se elaboró e implementó registro de ingreso que consta de datos personales y lugar de residencia, planilla de raciones alimentarias dispensadas ,encuestas de calidad, y edades de madres adolescentes que fueron hospedadas en la RM. </a:t>
            </a:r>
            <a:endParaRPr lang="es-AR" sz="4700" dirty="0">
              <a:solidFill>
                <a:schemeClr val="tx1"/>
              </a:solidFill>
            </a:endParaRPr>
          </a:p>
        </p:txBody>
      </p:sp>
      <p:sp>
        <p:nvSpPr>
          <p:cNvPr id="21" name="Rectangle 2"/>
          <p:cNvSpPr>
            <a:spLocks noChangeArrowheads="1"/>
          </p:cNvSpPr>
          <p:nvPr/>
        </p:nvSpPr>
        <p:spPr bwMode="auto">
          <a:xfrm>
            <a:off x="792312" y="29432868"/>
            <a:ext cx="7286106" cy="1031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5" tIns="45700" rIns="91405" bIns="4570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033" fontAlgn="base">
              <a:spcBef>
                <a:spcPct val="0"/>
              </a:spcBef>
              <a:spcAft>
                <a:spcPct val="0"/>
              </a:spcAft>
            </a:pPr>
            <a:r>
              <a:rPr lang="es-AR" sz="2800" b="1" dirty="0" smtClean="0">
                <a:solidFill>
                  <a:schemeClr val="bg1"/>
                </a:solidFill>
                <a:ea typeface="Calibri" pitchFamily="34" charset="0"/>
                <a:cs typeface="Times New Roman" pitchFamily="18" charset="0"/>
              </a:rPr>
              <a:t>CANTIDAD DE MADRES – LUGAR DE RESIDENCIA</a:t>
            </a:r>
          </a:p>
          <a:p>
            <a:pPr defTabSz="914033" fontAlgn="base">
              <a:spcBef>
                <a:spcPct val="0"/>
              </a:spcBef>
              <a:spcAft>
                <a:spcPct val="0"/>
              </a:spcAft>
            </a:pPr>
            <a:r>
              <a:rPr lang="es-MX" sz="3300" b="1" dirty="0" smtClean="0">
                <a:solidFill>
                  <a:schemeClr val="bg1"/>
                </a:solidFill>
                <a:cs typeface="Times New Roman" pitchFamily="18" charset="0"/>
              </a:rPr>
              <a:t>      Cuadro N°  1</a:t>
            </a:r>
            <a:endParaRPr lang="es-AR" sz="33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24 Rectángulo"/>
          <p:cNvSpPr/>
          <p:nvPr/>
        </p:nvSpPr>
        <p:spPr>
          <a:xfrm>
            <a:off x="1008337" y="22106756"/>
            <a:ext cx="13897545" cy="5878492"/>
          </a:xfrm>
          <a:prstGeom prst="rect">
            <a:avLst/>
          </a:prstGeom>
          <a:ln w="19050">
            <a:noFill/>
          </a:ln>
        </p:spPr>
        <p:txBody>
          <a:bodyPr wrap="square" lIns="91405" tIns="45700" rIns="91405" bIns="45700">
            <a:spAutoFit/>
          </a:bodyPr>
          <a:lstStyle/>
          <a:p>
            <a:r>
              <a:rPr lang="es-AR" sz="4700" b="1" dirty="0" smtClean="0"/>
              <a:t>Resultados:</a:t>
            </a:r>
            <a:r>
              <a:rPr lang="es-AR" sz="4700" dirty="0" smtClean="0"/>
              <a:t> Marzo 2014 a marzo 2015. Se hospedaron </a:t>
            </a:r>
            <a:r>
              <a:rPr lang="es-AR" sz="4700" b="1" dirty="0" smtClean="0"/>
              <a:t>501 madres</a:t>
            </a:r>
            <a:r>
              <a:rPr lang="es-AR" sz="4700" dirty="0" smtClean="0"/>
              <a:t>, </a:t>
            </a:r>
            <a:r>
              <a:rPr lang="es-AR" sz="4700" b="1" dirty="0" smtClean="0"/>
              <a:t>79</a:t>
            </a:r>
            <a:r>
              <a:rPr lang="es-AR" sz="4700" dirty="0" smtClean="0"/>
              <a:t> son adolescentes, de </a:t>
            </a:r>
            <a:r>
              <a:rPr lang="es-AR" sz="4700" b="1" dirty="0" smtClean="0"/>
              <a:t>13 a 17 </a:t>
            </a:r>
            <a:r>
              <a:rPr lang="es-AR" sz="4700" dirty="0" smtClean="0"/>
              <a:t>años el </a:t>
            </a:r>
            <a:r>
              <a:rPr lang="es-AR" sz="4700" b="1" dirty="0" smtClean="0"/>
              <a:t>52%</a:t>
            </a:r>
            <a:r>
              <a:rPr lang="es-AR" sz="4700" dirty="0" smtClean="0"/>
              <a:t> y de 18 a 19 años </a:t>
            </a:r>
            <a:r>
              <a:rPr lang="es-AR" sz="4700" b="1" dirty="0" smtClean="0"/>
              <a:t>48% , 69 % </a:t>
            </a:r>
            <a:r>
              <a:rPr lang="es-AR" sz="4700" dirty="0" smtClean="0"/>
              <a:t>son madres del interior provincial y el </a:t>
            </a:r>
            <a:r>
              <a:rPr lang="es-AR" sz="4700" b="1" dirty="0" smtClean="0"/>
              <a:t>30% </a:t>
            </a:r>
            <a:r>
              <a:rPr lang="es-AR" sz="4700" dirty="0" smtClean="0"/>
              <a:t>de Córdoba – Capital. y  S/D el </a:t>
            </a:r>
            <a:r>
              <a:rPr lang="es-AR" sz="4700" b="1" dirty="0" smtClean="0"/>
              <a:t>1%. </a:t>
            </a:r>
            <a:r>
              <a:rPr lang="es-AR" sz="4700" dirty="0" smtClean="0"/>
              <a:t>Se dispensaron </a:t>
            </a:r>
            <a:r>
              <a:rPr lang="es-AR" sz="4700" b="1" dirty="0" smtClean="0"/>
              <a:t>6705 </a:t>
            </a:r>
            <a:r>
              <a:rPr lang="es-AR" sz="4700" dirty="0" smtClean="0"/>
              <a:t> raciones  </a:t>
            </a:r>
            <a:r>
              <a:rPr lang="es-AR" sz="4700" b="1" dirty="0" smtClean="0"/>
              <a:t>59 % </a:t>
            </a:r>
            <a:r>
              <a:rPr lang="es-AR" sz="4700" dirty="0" smtClean="0"/>
              <a:t>almuerzos y el </a:t>
            </a:r>
            <a:r>
              <a:rPr lang="es-AR" sz="4700" b="1" dirty="0" smtClean="0"/>
              <a:t>41 % </a:t>
            </a:r>
            <a:r>
              <a:rPr lang="es-AR" sz="4700" dirty="0" smtClean="0"/>
              <a:t>de cenas; Encuestas de calidad: Excelente </a:t>
            </a:r>
            <a:r>
              <a:rPr lang="es-AR" sz="4700" b="1" dirty="0" smtClean="0"/>
              <a:t>50%</a:t>
            </a:r>
            <a:r>
              <a:rPr lang="es-AR" sz="4700" dirty="0" smtClean="0"/>
              <a:t>; Muy buena </a:t>
            </a:r>
            <a:r>
              <a:rPr lang="es-AR" sz="4700" b="1" dirty="0" smtClean="0"/>
              <a:t>38%; </a:t>
            </a:r>
            <a:r>
              <a:rPr lang="es-AR" sz="4700" dirty="0" smtClean="0"/>
              <a:t>Bueno </a:t>
            </a:r>
            <a:r>
              <a:rPr lang="es-AR" sz="4700" b="1" dirty="0" smtClean="0"/>
              <a:t>7% </a:t>
            </a:r>
            <a:r>
              <a:rPr lang="es-AR" sz="4700" dirty="0" smtClean="0"/>
              <a:t>y N/C </a:t>
            </a:r>
            <a:r>
              <a:rPr lang="es-AR" sz="4700" b="1" dirty="0" smtClean="0"/>
              <a:t>5 %. </a:t>
            </a:r>
            <a:r>
              <a:rPr lang="es-AR" sz="4700" dirty="0" smtClean="0"/>
              <a:t>Se realizaron todas las actividades planificadas.</a:t>
            </a:r>
          </a:p>
        </p:txBody>
      </p:sp>
      <p:graphicFrame>
        <p:nvGraphicFramePr>
          <p:cNvPr id="22" name="21 Tabla"/>
          <p:cNvGraphicFramePr>
            <a:graphicFrameLocks noGrp="1"/>
          </p:cNvGraphicFramePr>
          <p:nvPr/>
        </p:nvGraphicFramePr>
        <p:xfrm>
          <a:off x="1512399" y="30963740"/>
          <a:ext cx="6422816" cy="5022149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2164725"/>
                <a:gridCol w="2830796"/>
                <a:gridCol w="1427295"/>
              </a:tblGrid>
              <a:tr h="17084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Total de madres</a:t>
                      </a:r>
                      <a:endParaRPr lang="es-AR" sz="2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Lugar de Residencia </a:t>
                      </a:r>
                      <a:endParaRPr lang="es-AR" sz="2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%</a:t>
                      </a:r>
                      <a:endParaRPr lang="es-AR" sz="2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</a:tr>
              <a:tr h="82842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             346</a:t>
                      </a:r>
                      <a:endParaRPr lang="es-AR" sz="2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Interior</a:t>
                      </a:r>
                      <a:endParaRPr lang="es-AR" sz="2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69 %</a:t>
                      </a:r>
                      <a:endParaRPr lang="es-AR" sz="28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</a:tr>
              <a:tr h="82842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             151</a:t>
                      </a:r>
                      <a:endParaRPr lang="es-AR" sz="2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Capital</a:t>
                      </a:r>
                      <a:endParaRPr lang="es-AR" sz="2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30 %</a:t>
                      </a:r>
                      <a:endParaRPr lang="es-AR" sz="28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</a:tr>
              <a:tr h="82842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  </a:t>
                      </a:r>
                      <a:r>
                        <a:rPr lang="es-AR" sz="28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              </a:t>
                      </a:r>
                      <a:r>
                        <a:rPr lang="es-AR" sz="28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4</a:t>
                      </a:r>
                      <a:endParaRPr lang="es-AR" sz="2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S/D</a:t>
                      </a:r>
                      <a:endParaRPr lang="es-AR" sz="2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1%</a:t>
                      </a:r>
                      <a:endParaRPr lang="es-AR" sz="28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</a:tr>
              <a:tr h="82842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Total     501</a:t>
                      </a:r>
                      <a:endParaRPr lang="es-AR" sz="2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 Córdoba</a:t>
                      </a:r>
                      <a:endParaRPr lang="es-AR" sz="2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100%</a:t>
                      </a:r>
                      <a:endParaRPr lang="es-AR" sz="28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</a:tr>
            </a:tbl>
          </a:graphicData>
        </a:graphic>
      </p:graphicFrame>
      <p:graphicFrame>
        <p:nvGraphicFramePr>
          <p:cNvPr id="26" name="7 Gráfico"/>
          <p:cNvGraphicFramePr/>
          <p:nvPr/>
        </p:nvGraphicFramePr>
        <p:xfrm>
          <a:off x="1512392" y="37084418"/>
          <a:ext cx="6479999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7" name="26 Rectángulo"/>
          <p:cNvSpPr/>
          <p:nvPr/>
        </p:nvSpPr>
        <p:spPr>
          <a:xfrm>
            <a:off x="1512394" y="36220323"/>
            <a:ext cx="2071702" cy="528494"/>
          </a:xfrm>
          <a:prstGeom prst="rect">
            <a:avLst/>
          </a:prstGeom>
        </p:spPr>
        <p:txBody>
          <a:bodyPr wrap="square" lIns="91405" tIns="45700" rIns="91405" bIns="45700">
            <a:spAutoFit/>
          </a:bodyPr>
          <a:lstStyle/>
          <a:p>
            <a:r>
              <a:rPr lang="es-AR" sz="2800" b="1" dirty="0" smtClean="0">
                <a:solidFill>
                  <a:schemeClr val="bg1"/>
                </a:solidFill>
              </a:rPr>
              <a:t>Gráfico N° 1 </a:t>
            </a:r>
            <a:endParaRPr lang="es-AR" sz="2800" dirty="0">
              <a:solidFill>
                <a:schemeClr val="bg1"/>
              </a:solidFill>
            </a:endParaRPr>
          </a:p>
        </p:txBody>
      </p:sp>
      <p:sp>
        <p:nvSpPr>
          <p:cNvPr id="28" name="Rectangle 6"/>
          <p:cNvSpPr>
            <a:spLocks noChangeArrowheads="1"/>
          </p:cNvSpPr>
          <p:nvPr/>
        </p:nvSpPr>
        <p:spPr bwMode="auto">
          <a:xfrm flipH="1">
            <a:off x="8569178" y="29256884"/>
            <a:ext cx="4868755" cy="601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5" tIns="45700" rIns="91405" bIns="45700" numCol="1" anchor="ctr" anchorCtr="0" compatLnSpc="1">
            <a:prstTxWarp prst="textNoShape">
              <a:avLst/>
            </a:prstTxWarp>
            <a:spAutoFit/>
          </a:bodyPr>
          <a:lstStyle/>
          <a:p>
            <a:pPr defTabSz="914033" fontAlgn="base">
              <a:spcBef>
                <a:spcPct val="0"/>
              </a:spcBef>
              <a:spcAft>
                <a:spcPct val="0"/>
              </a:spcAft>
            </a:pPr>
            <a:r>
              <a:rPr lang="es-AR" sz="2800" b="1" cap="all" dirty="0" smtClean="0">
                <a:solidFill>
                  <a:schemeClr val="bg1"/>
                </a:solidFill>
                <a:ea typeface="Calibri" pitchFamily="34" charset="0"/>
                <a:cs typeface="Times New Roman" pitchFamily="18" charset="0"/>
              </a:rPr>
              <a:t>Encuestas</a:t>
            </a:r>
            <a:r>
              <a:rPr lang="es-AR" sz="2800" b="1" cap="all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s-AR" sz="2800" b="1" cap="all" dirty="0" smtClean="0">
                <a:solidFill>
                  <a:schemeClr val="bg1"/>
                </a:solidFill>
                <a:ea typeface="Calibri" pitchFamily="34" charset="0"/>
                <a:cs typeface="Times New Roman" pitchFamily="18" charset="0"/>
              </a:rPr>
              <a:t>d</a:t>
            </a:r>
            <a:r>
              <a:rPr lang="es-AR" sz="3300" b="1" cap="all" dirty="0" smtClean="0">
                <a:solidFill>
                  <a:schemeClr val="bg1"/>
                </a:solidFill>
                <a:ea typeface="Calibri" pitchFamily="34" charset="0"/>
                <a:cs typeface="Times New Roman" pitchFamily="18" charset="0"/>
              </a:rPr>
              <a:t>e</a:t>
            </a:r>
            <a:r>
              <a:rPr lang="es-AR" sz="3300" b="1" cap="all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s-AR" sz="2800" b="1" cap="all" dirty="0" smtClean="0">
                <a:solidFill>
                  <a:schemeClr val="bg1"/>
                </a:solidFill>
                <a:ea typeface="Calibri" pitchFamily="34" charset="0"/>
                <a:cs typeface="Times New Roman" pitchFamily="18" charset="0"/>
              </a:rPr>
              <a:t>Calidad</a:t>
            </a:r>
            <a:endParaRPr lang="es-AR" sz="2800" cap="all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29" name="28 Tabla"/>
          <p:cNvGraphicFramePr>
            <a:graphicFrameLocks noGrp="1"/>
          </p:cNvGraphicFramePr>
          <p:nvPr/>
        </p:nvGraphicFramePr>
        <p:xfrm>
          <a:off x="8569178" y="31035748"/>
          <a:ext cx="6480004" cy="504000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2164324"/>
                <a:gridCol w="2097641"/>
                <a:gridCol w="2218039"/>
              </a:tblGrid>
              <a:tr h="10499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Variables</a:t>
                      </a:r>
                      <a:endParaRPr lang="es-AR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Cantidad de encuestas</a:t>
                      </a:r>
                      <a:endParaRPr lang="es-AR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%</a:t>
                      </a:r>
                      <a:endParaRPr lang="es-AR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</a:tr>
              <a:tr h="6356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Excelente</a:t>
                      </a:r>
                      <a:endParaRPr lang="es-AR" sz="28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253</a:t>
                      </a:r>
                      <a:endParaRPr lang="es-AR" sz="28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50 %</a:t>
                      </a:r>
                      <a:endParaRPr lang="es-AR" sz="28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</a:tr>
              <a:tr h="10331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Muy Bueno</a:t>
                      </a:r>
                      <a:endParaRPr lang="es-AR" sz="2800">
                        <a:solidFill>
                          <a:schemeClr val="accent3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190</a:t>
                      </a:r>
                      <a:endParaRPr lang="es-AR" sz="28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                  </a:t>
                      </a:r>
                      <a:r>
                        <a:rPr lang="es-AR" sz="28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38</a:t>
                      </a:r>
                      <a:r>
                        <a:rPr lang="es-AR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%</a:t>
                      </a:r>
                      <a:endParaRPr lang="es-AR" sz="28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</a:tr>
              <a:tr h="6356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Bueno                                          </a:t>
                      </a:r>
                      <a:endParaRPr lang="es-AR" sz="2800">
                        <a:solidFill>
                          <a:schemeClr val="accent3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34</a:t>
                      </a:r>
                      <a:endParaRPr lang="es-AR" sz="28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7%</a:t>
                      </a:r>
                      <a:endParaRPr lang="es-AR" sz="28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</a:tr>
              <a:tr h="6356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N/C</a:t>
                      </a:r>
                      <a:endParaRPr lang="es-AR" sz="2800">
                        <a:solidFill>
                          <a:schemeClr val="accent3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24</a:t>
                      </a:r>
                      <a:endParaRPr lang="es-AR" sz="2800">
                        <a:solidFill>
                          <a:schemeClr val="accent3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 5%</a:t>
                      </a:r>
                      <a:endParaRPr lang="es-AR" sz="28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</a:tr>
              <a:tr h="10499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AR" sz="2800" dirty="0" smtClean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Totales</a:t>
                      </a:r>
                      <a:endParaRPr lang="es-AR" sz="28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AR" sz="2800" dirty="0" smtClean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501</a:t>
                      </a:r>
                      <a:endParaRPr lang="es-AR" sz="28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                 100%</a:t>
                      </a:r>
                      <a:endParaRPr lang="es-AR" sz="28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</a:tr>
            </a:tbl>
          </a:graphicData>
        </a:graphic>
      </p:graphicFrame>
      <p:graphicFrame>
        <p:nvGraphicFramePr>
          <p:cNvPr id="30" name="9 Gráfico"/>
          <p:cNvGraphicFramePr/>
          <p:nvPr/>
        </p:nvGraphicFramePr>
        <p:xfrm>
          <a:off x="8641187" y="37012412"/>
          <a:ext cx="6479999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31" name="30 Rectángulo"/>
          <p:cNvSpPr/>
          <p:nvPr/>
        </p:nvSpPr>
        <p:spPr>
          <a:xfrm rot="10800000" flipV="1">
            <a:off x="8641189" y="30229645"/>
            <a:ext cx="2808310" cy="601194"/>
          </a:xfrm>
          <a:prstGeom prst="rect">
            <a:avLst/>
          </a:prstGeom>
        </p:spPr>
        <p:txBody>
          <a:bodyPr wrap="square" lIns="91405" tIns="45700" rIns="91405" bIns="45700">
            <a:spAutoFit/>
          </a:bodyPr>
          <a:lstStyle/>
          <a:p>
            <a:r>
              <a:rPr lang="es-AR" sz="3300" b="1" dirty="0" smtClean="0">
                <a:solidFill>
                  <a:schemeClr val="bg1"/>
                </a:solidFill>
              </a:rPr>
              <a:t>Gráfico N° 2 </a:t>
            </a:r>
            <a:endParaRPr lang="es-AR" sz="3300" dirty="0">
              <a:solidFill>
                <a:schemeClr val="bg1"/>
              </a:solidFill>
            </a:endParaRPr>
          </a:p>
        </p:txBody>
      </p:sp>
      <p:sp>
        <p:nvSpPr>
          <p:cNvPr id="32" name="Rectangle 1"/>
          <p:cNvSpPr>
            <a:spLocks noChangeArrowheads="1"/>
          </p:cNvSpPr>
          <p:nvPr/>
        </p:nvSpPr>
        <p:spPr bwMode="auto">
          <a:xfrm>
            <a:off x="2" y="42321722"/>
            <a:ext cx="8065120" cy="830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5" tIns="45700" rIns="91405" bIns="45700" numCol="1" anchor="ctr" anchorCtr="0" compatLnSpc="1">
            <a:prstTxWarp prst="textNoShape">
              <a:avLst/>
            </a:prstTxWarp>
            <a:spAutoFit/>
          </a:bodyPr>
          <a:lstStyle/>
          <a:p>
            <a:pPr defTabSz="91403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AR" sz="2400" b="1" dirty="0" smtClean="0">
                <a:solidFill>
                  <a:schemeClr val="bg1"/>
                </a:solidFill>
                <a:ea typeface="Calibri" pitchFamily="34" charset="0"/>
                <a:cs typeface="Times New Roman" pitchFamily="18" charset="0"/>
              </a:rPr>
              <a:t> Fuente: </a:t>
            </a:r>
            <a:r>
              <a:rPr lang="es-AR" sz="2400" dirty="0" smtClean="0">
                <a:solidFill>
                  <a:schemeClr val="bg1"/>
                </a:solidFill>
                <a:ea typeface="Calibri" pitchFamily="34" charset="0"/>
                <a:cs typeface="Times New Roman" pitchFamily="18" charset="0"/>
              </a:rPr>
              <a:t>Planillas de</a:t>
            </a:r>
            <a:r>
              <a:rPr lang="es-AR" sz="2400" b="1" dirty="0" smtClean="0">
                <a:solidFill>
                  <a:schemeClr val="bg1"/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es-AR" sz="2400" dirty="0" smtClean="0">
                <a:solidFill>
                  <a:schemeClr val="bg1"/>
                </a:solidFill>
                <a:ea typeface="Calibri" pitchFamily="34" charset="0"/>
                <a:cs typeface="Times New Roman" pitchFamily="18" charset="0"/>
              </a:rPr>
              <a:t>Admisión de ingreso a la Residencia. 2014 -2015</a:t>
            </a:r>
            <a:endParaRPr lang="es-AR" sz="24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32 Rectángulo"/>
          <p:cNvSpPr/>
          <p:nvPr/>
        </p:nvSpPr>
        <p:spPr>
          <a:xfrm rot="10800000" flipV="1">
            <a:off x="8641187" y="36258919"/>
            <a:ext cx="2135555" cy="528494"/>
          </a:xfrm>
          <a:prstGeom prst="rect">
            <a:avLst/>
          </a:prstGeom>
        </p:spPr>
        <p:txBody>
          <a:bodyPr wrap="square" lIns="91405" tIns="45700" rIns="91405" bIns="45700">
            <a:spAutoFit/>
          </a:bodyPr>
          <a:lstStyle/>
          <a:p>
            <a:r>
              <a:rPr lang="es-AR" sz="2800" b="1" dirty="0" smtClean="0">
                <a:solidFill>
                  <a:schemeClr val="bg1"/>
                </a:solidFill>
              </a:rPr>
              <a:t>Gráfico N° 2 </a:t>
            </a:r>
            <a:endParaRPr lang="es-AR" sz="2800" dirty="0">
              <a:solidFill>
                <a:schemeClr val="bg1"/>
              </a:solidFill>
            </a:endParaRPr>
          </a:p>
        </p:txBody>
      </p:sp>
      <p:sp>
        <p:nvSpPr>
          <p:cNvPr id="34" name="Rectangle 10"/>
          <p:cNvSpPr>
            <a:spLocks noChangeArrowheads="1"/>
          </p:cNvSpPr>
          <p:nvPr/>
        </p:nvSpPr>
        <p:spPr bwMode="auto">
          <a:xfrm>
            <a:off x="15769977" y="29371891"/>
            <a:ext cx="4176462" cy="600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5" tIns="45700" rIns="91405" bIns="4570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033" fontAlgn="base">
              <a:spcBef>
                <a:spcPct val="0"/>
              </a:spcBef>
              <a:spcAft>
                <a:spcPct val="0"/>
              </a:spcAft>
            </a:pPr>
            <a:r>
              <a:rPr lang="es-AR" sz="2800" b="1" cap="all" dirty="0" smtClean="0">
                <a:solidFill>
                  <a:schemeClr val="bg1"/>
                </a:solidFill>
                <a:ea typeface="Calibri" pitchFamily="34" charset="0"/>
                <a:cs typeface="Times New Roman" pitchFamily="18" charset="0"/>
              </a:rPr>
              <a:t>Servicio de </a:t>
            </a:r>
            <a:r>
              <a:rPr lang="es-AR" sz="3300" b="1" cap="all" dirty="0" smtClean="0">
                <a:solidFill>
                  <a:schemeClr val="bg1"/>
                </a:solidFill>
                <a:ea typeface="Calibri" pitchFamily="34" charset="0"/>
                <a:cs typeface="Times New Roman" pitchFamily="18" charset="0"/>
              </a:rPr>
              <a:t>Nutrición</a:t>
            </a:r>
            <a:endParaRPr lang="es-AR" sz="3300" cap="all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5" name="Rectangle 5"/>
          <p:cNvSpPr>
            <a:spLocks noChangeArrowheads="1"/>
          </p:cNvSpPr>
          <p:nvPr/>
        </p:nvSpPr>
        <p:spPr bwMode="auto">
          <a:xfrm flipH="1">
            <a:off x="15769977" y="30091439"/>
            <a:ext cx="2952328" cy="601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5" tIns="45700" rIns="91405" bIns="4570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033" fontAlgn="base">
              <a:spcBef>
                <a:spcPct val="0"/>
              </a:spcBef>
              <a:spcAft>
                <a:spcPct val="0"/>
              </a:spcAft>
            </a:pPr>
            <a:r>
              <a:rPr lang="es-AR" sz="3300" b="1" dirty="0" smtClean="0">
                <a:solidFill>
                  <a:schemeClr val="bg1"/>
                </a:solidFill>
                <a:ea typeface="Calibri" pitchFamily="34" charset="0"/>
                <a:cs typeface="Times New Roman" pitchFamily="18" charset="0"/>
              </a:rPr>
              <a:t>Cuadro N° 3</a:t>
            </a:r>
            <a:endParaRPr lang="es-AR" sz="33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36" name="35 Tabla"/>
          <p:cNvGraphicFramePr>
            <a:graphicFrameLocks noGrp="1"/>
          </p:cNvGraphicFramePr>
          <p:nvPr/>
        </p:nvGraphicFramePr>
        <p:xfrm>
          <a:off x="15481948" y="31107754"/>
          <a:ext cx="6480003" cy="4968552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160001"/>
                <a:gridCol w="2160001"/>
                <a:gridCol w="2160001"/>
              </a:tblGrid>
              <a:tr h="12421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Variables </a:t>
                      </a:r>
                      <a:endParaRPr lang="es-AR" sz="28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Cantidad </a:t>
                      </a:r>
                      <a:endParaRPr lang="es-AR" sz="28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%</a:t>
                      </a:r>
                      <a:endParaRPr lang="es-AR" sz="28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</a:tr>
              <a:tr h="12421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Almuerzos</a:t>
                      </a:r>
                      <a:endParaRPr lang="es-AR" sz="28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3940</a:t>
                      </a:r>
                      <a:endParaRPr lang="es-AR" sz="28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59 %</a:t>
                      </a:r>
                      <a:endParaRPr lang="es-AR" sz="28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</a:tr>
              <a:tr h="12421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Cenas</a:t>
                      </a:r>
                      <a:endParaRPr lang="es-AR" sz="28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2765</a:t>
                      </a:r>
                      <a:endParaRPr lang="es-AR" sz="28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41 %</a:t>
                      </a:r>
                      <a:endParaRPr lang="es-AR" sz="28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</a:tr>
              <a:tr h="12421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Total </a:t>
                      </a:r>
                      <a:endParaRPr lang="es-AR" sz="28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6705</a:t>
                      </a:r>
                      <a:endParaRPr lang="es-AR" sz="28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28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100%</a:t>
                      </a:r>
                      <a:endParaRPr lang="es-AR" sz="28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2" marR="68582" marT="0" marB="0"/>
                </a:tc>
              </a:tr>
            </a:tbl>
          </a:graphicData>
        </a:graphic>
      </p:graphicFrame>
      <p:graphicFrame>
        <p:nvGraphicFramePr>
          <p:cNvPr id="37" name="14 Gráfico"/>
          <p:cNvGraphicFramePr/>
          <p:nvPr/>
        </p:nvGraphicFramePr>
        <p:xfrm>
          <a:off x="22394713" y="37012412"/>
          <a:ext cx="6552728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38" name="12 Gráfico"/>
          <p:cNvGraphicFramePr/>
          <p:nvPr/>
        </p:nvGraphicFramePr>
        <p:xfrm>
          <a:off x="15409939" y="37012414"/>
          <a:ext cx="6566258" cy="5088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39" name="38 Tabla"/>
          <p:cNvGraphicFramePr>
            <a:graphicFrameLocks noGrp="1"/>
          </p:cNvGraphicFramePr>
          <p:nvPr/>
        </p:nvGraphicFramePr>
        <p:xfrm>
          <a:off x="22394714" y="31035748"/>
          <a:ext cx="6480003" cy="5040001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160001"/>
                <a:gridCol w="2160001"/>
                <a:gridCol w="2160001"/>
              </a:tblGrid>
              <a:tr h="14400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AR" sz="2800" dirty="0">
                          <a:solidFill>
                            <a:srgbClr val="9A0629"/>
                          </a:solidFill>
                        </a:rPr>
                        <a:t>Grupos etarios </a:t>
                      </a:r>
                      <a:endParaRPr lang="es-AR" sz="2800" dirty="0">
                        <a:solidFill>
                          <a:srgbClr val="9A062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2" marR="444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AR" sz="2800" dirty="0">
                          <a:solidFill>
                            <a:srgbClr val="9A0629"/>
                          </a:solidFill>
                        </a:rPr>
                        <a:t>Cantidad </a:t>
                      </a:r>
                      <a:endParaRPr lang="es-AR" sz="2800" dirty="0">
                        <a:solidFill>
                          <a:srgbClr val="9A062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2" marR="444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AR" sz="2800">
                          <a:solidFill>
                            <a:srgbClr val="9A0629"/>
                          </a:solidFill>
                        </a:rPr>
                        <a:t>%</a:t>
                      </a:r>
                      <a:endParaRPr lang="es-AR" sz="2800">
                        <a:solidFill>
                          <a:srgbClr val="9A062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2" marR="44452" marT="0" marB="0"/>
                </a:tc>
              </a:tr>
              <a:tr h="14400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AR" sz="2800">
                          <a:solidFill>
                            <a:srgbClr val="9A0629"/>
                          </a:solidFill>
                        </a:rPr>
                        <a:t>13 a 17 años </a:t>
                      </a:r>
                      <a:endParaRPr lang="es-AR" sz="2800">
                        <a:solidFill>
                          <a:srgbClr val="9A062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2" marR="444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AR" sz="2800" dirty="0">
                          <a:solidFill>
                            <a:srgbClr val="9A0629"/>
                          </a:solidFill>
                        </a:rPr>
                        <a:t>41</a:t>
                      </a:r>
                      <a:endParaRPr lang="es-AR" sz="2800" dirty="0">
                        <a:solidFill>
                          <a:srgbClr val="9A062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2" marR="444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AR" sz="2800" dirty="0">
                          <a:solidFill>
                            <a:srgbClr val="9A0629"/>
                          </a:solidFill>
                        </a:rPr>
                        <a:t>52 %</a:t>
                      </a:r>
                      <a:endParaRPr lang="es-AR" sz="2800" dirty="0">
                        <a:solidFill>
                          <a:srgbClr val="9A062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2" marR="44452" marT="0" marB="0"/>
                </a:tc>
              </a:tr>
              <a:tr h="14400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AR" sz="2800">
                          <a:solidFill>
                            <a:srgbClr val="9A0629"/>
                          </a:solidFill>
                        </a:rPr>
                        <a:t>18 a 19 años </a:t>
                      </a:r>
                      <a:endParaRPr lang="es-AR" sz="2800">
                        <a:solidFill>
                          <a:srgbClr val="9A062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2" marR="444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AR" sz="2800">
                          <a:solidFill>
                            <a:srgbClr val="9A0629"/>
                          </a:solidFill>
                        </a:rPr>
                        <a:t>38</a:t>
                      </a:r>
                      <a:endParaRPr lang="es-AR" sz="2800">
                        <a:solidFill>
                          <a:srgbClr val="9A062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2" marR="444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AR" sz="2800" dirty="0">
                          <a:solidFill>
                            <a:srgbClr val="9A0629"/>
                          </a:solidFill>
                        </a:rPr>
                        <a:t>48 %</a:t>
                      </a:r>
                      <a:endParaRPr lang="es-AR" sz="2800" dirty="0">
                        <a:solidFill>
                          <a:srgbClr val="9A062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2" marR="44452" marT="0" marB="0"/>
                </a:tc>
              </a:tr>
              <a:tr h="719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AR" sz="2800">
                          <a:solidFill>
                            <a:srgbClr val="9A0629"/>
                          </a:solidFill>
                        </a:rPr>
                        <a:t>Totales </a:t>
                      </a:r>
                      <a:endParaRPr lang="es-AR" sz="2800">
                        <a:solidFill>
                          <a:srgbClr val="9A062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2" marR="444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AR" sz="2800" dirty="0">
                          <a:solidFill>
                            <a:srgbClr val="9A0629"/>
                          </a:solidFill>
                        </a:rPr>
                        <a:t>79</a:t>
                      </a:r>
                      <a:endParaRPr lang="es-AR" sz="2800" dirty="0">
                        <a:solidFill>
                          <a:srgbClr val="9A062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2" marR="444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AR" sz="2800" dirty="0">
                          <a:solidFill>
                            <a:srgbClr val="9A0629"/>
                          </a:solidFill>
                        </a:rPr>
                        <a:t>100%</a:t>
                      </a:r>
                      <a:endParaRPr lang="es-AR" sz="2800" dirty="0">
                        <a:solidFill>
                          <a:srgbClr val="9A062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2" marR="44452" marT="0" marB="0"/>
                </a:tc>
              </a:tr>
            </a:tbl>
          </a:graphicData>
        </a:graphic>
      </p:graphicFrame>
      <p:sp>
        <p:nvSpPr>
          <p:cNvPr id="40" name="Rectangle 11"/>
          <p:cNvSpPr>
            <a:spLocks noChangeArrowheads="1"/>
          </p:cNvSpPr>
          <p:nvPr/>
        </p:nvSpPr>
        <p:spPr bwMode="auto">
          <a:xfrm flipH="1">
            <a:off x="22466721" y="29595588"/>
            <a:ext cx="4824538" cy="584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5" tIns="45700" rIns="91405" bIns="4570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033" fontAlgn="base">
              <a:spcBef>
                <a:spcPct val="0"/>
              </a:spcBef>
              <a:spcAft>
                <a:spcPct val="0"/>
              </a:spcAft>
            </a:pPr>
            <a:r>
              <a:rPr lang="es-AR" sz="2800" b="1" cap="all" dirty="0" smtClean="0">
                <a:solidFill>
                  <a:schemeClr val="bg1"/>
                </a:solidFill>
                <a:ea typeface="Calibri" pitchFamily="34" charset="0"/>
                <a:cs typeface="Times New Roman" pitchFamily="18" charset="0"/>
              </a:rPr>
              <a:t>Edad</a:t>
            </a:r>
            <a:r>
              <a:rPr lang="es-AR" sz="3200" b="1" cap="all" dirty="0" smtClean="0">
                <a:solidFill>
                  <a:schemeClr val="bg1"/>
                </a:solidFill>
                <a:ea typeface="Calibri" pitchFamily="34" charset="0"/>
                <a:cs typeface="Times New Roman" pitchFamily="18" charset="0"/>
              </a:rPr>
              <a:t> de las madres</a:t>
            </a:r>
            <a:endParaRPr lang="es-AR" sz="3200" cap="all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1" name="40 Rectángulo"/>
          <p:cNvSpPr/>
          <p:nvPr/>
        </p:nvSpPr>
        <p:spPr>
          <a:xfrm>
            <a:off x="17354153" y="23186876"/>
            <a:ext cx="14401601" cy="600164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s-AR" sz="4800" b="1" dirty="0" smtClean="0"/>
              <a:t>Conclusión: </a:t>
            </a:r>
            <a:r>
              <a:rPr lang="es-AR" sz="4800" dirty="0" smtClean="0"/>
              <a:t>A pesar de las dificultades para la apertura de la RM. Se pudo llevar a cabo lo planificado; sistematizar los datos y tener acceso a la información, conocer la totalidad de madres hospedadas, lugar de residencia, como así también conocer el grado de satisfacción de las usuarias, cantidad de raciones dispensadas y actividades de Prevención y Promoción, a lo largo del año que da cuenta éste informe.</a:t>
            </a:r>
          </a:p>
        </p:txBody>
      </p:sp>
      <p:sp>
        <p:nvSpPr>
          <p:cNvPr id="42" name="41 Rectángulo"/>
          <p:cNvSpPr/>
          <p:nvPr/>
        </p:nvSpPr>
        <p:spPr>
          <a:xfrm>
            <a:off x="15769977" y="36220324"/>
            <a:ext cx="20882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800" b="1" dirty="0" smtClean="0">
                <a:solidFill>
                  <a:schemeClr val="bg1"/>
                </a:solidFill>
              </a:rPr>
              <a:t>Gráfico N° 3 </a:t>
            </a:r>
            <a:endParaRPr lang="es-AR" sz="2800" dirty="0">
              <a:solidFill>
                <a:schemeClr val="bg1"/>
              </a:solidFill>
            </a:endParaRPr>
          </a:p>
        </p:txBody>
      </p:sp>
      <p:sp>
        <p:nvSpPr>
          <p:cNvPr id="43" name="42 Rectángulo"/>
          <p:cNvSpPr/>
          <p:nvPr/>
        </p:nvSpPr>
        <p:spPr>
          <a:xfrm>
            <a:off x="22394713" y="36292332"/>
            <a:ext cx="22322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800" b="1" dirty="0" smtClean="0">
                <a:solidFill>
                  <a:schemeClr val="bg1"/>
                </a:solidFill>
              </a:rPr>
              <a:t>Gráfico N° 4 </a:t>
            </a:r>
            <a:endParaRPr lang="es-AR" sz="2800" dirty="0">
              <a:solidFill>
                <a:schemeClr val="bg1"/>
              </a:solidFill>
            </a:endParaRPr>
          </a:p>
        </p:txBody>
      </p:sp>
      <p:sp>
        <p:nvSpPr>
          <p:cNvPr id="44" name="Rectangle 12"/>
          <p:cNvSpPr>
            <a:spLocks noChangeArrowheads="1"/>
          </p:cNvSpPr>
          <p:nvPr/>
        </p:nvSpPr>
        <p:spPr bwMode="auto">
          <a:xfrm flipH="1">
            <a:off x="22538729" y="42150822"/>
            <a:ext cx="638724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Fuente</a:t>
            </a:r>
            <a:r>
              <a:rPr kumimoji="0" lang="es-AR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: </a:t>
            </a:r>
            <a:r>
              <a:rPr kumimoji="0" lang="es-AR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Planillas de</a:t>
            </a:r>
            <a:r>
              <a:rPr kumimoji="0" lang="es-AR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s-AR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Admisión de ingreso a la Residencia. Marzo 2014 a marzo 2015</a:t>
            </a:r>
            <a:endParaRPr kumimoji="0" lang="es-AR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cs typeface="Arial" pitchFamily="34" charset="0"/>
            </a:endParaRPr>
          </a:p>
        </p:txBody>
      </p:sp>
      <p:sp>
        <p:nvSpPr>
          <p:cNvPr id="45" name="Rectangle 9"/>
          <p:cNvSpPr>
            <a:spLocks noChangeArrowheads="1"/>
          </p:cNvSpPr>
          <p:nvPr/>
        </p:nvSpPr>
        <p:spPr bwMode="auto">
          <a:xfrm>
            <a:off x="15409937" y="42321700"/>
            <a:ext cx="60207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Fuente: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Planilla. Servicio de Nutrición. 2014 - 2015 </a:t>
            </a:r>
            <a:endParaRPr kumimoji="0" lang="es-AR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cs typeface="Arial" pitchFamily="34" charset="0"/>
            </a:endParaRPr>
          </a:p>
        </p:txBody>
      </p:sp>
      <p:sp>
        <p:nvSpPr>
          <p:cNvPr id="46" name="45 Rectángulo"/>
          <p:cNvSpPr/>
          <p:nvPr/>
        </p:nvSpPr>
        <p:spPr>
          <a:xfrm>
            <a:off x="8785201" y="42485020"/>
            <a:ext cx="61926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400" b="1" dirty="0" smtClean="0">
                <a:solidFill>
                  <a:srgbClr val="004C22"/>
                </a:solidFill>
              </a:rPr>
              <a:t>Fuente:</a:t>
            </a:r>
            <a:r>
              <a:rPr lang="es-AR" sz="2400" dirty="0" smtClean="0">
                <a:solidFill>
                  <a:srgbClr val="004C22"/>
                </a:solidFill>
              </a:rPr>
              <a:t> Encuesta de calidad. RMSCF. 2014 -2015</a:t>
            </a:r>
            <a:endParaRPr lang="es-MX" sz="2400" dirty="0" smtClean="0">
              <a:solidFill>
                <a:srgbClr val="004C22"/>
              </a:solidFill>
            </a:endParaRPr>
          </a:p>
        </p:txBody>
      </p:sp>
      <p:sp>
        <p:nvSpPr>
          <p:cNvPr id="47" name="Rectangle 5"/>
          <p:cNvSpPr>
            <a:spLocks noChangeArrowheads="1"/>
          </p:cNvSpPr>
          <p:nvPr/>
        </p:nvSpPr>
        <p:spPr bwMode="auto">
          <a:xfrm flipH="1">
            <a:off x="22538729" y="30243660"/>
            <a:ext cx="2952328" cy="601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5" tIns="45700" rIns="91405" bIns="4570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033" fontAlgn="base">
              <a:spcBef>
                <a:spcPct val="0"/>
              </a:spcBef>
              <a:spcAft>
                <a:spcPct val="0"/>
              </a:spcAft>
            </a:pPr>
            <a:r>
              <a:rPr lang="es-AR" sz="3300" b="1" dirty="0" smtClean="0">
                <a:solidFill>
                  <a:schemeClr val="bg1"/>
                </a:solidFill>
                <a:ea typeface="Calibri" pitchFamily="34" charset="0"/>
                <a:cs typeface="Times New Roman" pitchFamily="18" charset="0"/>
              </a:rPr>
              <a:t>Cuadro N° 4</a:t>
            </a:r>
            <a:endParaRPr lang="es-AR" sz="3300" dirty="0" smtClean="0">
              <a:solidFill>
                <a:schemeClr val="bg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876</TotalTime>
  <Words>546</Words>
  <Application>Microsoft Office PowerPoint</Application>
  <PresentationFormat>Personalizado</PresentationFormat>
  <Paragraphs>89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Gladys Gonzalez</dc:creator>
  <cp:lastModifiedBy>Usuario</cp:lastModifiedBy>
  <cp:revision>10</cp:revision>
  <dcterms:created xsi:type="dcterms:W3CDTF">2015-05-22T23:55:18Z</dcterms:created>
  <dcterms:modified xsi:type="dcterms:W3CDTF">2015-06-14T03:15:36Z</dcterms:modified>
</cp:coreProperties>
</file>