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</p:sldIdLst>
  <p:sldSz cx="9144000" cy="6858000" type="screen4x3"/>
  <p:notesSz cx="9144000" cy="6858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81" autoAdjust="0"/>
  </p:normalViewPr>
  <p:slideViewPr>
    <p:cSldViewPr>
      <p:cViewPr>
        <p:scale>
          <a:sx n="75" d="100"/>
          <a:sy n="75" d="100"/>
        </p:scale>
        <p:origin x="-1818" y="-3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D4F755-7F8E-4BE7-8B5D-3110A843ABB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EE1AC-7AC5-4DED-8967-4A6F6CBF441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061A6-2551-442E-957A-594B5C22C20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38672-6944-41D9-B234-C40F1EEFF36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51C05B-CBCE-429D-983B-B85A0DFD99B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187D3C-64B5-4BAE-B7B9-9BDB94F569B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6BEE6-59C7-4D70-A593-8EACFC872CB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F146-E05D-4D0B-9CB4-4D9B3E11620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2C4C68-D3B6-40F4-856E-F72F27F7AB0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ABDC69-556E-40DE-873F-E33F124B48B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2A0E60-355F-4A4B-88C0-231613FAF97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66EDFE5-8EF0-4993-9148-A873F9F95DB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28600" y="188913"/>
            <a:ext cx="18288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AR" altLang="es-AR" sz="180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7164388" y="188913"/>
            <a:ext cx="18288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AR" altLang="es-AR" sz="1800"/>
              <a:t>Página 1 de 6</a:t>
            </a:r>
            <a:endParaRPr lang="es-ES" altLang="es-AR" sz="1800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2058988" y="188913"/>
            <a:ext cx="51054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altLang="es-AR" sz="1800"/>
              <a:t>ESPECIFICACIONES TÉCNICAS</a:t>
            </a: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28600" y="990600"/>
            <a:ext cx="8763000" cy="472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AR" altLang="es-AR" sz="2800" b="1"/>
              <a:t>Descriptivo Técnico</a:t>
            </a:r>
          </a:p>
          <a:p>
            <a:pPr algn="ctr"/>
            <a:endParaRPr lang="es-AR" altLang="es-AR" u="sng"/>
          </a:p>
          <a:p>
            <a:pPr algn="ctr"/>
            <a:r>
              <a:rPr lang="es-AR" altLang="es-AR" b="1"/>
              <a:t>VOLKSWAGEN AMAROK DC</a:t>
            </a:r>
          </a:p>
          <a:p>
            <a:pPr algn="ctr"/>
            <a:endParaRPr lang="es-AR" altLang="es-AR" b="1"/>
          </a:p>
          <a:p>
            <a:pPr algn="ctr"/>
            <a:r>
              <a:rPr lang="es-AR" altLang="es-AR"/>
              <a:t>TRANSFORMACIÓN PARA:</a:t>
            </a:r>
          </a:p>
          <a:p>
            <a:pPr algn="ctr"/>
            <a:endParaRPr lang="es-AR" altLang="es-AR"/>
          </a:p>
          <a:p>
            <a:pPr algn="ctr"/>
            <a:r>
              <a:rPr lang="es-AR" altLang="es-AR"/>
              <a:t>MOVILES OPERATIVOS FPA</a:t>
            </a:r>
          </a:p>
          <a:p>
            <a:pPr algn="ctr"/>
            <a:endParaRPr lang="es-ES" altLang="es-AR"/>
          </a:p>
          <a:p>
            <a:pPr algn="ctr"/>
            <a:endParaRPr lang="es-ES" altLang="es-AR"/>
          </a:p>
        </p:txBody>
      </p:sp>
      <p:sp>
        <p:nvSpPr>
          <p:cNvPr id="2054" name="Rectangle 18"/>
          <p:cNvSpPr>
            <a:spLocks noChangeArrowheads="1"/>
          </p:cNvSpPr>
          <p:nvPr/>
        </p:nvSpPr>
        <p:spPr bwMode="auto">
          <a:xfrm>
            <a:off x="4114800" y="2971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AR" alt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05"/>
          <p:cNvSpPr>
            <a:spLocks noChangeArrowheads="1"/>
          </p:cNvSpPr>
          <p:nvPr/>
        </p:nvSpPr>
        <p:spPr bwMode="auto">
          <a:xfrm>
            <a:off x="228600" y="188913"/>
            <a:ext cx="18288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AR" altLang="es-AR" sz="1800"/>
          </a:p>
        </p:txBody>
      </p:sp>
      <p:sp>
        <p:nvSpPr>
          <p:cNvPr id="3075" name="Rectangle 506"/>
          <p:cNvSpPr>
            <a:spLocks noChangeArrowheads="1"/>
          </p:cNvSpPr>
          <p:nvPr/>
        </p:nvSpPr>
        <p:spPr bwMode="auto">
          <a:xfrm>
            <a:off x="7164388" y="188913"/>
            <a:ext cx="18288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AR" altLang="es-AR" sz="1800"/>
              <a:t>Página 2 de 6</a:t>
            </a:r>
            <a:endParaRPr lang="es-ES" altLang="es-AR" sz="1800"/>
          </a:p>
        </p:txBody>
      </p:sp>
      <p:sp>
        <p:nvSpPr>
          <p:cNvPr id="3076" name="Rectangle 509"/>
          <p:cNvSpPr>
            <a:spLocks noChangeArrowheads="1"/>
          </p:cNvSpPr>
          <p:nvPr/>
        </p:nvSpPr>
        <p:spPr bwMode="auto">
          <a:xfrm>
            <a:off x="2058988" y="188913"/>
            <a:ext cx="51054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altLang="es-AR"/>
              <a:t>TRANSPORTE DE PERSONAL</a:t>
            </a:r>
          </a:p>
        </p:txBody>
      </p:sp>
      <p:pic>
        <p:nvPicPr>
          <p:cNvPr id="3077" name="1 Imagen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2600" y="1268413"/>
            <a:ext cx="8050213" cy="474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6 Conector recto de flecha"/>
          <p:cNvCxnSpPr/>
          <p:nvPr/>
        </p:nvCxnSpPr>
        <p:spPr>
          <a:xfrm>
            <a:off x="2268538" y="2220913"/>
            <a:ext cx="719137" cy="48736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79" name="7 Rectángulo"/>
          <p:cNvSpPr>
            <a:spLocks noChangeArrowheads="1"/>
          </p:cNvSpPr>
          <p:nvPr/>
        </p:nvSpPr>
        <p:spPr bwMode="auto">
          <a:xfrm>
            <a:off x="684213" y="1739900"/>
            <a:ext cx="20304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AR" sz="1200"/>
              <a:t>Parabrisas con protección balística según normas RENAR 02</a:t>
            </a:r>
          </a:p>
        </p:txBody>
      </p:sp>
      <p:sp>
        <p:nvSpPr>
          <p:cNvPr id="3080" name="9 Rectángulo"/>
          <p:cNvSpPr>
            <a:spLocks noChangeArrowheads="1"/>
          </p:cNvSpPr>
          <p:nvPr/>
        </p:nvSpPr>
        <p:spPr bwMode="auto">
          <a:xfrm>
            <a:off x="303213" y="4652963"/>
            <a:ext cx="24114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AR" sz="1200"/>
              <a:t>Vidrios con protección balística según normas RENAR 02</a:t>
            </a:r>
          </a:p>
        </p:txBody>
      </p:sp>
      <p:cxnSp>
        <p:nvCxnSpPr>
          <p:cNvPr id="12" name="11 Conector recto de flecha"/>
          <p:cNvCxnSpPr/>
          <p:nvPr/>
        </p:nvCxnSpPr>
        <p:spPr>
          <a:xfrm flipV="1">
            <a:off x="1698625" y="2852738"/>
            <a:ext cx="1936750" cy="1800225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82" name="12 Rectángulo"/>
          <p:cNvSpPr>
            <a:spLocks noChangeArrowheads="1"/>
          </p:cNvSpPr>
          <p:nvPr/>
        </p:nvSpPr>
        <p:spPr bwMode="auto">
          <a:xfrm>
            <a:off x="4067175" y="5002213"/>
            <a:ext cx="232568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AR" sz="1200"/>
              <a:t>Opaco, con protección balística con niveles RB3. Protección contra proyectiles calibre ,44 Mg y calibre 9 mm.</a:t>
            </a:r>
          </a:p>
        </p:txBody>
      </p:sp>
      <p:cxnSp>
        <p:nvCxnSpPr>
          <p:cNvPr id="17" name="16 Conector recto de flecha"/>
          <p:cNvCxnSpPr/>
          <p:nvPr/>
        </p:nvCxnSpPr>
        <p:spPr>
          <a:xfrm flipH="1" flipV="1">
            <a:off x="4506913" y="3643313"/>
            <a:ext cx="352425" cy="135890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 flipH="1" flipV="1">
            <a:off x="3779838" y="3643313"/>
            <a:ext cx="1079500" cy="135890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/>
          <p:nvPr/>
        </p:nvCxnSpPr>
        <p:spPr>
          <a:xfrm flipV="1">
            <a:off x="1835150" y="2708275"/>
            <a:ext cx="2671763" cy="1944688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86" name="22 Rectángulo"/>
          <p:cNvSpPr>
            <a:spLocks noChangeArrowheads="1"/>
          </p:cNvSpPr>
          <p:nvPr/>
        </p:nvSpPr>
        <p:spPr bwMode="auto">
          <a:xfrm>
            <a:off x="7499350" y="1747838"/>
            <a:ext cx="1493838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AR" sz="1100"/>
              <a:t>Opaco en laterales de módulo para personal (izq./der.), con protección balística con niveles RB3. Protección contra proyectiles calibre ,44 Mg y calibre 9 mm.</a:t>
            </a:r>
          </a:p>
        </p:txBody>
      </p:sp>
      <p:cxnSp>
        <p:nvCxnSpPr>
          <p:cNvPr id="25" name="24 Conector recto de flecha"/>
          <p:cNvCxnSpPr/>
          <p:nvPr/>
        </p:nvCxnSpPr>
        <p:spPr>
          <a:xfrm flipH="1">
            <a:off x="6516688" y="2220913"/>
            <a:ext cx="982662" cy="2508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/>
          <p:cNvSpPr>
            <a:spLocks noChangeArrowheads="1"/>
          </p:cNvSpPr>
          <p:nvPr/>
        </p:nvSpPr>
        <p:spPr bwMode="auto">
          <a:xfrm>
            <a:off x="228600" y="990600"/>
            <a:ext cx="8763000" cy="5715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_tradnl" altLang="es-AR" sz="1200">
              <a:cs typeface="Times New Roman" pitchFamily="18" charset="0"/>
            </a:endParaRPr>
          </a:p>
        </p:txBody>
      </p:sp>
      <p:sp>
        <p:nvSpPr>
          <p:cNvPr id="4099" name="Rectangle 9"/>
          <p:cNvSpPr>
            <a:spLocks noChangeArrowheads="1"/>
          </p:cNvSpPr>
          <p:nvPr/>
        </p:nvSpPr>
        <p:spPr bwMode="auto">
          <a:xfrm>
            <a:off x="228600" y="188913"/>
            <a:ext cx="18288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AR" altLang="es-AR" sz="1800"/>
          </a:p>
        </p:txBody>
      </p:sp>
      <p:sp>
        <p:nvSpPr>
          <p:cNvPr id="4100" name="Rectangle 10"/>
          <p:cNvSpPr>
            <a:spLocks noChangeArrowheads="1"/>
          </p:cNvSpPr>
          <p:nvPr/>
        </p:nvSpPr>
        <p:spPr bwMode="auto">
          <a:xfrm>
            <a:off x="7164388" y="188913"/>
            <a:ext cx="18288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AR" altLang="es-AR" sz="1800"/>
              <a:t>Página 3 de 6</a:t>
            </a:r>
            <a:endParaRPr lang="es-ES" altLang="es-AR" sz="1800"/>
          </a:p>
        </p:txBody>
      </p:sp>
      <p:sp>
        <p:nvSpPr>
          <p:cNvPr id="4101" name="Rectangle 13"/>
          <p:cNvSpPr>
            <a:spLocks noChangeArrowheads="1"/>
          </p:cNvSpPr>
          <p:nvPr/>
        </p:nvSpPr>
        <p:spPr bwMode="auto">
          <a:xfrm>
            <a:off x="2058988" y="188913"/>
            <a:ext cx="51054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altLang="es-AR" sz="1800"/>
              <a:t>TRANSPORTE DE PERSONAL</a:t>
            </a:r>
          </a:p>
        </p:txBody>
      </p:sp>
      <p:pic>
        <p:nvPicPr>
          <p:cNvPr id="4102" name="1 Imagen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363" y="1271588"/>
            <a:ext cx="8245475" cy="515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2 Rectángulo"/>
          <p:cNvSpPr>
            <a:spLocks noChangeArrowheads="1"/>
          </p:cNvSpPr>
          <p:nvPr/>
        </p:nvSpPr>
        <p:spPr bwMode="auto">
          <a:xfrm>
            <a:off x="1133475" y="5516563"/>
            <a:ext cx="4572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AR" sz="1200"/>
              <a:t>Colocación de estribos metálicos a ambos laterales de la unidad. Contitución metálicos y terminación en pintura epoxi horneada.</a:t>
            </a:r>
          </a:p>
        </p:txBody>
      </p:sp>
      <p:cxnSp>
        <p:nvCxnSpPr>
          <p:cNvPr id="5" name="4 Conector recto de flecha"/>
          <p:cNvCxnSpPr/>
          <p:nvPr/>
        </p:nvCxnSpPr>
        <p:spPr>
          <a:xfrm flipV="1">
            <a:off x="3059113" y="4652963"/>
            <a:ext cx="576262" cy="863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05" name="5 Rectángulo"/>
          <p:cNvSpPr>
            <a:spLocks noChangeArrowheads="1"/>
          </p:cNvSpPr>
          <p:nvPr/>
        </p:nvSpPr>
        <p:spPr bwMode="auto">
          <a:xfrm>
            <a:off x="611188" y="1271588"/>
            <a:ext cx="4572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AR" sz="1200"/>
              <a:t>Asideros sobre el techo de la unidad, del lado externo, conformando un barral porta equipaje. Metálicos, realizados en caño estructural soldado y terminado en pintura epoxi horneada.</a:t>
            </a:r>
          </a:p>
        </p:txBody>
      </p:sp>
      <p:cxnSp>
        <p:nvCxnSpPr>
          <p:cNvPr id="10" name="9 Conector recto de flecha"/>
          <p:cNvCxnSpPr/>
          <p:nvPr/>
        </p:nvCxnSpPr>
        <p:spPr>
          <a:xfrm>
            <a:off x="2268538" y="1917700"/>
            <a:ext cx="1150937" cy="719138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07" name="11 Rectángulo"/>
          <p:cNvSpPr>
            <a:spLocks noChangeArrowheads="1"/>
          </p:cNvSpPr>
          <p:nvPr/>
        </p:nvSpPr>
        <p:spPr bwMode="auto">
          <a:xfrm>
            <a:off x="6443663" y="4962525"/>
            <a:ext cx="20701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AR" sz="1100"/>
              <a:t>Jaula trasera en caño estructural soldado y curvado. Realizado en caño de acero y colocación de lámina de recubrimiento en PRFV. Terminación en pintura epoxi horneada.</a:t>
            </a:r>
          </a:p>
        </p:txBody>
      </p:sp>
      <p:cxnSp>
        <p:nvCxnSpPr>
          <p:cNvPr id="14" name="13 Conector recto de flecha"/>
          <p:cNvCxnSpPr/>
          <p:nvPr/>
        </p:nvCxnSpPr>
        <p:spPr>
          <a:xfrm flipH="1" flipV="1">
            <a:off x="7019925" y="2997200"/>
            <a:ext cx="1058863" cy="1871663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09" name="16 Rectángulo"/>
          <p:cNvSpPr>
            <a:spLocks noChangeArrowheads="1"/>
          </p:cNvSpPr>
          <p:nvPr/>
        </p:nvSpPr>
        <p:spPr bwMode="auto">
          <a:xfrm>
            <a:off x="6627813" y="1011238"/>
            <a:ext cx="20701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AR" sz="1100"/>
              <a:t>Asientos traseros metálicos de chapa plegada de base metálica y cinturón de seguridad. Dispuestos conforme a requerimento para tres ocupantes</a:t>
            </a:r>
          </a:p>
        </p:txBody>
      </p:sp>
      <p:cxnSp>
        <p:nvCxnSpPr>
          <p:cNvPr id="19" name="18 Conector recto de flecha"/>
          <p:cNvCxnSpPr/>
          <p:nvPr/>
        </p:nvCxnSpPr>
        <p:spPr>
          <a:xfrm flipH="1">
            <a:off x="6156325" y="1951038"/>
            <a:ext cx="719138" cy="1046162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3"/>
          <p:cNvSpPr>
            <a:spLocks noChangeArrowheads="1"/>
          </p:cNvSpPr>
          <p:nvPr/>
        </p:nvSpPr>
        <p:spPr bwMode="auto">
          <a:xfrm>
            <a:off x="228600" y="990600"/>
            <a:ext cx="8763000" cy="5715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_tradnl" altLang="es-AR" sz="1200">
              <a:cs typeface="Times New Roman" pitchFamily="18" charset="0"/>
            </a:endParaRPr>
          </a:p>
        </p:txBody>
      </p:sp>
      <p:sp>
        <p:nvSpPr>
          <p:cNvPr id="5123" name="Rectangle 1026"/>
          <p:cNvSpPr>
            <a:spLocks noChangeArrowheads="1"/>
          </p:cNvSpPr>
          <p:nvPr/>
        </p:nvSpPr>
        <p:spPr bwMode="auto">
          <a:xfrm>
            <a:off x="228600" y="188913"/>
            <a:ext cx="18288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AR" altLang="es-AR" sz="1800"/>
          </a:p>
        </p:txBody>
      </p:sp>
      <p:sp>
        <p:nvSpPr>
          <p:cNvPr id="5124" name="Rectangle 1027"/>
          <p:cNvSpPr>
            <a:spLocks noChangeArrowheads="1"/>
          </p:cNvSpPr>
          <p:nvPr/>
        </p:nvSpPr>
        <p:spPr bwMode="auto">
          <a:xfrm>
            <a:off x="7164388" y="188913"/>
            <a:ext cx="18288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AR" altLang="es-AR" sz="1800"/>
              <a:t>Página 4 de 6</a:t>
            </a:r>
            <a:endParaRPr lang="es-ES" altLang="es-AR" sz="1800"/>
          </a:p>
        </p:txBody>
      </p:sp>
      <p:sp>
        <p:nvSpPr>
          <p:cNvPr id="5125" name="Rectangle 1030"/>
          <p:cNvSpPr>
            <a:spLocks noChangeArrowheads="1"/>
          </p:cNvSpPr>
          <p:nvPr/>
        </p:nvSpPr>
        <p:spPr bwMode="auto">
          <a:xfrm>
            <a:off x="2058988" y="188913"/>
            <a:ext cx="51054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altLang="es-AR" sz="1800"/>
              <a:t>TRANSPORTE DE PERSONAL</a:t>
            </a:r>
          </a:p>
        </p:txBody>
      </p:sp>
      <p:pic>
        <p:nvPicPr>
          <p:cNvPr id="5126" name="1 Imagen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411288"/>
            <a:ext cx="7772400" cy="485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7" name="5 Rectángulo"/>
          <p:cNvSpPr>
            <a:spLocks noChangeArrowheads="1"/>
          </p:cNvSpPr>
          <p:nvPr/>
        </p:nvSpPr>
        <p:spPr bwMode="auto">
          <a:xfrm>
            <a:off x="468313" y="1579563"/>
            <a:ext cx="2286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AR" sz="1100"/>
              <a:t>Reflector orientable sobre ambos laterales.</a:t>
            </a:r>
          </a:p>
        </p:txBody>
      </p:sp>
      <p:cxnSp>
        <p:nvCxnSpPr>
          <p:cNvPr id="10" name="9 Conector recto de flecha"/>
          <p:cNvCxnSpPr/>
          <p:nvPr/>
        </p:nvCxnSpPr>
        <p:spPr>
          <a:xfrm>
            <a:off x="2627313" y="1795463"/>
            <a:ext cx="50482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29" name="10 Rectángulo"/>
          <p:cNvSpPr>
            <a:spLocks noChangeArrowheads="1"/>
          </p:cNvSpPr>
          <p:nvPr/>
        </p:nvSpPr>
        <p:spPr bwMode="auto">
          <a:xfrm>
            <a:off x="228600" y="5445125"/>
            <a:ext cx="2286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AR" sz="1100"/>
              <a:t>Defensa delantera portamalacate. Realizado en caño estructural redondo de acero con cubre faros. Terminación en pintura epoxi horneado color negro. </a:t>
            </a:r>
          </a:p>
        </p:txBody>
      </p:sp>
      <p:cxnSp>
        <p:nvCxnSpPr>
          <p:cNvPr id="13" name="12 Conector recto de flecha"/>
          <p:cNvCxnSpPr/>
          <p:nvPr/>
        </p:nvCxnSpPr>
        <p:spPr>
          <a:xfrm flipV="1">
            <a:off x="2339975" y="4797425"/>
            <a:ext cx="792163" cy="503238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31" name="13 Rectángulo"/>
          <p:cNvSpPr>
            <a:spLocks noChangeArrowheads="1"/>
          </p:cNvSpPr>
          <p:nvPr/>
        </p:nvSpPr>
        <p:spPr bwMode="auto">
          <a:xfrm>
            <a:off x="6516688" y="5838825"/>
            <a:ext cx="2286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AR" sz="1100"/>
              <a:t>Luces triópticos color azul y rojo. Sistema Led</a:t>
            </a:r>
          </a:p>
        </p:txBody>
      </p:sp>
      <p:cxnSp>
        <p:nvCxnSpPr>
          <p:cNvPr id="16" name="15 Conector recto de flecha"/>
          <p:cNvCxnSpPr/>
          <p:nvPr/>
        </p:nvCxnSpPr>
        <p:spPr>
          <a:xfrm flipH="1" flipV="1">
            <a:off x="5364163" y="4581525"/>
            <a:ext cx="1800225" cy="1150938"/>
          </a:xfrm>
          <a:prstGeom prst="straightConnector1">
            <a:avLst/>
          </a:prstGeom>
          <a:ln>
            <a:solidFill>
              <a:srgbClr val="92D05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/>
          <p:nvPr/>
        </p:nvCxnSpPr>
        <p:spPr>
          <a:xfrm flipH="1" flipV="1">
            <a:off x="5292725" y="4941888"/>
            <a:ext cx="1727200" cy="790575"/>
          </a:xfrm>
          <a:prstGeom prst="straightConnector1">
            <a:avLst/>
          </a:prstGeom>
          <a:ln>
            <a:solidFill>
              <a:srgbClr val="92D05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/>
          <p:cNvSpPr>
            <a:spLocks noChangeArrowheads="1"/>
          </p:cNvSpPr>
          <p:nvPr/>
        </p:nvSpPr>
        <p:spPr bwMode="auto">
          <a:xfrm>
            <a:off x="228600" y="990600"/>
            <a:ext cx="8763000" cy="5715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AR" altLang="es-AR"/>
          </a:p>
        </p:txBody>
      </p:sp>
      <p:sp>
        <p:nvSpPr>
          <p:cNvPr id="6147" name="Rectangle 9"/>
          <p:cNvSpPr>
            <a:spLocks noChangeArrowheads="1"/>
          </p:cNvSpPr>
          <p:nvPr/>
        </p:nvSpPr>
        <p:spPr bwMode="auto">
          <a:xfrm>
            <a:off x="228600" y="188913"/>
            <a:ext cx="18288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AR" altLang="es-AR" sz="1800"/>
          </a:p>
        </p:txBody>
      </p:sp>
      <p:sp>
        <p:nvSpPr>
          <p:cNvPr id="6148" name="Rectangle 10"/>
          <p:cNvSpPr>
            <a:spLocks noChangeArrowheads="1"/>
          </p:cNvSpPr>
          <p:nvPr/>
        </p:nvSpPr>
        <p:spPr bwMode="auto">
          <a:xfrm>
            <a:off x="7164388" y="188913"/>
            <a:ext cx="18288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AR" altLang="es-AR" sz="1800"/>
              <a:t>Página 5 de 6</a:t>
            </a:r>
            <a:endParaRPr lang="es-ES" altLang="es-AR" sz="1800"/>
          </a:p>
        </p:txBody>
      </p:sp>
      <p:sp>
        <p:nvSpPr>
          <p:cNvPr id="6149" name="Rectangle 13"/>
          <p:cNvSpPr>
            <a:spLocks noChangeArrowheads="1"/>
          </p:cNvSpPr>
          <p:nvPr/>
        </p:nvSpPr>
        <p:spPr bwMode="auto">
          <a:xfrm>
            <a:off x="2058988" y="188913"/>
            <a:ext cx="51054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altLang="es-AR" sz="1800"/>
              <a:t>TRANSPORTE DE CANES</a:t>
            </a:r>
          </a:p>
        </p:txBody>
      </p:sp>
      <p:pic>
        <p:nvPicPr>
          <p:cNvPr id="6150" name="1 Imagen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411288"/>
            <a:ext cx="8077200" cy="504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1" name="2 Rectángulo"/>
          <p:cNvSpPr>
            <a:spLocks noChangeArrowheads="1"/>
          </p:cNvSpPr>
          <p:nvPr/>
        </p:nvSpPr>
        <p:spPr bwMode="auto">
          <a:xfrm>
            <a:off x="6067425" y="1101725"/>
            <a:ext cx="2573338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AR" sz="1100"/>
              <a:t>Aire acondicionado Coleman Mach III Plus (220V)</a:t>
            </a:r>
          </a:p>
        </p:txBody>
      </p:sp>
      <p:cxnSp>
        <p:nvCxnSpPr>
          <p:cNvPr id="5" name="4 Conector recto de flecha"/>
          <p:cNvCxnSpPr/>
          <p:nvPr/>
        </p:nvCxnSpPr>
        <p:spPr>
          <a:xfrm flipH="1">
            <a:off x="6084888" y="1508125"/>
            <a:ext cx="574675" cy="7683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153" name="5 Rectángulo"/>
          <p:cNvSpPr>
            <a:spLocks noChangeArrowheads="1"/>
          </p:cNvSpPr>
          <p:nvPr/>
        </p:nvSpPr>
        <p:spPr bwMode="auto">
          <a:xfrm>
            <a:off x="5684838" y="5278438"/>
            <a:ext cx="279082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AR" sz="1100"/>
              <a:t>Estructura metálica soldada. Realizada en caño estructural de acero y terminado en pintura epoxi. Puerta principal y mallado metálico de laterales y techo de revestimiento. Piso con desagote y bandeja inferior para recolección de residuos.</a:t>
            </a:r>
          </a:p>
        </p:txBody>
      </p:sp>
      <p:cxnSp>
        <p:nvCxnSpPr>
          <p:cNvPr id="8" name="7 Conector recto de flecha"/>
          <p:cNvCxnSpPr/>
          <p:nvPr/>
        </p:nvCxnSpPr>
        <p:spPr>
          <a:xfrm flipH="1" flipV="1">
            <a:off x="6659563" y="3933825"/>
            <a:ext cx="792162" cy="122396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155" name="10 Rectángulo"/>
          <p:cNvSpPr>
            <a:spLocks noChangeArrowheads="1"/>
          </p:cNvSpPr>
          <p:nvPr/>
        </p:nvSpPr>
        <p:spPr bwMode="auto">
          <a:xfrm>
            <a:off x="3419475" y="1317625"/>
            <a:ext cx="22860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AR" sz="1100"/>
              <a:t>Evaporador trasero en módulo, anexado al equipo de aire acondicionado delantero, original de la unidad.</a:t>
            </a:r>
          </a:p>
        </p:txBody>
      </p:sp>
      <p:cxnSp>
        <p:nvCxnSpPr>
          <p:cNvPr id="14" name="13 Conector recto de flecha"/>
          <p:cNvCxnSpPr/>
          <p:nvPr/>
        </p:nvCxnSpPr>
        <p:spPr>
          <a:xfrm>
            <a:off x="5003800" y="2087563"/>
            <a:ext cx="576263" cy="693737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9"/>
          <p:cNvSpPr>
            <a:spLocks noChangeArrowheads="1"/>
          </p:cNvSpPr>
          <p:nvPr/>
        </p:nvSpPr>
        <p:spPr bwMode="auto">
          <a:xfrm>
            <a:off x="2243138" y="16716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AR" altLang="es-AR"/>
          </a:p>
        </p:txBody>
      </p:sp>
      <p:sp>
        <p:nvSpPr>
          <p:cNvPr id="7171" name="Rectangle 15"/>
          <p:cNvSpPr>
            <a:spLocks noChangeArrowheads="1"/>
          </p:cNvSpPr>
          <p:nvPr/>
        </p:nvSpPr>
        <p:spPr bwMode="auto">
          <a:xfrm>
            <a:off x="228600" y="188913"/>
            <a:ext cx="18288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AR" altLang="es-AR" sz="1800"/>
          </a:p>
        </p:txBody>
      </p:sp>
      <p:sp>
        <p:nvSpPr>
          <p:cNvPr id="7172" name="Rectangle 16"/>
          <p:cNvSpPr>
            <a:spLocks noChangeArrowheads="1"/>
          </p:cNvSpPr>
          <p:nvPr/>
        </p:nvSpPr>
        <p:spPr bwMode="auto">
          <a:xfrm>
            <a:off x="7164388" y="188913"/>
            <a:ext cx="18288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AR" altLang="es-AR" sz="1800"/>
              <a:t>Página 6 de 6</a:t>
            </a:r>
            <a:endParaRPr lang="es-ES" altLang="es-AR" sz="1800"/>
          </a:p>
        </p:txBody>
      </p:sp>
      <p:sp>
        <p:nvSpPr>
          <p:cNvPr id="7173" name="Rectangle 19"/>
          <p:cNvSpPr>
            <a:spLocks noChangeArrowheads="1"/>
          </p:cNvSpPr>
          <p:nvPr/>
        </p:nvSpPr>
        <p:spPr bwMode="auto">
          <a:xfrm>
            <a:off x="2058988" y="188913"/>
            <a:ext cx="51054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altLang="es-AR" sz="1800"/>
              <a:t>TRANSPORTE DE CANES</a:t>
            </a:r>
          </a:p>
        </p:txBody>
      </p:sp>
      <p:pic>
        <p:nvPicPr>
          <p:cNvPr id="7174" name="1 Imagen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266825"/>
            <a:ext cx="8077200" cy="504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1025</TotalTime>
  <Words>326</Words>
  <Application>Microsoft Office PowerPoint</Application>
  <PresentationFormat>Presentación en pantalla (4:3)</PresentationFormat>
  <Paragraphs>33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Times New Roman</vt:lpstr>
      <vt:lpstr>Arial</vt:lpstr>
      <vt:lpstr>Calibri</vt:lpstr>
      <vt:lpstr>Diseño predeterminado</vt:lpstr>
      <vt:lpstr>Diapositiva 1</vt:lpstr>
      <vt:lpstr>Diapositiva 2</vt:lpstr>
      <vt:lpstr>Diapositiva 3</vt:lpstr>
      <vt:lpstr>Diapositiva 4</vt:lpstr>
      <vt:lpstr>Diapositiva 5</vt:lpstr>
      <vt:lpstr>Diapositiva 6</vt:lpstr>
    </vt:vector>
  </TitlesOfParts>
  <Company>fiat auto argentina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gmartinez</dc:creator>
  <cp:lastModifiedBy>20227966174</cp:lastModifiedBy>
  <cp:revision>46</cp:revision>
  <dcterms:created xsi:type="dcterms:W3CDTF">2008-06-06T15:15:16Z</dcterms:created>
  <dcterms:modified xsi:type="dcterms:W3CDTF">2015-10-20T16:47:57Z</dcterms:modified>
</cp:coreProperties>
</file>