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notesSlides/notesSlide1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7" r:id="rId2"/>
    <p:sldId id="258" r:id="rId3"/>
    <p:sldId id="259" r:id="rId4"/>
    <p:sldId id="260" r:id="rId5"/>
    <p:sldId id="261" r:id="rId6"/>
    <p:sldId id="262" r:id="rId7"/>
    <p:sldId id="271" r:id="rId8"/>
    <p:sldId id="263" r:id="rId9"/>
    <p:sldId id="264" r:id="rId10"/>
    <p:sldId id="265" r:id="rId11"/>
    <p:sldId id="272" r:id="rId12"/>
    <p:sldId id="266" r:id="rId13"/>
    <p:sldId id="267" r:id="rId14"/>
    <p:sldId id="268" r:id="rId15"/>
    <p:sldId id="269" r:id="rId16"/>
    <p:sldId id="273" r:id="rId17"/>
    <p:sldId id="274" r:id="rId18"/>
    <p:sldId id="270" r:id="rId19"/>
    <p:sldId id="275" r:id="rId20"/>
  </p:sldIdLst>
  <p:sldSz cx="9144000" cy="6858000" type="screen4x3"/>
  <p:notesSz cx="6980238" cy="91440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091FA"/>
  </p:clrMru>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80" d="100"/>
          <a:sy n="80" d="100"/>
        </p:scale>
        <p:origin x="-864" y="-57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3024770" cy="457200"/>
          </a:xfrm>
          <a:prstGeom prst="rect">
            <a:avLst/>
          </a:prstGeom>
        </p:spPr>
        <p:txBody>
          <a:bodyPr vert="horz" lIns="91440" tIns="45720" rIns="91440" bIns="45720" rtlCol="0"/>
          <a:lstStyle>
            <a:lvl1pPr algn="l">
              <a:defRPr sz="1200"/>
            </a:lvl1pPr>
          </a:lstStyle>
          <a:p>
            <a:endParaRPr lang="es-AR"/>
          </a:p>
        </p:txBody>
      </p:sp>
      <p:sp>
        <p:nvSpPr>
          <p:cNvPr id="3" name="2 Marcador de fecha"/>
          <p:cNvSpPr>
            <a:spLocks noGrp="1"/>
          </p:cNvSpPr>
          <p:nvPr>
            <p:ph type="dt" idx="1"/>
          </p:nvPr>
        </p:nvSpPr>
        <p:spPr>
          <a:xfrm>
            <a:off x="3953853" y="0"/>
            <a:ext cx="3024770" cy="457200"/>
          </a:xfrm>
          <a:prstGeom prst="rect">
            <a:avLst/>
          </a:prstGeom>
        </p:spPr>
        <p:txBody>
          <a:bodyPr vert="horz" lIns="91440" tIns="45720" rIns="91440" bIns="45720" rtlCol="0"/>
          <a:lstStyle>
            <a:lvl1pPr algn="r">
              <a:defRPr sz="1200"/>
            </a:lvl1pPr>
          </a:lstStyle>
          <a:p>
            <a:fld id="{3EC15D6C-5FDA-45A6-ABE7-82B6B9FAB896}" type="datetimeFigureOut">
              <a:rPr lang="es-AR" smtClean="0"/>
              <a:pPr/>
              <a:t>12/04/2016</a:t>
            </a:fld>
            <a:endParaRPr lang="es-AR"/>
          </a:p>
        </p:txBody>
      </p:sp>
      <p:sp>
        <p:nvSpPr>
          <p:cNvPr id="4" name="3 Marcador de imagen de diapositiva"/>
          <p:cNvSpPr>
            <a:spLocks noGrp="1" noRot="1" noChangeAspect="1"/>
          </p:cNvSpPr>
          <p:nvPr>
            <p:ph type="sldImg" idx="2"/>
          </p:nvPr>
        </p:nvSpPr>
        <p:spPr>
          <a:xfrm>
            <a:off x="1203325" y="685800"/>
            <a:ext cx="4573588" cy="3429000"/>
          </a:xfrm>
          <a:prstGeom prst="rect">
            <a:avLst/>
          </a:prstGeom>
          <a:noFill/>
          <a:ln w="12700">
            <a:solidFill>
              <a:prstClr val="black"/>
            </a:solidFill>
          </a:ln>
        </p:spPr>
        <p:txBody>
          <a:bodyPr vert="horz" lIns="91440" tIns="45720" rIns="91440" bIns="45720" rtlCol="0" anchor="ctr"/>
          <a:lstStyle/>
          <a:p>
            <a:endParaRPr lang="es-AR"/>
          </a:p>
        </p:txBody>
      </p:sp>
      <p:sp>
        <p:nvSpPr>
          <p:cNvPr id="5" name="4 Marcador de notas"/>
          <p:cNvSpPr>
            <a:spLocks noGrp="1"/>
          </p:cNvSpPr>
          <p:nvPr>
            <p:ph type="body" sz="quarter" idx="3"/>
          </p:nvPr>
        </p:nvSpPr>
        <p:spPr>
          <a:xfrm>
            <a:off x="698024" y="4343400"/>
            <a:ext cx="558419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6" name="5 Marcador de pie de página"/>
          <p:cNvSpPr>
            <a:spLocks noGrp="1"/>
          </p:cNvSpPr>
          <p:nvPr>
            <p:ph type="ftr" sz="quarter" idx="4"/>
          </p:nvPr>
        </p:nvSpPr>
        <p:spPr>
          <a:xfrm>
            <a:off x="0" y="8685213"/>
            <a:ext cx="3024770" cy="457200"/>
          </a:xfrm>
          <a:prstGeom prst="rect">
            <a:avLst/>
          </a:prstGeom>
        </p:spPr>
        <p:txBody>
          <a:bodyPr vert="horz" lIns="91440" tIns="45720" rIns="91440" bIns="45720" rtlCol="0" anchor="b"/>
          <a:lstStyle>
            <a:lvl1pPr algn="l">
              <a:defRPr sz="1200"/>
            </a:lvl1pPr>
          </a:lstStyle>
          <a:p>
            <a:endParaRPr lang="es-AR"/>
          </a:p>
        </p:txBody>
      </p:sp>
      <p:sp>
        <p:nvSpPr>
          <p:cNvPr id="7" name="6 Marcador de número de diapositiva"/>
          <p:cNvSpPr>
            <a:spLocks noGrp="1"/>
          </p:cNvSpPr>
          <p:nvPr>
            <p:ph type="sldNum" sz="quarter" idx="5"/>
          </p:nvPr>
        </p:nvSpPr>
        <p:spPr>
          <a:xfrm>
            <a:off x="3953853" y="8685213"/>
            <a:ext cx="3024770" cy="457200"/>
          </a:xfrm>
          <a:prstGeom prst="rect">
            <a:avLst/>
          </a:prstGeom>
        </p:spPr>
        <p:txBody>
          <a:bodyPr vert="horz" lIns="91440" tIns="45720" rIns="91440" bIns="45720" rtlCol="0" anchor="b"/>
          <a:lstStyle>
            <a:lvl1pPr algn="r">
              <a:defRPr sz="1200"/>
            </a:lvl1pPr>
          </a:lstStyle>
          <a:p>
            <a:fld id="{CF89925D-CA12-45F2-BC4A-235E4DF60908}" type="slidenum">
              <a:rPr lang="es-AR" smtClean="0"/>
              <a:pPr/>
              <a:t>‹Nº›</a:t>
            </a:fld>
            <a:endParaRPr lang="es-A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AR" dirty="0"/>
          </a:p>
        </p:txBody>
      </p:sp>
      <p:sp>
        <p:nvSpPr>
          <p:cNvPr id="4" name="3 Marcador de número de diapositiva"/>
          <p:cNvSpPr>
            <a:spLocks noGrp="1"/>
          </p:cNvSpPr>
          <p:nvPr>
            <p:ph type="sldNum" sz="quarter" idx="10"/>
          </p:nvPr>
        </p:nvSpPr>
        <p:spPr/>
        <p:txBody>
          <a:bodyPr/>
          <a:lstStyle/>
          <a:p>
            <a:fld id="{CF89925D-CA12-45F2-BC4A-235E4DF60908}" type="slidenum">
              <a:rPr lang="es-AR" smtClean="0"/>
              <a:pPr/>
              <a:t>1</a:t>
            </a:fld>
            <a:endParaRPr lang="es-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AR" dirty="0"/>
          </a:p>
        </p:txBody>
      </p:sp>
      <p:sp>
        <p:nvSpPr>
          <p:cNvPr id="4" name="3 Marcador de número de diapositiva"/>
          <p:cNvSpPr>
            <a:spLocks noGrp="1"/>
          </p:cNvSpPr>
          <p:nvPr>
            <p:ph type="sldNum" sz="quarter" idx="10"/>
          </p:nvPr>
        </p:nvSpPr>
        <p:spPr/>
        <p:txBody>
          <a:bodyPr/>
          <a:lstStyle/>
          <a:p>
            <a:fld id="{CF89925D-CA12-45F2-BC4A-235E4DF60908}" type="slidenum">
              <a:rPr lang="es-AR" smtClean="0"/>
              <a:pPr/>
              <a:t>2</a:t>
            </a:fld>
            <a:endParaRPr lang="es-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AR" dirty="0"/>
          </a:p>
        </p:txBody>
      </p:sp>
      <p:sp>
        <p:nvSpPr>
          <p:cNvPr id="4" name="3 Marcador de número de diapositiva"/>
          <p:cNvSpPr>
            <a:spLocks noGrp="1"/>
          </p:cNvSpPr>
          <p:nvPr>
            <p:ph type="sldNum" sz="quarter" idx="10"/>
          </p:nvPr>
        </p:nvSpPr>
        <p:spPr/>
        <p:txBody>
          <a:bodyPr/>
          <a:lstStyle/>
          <a:p>
            <a:fld id="{CF89925D-CA12-45F2-BC4A-235E4DF60908}" type="slidenum">
              <a:rPr lang="es-AR" smtClean="0"/>
              <a:pPr/>
              <a:t>3</a:t>
            </a:fld>
            <a:endParaRPr lang="es-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AR" dirty="0"/>
          </a:p>
        </p:txBody>
      </p:sp>
      <p:sp>
        <p:nvSpPr>
          <p:cNvPr id="4" name="3 Marcador de número de diapositiva"/>
          <p:cNvSpPr>
            <a:spLocks noGrp="1"/>
          </p:cNvSpPr>
          <p:nvPr>
            <p:ph type="sldNum" sz="quarter" idx="10"/>
          </p:nvPr>
        </p:nvSpPr>
        <p:spPr/>
        <p:txBody>
          <a:bodyPr/>
          <a:lstStyle/>
          <a:p>
            <a:fld id="{CF89925D-CA12-45F2-BC4A-235E4DF60908}" type="slidenum">
              <a:rPr lang="es-AR" smtClean="0"/>
              <a:pPr/>
              <a:t>4</a:t>
            </a:fld>
            <a:endParaRPr lang="es-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AR" dirty="0"/>
          </a:p>
        </p:txBody>
      </p:sp>
      <p:sp>
        <p:nvSpPr>
          <p:cNvPr id="4" name="3 Marcador de número de diapositiva"/>
          <p:cNvSpPr>
            <a:spLocks noGrp="1"/>
          </p:cNvSpPr>
          <p:nvPr>
            <p:ph type="sldNum" sz="quarter" idx="10"/>
          </p:nvPr>
        </p:nvSpPr>
        <p:spPr/>
        <p:txBody>
          <a:bodyPr/>
          <a:lstStyle/>
          <a:p>
            <a:fld id="{CF89925D-CA12-45F2-BC4A-235E4DF60908}" type="slidenum">
              <a:rPr lang="es-AR" smtClean="0"/>
              <a:pPr/>
              <a:t>5</a:t>
            </a:fld>
            <a:endParaRPr lang="es-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AR" dirty="0"/>
          </a:p>
        </p:txBody>
      </p:sp>
      <p:sp>
        <p:nvSpPr>
          <p:cNvPr id="4" name="3 Marcador de número de diapositiva"/>
          <p:cNvSpPr>
            <a:spLocks noGrp="1"/>
          </p:cNvSpPr>
          <p:nvPr>
            <p:ph type="sldNum" sz="quarter" idx="10"/>
          </p:nvPr>
        </p:nvSpPr>
        <p:spPr/>
        <p:txBody>
          <a:bodyPr/>
          <a:lstStyle/>
          <a:p>
            <a:fld id="{CF89925D-CA12-45F2-BC4A-235E4DF60908}" type="slidenum">
              <a:rPr lang="es-AR" smtClean="0"/>
              <a:pPr/>
              <a:t>6</a:t>
            </a:fld>
            <a:endParaRPr lang="es-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AR" dirty="0"/>
          </a:p>
        </p:txBody>
      </p:sp>
      <p:sp>
        <p:nvSpPr>
          <p:cNvPr id="4" name="3 Marcador de número de diapositiva"/>
          <p:cNvSpPr>
            <a:spLocks noGrp="1"/>
          </p:cNvSpPr>
          <p:nvPr>
            <p:ph type="sldNum" sz="quarter" idx="10"/>
          </p:nvPr>
        </p:nvSpPr>
        <p:spPr/>
        <p:txBody>
          <a:bodyPr/>
          <a:lstStyle/>
          <a:p>
            <a:fld id="{CF89925D-CA12-45F2-BC4A-235E4DF60908}" type="slidenum">
              <a:rPr lang="es-AR" smtClean="0"/>
              <a:pPr/>
              <a:t>7</a:t>
            </a:fld>
            <a:endParaRPr lang="es-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AR" dirty="0"/>
          </a:p>
        </p:txBody>
      </p:sp>
      <p:sp>
        <p:nvSpPr>
          <p:cNvPr id="4" name="3 Marcador de número de diapositiva"/>
          <p:cNvSpPr>
            <a:spLocks noGrp="1"/>
          </p:cNvSpPr>
          <p:nvPr>
            <p:ph type="sldNum" sz="quarter" idx="10"/>
          </p:nvPr>
        </p:nvSpPr>
        <p:spPr/>
        <p:txBody>
          <a:bodyPr/>
          <a:lstStyle/>
          <a:p>
            <a:fld id="{CF89925D-CA12-45F2-BC4A-235E4DF60908}" type="slidenum">
              <a:rPr lang="es-AR" smtClean="0"/>
              <a:pPr/>
              <a:t>8</a:t>
            </a:fld>
            <a:endParaRPr lang="es-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AR" dirty="0"/>
          </a:p>
        </p:txBody>
      </p:sp>
      <p:sp>
        <p:nvSpPr>
          <p:cNvPr id="4" name="3 Marcador de número de diapositiva"/>
          <p:cNvSpPr>
            <a:spLocks noGrp="1"/>
          </p:cNvSpPr>
          <p:nvPr>
            <p:ph type="sldNum" sz="quarter" idx="10"/>
          </p:nvPr>
        </p:nvSpPr>
        <p:spPr/>
        <p:txBody>
          <a:bodyPr/>
          <a:lstStyle/>
          <a:p>
            <a:fld id="{CF89925D-CA12-45F2-BC4A-235E4DF60908}" type="slidenum">
              <a:rPr lang="es-AR" smtClean="0"/>
              <a:pPr/>
              <a:t>9</a:t>
            </a:fld>
            <a:endParaRPr lang="es-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AR" dirty="0"/>
          </a:p>
        </p:txBody>
      </p:sp>
      <p:sp>
        <p:nvSpPr>
          <p:cNvPr id="4" name="3 Marcador de número de diapositiva"/>
          <p:cNvSpPr>
            <a:spLocks noGrp="1"/>
          </p:cNvSpPr>
          <p:nvPr>
            <p:ph type="sldNum" sz="quarter" idx="10"/>
          </p:nvPr>
        </p:nvSpPr>
        <p:spPr/>
        <p:txBody>
          <a:bodyPr/>
          <a:lstStyle/>
          <a:p>
            <a:fld id="{CF89925D-CA12-45F2-BC4A-235E4DF60908}" type="slidenum">
              <a:rPr lang="es-AR" smtClean="0"/>
              <a:pPr/>
              <a:t>10</a:t>
            </a:fld>
            <a:endParaRPr lang="es-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AR" dirty="0"/>
          </a:p>
        </p:txBody>
      </p:sp>
      <p:sp>
        <p:nvSpPr>
          <p:cNvPr id="4" name="3 Marcador de número de diapositiva"/>
          <p:cNvSpPr>
            <a:spLocks noGrp="1"/>
          </p:cNvSpPr>
          <p:nvPr>
            <p:ph type="sldNum" sz="quarter" idx="10"/>
          </p:nvPr>
        </p:nvSpPr>
        <p:spPr/>
        <p:txBody>
          <a:bodyPr/>
          <a:lstStyle/>
          <a:p>
            <a:fld id="{CF89925D-CA12-45F2-BC4A-235E4DF60908}" type="slidenum">
              <a:rPr lang="es-AR" smtClean="0"/>
              <a:pPr/>
              <a:t>11</a:t>
            </a:fld>
            <a:endParaRPr lang="es-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AR" dirty="0"/>
          </a:p>
        </p:txBody>
      </p:sp>
      <p:sp>
        <p:nvSpPr>
          <p:cNvPr id="4" name="3 Marcador de número de diapositiva"/>
          <p:cNvSpPr>
            <a:spLocks noGrp="1"/>
          </p:cNvSpPr>
          <p:nvPr>
            <p:ph type="sldNum" sz="quarter" idx="10"/>
          </p:nvPr>
        </p:nvSpPr>
        <p:spPr/>
        <p:txBody>
          <a:bodyPr/>
          <a:lstStyle/>
          <a:p>
            <a:fld id="{CF89925D-CA12-45F2-BC4A-235E4DF60908}" type="slidenum">
              <a:rPr lang="es-AR" smtClean="0"/>
              <a:pPr/>
              <a:t>12</a:t>
            </a:fld>
            <a:endParaRPr lang="es-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AR" dirty="0"/>
          </a:p>
        </p:txBody>
      </p:sp>
      <p:sp>
        <p:nvSpPr>
          <p:cNvPr id="4" name="3 Marcador de número de diapositiva"/>
          <p:cNvSpPr>
            <a:spLocks noGrp="1"/>
          </p:cNvSpPr>
          <p:nvPr>
            <p:ph type="sldNum" sz="quarter" idx="10"/>
          </p:nvPr>
        </p:nvSpPr>
        <p:spPr/>
        <p:txBody>
          <a:bodyPr/>
          <a:lstStyle/>
          <a:p>
            <a:fld id="{CF89925D-CA12-45F2-BC4A-235E4DF60908}" type="slidenum">
              <a:rPr lang="es-AR" smtClean="0"/>
              <a:pPr/>
              <a:t>13</a:t>
            </a:fld>
            <a:endParaRPr lang="es-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AR" dirty="0"/>
          </a:p>
        </p:txBody>
      </p:sp>
      <p:sp>
        <p:nvSpPr>
          <p:cNvPr id="4" name="3 Marcador de número de diapositiva"/>
          <p:cNvSpPr>
            <a:spLocks noGrp="1"/>
          </p:cNvSpPr>
          <p:nvPr>
            <p:ph type="sldNum" sz="quarter" idx="10"/>
          </p:nvPr>
        </p:nvSpPr>
        <p:spPr/>
        <p:txBody>
          <a:bodyPr/>
          <a:lstStyle/>
          <a:p>
            <a:fld id="{CF89925D-CA12-45F2-BC4A-235E4DF60908}" type="slidenum">
              <a:rPr lang="es-AR" smtClean="0"/>
              <a:pPr/>
              <a:t>14</a:t>
            </a:fld>
            <a:endParaRPr lang="es-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AR" dirty="0"/>
          </a:p>
        </p:txBody>
      </p:sp>
      <p:sp>
        <p:nvSpPr>
          <p:cNvPr id="4" name="3 Marcador de número de diapositiva"/>
          <p:cNvSpPr>
            <a:spLocks noGrp="1"/>
          </p:cNvSpPr>
          <p:nvPr>
            <p:ph type="sldNum" sz="quarter" idx="10"/>
          </p:nvPr>
        </p:nvSpPr>
        <p:spPr/>
        <p:txBody>
          <a:bodyPr/>
          <a:lstStyle/>
          <a:p>
            <a:fld id="{CF89925D-CA12-45F2-BC4A-235E4DF60908}" type="slidenum">
              <a:rPr lang="es-AR" smtClean="0"/>
              <a:pPr/>
              <a:t>15</a:t>
            </a:fld>
            <a:endParaRPr lang="es-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AR" dirty="0"/>
          </a:p>
        </p:txBody>
      </p:sp>
      <p:sp>
        <p:nvSpPr>
          <p:cNvPr id="4" name="3 Marcador de número de diapositiva"/>
          <p:cNvSpPr>
            <a:spLocks noGrp="1"/>
          </p:cNvSpPr>
          <p:nvPr>
            <p:ph type="sldNum" sz="quarter" idx="10"/>
          </p:nvPr>
        </p:nvSpPr>
        <p:spPr/>
        <p:txBody>
          <a:bodyPr/>
          <a:lstStyle/>
          <a:p>
            <a:fld id="{CF89925D-CA12-45F2-BC4A-235E4DF60908}" type="slidenum">
              <a:rPr lang="es-AR" smtClean="0"/>
              <a:pPr/>
              <a:t>16</a:t>
            </a:fld>
            <a:endParaRPr lang="es-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AR" dirty="0"/>
          </a:p>
        </p:txBody>
      </p:sp>
      <p:sp>
        <p:nvSpPr>
          <p:cNvPr id="4" name="3 Marcador de número de diapositiva"/>
          <p:cNvSpPr>
            <a:spLocks noGrp="1"/>
          </p:cNvSpPr>
          <p:nvPr>
            <p:ph type="sldNum" sz="quarter" idx="10"/>
          </p:nvPr>
        </p:nvSpPr>
        <p:spPr/>
        <p:txBody>
          <a:bodyPr/>
          <a:lstStyle/>
          <a:p>
            <a:fld id="{CF89925D-CA12-45F2-BC4A-235E4DF60908}" type="slidenum">
              <a:rPr lang="es-AR" smtClean="0"/>
              <a:pPr/>
              <a:t>17</a:t>
            </a:fld>
            <a:endParaRPr lang="es-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AR" dirty="0"/>
          </a:p>
        </p:txBody>
      </p:sp>
      <p:sp>
        <p:nvSpPr>
          <p:cNvPr id="4" name="3 Marcador de número de diapositiva"/>
          <p:cNvSpPr>
            <a:spLocks noGrp="1"/>
          </p:cNvSpPr>
          <p:nvPr>
            <p:ph type="sldNum" sz="quarter" idx="10"/>
          </p:nvPr>
        </p:nvSpPr>
        <p:spPr/>
        <p:txBody>
          <a:bodyPr/>
          <a:lstStyle/>
          <a:p>
            <a:fld id="{CF89925D-CA12-45F2-BC4A-235E4DF60908}" type="slidenum">
              <a:rPr lang="es-AR" smtClean="0"/>
              <a:pPr/>
              <a:t>18</a:t>
            </a:fld>
            <a:endParaRPr lang="es-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AR" dirty="0"/>
          </a:p>
        </p:txBody>
      </p:sp>
      <p:sp>
        <p:nvSpPr>
          <p:cNvPr id="4" name="3 Marcador de número de diapositiva"/>
          <p:cNvSpPr>
            <a:spLocks noGrp="1"/>
          </p:cNvSpPr>
          <p:nvPr>
            <p:ph type="sldNum" sz="quarter" idx="10"/>
          </p:nvPr>
        </p:nvSpPr>
        <p:spPr/>
        <p:txBody>
          <a:bodyPr/>
          <a:lstStyle/>
          <a:p>
            <a:fld id="{CF89925D-CA12-45F2-BC4A-235E4DF60908}" type="slidenum">
              <a:rPr lang="es-AR" smtClean="0"/>
              <a:pPr/>
              <a:t>19</a:t>
            </a:fld>
            <a:endParaRPr lang="es-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AR"/>
          </a:p>
        </p:txBody>
      </p:sp>
      <p:sp>
        <p:nvSpPr>
          <p:cNvPr id="4" name="3 Marcador de fecha"/>
          <p:cNvSpPr>
            <a:spLocks noGrp="1"/>
          </p:cNvSpPr>
          <p:nvPr>
            <p:ph type="dt" sz="half" idx="10"/>
          </p:nvPr>
        </p:nvSpPr>
        <p:spPr/>
        <p:txBody>
          <a:bodyPr/>
          <a:lstStyle/>
          <a:p>
            <a:fld id="{51796B79-FEB5-4B92-97FC-D890D7C580CA}" type="datetimeFigureOut">
              <a:rPr lang="es-AR" smtClean="0"/>
              <a:pPr/>
              <a:t>12/04/2016</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8D83E92D-C366-41E2-8ACA-0B0A9F3B9467}" type="slidenum">
              <a:rPr lang="es-AR" smtClean="0"/>
              <a:pPr/>
              <a:t>‹Nº›</a:t>
            </a:fld>
            <a:endParaRPr lang="es-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51796B79-FEB5-4B92-97FC-D890D7C580CA}" type="datetimeFigureOut">
              <a:rPr lang="es-AR" smtClean="0"/>
              <a:pPr/>
              <a:t>12/04/2016</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8D83E92D-C366-41E2-8ACA-0B0A9F3B9467}" type="slidenum">
              <a:rPr lang="es-AR" smtClean="0"/>
              <a:pPr/>
              <a:t>‹Nº›</a:t>
            </a:fld>
            <a:endParaRPr lang="es-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51796B79-FEB5-4B92-97FC-D890D7C580CA}" type="datetimeFigureOut">
              <a:rPr lang="es-AR" smtClean="0"/>
              <a:pPr/>
              <a:t>12/04/2016</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8D83E92D-C366-41E2-8ACA-0B0A9F3B9467}" type="slidenum">
              <a:rPr lang="es-AR" smtClean="0"/>
              <a:pPr/>
              <a:t>‹Nº›</a:t>
            </a:fld>
            <a:endParaRPr lang="es-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fecha"/>
          <p:cNvSpPr>
            <a:spLocks noGrp="1"/>
          </p:cNvSpPr>
          <p:nvPr>
            <p:ph type="dt" sz="half" idx="10"/>
          </p:nvPr>
        </p:nvSpPr>
        <p:spPr/>
        <p:txBody>
          <a:bodyPr/>
          <a:lstStyle/>
          <a:p>
            <a:fld id="{51796B79-FEB5-4B92-97FC-D890D7C580CA}" type="datetimeFigureOut">
              <a:rPr lang="es-AR" smtClean="0"/>
              <a:pPr/>
              <a:t>12/04/2016</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8D83E92D-C366-41E2-8ACA-0B0A9F3B9467}" type="slidenum">
              <a:rPr lang="es-AR" smtClean="0"/>
              <a:pPr/>
              <a:t>‹Nº›</a:t>
            </a:fld>
            <a:endParaRPr lang="es-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6 Marcador de fecha"/>
          <p:cNvSpPr>
            <a:spLocks noGrp="1"/>
          </p:cNvSpPr>
          <p:nvPr>
            <p:ph type="dt" sz="half" idx="10"/>
          </p:nvPr>
        </p:nvSpPr>
        <p:spPr/>
        <p:txBody>
          <a:bodyPr/>
          <a:lstStyle/>
          <a:p>
            <a:fld id="{51796B79-FEB5-4B92-97FC-D890D7C580CA}" type="datetimeFigureOut">
              <a:rPr lang="es-AR" smtClean="0"/>
              <a:pPr/>
              <a:t>12/04/2016</a:t>
            </a:fld>
            <a:endParaRPr lang="es-AR"/>
          </a:p>
        </p:txBody>
      </p:sp>
      <p:sp>
        <p:nvSpPr>
          <p:cNvPr id="8" name="7 Marcador de pie de página"/>
          <p:cNvSpPr>
            <a:spLocks noGrp="1"/>
          </p:cNvSpPr>
          <p:nvPr>
            <p:ph type="ftr" sz="quarter" idx="11"/>
          </p:nvPr>
        </p:nvSpPr>
        <p:spPr/>
        <p:txBody>
          <a:bodyPr/>
          <a:lstStyle/>
          <a:p>
            <a:endParaRPr lang="es-AR"/>
          </a:p>
        </p:txBody>
      </p:sp>
      <p:sp>
        <p:nvSpPr>
          <p:cNvPr id="9" name="8 Marcador de número de diapositiva"/>
          <p:cNvSpPr>
            <a:spLocks noGrp="1"/>
          </p:cNvSpPr>
          <p:nvPr>
            <p:ph type="sldNum" sz="quarter" idx="12"/>
          </p:nvPr>
        </p:nvSpPr>
        <p:spPr/>
        <p:txBody>
          <a:bodyPr/>
          <a:lstStyle/>
          <a:p>
            <a:fld id="{8D83E92D-C366-41E2-8ACA-0B0A9F3B9467}" type="slidenum">
              <a:rPr lang="es-AR" smtClean="0"/>
              <a:pPr/>
              <a:t>‹Nº›</a:t>
            </a:fld>
            <a:endParaRPr lang="es-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fecha"/>
          <p:cNvSpPr>
            <a:spLocks noGrp="1"/>
          </p:cNvSpPr>
          <p:nvPr>
            <p:ph type="dt" sz="half" idx="10"/>
          </p:nvPr>
        </p:nvSpPr>
        <p:spPr/>
        <p:txBody>
          <a:bodyPr/>
          <a:lstStyle/>
          <a:p>
            <a:fld id="{51796B79-FEB5-4B92-97FC-D890D7C580CA}" type="datetimeFigureOut">
              <a:rPr lang="es-AR" smtClean="0"/>
              <a:pPr/>
              <a:t>12/04/2016</a:t>
            </a:fld>
            <a:endParaRPr lang="es-AR"/>
          </a:p>
        </p:txBody>
      </p:sp>
      <p:sp>
        <p:nvSpPr>
          <p:cNvPr id="4" name="3 Marcador de pie de página"/>
          <p:cNvSpPr>
            <a:spLocks noGrp="1"/>
          </p:cNvSpPr>
          <p:nvPr>
            <p:ph type="ftr" sz="quarter" idx="11"/>
          </p:nvPr>
        </p:nvSpPr>
        <p:spPr/>
        <p:txBody>
          <a:bodyPr/>
          <a:lstStyle/>
          <a:p>
            <a:endParaRPr lang="es-AR"/>
          </a:p>
        </p:txBody>
      </p:sp>
      <p:sp>
        <p:nvSpPr>
          <p:cNvPr id="5" name="4 Marcador de número de diapositiva"/>
          <p:cNvSpPr>
            <a:spLocks noGrp="1"/>
          </p:cNvSpPr>
          <p:nvPr>
            <p:ph type="sldNum" sz="quarter" idx="12"/>
          </p:nvPr>
        </p:nvSpPr>
        <p:spPr/>
        <p:txBody>
          <a:bodyPr/>
          <a:lstStyle/>
          <a:p>
            <a:fld id="{8D83E92D-C366-41E2-8ACA-0B0A9F3B9467}" type="slidenum">
              <a:rPr lang="es-AR" smtClean="0"/>
              <a:pPr/>
              <a:t>‹Nº›</a:t>
            </a:fld>
            <a:endParaRPr lang="es-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51796B79-FEB5-4B92-97FC-D890D7C580CA}" type="datetimeFigureOut">
              <a:rPr lang="es-AR" smtClean="0"/>
              <a:pPr/>
              <a:t>12/04/2016</a:t>
            </a:fld>
            <a:endParaRPr lang="es-AR"/>
          </a:p>
        </p:txBody>
      </p:sp>
      <p:sp>
        <p:nvSpPr>
          <p:cNvPr id="3" name="2 Marcador de pie de página"/>
          <p:cNvSpPr>
            <a:spLocks noGrp="1"/>
          </p:cNvSpPr>
          <p:nvPr>
            <p:ph type="ftr" sz="quarter" idx="11"/>
          </p:nvPr>
        </p:nvSpPr>
        <p:spPr/>
        <p:txBody>
          <a:bodyPr/>
          <a:lstStyle/>
          <a:p>
            <a:endParaRPr lang="es-AR"/>
          </a:p>
        </p:txBody>
      </p:sp>
      <p:sp>
        <p:nvSpPr>
          <p:cNvPr id="4" name="3 Marcador de número de diapositiva"/>
          <p:cNvSpPr>
            <a:spLocks noGrp="1"/>
          </p:cNvSpPr>
          <p:nvPr>
            <p:ph type="sldNum" sz="quarter" idx="12"/>
          </p:nvPr>
        </p:nvSpPr>
        <p:spPr/>
        <p:txBody>
          <a:bodyPr/>
          <a:lstStyle/>
          <a:p>
            <a:fld id="{8D83E92D-C366-41E2-8ACA-0B0A9F3B9467}" type="slidenum">
              <a:rPr lang="es-AR" smtClean="0"/>
              <a:pPr/>
              <a:t>‹Nº›</a:t>
            </a:fld>
            <a:endParaRPr lang="es-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51796B79-FEB5-4B92-97FC-D890D7C580CA}" type="datetimeFigureOut">
              <a:rPr lang="es-AR" smtClean="0"/>
              <a:pPr/>
              <a:t>12/04/2016</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8D83E92D-C366-41E2-8ACA-0B0A9F3B9467}" type="slidenum">
              <a:rPr lang="es-AR" smtClean="0"/>
              <a:pPr/>
              <a:t>‹Nº›</a:t>
            </a:fld>
            <a:endParaRPr lang="es-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AR"/>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51796B79-FEB5-4B92-97FC-D890D7C580CA}" type="datetimeFigureOut">
              <a:rPr lang="es-AR" smtClean="0"/>
              <a:pPr/>
              <a:t>12/04/2016</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8D83E92D-C366-41E2-8ACA-0B0A9F3B9467}" type="slidenum">
              <a:rPr lang="es-AR" smtClean="0"/>
              <a:pPr/>
              <a:t>‹Nº›</a:t>
            </a:fld>
            <a:endParaRPr lang="es-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51796B79-FEB5-4B92-97FC-D890D7C580CA}" type="datetimeFigureOut">
              <a:rPr lang="es-AR" smtClean="0"/>
              <a:pPr/>
              <a:t>12/04/2016</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8D83E92D-C366-41E2-8ACA-0B0A9F3B9467}" type="slidenum">
              <a:rPr lang="es-AR" smtClean="0"/>
              <a:pPr/>
              <a:t>‹Nº›</a:t>
            </a:fld>
            <a:endParaRPr lang="es-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51796B79-FEB5-4B92-97FC-D890D7C580CA}" type="datetimeFigureOut">
              <a:rPr lang="es-AR" smtClean="0"/>
              <a:pPr/>
              <a:t>12/04/2016</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8D83E92D-C366-41E2-8ACA-0B0A9F3B9467}" type="slidenum">
              <a:rPr lang="es-AR" smtClean="0"/>
              <a:pPr/>
              <a:t>‹Nº›</a:t>
            </a:fld>
            <a:endParaRPr lang="es-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796B79-FEB5-4B92-97FC-D890D7C580CA}" type="datetimeFigureOut">
              <a:rPr lang="es-AR" smtClean="0"/>
              <a:pPr/>
              <a:t>12/04/2016</a:t>
            </a:fld>
            <a:endParaRPr lang="es-AR"/>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A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83E92D-C366-41E2-8ACA-0B0A9F3B9467}" type="slidenum">
              <a:rPr lang="es-AR" smtClean="0"/>
              <a:pPr/>
              <a:t>‹Nº›</a:t>
            </a:fld>
            <a:endParaRPr lang="es-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jpeg"/></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jpeg"/></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jpeg"/></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jpeg"/></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jpeg"/></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jpeg"/></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jpeg"/></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jpeg"/></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jpeg"/></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jpeg"/></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Imagen 1"/>
          <p:cNvPicPr>
            <a:picLocks noChangeAspect="1" noChangeArrowheads="1"/>
          </p:cNvPicPr>
          <p:nvPr/>
        </p:nvPicPr>
        <p:blipFill>
          <a:blip r:embed="rId3"/>
          <a:srcRect/>
          <a:stretch>
            <a:fillRect/>
          </a:stretch>
        </p:blipFill>
        <p:spPr bwMode="auto">
          <a:xfrm>
            <a:off x="57150" y="0"/>
            <a:ext cx="8944006" cy="803956"/>
          </a:xfrm>
          <a:prstGeom prst="rect">
            <a:avLst/>
          </a:prstGeom>
          <a:noFill/>
          <a:ln w="9525">
            <a:noFill/>
            <a:miter lim="800000"/>
            <a:headEnd/>
            <a:tailEnd/>
          </a:ln>
        </p:spPr>
      </p:pic>
      <p:pic>
        <p:nvPicPr>
          <p:cNvPr id="1027" name="Imagen 16" descr="D:\2016Natti\logo.jpg"/>
          <p:cNvPicPr>
            <a:picLocks noChangeAspect="1" noChangeArrowheads="1"/>
          </p:cNvPicPr>
          <p:nvPr/>
        </p:nvPicPr>
        <p:blipFill>
          <a:blip r:embed="rId4" cstate="print"/>
          <a:srcRect/>
          <a:stretch>
            <a:fillRect/>
          </a:stretch>
        </p:blipFill>
        <p:spPr bwMode="auto">
          <a:xfrm>
            <a:off x="1" y="6271702"/>
            <a:ext cx="1571604" cy="586298"/>
          </a:xfrm>
          <a:prstGeom prst="rect">
            <a:avLst/>
          </a:prstGeom>
          <a:noFill/>
          <a:ln w="9525">
            <a:noFill/>
            <a:miter lim="800000"/>
            <a:headEnd/>
            <a:tailEnd/>
          </a:ln>
        </p:spPr>
      </p:pic>
      <p:sp>
        <p:nvSpPr>
          <p:cNvPr id="4" name="3 CuadroTexto"/>
          <p:cNvSpPr txBox="1"/>
          <p:nvPr/>
        </p:nvSpPr>
        <p:spPr>
          <a:xfrm>
            <a:off x="3643306" y="6286520"/>
            <a:ext cx="5357850" cy="523220"/>
          </a:xfrm>
          <a:prstGeom prst="rect">
            <a:avLst/>
          </a:prstGeom>
          <a:noFill/>
        </p:spPr>
        <p:txBody>
          <a:bodyPr wrap="square" rtlCol="0">
            <a:spAutoFit/>
          </a:bodyPr>
          <a:lstStyle/>
          <a:p>
            <a:r>
              <a:rPr lang="es-AR" sz="1400" dirty="0" smtClean="0"/>
              <a:t>Dirección General de Planeamiento, Información y Evaluación Educativa</a:t>
            </a:r>
          </a:p>
          <a:p>
            <a:r>
              <a:rPr lang="es-AR" sz="1400" dirty="0" smtClean="0"/>
              <a:t>Área Evaluación de la Calidad Educativa</a:t>
            </a:r>
            <a:endParaRPr lang="es-AR" sz="1400" dirty="0"/>
          </a:p>
        </p:txBody>
      </p:sp>
      <p:pic>
        <p:nvPicPr>
          <p:cNvPr id="1028" name="Picture 4" descr="C:\Users\20289732668\Pictures\sec.JPG"/>
          <p:cNvPicPr>
            <a:picLocks noChangeAspect="1" noChangeArrowheads="1"/>
          </p:cNvPicPr>
          <p:nvPr/>
        </p:nvPicPr>
        <p:blipFill>
          <a:blip r:embed="rId5"/>
          <a:srcRect/>
          <a:stretch>
            <a:fillRect/>
          </a:stretch>
        </p:blipFill>
        <p:spPr bwMode="auto">
          <a:xfrm>
            <a:off x="1833555" y="6286520"/>
            <a:ext cx="1166809" cy="533398"/>
          </a:xfrm>
          <a:prstGeom prst="rect">
            <a:avLst/>
          </a:prstGeom>
          <a:noFill/>
        </p:spPr>
      </p:pic>
      <p:pic>
        <p:nvPicPr>
          <p:cNvPr id="1029" name="Picture 5" descr="C:\Users\20289732668\Pictures\lin.JPG"/>
          <p:cNvPicPr>
            <a:picLocks noChangeAspect="1" noChangeArrowheads="1"/>
          </p:cNvPicPr>
          <p:nvPr/>
        </p:nvPicPr>
        <p:blipFill>
          <a:blip r:embed="rId6"/>
          <a:srcRect/>
          <a:stretch>
            <a:fillRect/>
          </a:stretch>
        </p:blipFill>
        <p:spPr bwMode="auto">
          <a:xfrm>
            <a:off x="3643306" y="6357983"/>
            <a:ext cx="71438" cy="428603"/>
          </a:xfrm>
          <a:prstGeom prst="rect">
            <a:avLst/>
          </a:prstGeom>
          <a:noFill/>
        </p:spPr>
      </p:pic>
      <p:sp>
        <p:nvSpPr>
          <p:cNvPr id="7" name="6 Rectángulo"/>
          <p:cNvSpPr/>
          <p:nvPr/>
        </p:nvSpPr>
        <p:spPr>
          <a:xfrm>
            <a:off x="0" y="6215082"/>
            <a:ext cx="9144000"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8" name="7 CuadroTexto"/>
          <p:cNvSpPr txBox="1"/>
          <p:nvPr/>
        </p:nvSpPr>
        <p:spPr>
          <a:xfrm>
            <a:off x="2500298" y="2500306"/>
            <a:ext cx="4214842" cy="1107996"/>
          </a:xfrm>
          <a:prstGeom prst="rect">
            <a:avLst/>
          </a:prstGeom>
          <a:noFill/>
          <a:effectLst/>
        </p:spPr>
        <p:txBody>
          <a:bodyPr wrap="square" rtlCol="0">
            <a:spAutoFit/>
          </a:bodyPr>
          <a:lstStyle/>
          <a:p>
            <a:r>
              <a:rPr lang="es-AR" sz="6600" b="1" dirty="0" smtClean="0">
                <a:solidFill>
                  <a:schemeClr val="accent1"/>
                </a:solidFill>
                <a:effectLst>
                  <a:outerShdw blurRad="50800" dist="38100" dir="5400000" algn="t" rotWithShape="0">
                    <a:prstClr val="black">
                      <a:alpha val="40000"/>
                    </a:prstClr>
                  </a:outerShdw>
                </a:effectLst>
              </a:rPr>
              <a:t>APRENDER</a:t>
            </a:r>
            <a:endParaRPr lang="es-AR" sz="6600" b="1" dirty="0">
              <a:solidFill>
                <a:schemeClr val="accent1"/>
              </a:solidFill>
              <a:effectLst>
                <a:outerShdw blurRad="50800" dist="38100" dir="5400000" algn="t" rotWithShape="0">
                  <a:prstClr val="black">
                    <a:alpha val="40000"/>
                  </a:prstClr>
                </a:outerShdw>
              </a:effectLst>
            </a:endParaRPr>
          </a:p>
        </p:txBody>
      </p:sp>
      <p:sp>
        <p:nvSpPr>
          <p:cNvPr id="9" name="8 CuadroTexto"/>
          <p:cNvSpPr txBox="1"/>
          <p:nvPr/>
        </p:nvSpPr>
        <p:spPr>
          <a:xfrm>
            <a:off x="785786" y="3714752"/>
            <a:ext cx="7858180" cy="461665"/>
          </a:xfrm>
          <a:prstGeom prst="rect">
            <a:avLst/>
          </a:prstGeom>
          <a:noFill/>
          <a:effectLst/>
        </p:spPr>
        <p:txBody>
          <a:bodyPr wrap="square" rtlCol="0">
            <a:spAutoFit/>
          </a:bodyPr>
          <a:lstStyle/>
          <a:p>
            <a:r>
              <a:rPr lang="es-AR" sz="2400" b="1" dirty="0" smtClean="0">
                <a:solidFill>
                  <a:schemeClr val="accent1"/>
                </a:solidFill>
                <a:latin typeface="Trebuchet MS" pitchFamily="34" charset="0"/>
              </a:rPr>
              <a:t>Operativo Nacional de Evaluación de Aprendizajes</a:t>
            </a:r>
            <a:endParaRPr lang="es-AR" sz="2400" b="1" dirty="0">
              <a:solidFill>
                <a:schemeClr val="accent1"/>
              </a:solidFill>
              <a:latin typeface="Trebuchet MS"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1000"/>
                                        <p:tgtEl>
                                          <p:spTgt spid="1026"/>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028"/>
                                        </p:tgtEl>
                                        <p:attrNameLst>
                                          <p:attrName>style.visibility</p:attrName>
                                        </p:attrNameLst>
                                      </p:cBhvr>
                                      <p:to>
                                        <p:strVal val="visible"/>
                                      </p:to>
                                    </p:set>
                                    <p:animEffect transition="in" filter="fade">
                                      <p:cBhvr>
                                        <p:cTn id="11" dur="1000"/>
                                        <p:tgtEl>
                                          <p:spTgt spid="1028"/>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childTnLst>
                                </p:cTn>
                              </p:par>
                              <p:par>
                                <p:cTn id="15" presetID="10" presetClass="entr" presetSubtype="0" fill="hold" nodeType="withEffect">
                                  <p:stCondLst>
                                    <p:cond delay="0"/>
                                  </p:stCondLst>
                                  <p:childTnLst>
                                    <p:set>
                                      <p:cBhvr>
                                        <p:cTn id="16" dur="1" fill="hold">
                                          <p:stCondLst>
                                            <p:cond delay="0"/>
                                          </p:stCondLst>
                                        </p:cTn>
                                        <p:tgtEl>
                                          <p:spTgt spid="1029"/>
                                        </p:tgtEl>
                                        <p:attrNameLst>
                                          <p:attrName>style.visibility</p:attrName>
                                        </p:attrNameLst>
                                      </p:cBhvr>
                                      <p:to>
                                        <p:strVal val="visible"/>
                                      </p:to>
                                    </p:set>
                                    <p:animEffect transition="in" filter="fade">
                                      <p:cBhvr>
                                        <p:cTn id="17" dur="1000"/>
                                        <p:tgtEl>
                                          <p:spTgt spid="1029"/>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childTnLst>
                                </p:cTn>
                              </p:par>
                              <p:par>
                                <p:cTn id="21" presetID="10" presetClass="entr" presetSubtype="0" fill="hold" nodeType="withEffect">
                                  <p:stCondLst>
                                    <p:cond delay="0"/>
                                  </p:stCondLst>
                                  <p:childTnLst>
                                    <p:set>
                                      <p:cBhvr>
                                        <p:cTn id="22" dur="1" fill="hold">
                                          <p:stCondLst>
                                            <p:cond delay="0"/>
                                          </p:stCondLst>
                                        </p:cTn>
                                        <p:tgtEl>
                                          <p:spTgt spid="1027"/>
                                        </p:tgtEl>
                                        <p:attrNameLst>
                                          <p:attrName>style.visibility</p:attrName>
                                        </p:attrNameLst>
                                      </p:cBhvr>
                                      <p:to>
                                        <p:strVal val="visible"/>
                                      </p:to>
                                    </p:set>
                                    <p:animEffect transition="in" filter="fade">
                                      <p:cBhvr>
                                        <p:cTn id="23" dur="1000"/>
                                        <p:tgtEl>
                                          <p:spTgt spid="1027"/>
                                        </p:tgtEl>
                                      </p:cBhvr>
                                    </p:animEffect>
                                  </p:childTnLst>
                                </p:cTn>
                              </p:par>
                            </p:childTnLst>
                          </p:cTn>
                        </p:par>
                        <p:par>
                          <p:cTn id="24" fill="hold">
                            <p:stCondLst>
                              <p:cond delay="2000"/>
                            </p:stCondLst>
                            <p:childTnLst>
                              <p:par>
                                <p:cTn id="25" presetID="22" presetClass="entr" presetSubtype="4" fill="hold" grpId="0" nodeType="afterEffect">
                                  <p:stCondLst>
                                    <p:cond delay="0"/>
                                  </p:stCondLst>
                                  <p:childTnLst>
                                    <p:set>
                                      <p:cBhvr>
                                        <p:cTn id="26" dur="1" fill="hold">
                                          <p:stCondLst>
                                            <p:cond delay="0"/>
                                          </p:stCondLst>
                                        </p:cTn>
                                        <p:tgtEl>
                                          <p:spTgt spid="8">
                                            <p:txEl>
                                              <p:pRg st="0" end="0"/>
                                            </p:txEl>
                                          </p:spTgt>
                                        </p:tgtEl>
                                        <p:attrNameLst>
                                          <p:attrName>style.visibility</p:attrName>
                                        </p:attrNameLst>
                                      </p:cBhvr>
                                      <p:to>
                                        <p:strVal val="visible"/>
                                      </p:to>
                                    </p:set>
                                    <p:animEffect transition="in" filter="wipe(down)">
                                      <p:cBhvr>
                                        <p:cTn id="27" dur="1000"/>
                                        <p:tgtEl>
                                          <p:spTgt spid="8">
                                            <p:txEl>
                                              <p:pRg st="0" end="0"/>
                                            </p:txEl>
                                          </p:spTgt>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down)">
                                      <p:cBhvr>
                                        <p:cTn id="31"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animBg="1"/>
      <p:bldP spid="8" grpId="0" build="allAtOnce"/>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Imagen 16" descr="D:\2016Natti\logo.jpg"/>
          <p:cNvPicPr>
            <a:picLocks noChangeAspect="1" noChangeArrowheads="1"/>
          </p:cNvPicPr>
          <p:nvPr/>
        </p:nvPicPr>
        <p:blipFill>
          <a:blip r:embed="rId3" cstate="print"/>
          <a:srcRect/>
          <a:stretch>
            <a:fillRect/>
          </a:stretch>
        </p:blipFill>
        <p:spPr bwMode="auto">
          <a:xfrm>
            <a:off x="1" y="6271702"/>
            <a:ext cx="1571604" cy="586298"/>
          </a:xfrm>
          <a:prstGeom prst="rect">
            <a:avLst/>
          </a:prstGeom>
          <a:noFill/>
          <a:ln w="9525">
            <a:noFill/>
            <a:miter lim="800000"/>
            <a:headEnd/>
            <a:tailEnd/>
          </a:ln>
        </p:spPr>
      </p:pic>
      <p:sp>
        <p:nvSpPr>
          <p:cNvPr id="4" name="3 CuadroTexto"/>
          <p:cNvSpPr txBox="1"/>
          <p:nvPr/>
        </p:nvSpPr>
        <p:spPr>
          <a:xfrm>
            <a:off x="3643306" y="6286520"/>
            <a:ext cx="5357850" cy="523220"/>
          </a:xfrm>
          <a:prstGeom prst="rect">
            <a:avLst/>
          </a:prstGeom>
          <a:noFill/>
        </p:spPr>
        <p:txBody>
          <a:bodyPr wrap="square" rtlCol="0">
            <a:spAutoFit/>
          </a:bodyPr>
          <a:lstStyle/>
          <a:p>
            <a:r>
              <a:rPr lang="es-AR" sz="1400" dirty="0" smtClean="0"/>
              <a:t>Dirección General de Planeamiento, Información y Evaluación Educativa</a:t>
            </a:r>
          </a:p>
          <a:p>
            <a:r>
              <a:rPr lang="es-AR" sz="1400" dirty="0" smtClean="0"/>
              <a:t>Área Evaluación de la Calidad Educativa</a:t>
            </a:r>
            <a:endParaRPr lang="es-AR" sz="1400" dirty="0"/>
          </a:p>
        </p:txBody>
      </p:sp>
      <p:pic>
        <p:nvPicPr>
          <p:cNvPr id="1028" name="Picture 4" descr="C:\Users\20289732668\Pictures\sec.JPG"/>
          <p:cNvPicPr>
            <a:picLocks noChangeAspect="1" noChangeArrowheads="1"/>
          </p:cNvPicPr>
          <p:nvPr/>
        </p:nvPicPr>
        <p:blipFill>
          <a:blip r:embed="rId4"/>
          <a:srcRect/>
          <a:stretch>
            <a:fillRect/>
          </a:stretch>
        </p:blipFill>
        <p:spPr bwMode="auto">
          <a:xfrm>
            <a:off x="1833555" y="6286520"/>
            <a:ext cx="1166809" cy="533398"/>
          </a:xfrm>
          <a:prstGeom prst="rect">
            <a:avLst/>
          </a:prstGeom>
          <a:noFill/>
        </p:spPr>
      </p:pic>
      <p:pic>
        <p:nvPicPr>
          <p:cNvPr id="1029" name="Picture 5" descr="C:\Users\20289732668\Pictures\lin.JPG"/>
          <p:cNvPicPr>
            <a:picLocks noChangeAspect="1" noChangeArrowheads="1"/>
          </p:cNvPicPr>
          <p:nvPr/>
        </p:nvPicPr>
        <p:blipFill>
          <a:blip r:embed="rId5"/>
          <a:srcRect/>
          <a:stretch>
            <a:fillRect/>
          </a:stretch>
        </p:blipFill>
        <p:spPr bwMode="auto">
          <a:xfrm>
            <a:off x="3643306" y="6357983"/>
            <a:ext cx="71438" cy="428603"/>
          </a:xfrm>
          <a:prstGeom prst="rect">
            <a:avLst/>
          </a:prstGeom>
          <a:noFill/>
        </p:spPr>
      </p:pic>
      <p:sp>
        <p:nvSpPr>
          <p:cNvPr id="7" name="6 Rectángulo"/>
          <p:cNvSpPr/>
          <p:nvPr/>
        </p:nvSpPr>
        <p:spPr>
          <a:xfrm>
            <a:off x="0" y="6215082"/>
            <a:ext cx="9144000"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9" name="8 CuadroTexto"/>
          <p:cNvSpPr txBox="1"/>
          <p:nvPr/>
        </p:nvSpPr>
        <p:spPr>
          <a:xfrm>
            <a:off x="428596" y="1822914"/>
            <a:ext cx="8286808" cy="2677656"/>
          </a:xfrm>
          <a:prstGeom prst="rect">
            <a:avLst/>
          </a:prstGeom>
          <a:noFill/>
          <a:effectLst/>
        </p:spPr>
        <p:txBody>
          <a:bodyPr wrap="square" rtlCol="0">
            <a:spAutoFit/>
          </a:bodyPr>
          <a:lstStyle/>
          <a:p>
            <a:pPr algn="just"/>
            <a:r>
              <a:rPr lang="es-AR" sz="2400" dirty="0" smtClean="0">
                <a:latin typeface="Trebuchet MS" pitchFamily="34" charset="0"/>
              </a:rPr>
              <a:t>La Ley de Educación Nacional establece en su artículo Nº 85 inciso d, y en los artículos Nº 94 a 97 “implementar una política de evaluación (e información) concebida como apoyo para una toma de decisiones orientada al mejoramiento de la calidad de la educación, la justicia social en la asignación de recursos, la transparencia y la participación social”.</a:t>
            </a:r>
            <a:endParaRPr lang="es-AR" sz="2400" dirty="0">
              <a:latin typeface="Trebuchet MS"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10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allAtOnce"/>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Imagen 16" descr="D:\2016Natti\logo.jpg"/>
          <p:cNvPicPr>
            <a:picLocks noChangeAspect="1" noChangeArrowheads="1"/>
          </p:cNvPicPr>
          <p:nvPr/>
        </p:nvPicPr>
        <p:blipFill>
          <a:blip r:embed="rId3" cstate="print"/>
          <a:srcRect/>
          <a:stretch>
            <a:fillRect/>
          </a:stretch>
        </p:blipFill>
        <p:spPr bwMode="auto">
          <a:xfrm>
            <a:off x="1" y="6271702"/>
            <a:ext cx="1571604" cy="586298"/>
          </a:xfrm>
          <a:prstGeom prst="rect">
            <a:avLst/>
          </a:prstGeom>
          <a:noFill/>
          <a:ln w="9525">
            <a:noFill/>
            <a:miter lim="800000"/>
            <a:headEnd/>
            <a:tailEnd/>
          </a:ln>
        </p:spPr>
      </p:pic>
      <p:sp>
        <p:nvSpPr>
          <p:cNvPr id="4" name="3 CuadroTexto"/>
          <p:cNvSpPr txBox="1"/>
          <p:nvPr/>
        </p:nvSpPr>
        <p:spPr>
          <a:xfrm>
            <a:off x="3643306" y="6286520"/>
            <a:ext cx="5357850" cy="523220"/>
          </a:xfrm>
          <a:prstGeom prst="rect">
            <a:avLst/>
          </a:prstGeom>
          <a:noFill/>
        </p:spPr>
        <p:txBody>
          <a:bodyPr wrap="square" rtlCol="0">
            <a:spAutoFit/>
          </a:bodyPr>
          <a:lstStyle/>
          <a:p>
            <a:r>
              <a:rPr lang="es-AR" sz="1400" dirty="0" smtClean="0"/>
              <a:t>Dirección General de Planeamiento, Información y Evaluación Educativa</a:t>
            </a:r>
          </a:p>
          <a:p>
            <a:r>
              <a:rPr lang="es-AR" sz="1400" dirty="0" smtClean="0"/>
              <a:t>Área Evaluación de la Calidad Educativa</a:t>
            </a:r>
            <a:endParaRPr lang="es-AR" sz="1400" dirty="0"/>
          </a:p>
        </p:txBody>
      </p:sp>
      <p:pic>
        <p:nvPicPr>
          <p:cNvPr id="1028" name="Picture 4" descr="C:\Users\20289732668\Pictures\sec.JPG"/>
          <p:cNvPicPr>
            <a:picLocks noChangeAspect="1" noChangeArrowheads="1"/>
          </p:cNvPicPr>
          <p:nvPr/>
        </p:nvPicPr>
        <p:blipFill>
          <a:blip r:embed="rId4"/>
          <a:srcRect/>
          <a:stretch>
            <a:fillRect/>
          </a:stretch>
        </p:blipFill>
        <p:spPr bwMode="auto">
          <a:xfrm>
            <a:off x="1833555" y="6286520"/>
            <a:ext cx="1166809" cy="533398"/>
          </a:xfrm>
          <a:prstGeom prst="rect">
            <a:avLst/>
          </a:prstGeom>
          <a:noFill/>
        </p:spPr>
      </p:pic>
      <p:pic>
        <p:nvPicPr>
          <p:cNvPr id="1029" name="Picture 5" descr="C:\Users\20289732668\Pictures\lin.JPG"/>
          <p:cNvPicPr>
            <a:picLocks noChangeAspect="1" noChangeArrowheads="1"/>
          </p:cNvPicPr>
          <p:nvPr/>
        </p:nvPicPr>
        <p:blipFill>
          <a:blip r:embed="rId5"/>
          <a:srcRect/>
          <a:stretch>
            <a:fillRect/>
          </a:stretch>
        </p:blipFill>
        <p:spPr bwMode="auto">
          <a:xfrm>
            <a:off x="3643306" y="6357983"/>
            <a:ext cx="71438" cy="428603"/>
          </a:xfrm>
          <a:prstGeom prst="rect">
            <a:avLst/>
          </a:prstGeom>
          <a:noFill/>
        </p:spPr>
      </p:pic>
      <p:sp>
        <p:nvSpPr>
          <p:cNvPr id="7" name="6 Rectángulo"/>
          <p:cNvSpPr/>
          <p:nvPr/>
        </p:nvSpPr>
        <p:spPr>
          <a:xfrm>
            <a:off x="0" y="6215082"/>
            <a:ext cx="9144000"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0" name="9 Rectángulo"/>
          <p:cNvSpPr/>
          <p:nvPr/>
        </p:nvSpPr>
        <p:spPr>
          <a:xfrm>
            <a:off x="500034" y="1000108"/>
            <a:ext cx="8286808" cy="1477328"/>
          </a:xfrm>
          <a:prstGeom prst="rect">
            <a:avLst/>
          </a:prstGeom>
        </p:spPr>
        <p:txBody>
          <a:bodyPr wrap="square">
            <a:spAutoFit/>
          </a:bodyPr>
          <a:lstStyle/>
          <a:p>
            <a:pPr marL="342900" indent="-342900" algn="ctr"/>
            <a:r>
              <a:rPr lang="es-AR" dirty="0" smtClean="0">
                <a:latin typeface="Trebuchet MS" pitchFamily="34" charset="0"/>
              </a:rPr>
              <a:t>Con el fin de potenciar las evaluaciones nacionales como </a:t>
            </a:r>
            <a:r>
              <a:rPr lang="es-AR" b="1" dirty="0" smtClean="0">
                <a:latin typeface="Trebuchet MS" pitchFamily="34" charset="0"/>
              </a:rPr>
              <a:t>una herramienta</a:t>
            </a:r>
          </a:p>
          <a:p>
            <a:pPr marL="342900" indent="-342900" algn="ctr"/>
            <a:r>
              <a:rPr lang="es-AR" b="1" dirty="0" smtClean="0">
                <a:solidFill>
                  <a:schemeClr val="tx2"/>
                </a:solidFill>
                <a:latin typeface="Trebuchet MS" pitchFamily="34" charset="0"/>
              </a:rPr>
              <a:t>potente de información y generación de conocimiento.</a:t>
            </a:r>
            <a:r>
              <a:rPr lang="es-AR" dirty="0" smtClean="0">
                <a:latin typeface="Trebuchet MS" pitchFamily="34" charset="0"/>
              </a:rPr>
              <a:t> En 2016  se implementará el operativo nacional de evaluación de aprendizajes </a:t>
            </a:r>
            <a:r>
              <a:rPr lang="es-AR" b="1" dirty="0" smtClean="0">
                <a:solidFill>
                  <a:schemeClr val="tx2"/>
                </a:solidFill>
                <a:effectLst>
                  <a:outerShdw blurRad="38100" dist="38100" dir="2700000" algn="tl">
                    <a:srgbClr val="000000">
                      <a:alpha val="43137"/>
                    </a:srgbClr>
                  </a:outerShdw>
                </a:effectLst>
                <a:latin typeface="Trebuchet MS" pitchFamily="34" charset="0"/>
              </a:rPr>
              <a:t>APRENDER</a:t>
            </a:r>
            <a:r>
              <a:rPr lang="es-AR" dirty="0" smtClean="0">
                <a:latin typeface="Trebuchet MS" pitchFamily="34" charset="0"/>
              </a:rPr>
              <a:t>.</a:t>
            </a:r>
          </a:p>
          <a:p>
            <a:pPr marL="342900" indent="-342900" algn="just"/>
            <a:endParaRPr lang="es-AR" dirty="0">
              <a:latin typeface="Trebuchet MS" pitchFamily="34" charset="0"/>
            </a:endParaRPr>
          </a:p>
        </p:txBody>
      </p:sp>
      <p:sp>
        <p:nvSpPr>
          <p:cNvPr id="11" name="10 Rectángulo"/>
          <p:cNvSpPr/>
          <p:nvPr/>
        </p:nvSpPr>
        <p:spPr>
          <a:xfrm>
            <a:off x="1714480" y="3500438"/>
            <a:ext cx="5786478" cy="21431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AR" dirty="0" smtClean="0"/>
              <a:t>Permitir la construcción </a:t>
            </a:r>
            <a:r>
              <a:rPr lang="es-AR" dirty="0"/>
              <a:t>de información oportuna y de calidad que permita ampliar el conocimiento sobre los procesos de enseñanza y aprendizaje en nuestras escuelas, y que contribuya a que las decisiones de política se orienten hacia una educación más justa y de mayor calidad.</a:t>
            </a:r>
          </a:p>
        </p:txBody>
      </p:sp>
      <p:sp>
        <p:nvSpPr>
          <p:cNvPr id="12" name="11 Rectángulo"/>
          <p:cNvSpPr/>
          <p:nvPr/>
        </p:nvSpPr>
        <p:spPr>
          <a:xfrm>
            <a:off x="3786182" y="2857496"/>
            <a:ext cx="1357322" cy="4286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dirty="0" smtClean="0">
                <a:latin typeface="Trebuchet MS" pitchFamily="34" charset="0"/>
              </a:rPr>
              <a:t>OBJETIVO</a:t>
            </a:r>
            <a:endParaRPr lang="es-AR" dirty="0">
              <a:latin typeface="Trebuchet MS"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P spid="1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Imagen 16" descr="D:\2016Natti\logo.jpg"/>
          <p:cNvPicPr>
            <a:picLocks noChangeAspect="1" noChangeArrowheads="1"/>
          </p:cNvPicPr>
          <p:nvPr/>
        </p:nvPicPr>
        <p:blipFill>
          <a:blip r:embed="rId3" cstate="print"/>
          <a:srcRect/>
          <a:stretch>
            <a:fillRect/>
          </a:stretch>
        </p:blipFill>
        <p:spPr bwMode="auto">
          <a:xfrm>
            <a:off x="1" y="6271702"/>
            <a:ext cx="1571604" cy="586298"/>
          </a:xfrm>
          <a:prstGeom prst="rect">
            <a:avLst/>
          </a:prstGeom>
          <a:noFill/>
          <a:ln w="9525">
            <a:noFill/>
            <a:miter lim="800000"/>
            <a:headEnd/>
            <a:tailEnd/>
          </a:ln>
        </p:spPr>
      </p:pic>
      <p:sp>
        <p:nvSpPr>
          <p:cNvPr id="4" name="3 CuadroTexto"/>
          <p:cNvSpPr txBox="1"/>
          <p:nvPr/>
        </p:nvSpPr>
        <p:spPr>
          <a:xfrm>
            <a:off x="3643306" y="6286520"/>
            <a:ext cx="5357850" cy="523220"/>
          </a:xfrm>
          <a:prstGeom prst="rect">
            <a:avLst/>
          </a:prstGeom>
          <a:noFill/>
        </p:spPr>
        <p:txBody>
          <a:bodyPr wrap="square" rtlCol="0">
            <a:spAutoFit/>
          </a:bodyPr>
          <a:lstStyle/>
          <a:p>
            <a:r>
              <a:rPr lang="es-AR" sz="1400" dirty="0" smtClean="0"/>
              <a:t>Dirección General de Planeamiento, Información y Evaluación Educativa</a:t>
            </a:r>
          </a:p>
          <a:p>
            <a:r>
              <a:rPr lang="es-AR" sz="1400" dirty="0" smtClean="0"/>
              <a:t>Área Evaluación de la Calidad Educativa</a:t>
            </a:r>
            <a:endParaRPr lang="es-AR" sz="1400" dirty="0"/>
          </a:p>
        </p:txBody>
      </p:sp>
      <p:pic>
        <p:nvPicPr>
          <p:cNvPr id="1028" name="Picture 4" descr="C:\Users\20289732668\Pictures\sec.JPG"/>
          <p:cNvPicPr>
            <a:picLocks noChangeAspect="1" noChangeArrowheads="1"/>
          </p:cNvPicPr>
          <p:nvPr/>
        </p:nvPicPr>
        <p:blipFill>
          <a:blip r:embed="rId4"/>
          <a:srcRect/>
          <a:stretch>
            <a:fillRect/>
          </a:stretch>
        </p:blipFill>
        <p:spPr bwMode="auto">
          <a:xfrm>
            <a:off x="1833555" y="6286520"/>
            <a:ext cx="1166809" cy="533398"/>
          </a:xfrm>
          <a:prstGeom prst="rect">
            <a:avLst/>
          </a:prstGeom>
          <a:noFill/>
        </p:spPr>
      </p:pic>
      <p:pic>
        <p:nvPicPr>
          <p:cNvPr id="1029" name="Picture 5" descr="C:\Users\20289732668\Pictures\lin.JPG"/>
          <p:cNvPicPr>
            <a:picLocks noChangeAspect="1" noChangeArrowheads="1"/>
          </p:cNvPicPr>
          <p:nvPr/>
        </p:nvPicPr>
        <p:blipFill>
          <a:blip r:embed="rId5"/>
          <a:srcRect/>
          <a:stretch>
            <a:fillRect/>
          </a:stretch>
        </p:blipFill>
        <p:spPr bwMode="auto">
          <a:xfrm>
            <a:off x="3643306" y="6357983"/>
            <a:ext cx="71438" cy="428603"/>
          </a:xfrm>
          <a:prstGeom prst="rect">
            <a:avLst/>
          </a:prstGeom>
          <a:noFill/>
        </p:spPr>
      </p:pic>
      <p:sp>
        <p:nvSpPr>
          <p:cNvPr id="7" name="6 Rectángulo"/>
          <p:cNvSpPr/>
          <p:nvPr/>
        </p:nvSpPr>
        <p:spPr>
          <a:xfrm>
            <a:off x="0" y="6215082"/>
            <a:ext cx="9144000"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3" name="12 CuadroTexto"/>
          <p:cNvSpPr txBox="1"/>
          <p:nvPr/>
        </p:nvSpPr>
        <p:spPr>
          <a:xfrm>
            <a:off x="214282" y="214290"/>
            <a:ext cx="3714776" cy="400110"/>
          </a:xfrm>
          <a:prstGeom prst="rect">
            <a:avLst/>
          </a:prstGeom>
          <a:noFill/>
        </p:spPr>
        <p:txBody>
          <a:bodyPr wrap="square" rtlCol="0">
            <a:spAutoFit/>
          </a:bodyPr>
          <a:lstStyle/>
          <a:p>
            <a:r>
              <a:rPr lang="es-AR" sz="2000" b="1" dirty="0" smtClean="0">
                <a:solidFill>
                  <a:schemeClr val="accent1"/>
                </a:solidFill>
                <a:latin typeface="Trebuchet MS" pitchFamily="34" charset="0"/>
              </a:rPr>
              <a:t>Características de APRENDER</a:t>
            </a:r>
            <a:endParaRPr lang="es-AR" sz="2000" b="1" dirty="0">
              <a:solidFill>
                <a:schemeClr val="accent1"/>
              </a:solidFill>
              <a:latin typeface="Trebuchet MS" pitchFamily="34" charset="0"/>
            </a:endParaRPr>
          </a:p>
        </p:txBody>
      </p:sp>
      <p:sp>
        <p:nvSpPr>
          <p:cNvPr id="14" name="13 Rectángulo"/>
          <p:cNvSpPr/>
          <p:nvPr/>
        </p:nvSpPr>
        <p:spPr>
          <a:xfrm>
            <a:off x="285720" y="744566"/>
            <a:ext cx="8501122" cy="1477328"/>
          </a:xfrm>
          <a:prstGeom prst="rect">
            <a:avLst/>
          </a:prstGeom>
        </p:spPr>
        <p:txBody>
          <a:bodyPr wrap="square">
            <a:spAutoFit/>
          </a:bodyPr>
          <a:lstStyle/>
          <a:p>
            <a:pPr marL="285750" indent="-285750">
              <a:buFont typeface="Arial" panose="020B0604020202020204" pitchFamily="34" charset="0"/>
              <a:buChar char="•"/>
            </a:pPr>
            <a:r>
              <a:rPr lang="es-AR" dirty="0" smtClean="0">
                <a:latin typeface="Trebuchet MS" pitchFamily="34" charset="0"/>
              </a:rPr>
              <a:t>Dispositivo para medir aprendizajes y relevar factores escolares y extra escolares asociados al aprendizaje.</a:t>
            </a:r>
          </a:p>
          <a:p>
            <a:pPr marL="285750" indent="-285750">
              <a:buFont typeface="Arial" panose="020B0604020202020204" pitchFamily="34" charset="0"/>
              <a:buChar char="•"/>
            </a:pPr>
            <a:endParaRPr lang="es-AR" dirty="0" smtClean="0">
              <a:latin typeface="Trebuchet MS" pitchFamily="34" charset="0"/>
            </a:endParaRPr>
          </a:p>
          <a:p>
            <a:pPr marL="285750" indent="-285750">
              <a:buFont typeface="Arial" panose="020B0604020202020204" pitchFamily="34" charset="0"/>
              <a:buChar char="•"/>
            </a:pPr>
            <a:r>
              <a:rPr lang="es-AR" dirty="0" smtClean="0">
                <a:latin typeface="Trebuchet MS" pitchFamily="34" charset="0"/>
              </a:rPr>
              <a:t>Su implementación será anual y obligatoria. </a:t>
            </a:r>
          </a:p>
          <a:p>
            <a:pPr marL="285750" indent="-285750"/>
            <a:endParaRPr lang="es-AR" dirty="0" smtClean="0"/>
          </a:p>
        </p:txBody>
      </p:sp>
      <p:sp>
        <p:nvSpPr>
          <p:cNvPr id="15" name="14 CuadroTexto"/>
          <p:cNvSpPr txBox="1"/>
          <p:nvPr/>
        </p:nvSpPr>
        <p:spPr>
          <a:xfrm>
            <a:off x="214282" y="2214554"/>
            <a:ext cx="3714776" cy="400110"/>
          </a:xfrm>
          <a:prstGeom prst="rect">
            <a:avLst/>
          </a:prstGeom>
          <a:noFill/>
        </p:spPr>
        <p:txBody>
          <a:bodyPr wrap="square" rtlCol="0">
            <a:spAutoFit/>
          </a:bodyPr>
          <a:lstStyle/>
          <a:p>
            <a:r>
              <a:rPr lang="es-AR" sz="2000" b="1" dirty="0" smtClean="0">
                <a:solidFill>
                  <a:schemeClr val="accent1"/>
                </a:solidFill>
                <a:latin typeface="Trebuchet MS" pitchFamily="34" charset="0"/>
              </a:rPr>
              <a:t>Universo de APRENDER</a:t>
            </a:r>
            <a:endParaRPr lang="es-AR" sz="2000" b="1" dirty="0">
              <a:solidFill>
                <a:schemeClr val="accent1"/>
              </a:solidFill>
              <a:latin typeface="Trebuchet MS" pitchFamily="34" charset="0"/>
            </a:endParaRPr>
          </a:p>
        </p:txBody>
      </p:sp>
      <p:sp>
        <p:nvSpPr>
          <p:cNvPr id="16" name="15 Rectángulo"/>
          <p:cNvSpPr/>
          <p:nvPr/>
        </p:nvSpPr>
        <p:spPr>
          <a:xfrm>
            <a:off x="285720" y="2731843"/>
            <a:ext cx="8358246" cy="2308324"/>
          </a:xfrm>
          <a:prstGeom prst="rect">
            <a:avLst/>
          </a:prstGeom>
        </p:spPr>
        <p:txBody>
          <a:bodyPr wrap="square">
            <a:spAutoFit/>
          </a:bodyPr>
          <a:lstStyle/>
          <a:p>
            <a:pPr marL="285750" indent="-285750" algn="just">
              <a:buFont typeface="Arial" panose="020B0604020202020204" pitchFamily="34" charset="0"/>
              <a:buChar char="•"/>
            </a:pPr>
            <a:r>
              <a:rPr lang="es-AR" b="1" dirty="0">
                <a:latin typeface="Trebuchet MS" pitchFamily="34" charset="0"/>
              </a:rPr>
              <a:t>T</a:t>
            </a:r>
            <a:r>
              <a:rPr lang="es-AR" b="1" dirty="0" smtClean="0">
                <a:latin typeface="Trebuchet MS" pitchFamily="34" charset="0"/>
              </a:rPr>
              <a:t>odos los estudiantes de</a:t>
            </a:r>
            <a:r>
              <a:rPr lang="es-AR" dirty="0" smtClean="0">
                <a:latin typeface="Trebuchet MS" pitchFamily="34" charset="0"/>
              </a:rPr>
              <a:t> </a:t>
            </a:r>
            <a:r>
              <a:rPr lang="es-AR" b="1" dirty="0" smtClean="0">
                <a:latin typeface="Trebuchet MS" pitchFamily="34" charset="0"/>
              </a:rPr>
              <a:t>6º grado del nivel primario </a:t>
            </a:r>
            <a:r>
              <a:rPr lang="es-AR" dirty="0" smtClean="0">
                <a:latin typeface="Trebuchet MS" pitchFamily="34" charset="0"/>
              </a:rPr>
              <a:t>y </a:t>
            </a:r>
            <a:r>
              <a:rPr lang="es-AR" b="1" dirty="0" smtClean="0">
                <a:latin typeface="Trebuchet MS" pitchFamily="34" charset="0"/>
              </a:rPr>
              <a:t>6º año de la escuela secundaria </a:t>
            </a:r>
            <a:r>
              <a:rPr lang="es-AR" dirty="0" smtClean="0">
                <a:latin typeface="Trebuchet MS" pitchFamily="34" charset="0"/>
              </a:rPr>
              <a:t>independientemente del ámbito en el que se inscriben sus escuelas y sector de gestión al que pertenecen.</a:t>
            </a:r>
          </a:p>
          <a:p>
            <a:pPr algn="just"/>
            <a:endParaRPr lang="es-AR" i="1" dirty="0" smtClean="0">
              <a:latin typeface="Trebuchet MS" pitchFamily="34" charset="0"/>
            </a:endParaRPr>
          </a:p>
          <a:p>
            <a:pPr marL="285750" indent="-285750" algn="just">
              <a:buFont typeface="Arial" panose="020B0604020202020204" pitchFamily="34" charset="0"/>
              <a:buChar char="•"/>
            </a:pPr>
            <a:r>
              <a:rPr lang="es-AR" dirty="0" smtClean="0">
                <a:latin typeface="Trebuchet MS" pitchFamily="34" charset="0"/>
              </a:rPr>
              <a:t>Una </a:t>
            </a:r>
            <a:r>
              <a:rPr lang="es-AR" b="1" dirty="0" smtClean="0">
                <a:latin typeface="Trebuchet MS" pitchFamily="34" charset="0"/>
              </a:rPr>
              <a:t>muestra</a:t>
            </a:r>
            <a:r>
              <a:rPr lang="es-AR" dirty="0" smtClean="0">
                <a:latin typeface="Trebuchet MS" pitchFamily="34" charset="0"/>
              </a:rPr>
              <a:t> estadísticamente representativa de estudiantes de </a:t>
            </a:r>
            <a:r>
              <a:rPr lang="es-AR" b="1" dirty="0" smtClean="0">
                <a:latin typeface="Trebuchet MS" pitchFamily="34" charset="0"/>
              </a:rPr>
              <a:t>3</a:t>
            </a:r>
            <a:r>
              <a:rPr lang="es-AR" b="1" baseline="30000" dirty="0" smtClean="0">
                <a:latin typeface="Trebuchet MS" pitchFamily="34" charset="0"/>
              </a:rPr>
              <a:t>er</a:t>
            </a:r>
            <a:r>
              <a:rPr lang="es-AR" b="1" dirty="0" smtClean="0">
                <a:latin typeface="Trebuchet MS" pitchFamily="34" charset="0"/>
              </a:rPr>
              <a:t> grado de primaria </a:t>
            </a:r>
            <a:r>
              <a:rPr lang="es-AR" dirty="0" smtClean="0">
                <a:latin typeface="Trebuchet MS" pitchFamily="34" charset="0"/>
              </a:rPr>
              <a:t>y </a:t>
            </a:r>
            <a:r>
              <a:rPr lang="es-AR" b="1" dirty="0" smtClean="0">
                <a:latin typeface="Trebuchet MS" pitchFamily="34" charset="0"/>
              </a:rPr>
              <a:t>3º año de la escuela secundaria</a:t>
            </a:r>
            <a:r>
              <a:rPr lang="es-AR" i="1" dirty="0" smtClean="0">
                <a:latin typeface="Trebuchet MS" pitchFamily="34" charset="0"/>
              </a:rPr>
              <a:t>. </a:t>
            </a:r>
            <a:r>
              <a:rPr lang="es-AR" dirty="0" smtClean="0">
                <a:latin typeface="Trebuchet MS" pitchFamily="34" charset="0"/>
              </a:rPr>
              <a:t>Los resultados serán representativo</a:t>
            </a:r>
            <a:r>
              <a:rPr lang="es-AR" i="1" dirty="0" smtClean="0">
                <a:latin typeface="Trebuchet MS" pitchFamily="34" charset="0"/>
              </a:rPr>
              <a:t>s  </a:t>
            </a:r>
            <a:r>
              <a:rPr lang="es-AR" dirty="0" smtClean="0">
                <a:latin typeface="Trebuchet MS" pitchFamily="34" charset="0"/>
              </a:rPr>
              <a:t>por jurisdicción, ámbito urbano y rural, sector de gestión, y grandes conglomerados urbanos.</a:t>
            </a:r>
            <a:endParaRPr lang="es-AR" b="1" dirty="0">
              <a:latin typeface="Trebuchet MS"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2000"/>
                                        <p:tgtEl>
                                          <p:spTgt spid="1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xEl>
                                              <p:pRg st="0" end="0"/>
                                            </p:txEl>
                                          </p:spTgt>
                                        </p:tgtEl>
                                        <p:attrNameLst>
                                          <p:attrName>style.visibility</p:attrName>
                                        </p:attrNameLst>
                                      </p:cBhvr>
                                      <p:to>
                                        <p:strVal val="visible"/>
                                      </p:to>
                                    </p:set>
                                    <p:animEffect transition="in" filter="fade">
                                      <p:cBhvr>
                                        <p:cTn id="10" dur="1000"/>
                                        <p:tgtEl>
                                          <p:spTgt spid="14">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4">
                                            <p:txEl>
                                              <p:pRg st="2" end="2"/>
                                            </p:txEl>
                                          </p:spTgt>
                                        </p:tgtEl>
                                        <p:attrNameLst>
                                          <p:attrName>style.visibility</p:attrName>
                                        </p:attrNameLst>
                                      </p:cBhvr>
                                      <p:to>
                                        <p:strVal val="visible"/>
                                      </p:to>
                                    </p:set>
                                    <p:animEffect transition="in" filter="fade">
                                      <p:cBhvr>
                                        <p:cTn id="13" dur="1000"/>
                                        <p:tgtEl>
                                          <p:spTgt spid="14">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5">
                                            <p:txEl>
                                              <p:pRg st="0" end="0"/>
                                            </p:txEl>
                                          </p:spTgt>
                                        </p:tgtEl>
                                        <p:attrNameLst>
                                          <p:attrName>style.visibility</p:attrName>
                                        </p:attrNameLst>
                                      </p:cBhvr>
                                      <p:to>
                                        <p:strVal val="visible"/>
                                      </p:to>
                                    </p:set>
                                    <p:animEffect transition="in" filter="fade">
                                      <p:cBhvr>
                                        <p:cTn id="18" dur="2000"/>
                                        <p:tgtEl>
                                          <p:spTgt spid="15">
                                            <p:txEl>
                                              <p:pRg st="0" end="0"/>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6">
                                            <p:txEl>
                                              <p:pRg st="0" end="0"/>
                                            </p:txEl>
                                          </p:spTgt>
                                        </p:tgtEl>
                                        <p:attrNameLst>
                                          <p:attrName>style.visibility</p:attrName>
                                        </p:attrNameLst>
                                      </p:cBhvr>
                                      <p:to>
                                        <p:strVal val="visible"/>
                                      </p:to>
                                    </p:set>
                                    <p:animEffect transition="in" filter="fade">
                                      <p:cBhvr>
                                        <p:cTn id="21" dur="1000"/>
                                        <p:tgtEl>
                                          <p:spTgt spid="16">
                                            <p:txEl>
                                              <p:pRg st="0" end="0"/>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6">
                                            <p:txEl>
                                              <p:pRg st="2" end="2"/>
                                            </p:txEl>
                                          </p:spTgt>
                                        </p:tgtEl>
                                        <p:attrNameLst>
                                          <p:attrName>style.visibility</p:attrName>
                                        </p:attrNameLst>
                                      </p:cBhvr>
                                      <p:to>
                                        <p:strVal val="visible"/>
                                      </p:to>
                                    </p:set>
                                    <p:animEffect transition="in" filter="fade">
                                      <p:cBhvr>
                                        <p:cTn id="24" dur="1000"/>
                                        <p:tgtEl>
                                          <p:spTgt spid="1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allAtOnce"/>
      <p:bldP spid="14" grpId="0" build="allAtOnce"/>
      <p:bldP spid="15" grpId="0" build="allAtOnce"/>
      <p:bldP spid="16" grpId="0" build="allAtOnce"/>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Imagen 16" descr="D:\2016Natti\logo.jpg"/>
          <p:cNvPicPr>
            <a:picLocks noChangeAspect="1" noChangeArrowheads="1"/>
          </p:cNvPicPr>
          <p:nvPr/>
        </p:nvPicPr>
        <p:blipFill>
          <a:blip r:embed="rId3" cstate="print"/>
          <a:srcRect/>
          <a:stretch>
            <a:fillRect/>
          </a:stretch>
        </p:blipFill>
        <p:spPr bwMode="auto">
          <a:xfrm>
            <a:off x="1" y="6271702"/>
            <a:ext cx="1571604" cy="586298"/>
          </a:xfrm>
          <a:prstGeom prst="rect">
            <a:avLst/>
          </a:prstGeom>
          <a:noFill/>
          <a:ln w="9525">
            <a:noFill/>
            <a:miter lim="800000"/>
            <a:headEnd/>
            <a:tailEnd/>
          </a:ln>
        </p:spPr>
      </p:pic>
      <p:sp>
        <p:nvSpPr>
          <p:cNvPr id="4" name="3 CuadroTexto"/>
          <p:cNvSpPr txBox="1"/>
          <p:nvPr/>
        </p:nvSpPr>
        <p:spPr>
          <a:xfrm>
            <a:off x="3643306" y="6286520"/>
            <a:ext cx="5357850" cy="523220"/>
          </a:xfrm>
          <a:prstGeom prst="rect">
            <a:avLst/>
          </a:prstGeom>
          <a:noFill/>
        </p:spPr>
        <p:txBody>
          <a:bodyPr wrap="square" rtlCol="0">
            <a:spAutoFit/>
          </a:bodyPr>
          <a:lstStyle/>
          <a:p>
            <a:r>
              <a:rPr lang="es-AR" sz="1400" dirty="0" smtClean="0"/>
              <a:t>Dirección General de Planeamiento, Información y Evaluación Educativa</a:t>
            </a:r>
          </a:p>
          <a:p>
            <a:r>
              <a:rPr lang="es-AR" sz="1400" dirty="0" smtClean="0"/>
              <a:t>Área Evaluación de la Calidad Educativa</a:t>
            </a:r>
            <a:endParaRPr lang="es-AR" sz="1400" dirty="0"/>
          </a:p>
        </p:txBody>
      </p:sp>
      <p:pic>
        <p:nvPicPr>
          <p:cNvPr id="1028" name="Picture 4" descr="C:\Users\20289732668\Pictures\sec.JPG"/>
          <p:cNvPicPr>
            <a:picLocks noChangeAspect="1" noChangeArrowheads="1"/>
          </p:cNvPicPr>
          <p:nvPr/>
        </p:nvPicPr>
        <p:blipFill>
          <a:blip r:embed="rId4"/>
          <a:srcRect/>
          <a:stretch>
            <a:fillRect/>
          </a:stretch>
        </p:blipFill>
        <p:spPr bwMode="auto">
          <a:xfrm>
            <a:off x="1833555" y="6286520"/>
            <a:ext cx="1166809" cy="533398"/>
          </a:xfrm>
          <a:prstGeom prst="rect">
            <a:avLst/>
          </a:prstGeom>
          <a:noFill/>
        </p:spPr>
      </p:pic>
      <p:pic>
        <p:nvPicPr>
          <p:cNvPr id="1029" name="Picture 5" descr="C:\Users\20289732668\Pictures\lin.JPG"/>
          <p:cNvPicPr>
            <a:picLocks noChangeAspect="1" noChangeArrowheads="1"/>
          </p:cNvPicPr>
          <p:nvPr/>
        </p:nvPicPr>
        <p:blipFill>
          <a:blip r:embed="rId5"/>
          <a:srcRect/>
          <a:stretch>
            <a:fillRect/>
          </a:stretch>
        </p:blipFill>
        <p:spPr bwMode="auto">
          <a:xfrm>
            <a:off x="3643306" y="6357983"/>
            <a:ext cx="71438" cy="428603"/>
          </a:xfrm>
          <a:prstGeom prst="rect">
            <a:avLst/>
          </a:prstGeom>
          <a:noFill/>
        </p:spPr>
      </p:pic>
      <p:sp>
        <p:nvSpPr>
          <p:cNvPr id="7" name="6 Rectángulo"/>
          <p:cNvSpPr/>
          <p:nvPr/>
        </p:nvSpPr>
        <p:spPr>
          <a:xfrm>
            <a:off x="0" y="6215082"/>
            <a:ext cx="9144000"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3" name="12 CuadroTexto"/>
          <p:cNvSpPr txBox="1"/>
          <p:nvPr/>
        </p:nvSpPr>
        <p:spPr>
          <a:xfrm>
            <a:off x="214282" y="214290"/>
            <a:ext cx="8143932" cy="400110"/>
          </a:xfrm>
          <a:prstGeom prst="rect">
            <a:avLst/>
          </a:prstGeom>
          <a:noFill/>
        </p:spPr>
        <p:txBody>
          <a:bodyPr wrap="square" rtlCol="0">
            <a:spAutoFit/>
          </a:bodyPr>
          <a:lstStyle/>
          <a:p>
            <a:r>
              <a:rPr lang="es-AR" sz="2000" b="1" dirty="0" smtClean="0">
                <a:solidFill>
                  <a:schemeClr val="tx2">
                    <a:lumMod val="60000"/>
                    <a:lumOff val="40000"/>
                  </a:schemeClr>
                </a:solidFill>
                <a:latin typeface="Trebuchet MS" pitchFamily="34" charset="0"/>
              </a:rPr>
              <a:t>Áreas de conocimientos evaluadas por APRENDER por nivel y grado</a:t>
            </a:r>
            <a:endParaRPr lang="es-AR" sz="2000" b="1" dirty="0">
              <a:solidFill>
                <a:schemeClr val="tx2">
                  <a:lumMod val="60000"/>
                  <a:lumOff val="40000"/>
                </a:schemeClr>
              </a:solidFill>
              <a:latin typeface="Trebuchet MS" pitchFamily="34" charset="0"/>
            </a:endParaRPr>
          </a:p>
        </p:txBody>
      </p:sp>
      <p:graphicFrame>
        <p:nvGraphicFramePr>
          <p:cNvPr id="11" name="10 Tabla"/>
          <p:cNvGraphicFramePr>
            <a:graphicFrameLocks noGrp="1"/>
          </p:cNvGraphicFramePr>
          <p:nvPr/>
        </p:nvGraphicFramePr>
        <p:xfrm>
          <a:off x="1285852" y="1397000"/>
          <a:ext cx="6691338" cy="2844800"/>
        </p:xfrm>
        <a:graphic>
          <a:graphicData uri="http://schemas.openxmlformats.org/drawingml/2006/table">
            <a:tbl>
              <a:tblPr firstRow="1" bandRow="1">
                <a:tableStyleId>{5C22544A-7EE6-4342-B048-85BDC9FD1C3A}</a:tableStyleId>
              </a:tblPr>
              <a:tblGrid>
                <a:gridCol w="2230446"/>
                <a:gridCol w="2230446"/>
                <a:gridCol w="2230446"/>
              </a:tblGrid>
              <a:tr h="370840">
                <a:tc rowSpan="2">
                  <a:txBody>
                    <a:bodyPr/>
                    <a:lstStyle/>
                    <a:p>
                      <a:pPr algn="ctr"/>
                      <a:r>
                        <a:rPr lang="es-AR" dirty="0" smtClean="0">
                          <a:latin typeface="Trebuchet MS" pitchFamily="34" charset="0"/>
                        </a:rPr>
                        <a:t>PRIMARIA</a:t>
                      </a:r>
                      <a:endParaRPr lang="es-AR" dirty="0">
                        <a:latin typeface="Trebuchet MS"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60000"/>
                        <a:lumOff val="40000"/>
                      </a:schemeClr>
                    </a:solidFill>
                  </a:tcPr>
                </a:tc>
                <a:tc>
                  <a:txBody>
                    <a:bodyPr/>
                    <a:lstStyle/>
                    <a:p>
                      <a:pPr algn="ctr"/>
                      <a:r>
                        <a:rPr lang="es-AR" dirty="0" smtClean="0">
                          <a:latin typeface="Trebuchet MS" pitchFamily="34" charset="0"/>
                        </a:rPr>
                        <a:t>3</a:t>
                      </a:r>
                      <a:r>
                        <a:rPr lang="es-AR" baseline="30000" dirty="0" smtClean="0">
                          <a:latin typeface="Trebuchet MS" pitchFamily="34" charset="0"/>
                        </a:rPr>
                        <a:t>er </a:t>
                      </a:r>
                      <a:r>
                        <a:rPr lang="es-AR" baseline="0" dirty="0" smtClean="0">
                          <a:latin typeface="Trebuchet MS" pitchFamily="34" charset="0"/>
                        </a:rPr>
                        <a:t>GRADO</a:t>
                      </a:r>
                      <a:endParaRPr lang="es-AR" baseline="0" dirty="0">
                        <a:latin typeface="Trebuchet MS"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60000"/>
                        <a:lumOff val="40000"/>
                      </a:schemeClr>
                    </a:solidFill>
                  </a:tcPr>
                </a:tc>
                <a:tc rowSpan="2">
                  <a:txBody>
                    <a:bodyPr/>
                    <a:lstStyle/>
                    <a:p>
                      <a:pPr algn="ctr"/>
                      <a:r>
                        <a:rPr lang="es-AR" dirty="0" smtClean="0">
                          <a:latin typeface="Trebuchet MS" pitchFamily="34" charset="0"/>
                        </a:rPr>
                        <a:t>Lengua y Matemática</a:t>
                      </a:r>
                      <a:endParaRPr lang="es-AR" dirty="0">
                        <a:latin typeface="Trebuchet MS"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60000"/>
                        <a:lumOff val="40000"/>
                      </a:schemeClr>
                    </a:solidFill>
                  </a:tcPr>
                </a:tc>
              </a:tr>
              <a:tr h="370840">
                <a:tc vMerge="1">
                  <a:txBody>
                    <a:bodyPr/>
                    <a:lstStyle/>
                    <a:p>
                      <a:endParaRPr lang="es-AR" dirty="0"/>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AR" b="1" dirty="0" smtClean="0">
                          <a:solidFill>
                            <a:schemeClr val="bg1"/>
                          </a:solidFill>
                          <a:latin typeface="Trebuchet MS" pitchFamily="34" charset="0"/>
                        </a:rPr>
                        <a:t>6</a:t>
                      </a:r>
                      <a:r>
                        <a:rPr lang="es-AR" b="1" baseline="30000" dirty="0" smtClean="0">
                          <a:solidFill>
                            <a:schemeClr val="bg1"/>
                          </a:solidFill>
                          <a:latin typeface="Trebuchet MS" pitchFamily="34" charset="0"/>
                        </a:rPr>
                        <a:t>to </a:t>
                      </a:r>
                      <a:r>
                        <a:rPr lang="es-AR" b="1" baseline="0" dirty="0" smtClean="0">
                          <a:solidFill>
                            <a:schemeClr val="bg1"/>
                          </a:solidFill>
                          <a:latin typeface="Trebuchet MS" pitchFamily="34" charset="0"/>
                        </a:rPr>
                        <a:t>GRADO</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60000"/>
                        <a:lumOff val="40000"/>
                      </a:schemeClr>
                    </a:solidFill>
                  </a:tcPr>
                </a:tc>
                <a:tc vMerge="1">
                  <a:txBody>
                    <a:bodyPr/>
                    <a:lstStyle/>
                    <a:p>
                      <a:endParaRPr lang="es-AR" dirty="0"/>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60000"/>
                        <a:lumOff val="40000"/>
                      </a:schemeClr>
                    </a:solidFill>
                  </a:tcPr>
                </a:tc>
              </a:tr>
              <a:tr h="370840">
                <a:tc rowSpan="2">
                  <a:txBody>
                    <a:bodyPr/>
                    <a:lstStyle/>
                    <a:p>
                      <a:pPr algn="ctr"/>
                      <a:r>
                        <a:rPr lang="es-AR" b="1" dirty="0" smtClean="0">
                          <a:solidFill>
                            <a:schemeClr val="bg1"/>
                          </a:solidFill>
                          <a:latin typeface="Trebuchet MS" pitchFamily="34" charset="0"/>
                        </a:rPr>
                        <a:t>SECUNDARIA</a:t>
                      </a:r>
                      <a:endParaRPr lang="es-AR" b="1" dirty="0">
                        <a:solidFill>
                          <a:schemeClr val="bg1"/>
                        </a:solidFill>
                        <a:latin typeface="Trebuchet MS"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60000"/>
                        <a:lumOff val="40000"/>
                      </a:schemeClr>
                    </a:solidFill>
                  </a:tcPr>
                </a:tc>
                <a:tc>
                  <a:txBody>
                    <a:bodyPr/>
                    <a:lstStyle/>
                    <a:p>
                      <a:pPr algn="ctr"/>
                      <a:r>
                        <a:rPr lang="es-AR" b="1" dirty="0" smtClean="0">
                          <a:solidFill>
                            <a:schemeClr val="bg1"/>
                          </a:solidFill>
                          <a:latin typeface="Trebuchet MS" pitchFamily="34" charset="0"/>
                        </a:rPr>
                        <a:t>3</a:t>
                      </a:r>
                      <a:r>
                        <a:rPr lang="es-AR" b="1" baseline="30000" dirty="0" smtClean="0">
                          <a:solidFill>
                            <a:schemeClr val="bg1"/>
                          </a:solidFill>
                          <a:latin typeface="Trebuchet MS" pitchFamily="34" charset="0"/>
                        </a:rPr>
                        <a:t>er </a:t>
                      </a:r>
                      <a:r>
                        <a:rPr lang="es-AR" b="1" baseline="0" dirty="0" smtClean="0">
                          <a:solidFill>
                            <a:schemeClr val="bg1"/>
                          </a:solidFill>
                          <a:latin typeface="Trebuchet MS" pitchFamily="34" charset="0"/>
                        </a:rPr>
                        <a:t>AÑO</a:t>
                      </a:r>
                      <a:endParaRPr lang="es-AR" b="1" baseline="0" dirty="0">
                        <a:solidFill>
                          <a:schemeClr val="bg1"/>
                        </a:solidFill>
                        <a:latin typeface="Trebuchet MS"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AR" b="1" dirty="0" smtClean="0">
                          <a:solidFill>
                            <a:schemeClr val="bg1"/>
                          </a:solidFill>
                          <a:latin typeface="Trebuchet MS" pitchFamily="34" charset="0"/>
                        </a:rPr>
                        <a:t>Lengua, </a:t>
                      </a:r>
                      <a:r>
                        <a:rPr lang="es-AR" b="1" baseline="0" dirty="0" smtClean="0">
                          <a:solidFill>
                            <a:schemeClr val="bg1"/>
                          </a:solidFill>
                          <a:latin typeface="Trebuchet MS" pitchFamily="34" charset="0"/>
                        </a:rPr>
                        <a:t>Matemática y Ciencias Naturales</a:t>
                      </a:r>
                      <a:endParaRPr lang="es-AR" b="1" dirty="0" smtClean="0">
                        <a:solidFill>
                          <a:schemeClr val="bg1"/>
                        </a:solidFill>
                        <a:latin typeface="Trebuchet MS"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60000"/>
                        <a:lumOff val="40000"/>
                      </a:schemeClr>
                    </a:solidFill>
                  </a:tcPr>
                </a:tc>
              </a:tr>
              <a:tr h="370840">
                <a:tc vMerge="1">
                  <a:txBody>
                    <a:bodyPr/>
                    <a:lstStyle/>
                    <a:p>
                      <a:endParaRPr lang="es-AR" dirty="0"/>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AR" b="1" dirty="0" smtClean="0">
                          <a:solidFill>
                            <a:schemeClr val="bg1"/>
                          </a:solidFill>
                          <a:latin typeface="Trebuchet MS" pitchFamily="34" charset="0"/>
                        </a:rPr>
                        <a:t>6</a:t>
                      </a:r>
                      <a:r>
                        <a:rPr lang="es-AR" b="1" baseline="30000" dirty="0" smtClean="0">
                          <a:solidFill>
                            <a:schemeClr val="bg1"/>
                          </a:solidFill>
                          <a:latin typeface="Trebuchet MS" pitchFamily="34" charset="0"/>
                        </a:rPr>
                        <a:t>to </a:t>
                      </a:r>
                      <a:r>
                        <a:rPr lang="es-AR" b="1" baseline="0" dirty="0" smtClean="0">
                          <a:solidFill>
                            <a:schemeClr val="bg1"/>
                          </a:solidFill>
                          <a:latin typeface="Trebuchet MS" pitchFamily="34" charset="0"/>
                        </a:rPr>
                        <a:t>AÑO</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AR" b="1" dirty="0" smtClean="0">
                          <a:solidFill>
                            <a:schemeClr val="bg1"/>
                          </a:solidFill>
                          <a:latin typeface="Trebuchet MS" pitchFamily="34" charset="0"/>
                        </a:rPr>
                        <a:t>Lengua, Matemática,</a:t>
                      </a:r>
                      <a:r>
                        <a:rPr lang="es-AR" b="1" baseline="0" dirty="0" smtClean="0">
                          <a:solidFill>
                            <a:schemeClr val="bg1"/>
                          </a:solidFill>
                          <a:latin typeface="Trebuchet MS" pitchFamily="34" charset="0"/>
                        </a:rPr>
                        <a:t> Ciencias Sociales y Ciencias Naturales</a:t>
                      </a:r>
                      <a:endParaRPr lang="es-AR" b="1" dirty="0" smtClean="0">
                        <a:solidFill>
                          <a:schemeClr val="bg1"/>
                        </a:solidFill>
                        <a:latin typeface="Trebuchet MS"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60000"/>
                        <a:lumOff val="40000"/>
                      </a:schemeClr>
                    </a:solidFill>
                  </a:tcPr>
                </a:tc>
              </a:tr>
            </a:tbl>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2000"/>
                                        <p:tgtEl>
                                          <p:spTgt spid="13">
                                            <p:txEl>
                                              <p:pRg st="0" end="0"/>
                                            </p:txEl>
                                          </p:spTgt>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allAtOnce"/>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Imagen 16" descr="D:\2016Natti\logo.jpg"/>
          <p:cNvPicPr>
            <a:picLocks noChangeAspect="1" noChangeArrowheads="1"/>
          </p:cNvPicPr>
          <p:nvPr/>
        </p:nvPicPr>
        <p:blipFill>
          <a:blip r:embed="rId3" cstate="print"/>
          <a:srcRect/>
          <a:stretch>
            <a:fillRect/>
          </a:stretch>
        </p:blipFill>
        <p:spPr bwMode="auto">
          <a:xfrm>
            <a:off x="1" y="6271702"/>
            <a:ext cx="1571604" cy="586298"/>
          </a:xfrm>
          <a:prstGeom prst="rect">
            <a:avLst/>
          </a:prstGeom>
          <a:noFill/>
          <a:ln w="9525">
            <a:noFill/>
            <a:miter lim="800000"/>
            <a:headEnd/>
            <a:tailEnd/>
          </a:ln>
        </p:spPr>
      </p:pic>
      <p:sp>
        <p:nvSpPr>
          <p:cNvPr id="4" name="3 CuadroTexto"/>
          <p:cNvSpPr txBox="1"/>
          <p:nvPr/>
        </p:nvSpPr>
        <p:spPr>
          <a:xfrm>
            <a:off x="3643306" y="6286520"/>
            <a:ext cx="5357850" cy="523220"/>
          </a:xfrm>
          <a:prstGeom prst="rect">
            <a:avLst/>
          </a:prstGeom>
          <a:noFill/>
        </p:spPr>
        <p:txBody>
          <a:bodyPr wrap="square" rtlCol="0">
            <a:spAutoFit/>
          </a:bodyPr>
          <a:lstStyle/>
          <a:p>
            <a:r>
              <a:rPr lang="es-AR" sz="1400" dirty="0" smtClean="0"/>
              <a:t>Dirección General de Planeamiento, Información y Evaluación Educativa</a:t>
            </a:r>
          </a:p>
          <a:p>
            <a:r>
              <a:rPr lang="es-AR" sz="1400" dirty="0" smtClean="0"/>
              <a:t>Área Evaluación de la Calidad Educativa</a:t>
            </a:r>
            <a:endParaRPr lang="es-AR" sz="1400" dirty="0"/>
          </a:p>
        </p:txBody>
      </p:sp>
      <p:pic>
        <p:nvPicPr>
          <p:cNvPr id="1028" name="Picture 4" descr="C:\Users\20289732668\Pictures\sec.JPG"/>
          <p:cNvPicPr>
            <a:picLocks noChangeAspect="1" noChangeArrowheads="1"/>
          </p:cNvPicPr>
          <p:nvPr/>
        </p:nvPicPr>
        <p:blipFill>
          <a:blip r:embed="rId4"/>
          <a:srcRect/>
          <a:stretch>
            <a:fillRect/>
          </a:stretch>
        </p:blipFill>
        <p:spPr bwMode="auto">
          <a:xfrm>
            <a:off x="1833555" y="6286520"/>
            <a:ext cx="1166809" cy="533398"/>
          </a:xfrm>
          <a:prstGeom prst="rect">
            <a:avLst/>
          </a:prstGeom>
          <a:noFill/>
        </p:spPr>
      </p:pic>
      <p:pic>
        <p:nvPicPr>
          <p:cNvPr id="1029" name="Picture 5" descr="C:\Users\20289732668\Pictures\lin.JPG"/>
          <p:cNvPicPr>
            <a:picLocks noChangeAspect="1" noChangeArrowheads="1"/>
          </p:cNvPicPr>
          <p:nvPr/>
        </p:nvPicPr>
        <p:blipFill>
          <a:blip r:embed="rId5"/>
          <a:srcRect/>
          <a:stretch>
            <a:fillRect/>
          </a:stretch>
        </p:blipFill>
        <p:spPr bwMode="auto">
          <a:xfrm>
            <a:off x="3643306" y="6357983"/>
            <a:ext cx="71438" cy="428603"/>
          </a:xfrm>
          <a:prstGeom prst="rect">
            <a:avLst/>
          </a:prstGeom>
          <a:noFill/>
        </p:spPr>
      </p:pic>
      <p:sp>
        <p:nvSpPr>
          <p:cNvPr id="7" name="6 Rectángulo"/>
          <p:cNvSpPr/>
          <p:nvPr/>
        </p:nvSpPr>
        <p:spPr>
          <a:xfrm>
            <a:off x="0" y="6215082"/>
            <a:ext cx="9144000"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3" name="12 CuadroTexto"/>
          <p:cNvSpPr txBox="1"/>
          <p:nvPr/>
        </p:nvSpPr>
        <p:spPr>
          <a:xfrm>
            <a:off x="500034" y="2031864"/>
            <a:ext cx="8143932" cy="1754326"/>
          </a:xfrm>
          <a:prstGeom prst="rect">
            <a:avLst/>
          </a:prstGeom>
          <a:noFill/>
        </p:spPr>
        <p:txBody>
          <a:bodyPr wrap="square" rtlCol="0">
            <a:spAutoFit/>
          </a:bodyPr>
          <a:lstStyle/>
          <a:p>
            <a:pPr algn="ctr"/>
            <a:r>
              <a:rPr lang="es-AR" sz="3200" b="1" dirty="0" smtClean="0">
                <a:solidFill>
                  <a:schemeClr val="tx2">
                    <a:lumMod val="60000"/>
                    <a:lumOff val="40000"/>
                  </a:schemeClr>
                </a:solidFill>
                <a:effectLst>
                  <a:outerShdw blurRad="50800" dist="38100" dir="16200000" rotWithShape="0">
                    <a:prstClr val="black">
                      <a:alpha val="10000"/>
                    </a:prstClr>
                  </a:outerShdw>
                </a:effectLst>
                <a:latin typeface="Trebuchet MS" pitchFamily="34" charset="0"/>
              </a:rPr>
              <a:t>PROCESO DE FORMACIÓN, SENSIBILIZACIÓN Y APLICACIÓN</a:t>
            </a:r>
          </a:p>
          <a:p>
            <a:pPr algn="ctr"/>
            <a:r>
              <a:rPr lang="es-AR" sz="4400" b="1" dirty="0" smtClean="0">
                <a:solidFill>
                  <a:schemeClr val="tx2">
                    <a:lumMod val="60000"/>
                    <a:lumOff val="40000"/>
                  </a:schemeClr>
                </a:solidFill>
                <a:latin typeface="Trebuchet MS" pitchFamily="34" charset="0"/>
              </a:rPr>
              <a:t>-</a:t>
            </a:r>
            <a:r>
              <a:rPr lang="es-AR" sz="4400" b="1" dirty="0" smtClean="0">
                <a:solidFill>
                  <a:schemeClr val="tx2">
                    <a:lumMod val="60000"/>
                    <a:lumOff val="40000"/>
                  </a:schemeClr>
                </a:solidFill>
                <a:effectLst>
                  <a:outerShdw blurRad="50800" dist="38100" dir="18900000" algn="bl" rotWithShape="0">
                    <a:prstClr val="black">
                      <a:alpha val="40000"/>
                    </a:prstClr>
                  </a:outerShdw>
                </a:effectLst>
                <a:latin typeface="Trebuchet MS" pitchFamily="34" charset="0"/>
              </a:rPr>
              <a:t>PROVINCIA DE CÓRDOBA</a:t>
            </a:r>
            <a:r>
              <a:rPr lang="es-AR" sz="4400" b="1" dirty="0" smtClean="0">
                <a:solidFill>
                  <a:schemeClr val="tx2">
                    <a:lumMod val="60000"/>
                    <a:lumOff val="40000"/>
                  </a:schemeClr>
                </a:solidFill>
                <a:latin typeface="Trebuchet MS" pitchFamily="34" charset="0"/>
              </a:rPr>
              <a:t>-</a:t>
            </a:r>
            <a:endParaRPr lang="es-AR" sz="4400" b="1" dirty="0">
              <a:solidFill>
                <a:schemeClr val="tx2">
                  <a:lumMod val="60000"/>
                  <a:lumOff val="40000"/>
                </a:schemeClr>
              </a:solidFill>
              <a:latin typeface="Trebuchet MS"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1000"/>
                                        <p:tgtEl>
                                          <p:spTgt spid="13">
                                            <p:txEl>
                                              <p:pRg st="0" end="0"/>
                                            </p:txEl>
                                          </p:spTgt>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3">
                                            <p:txEl>
                                              <p:pRg st="1" end="1"/>
                                            </p:txEl>
                                          </p:spTgt>
                                        </p:tgtEl>
                                        <p:attrNameLst>
                                          <p:attrName>style.visibility</p:attrName>
                                        </p:attrNameLst>
                                      </p:cBhvr>
                                      <p:to>
                                        <p:strVal val="visible"/>
                                      </p:to>
                                    </p:set>
                                    <p:animEffect transition="in" filter="fade">
                                      <p:cBhvr>
                                        <p:cTn id="11" dur="1000"/>
                                        <p:tgtEl>
                                          <p:spTgt spid="1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uiExpand="1" build="allAtOnce"/>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Imagen 16" descr="D:\2016Natti\logo.jpg"/>
          <p:cNvPicPr>
            <a:picLocks noChangeAspect="1" noChangeArrowheads="1"/>
          </p:cNvPicPr>
          <p:nvPr/>
        </p:nvPicPr>
        <p:blipFill>
          <a:blip r:embed="rId3" cstate="print"/>
          <a:srcRect/>
          <a:stretch>
            <a:fillRect/>
          </a:stretch>
        </p:blipFill>
        <p:spPr bwMode="auto">
          <a:xfrm>
            <a:off x="1" y="6271702"/>
            <a:ext cx="1571604" cy="586298"/>
          </a:xfrm>
          <a:prstGeom prst="rect">
            <a:avLst/>
          </a:prstGeom>
          <a:noFill/>
          <a:ln w="9525">
            <a:noFill/>
            <a:miter lim="800000"/>
            <a:headEnd/>
            <a:tailEnd/>
          </a:ln>
        </p:spPr>
      </p:pic>
      <p:sp>
        <p:nvSpPr>
          <p:cNvPr id="4" name="3 CuadroTexto"/>
          <p:cNvSpPr txBox="1"/>
          <p:nvPr/>
        </p:nvSpPr>
        <p:spPr>
          <a:xfrm>
            <a:off x="3643306" y="6286520"/>
            <a:ext cx="5357850" cy="523220"/>
          </a:xfrm>
          <a:prstGeom prst="rect">
            <a:avLst/>
          </a:prstGeom>
          <a:noFill/>
        </p:spPr>
        <p:txBody>
          <a:bodyPr wrap="square" rtlCol="0">
            <a:spAutoFit/>
          </a:bodyPr>
          <a:lstStyle/>
          <a:p>
            <a:r>
              <a:rPr lang="es-AR" sz="1400" dirty="0" smtClean="0"/>
              <a:t>Dirección General de Planeamiento, Información y Evaluación Educativa</a:t>
            </a:r>
          </a:p>
          <a:p>
            <a:r>
              <a:rPr lang="es-AR" sz="1400" dirty="0" smtClean="0"/>
              <a:t>Área Evaluación de la Calidad Educativa</a:t>
            </a:r>
            <a:endParaRPr lang="es-AR" sz="1400" dirty="0"/>
          </a:p>
        </p:txBody>
      </p:sp>
      <p:pic>
        <p:nvPicPr>
          <p:cNvPr id="1028" name="Picture 4" descr="C:\Users\20289732668\Pictures\sec.JPG"/>
          <p:cNvPicPr>
            <a:picLocks noChangeAspect="1" noChangeArrowheads="1"/>
          </p:cNvPicPr>
          <p:nvPr/>
        </p:nvPicPr>
        <p:blipFill>
          <a:blip r:embed="rId4"/>
          <a:srcRect/>
          <a:stretch>
            <a:fillRect/>
          </a:stretch>
        </p:blipFill>
        <p:spPr bwMode="auto">
          <a:xfrm>
            <a:off x="1833555" y="6286520"/>
            <a:ext cx="1166809" cy="533398"/>
          </a:xfrm>
          <a:prstGeom prst="rect">
            <a:avLst/>
          </a:prstGeom>
          <a:noFill/>
        </p:spPr>
      </p:pic>
      <p:pic>
        <p:nvPicPr>
          <p:cNvPr id="1029" name="Picture 5" descr="C:\Users\20289732668\Pictures\lin.JPG"/>
          <p:cNvPicPr>
            <a:picLocks noChangeAspect="1" noChangeArrowheads="1"/>
          </p:cNvPicPr>
          <p:nvPr/>
        </p:nvPicPr>
        <p:blipFill>
          <a:blip r:embed="rId5"/>
          <a:srcRect/>
          <a:stretch>
            <a:fillRect/>
          </a:stretch>
        </p:blipFill>
        <p:spPr bwMode="auto">
          <a:xfrm>
            <a:off x="3643306" y="6357983"/>
            <a:ext cx="71438" cy="428603"/>
          </a:xfrm>
          <a:prstGeom prst="rect">
            <a:avLst/>
          </a:prstGeom>
          <a:noFill/>
        </p:spPr>
      </p:pic>
      <p:sp>
        <p:nvSpPr>
          <p:cNvPr id="7" name="6 Rectángulo"/>
          <p:cNvSpPr/>
          <p:nvPr/>
        </p:nvSpPr>
        <p:spPr>
          <a:xfrm>
            <a:off x="0" y="6215082"/>
            <a:ext cx="9144000"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3" name="12 CuadroTexto"/>
          <p:cNvSpPr txBox="1"/>
          <p:nvPr/>
        </p:nvSpPr>
        <p:spPr>
          <a:xfrm>
            <a:off x="500034" y="1571612"/>
            <a:ext cx="8143932" cy="2800767"/>
          </a:xfrm>
          <a:prstGeom prst="rect">
            <a:avLst/>
          </a:prstGeom>
          <a:noFill/>
        </p:spPr>
        <p:txBody>
          <a:bodyPr wrap="square" rtlCol="0">
            <a:spAutoFit/>
          </a:bodyPr>
          <a:lstStyle/>
          <a:p>
            <a:pPr algn="just"/>
            <a:r>
              <a:rPr lang="es-AR" sz="1600" b="1" dirty="0" smtClean="0">
                <a:effectLst>
                  <a:outerShdw blurRad="50800" dist="38100" dir="16200000" rotWithShape="0">
                    <a:prstClr val="black">
                      <a:alpha val="10000"/>
                    </a:prstClr>
                  </a:outerShdw>
                </a:effectLst>
                <a:latin typeface="Trebuchet MS" pitchFamily="34" charset="0"/>
              </a:rPr>
              <a:t>Diseñar un operativo provincial para la aplicación de la Evaluación Nacional APRENDER.</a:t>
            </a:r>
          </a:p>
          <a:p>
            <a:pPr algn="just"/>
            <a:endParaRPr lang="es-AR" sz="1600" b="1" dirty="0" smtClean="0">
              <a:effectLst>
                <a:outerShdw blurRad="50800" dist="38100" dir="16200000" rotWithShape="0">
                  <a:prstClr val="black">
                    <a:alpha val="10000"/>
                  </a:prstClr>
                </a:outerShdw>
              </a:effectLst>
              <a:latin typeface="Trebuchet MS" pitchFamily="34" charset="0"/>
            </a:endParaRPr>
          </a:p>
          <a:p>
            <a:pPr algn="just"/>
            <a:r>
              <a:rPr lang="es-AR" sz="1600" b="1" dirty="0" smtClean="0">
                <a:effectLst>
                  <a:outerShdw blurRad="50800" dist="38100" dir="16200000" rotWithShape="0">
                    <a:prstClr val="black">
                      <a:alpha val="10000"/>
                    </a:prstClr>
                  </a:outerShdw>
                </a:effectLst>
                <a:latin typeface="Trebuchet MS" pitchFamily="34" charset="0"/>
              </a:rPr>
              <a:t>Organizar una red territorial de acompañamiento, asesoramiento, sensibilización y formación.</a:t>
            </a:r>
          </a:p>
          <a:p>
            <a:pPr algn="just"/>
            <a:endParaRPr lang="es-AR" sz="1600" b="1" dirty="0" smtClean="0">
              <a:effectLst>
                <a:outerShdw blurRad="50800" dist="38100" dir="16200000" rotWithShape="0">
                  <a:prstClr val="black">
                    <a:alpha val="10000"/>
                  </a:prstClr>
                </a:outerShdw>
              </a:effectLst>
              <a:latin typeface="Trebuchet MS" pitchFamily="34" charset="0"/>
            </a:endParaRPr>
          </a:p>
          <a:p>
            <a:pPr algn="just"/>
            <a:r>
              <a:rPr lang="es-AR" sz="1600" b="1" dirty="0" smtClean="0">
                <a:effectLst>
                  <a:outerShdw blurRad="50800" dist="38100" dir="16200000" rotWithShape="0">
                    <a:prstClr val="black">
                      <a:alpha val="10000"/>
                    </a:prstClr>
                  </a:outerShdw>
                </a:effectLst>
                <a:latin typeface="Trebuchet MS" pitchFamily="34" charset="0"/>
              </a:rPr>
              <a:t>Fortalecer la cultura de la evaluación en los distintos niveles del sistema educativo.</a:t>
            </a:r>
          </a:p>
          <a:p>
            <a:pPr algn="just"/>
            <a:endParaRPr lang="es-AR" sz="1600" b="1" dirty="0" smtClean="0">
              <a:effectLst>
                <a:outerShdw blurRad="50800" dist="38100" dir="16200000" rotWithShape="0">
                  <a:prstClr val="black">
                    <a:alpha val="10000"/>
                  </a:prstClr>
                </a:outerShdw>
              </a:effectLst>
              <a:latin typeface="Trebuchet MS" pitchFamily="34" charset="0"/>
            </a:endParaRPr>
          </a:p>
          <a:p>
            <a:pPr algn="just"/>
            <a:r>
              <a:rPr lang="es-AR" sz="1600" b="1" dirty="0" smtClean="0">
                <a:effectLst>
                  <a:outerShdw blurRad="50800" dist="38100" dir="16200000" rotWithShape="0">
                    <a:prstClr val="black">
                      <a:alpha val="10000"/>
                    </a:prstClr>
                  </a:outerShdw>
                </a:effectLst>
                <a:latin typeface="Trebuchet MS" pitchFamily="34" charset="0"/>
              </a:rPr>
              <a:t>Potenciar el uso de la información relevada para orientar la toma de decisiones en todos los niveles del sistema educativo.</a:t>
            </a:r>
          </a:p>
        </p:txBody>
      </p:sp>
      <p:sp>
        <p:nvSpPr>
          <p:cNvPr id="8" name="7 CuadroTexto"/>
          <p:cNvSpPr txBox="1"/>
          <p:nvPr/>
        </p:nvSpPr>
        <p:spPr>
          <a:xfrm>
            <a:off x="500034" y="661554"/>
            <a:ext cx="5857916" cy="369332"/>
          </a:xfrm>
          <a:prstGeom prst="rect">
            <a:avLst/>
          </a:prstGeom>
          <a:noFill/>
        </p:spPr>
        <p:txBody>
          <a:bodyPr wrap="square" rtlCol="0">
            <a:spAutoFit/>
          </a:bodyPr>
          <a:lstStyle/>
          <a:p>
            <a:pPr algn="just"/>
            <a:r>
              <a:rPr lang="es-AR" b="1" dirty="0" smtClean="0">
                <a:solidFill>
                  <a:schemeClr val="tx2">
                    <a:lumMod val="60000"/>
                    <a:lumOff val="40000"/>
                  </a:schemeClr>
                </a:solidFill>
                <a:effectLst>
                  <a:outerShdw blurRad="50800" dist="38100" dir="16200000" rotWithShape="0">
                    <a:prstClr val="black">
                      <a:alpha val="10000"/>
                    </a:prstClr>
                  </a:outerShdw>
                </a:effectLst>
                <a:latin typeface="Trebuchet MS" pitchFamily="34" charset="0"/>
              </a:rPr>
              <a:t>OBJETIVOS del Área de Evaluación de la DGPIyEE</a:t>
            </a:r>
            <a:endParaRPr lang="es-AR" b="1" dirty="0">
              <a:solidFill>
                <a:schemeClr val="tx2">
                  <a:lumMod val="60000"/>
                  <a:lumOff val="40000"/>
                </a:schemeClr>
              </a:solidFill>
              <a:latin typeface="Trebuchet MS"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20289732668\Desktop\ONE 2016\nodos.jpg"/>
          <p:cNvPicPr>
            <a:picLocks noChangeAspect="1" noChangeArrowheads="1"/>
          </p:cNvPicPr>
          <p:nvPr/>
        </p:nvPicPr>
        <p:blipFill>
          <a:blip r:embed="rId3" cstate="print"/>
          <a:srcRect/>
          <a:stretch>
            <a:fillRect/>
          </a:stretch>
        </p:blipFill>
        <p:spPr bwMode="auto">
          <a:xfrm>
            <a:off x="2928926" y="857232"/>
            <a:ext cx="3214710" cy="5183799"/>
          </a:xfrm>
          <a:prstGeom prst="rect">
            <a:avLst/>
          </a:prstGeom>
          <a:noFill/>
        </p:spPr>
      </p:pic>
      <p:pic>
        <p:nvPicPr>
          <p:cNvPr id="1027" name="Imagen 16" descr="D:\2016Natti\logo.jpg"/>
          <p:cNvPicPr>
            <a:picLocks noChangeAspect="1" noChangeArrowheads="1"/>
          </p:cNvPicPr>
          <p:nvPr/>
        </p:nvPicPr>
        <p:blipFill>
          <a:blip r:embed="rId4" cstate="print"/>
          <a:srcRect/>
          <a:stretch>
            <a:fillRect/>
          </a:stretch>
        </p:blipFill>
        <p:spPr bwMode="auto">
          <a:xfrm>
            <a:off x="1" y="6271702"/>
            <a:ext cx="1571604" cy="586298"/>
          </a:xfrm>
          <a:prstGeom prst="rect">
            <a:avLst/>
          </a:prstGeom>
          <a:noFill/>
          <a:ln w="9525">
            <a:noFill/>
            <a:miter lim="800000"/>
            <a:headEnd/>
            <a:tailEnd/>
          </a:ln>
        </p:spPr>
      </p:pic>
      <p:sp>
        <p:nvSpPr>
          <p:cNvPr id="4" name="3 CuadroTexto"/>
          <p:cNvSpPr txBox="1"/>
          <p:nvPr/>
        </p:nvSpPr>
        <p:spPr>
          <a:xfrm>
            <a:off x="3643306" y="6286520"/>
            <a:ext cx="5357850" cy="523220"/>
          </a:xfrm>
          <a:prstGeom prst="rect">
            <a:avLst/>
          </a:prstGeom>
          <a:noFill/>
        </p:spPr>
        <p:txBody>
          <a:bodyPr wrap="square" rtlCol="0">
            <a:spAutoFit/>
          </a:bodyPr>
          <a:lstStyle/>
          <a:p>
            <a:r>
              <a:rPr lang="es-AR" sz="1400" dirty="0" smtClean="0"/>
              <a:t>Dirección General de Planeamiento, Información y Evaluación Educativa</a:t>
            </a:r>
          </a:p>
          <a:p>
            <a:r>
              <a:rPr lang="es-AR" sz="1400" dirty="0" smtClean="0"/>
              <a:t>Área Evaluación de la Calidad Educativa</a:t>
            </a:r>
            <a:endParaRPr lang="es-AR" sz="1400" dirty="0"/>
          </a:p>
        </p:txBody>
      </p:sp>
      <p:pic>
        <p:nvPicPr>
          <p:cNvPr id="1028" name="Picture 4" descr="C:\Users\20289732668\Pictures\sec.JPG"/>
          <p:cNvPicPr>
            <a:picLocks noChangeAspect="1" noChangeArrowheads="1"/>
          </p:cNvPicPr>
          <p:nvPr/>
        </p:nvPicPr>
        <p:blipFill>
          <a:blip r:embed="rId5"/>
          <a:srcRect/>
          <a:stretch>
            <a:fillRect/>
          </a:stretch>
        </p:blipFill>
        <p:spPr bwMode="auto">
          <a:xfrm>
            <a:off x="1833555" y="6286520"/>
            <a:ext cx="1166809" cy="533398"/>
          </a:xfrm>
          <a:prstGeom prst="rect">
            <a:avLst/>
          </a:prstGeom>
          <a:noFill/>
        </p:spPr>
      </p:pic>
      <p:pic>
        <p:nvPicPr>
          <p:cNvPr id="1029" name="Picture 5" descr="C:\Users\20289732668\Pictures\lin.JPG"/>
          <p:cNvPicPr>
            <a:picLocks noChangeAspect="1" noChangeArrowheads="1"/>
          </p:cNvPicPr>
          <p:nvPr/>
        </p:nvPicPr>
        <p:blipFill>
          <a:blip r:embed="rId6"/>
          <a:srcRect/>
          <a:stretch>
            <a:fillRect/>
          </a:stretch>
        </p:blipFill>
        <p:spPr bwMode="auto">
          <a:xfrm>
            <a:off x="3643306" y="6357983"/>
            <a:ext cx="71438" cy="428603"/>
          </a:xfrm>
          <a:prstGeom prst="rect">
            <a:avLst/>
          </a:prstGeom>
          <a:noFill/>
        </p:spPr>
      </p:pic>
      <p:sp>
        <p:nvSpPr>
          <p:cNvPr id="7" name="6 Rectángulo"/>
          <p:cNvSpPr/>
          <p:nvPr/>
        </p:nvSpPr>
        <p:spPr>
          <a:xfrm>
            <a:off x="0" y="6215082"/>
            <a:ext cx="9144000"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8" name="7 CuadroTexto"/>
          <p:cNvSpPr txBox="1"/>
          <p:nvPr/>
        </p:nvSpPr>
        <p:spPr>
          <a:xfrm>
            <a:off x="2939609" y="214290"/>
            <a:ext cx="3018775" cy="400110"/>
          </a:xfrm>
          <a:prstGeom prst="rect">
            <a:avLst/>
          </a:prstGeom>
          <a:noFill/>
        </p:spPr>
        <p:txBody>
          <a:bodyPr wrap="none" rtlCol="0">
            <a:spAutoFit/>
          </a:bodyPr>
          <a:lstStyle/>
          <a:p>
            <a:r>
              <a:rPr lang="es-AR" sz="2000" b="1" dirty="0" smtClean="0">
                <a:solidFill>
                  <a:schemeClr val="tx2">
                    <a:lumMod val="60000"/>
                    <a:lumOff val="40000"/>
                  </a:schemeClr>
                </a:solidFill>
                <a:latin typeface="Trebuchet MS" pitchFamily="34" charset="0"/>
              </a:rPr>
              <a:t>Distribución por NODOS</a:t>
            </a:r>
            <a:endParaRPr lang="es-AR" sz="2000" b="1" dirty="0">
              <a:solidFill>
                <a:schemeClr val="tx2">
                  <a:lumMod val="60000"/>
                  <a:lumOff val="40000"/>
                </a:schemeClr>
              </a:solidFill>
              <a:latin typeface="Trebuchet MS" pitchFamily="34" charset="0"/>
            </a:endParaRPr>
          </a:p>
        </p:txBody>
      </p:sp>
      <p:cxnSp>
        <p:nvCxnSpPr>
          <p:cNvPr id="10" name="9 Conector recto de flecha"/>
          <p:cNvCxnSpPr/>
          <p:nvPr/>
        </p:nvCxnSpPr>
        <p:spPr>
          <a:xfrm flipV="1">
            <a:off x="5248273" y="1785926"/>
            <a:ext cx="1895495" cy="73343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10 Conector recto de flecha"/>
          <p:cNvCxnSpPr/>
          <p:nvPr/>
        </p:nvCxnSpPr>
        <p:spPr>
          <a:xfrm>
            <a:off x="5000628" y="3500438"/>
            <a:ext cx="2357454"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11 Conector recto de flecha"/>
          <p:cNvCxnSpPr/>
          <p:nvPr/>
        </p:nvCxnSpPr>
        <p:spPr>
          <a:xfrm rot="10800000" flipV="1">
            <a:off x="2000233" y="4213229"/>
            <a:ext cx="207170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13 Conector recto de flecha"/>
          <p:cNvCxnSpPr/>
          <p:nvPr/>
        </p:nvCxnSpPr>
        <p:spPr>
          <a:xfrm>
            <a:off x="4357686" y="2571744"/>
            <a:ext cx="2357454"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14 Conector recto de flecha"/>
          <p:cNvCxnSpPr/>
          <p:nvPr/>
        </p:nvCxnSpPr>
        <p:spPr>
          <a:xfrm rot="10800000">
            <a:off x="2214546" y="1858952"/>
            <a:ext cx="2071702" cy="6985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15 Conector recto de flecha"/>
          <p:cNvCxnSpPr/>
          <p:nvPr/>
        </p:nvCxnSpPr>
        <p:spPr>
          <a:xfrm rot="10800000" flipV="1">
            <a:off x="1857356" y="2571744"/>
            <a:ext cx="214314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16 Conector recto de flecha"/>
          <p:cNvCxnSpPr/>
          <p:nvPr/>
        </p:nvCxnSpPr>
        <p:spPr>
          <a:xfrm rot="10800000" flipV="1">
            <a:off x="1714480" y="3143248"/>
            <a:ext cx="1714512" cy="28575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9" name="18 CuadroTexto"/>
          <p:cNvSpPr txBox="1"/>
          <p:nvPr/>
        </p:nvSpPr>
        <p:spPr>
          <a:xfrm>
            <a:off x="428596" y="1643050"/>
            <a:ext cx="1714512" cy="338554"/>
          </a:xfrm>
          <a:prstGeom prst="rect">
            <a:avLst/>
          </a:prstGeom>
          <a:noFill/>
        </p:spPr>
        <p:txBody>
          <a:bodyPr wrap="square" rtlCol="0">
            <a:spAutoFit/>
          </a:bodyPr>
          <a:lstStyle/>
          <a:p>
            <a:r>
              <a:rPr lang="es-AR" sz="1600" dirty="0" smtClean="0">
                <a:latin typeface="Trebuchet MS" pitchFamily="34" charset="0"/>
              </a:rPr>
              <a:t>Villa del Totoral</a:t>
            </a:r>
            <a:endParaRPr lang="es-AR" sz="1600" dirty="0">
              <a:latin typeface="Trebuchet MS" pitchFamily="34" charset="0"/>
            </a:endParaRPr>
          </a:p>
        </p:txBody>
      </p:sp>
      <p:sp>
        <p:nvSpPr>
          <p:cNvPr id="20" name="19 CuadroTexto"/>
          <p:cNvSpPr txBox="1"/>
          <p:nvPr/>
        </p:nvSpPr>
        <p:spPr>
          <a:xfrm>
            <a:off x="642910" y="2428868"/>
            <a:ext cx="1143008" cy="338554"/>
          </a:xfrm>
          <a:prstGeom prst="rect">
            <a:avLst/>
          </a:prstGeom>
          <a:noFill/>
        </p:spPr>
        <p:txBody>
          <a:bodyPr wrap="square" rtlCol="0">
            <a:spAutoFit/>
          </a:bodyPr>
          <a:lstStyle/>
          <a:p>
            <a:r>
              <a:rPr lang="es-AR" sz="1600" dirty="0" smtClean="0">
                <a:latin typeface="Trebuchet MS" pitchFamily="34" charset="0"/>
              </a:rPr>
              <a:t>Carlos Paz</a:t>
            </a:r>
            <a:endParaRPr lang="es-AR" sz="1600" dirty="0">
              <a:latin typeface="Trebuchet MS" pitchFamily="34" charset="0"/>
            </a:endParaRPr>
          </a:p>
        </p:txBody>
      </p:sp>
      <p:sp>
        <p:nvSpPr>
          <p:cNvPr id="21" name="20 CuadroTexto"/>
          <p:cNvSpPr txBox="1"/>
          <p:nvPr/>
        </p:nvSpPr>
        <p:spPr>
          <a:xfrm>
            <a:off x="500034" y="3233322"/>
            <a:ext cx="1357322" cy="338554"/>
          </a:xfrm>
          <a:prstGeom prst="rect">
            <a:avLst/>
          </a:prstGeom>
          <a:noFill/>
        </p:spPr>
        <p:txBody>
          <a:bodyPr wrap="square" rtlCol="0">
            <a:spAutoFit/>
          </a:bodyPr>
          <a:lstStyle/>
          <a:p>
            <a:r>
              <a:rPr lang="es-AR" sz="1600" dirty="0" smtClean="0">
                <a:latin typeface="Trebuchet MS" pitchFamily="34" charset="0"/>
              </a:rPr>
              <a:t>Villa Dolores</a:t>
            </a:r>
            <a:endParaRPr lang="es-AR" sz="1600" dirty="0">
              <a:latin typeface="Trebuchet MS" pitchFamily="34" charset="0"/>
            </a:endParaRPr>
          </a:p>
        </p:txBody>
      </p:sp>
      <p:sp>
        <p:nvSpPr>
          <p:cNvPr id="22" name="21 CuadroTexto"/>
          <p:cNvSpPr txBox="1"/>
          <p:nvPr/>
        </p:nvSpPr>
        <p:spPr>
          <a:xfrm>
            <a:off x="785786" y="4071942"/>
            <a:ext cx="1143008" cy="338554"/>
          </a:xfrm>
          <a:prstGeom prst="rect">
            <a:avLst/>
          </a:prstGeom>
          <a:noFill/>
        </p:spPr>
        <p:txBody>
          <a:bodyPr wrap="square" rtlCol="0">
            <a:spAutoFit/>
          </a:bodyPr>
          <a:lstStyle/>
          <a:p>
            <a:r>
              <a:rPr lang="es-AR" sz="1600" dirty="0" smtClean="0">
                <a:latin typeface="Trebuchet MS" pitchFamily="34" charset="0"/>
              </a:rPr>
              <a:t>Río Cuarto</a:t>
            </a:r>
            <a:endParaRPr lang="es-AR" sz="1600" dirty="0">
              <a:latin typeface="Trebuchet MS" pitchFamily="34" charset="0"/>
            </a:endParaRPr>
          </a:p>
        </p:txBody>
      </p:sp>
      <p:sp>
        <p:nvSpPr>
          <p:cNvPr id="23" name="22 CuadroTexto"/>
          <p:cNvSpPr txBox="1"/>
          <p:nvPr/>
        </p:nvSpPr>
        <p:spPr>
          <a:xfrm>
            <a:off x="7215206" y="1571612"/>
            <a:ext cx="1000132" cy="338554"/>
          </a:xfrm>
          <a:prstGeom prst="rect">
            <a:avLst/>
          </a:prstGeom>
          <a:noFill/>
        </p:spPr>
        <p:txBody>
          <a:bodyPr wrap="square" rtlCol="0">
            <a:spAutoFit/>
          </a:bodyPr>
          <a:lstStyle/>
          <a:p>
            <a:r>
              <a:rPr lang="es-AR" sz="1600" dirty="0" smtClean="0">
                <a:latin typeface="Trebuchet MS" pitchFamily="34" charset="0"/>
              </a:rPr>
              <a:t>Arroyito</a:t>
            </a:r>
            <a:endParaRPr lang="es-AR" sz="1600" dirty="0">
              <a:latin typeface="Trebuchet MS" pitchFamily="34" charset="0"/>
            </a:endParaRPr>
          </a:p>
        </p:txBody>
      </p:sp>
      <p:sp>
        <p:nvSpPr>
          <p:cNvPr id="24" name="23 CuadroTexto"/>
          <p:cNvSpPr txBox="1"/>
          <p:nvPr/>
        </p:nvSpPr>
        <p:spPr>
          <a:xfrm>
            <a:off x="6786578" y="2357430"/>
            <a:ext cx="1571636" cy="507831"/>
          </a:xfrm>
          <a:prstGeom prst="rect">
            <a:avLst/>
          </a:prstGeom>
          <a:noFill/>
        </p:spPr>
        <p:txBody>
          <a:bodyPr wrap="square" rtlCol="0">
            <a:spAutoFit/>
          </a:bodyPr>
          <a:lstStyle/>
          <a:p>
            <a:r>
              <a:rPr lang="es-AR" sz="1600" dirty="0" smtClean="0">
                <a:latin typeface="Trebuchet MS" pitchFamily="34" charset="0"/>
              </a:rPr>
              <a:t>Capital Norte</a:t>
            </a:r>
          </a:p>
          <a:p>
            <a:pPr algn="ctr"/>
            <a:r>
              <a:rPr lang="es-AR" sz="1100" dirty="0" smtClean="0">
                <a:latin typeface="Trebuchet MS" pitchFamily="34" charset="0"/>
              </a:rPr>
              <a:t>Capital - Colón</a:t>
            </a:r>
            <a:endParaRPr lang="es-AR" sz="1100" dirty="0">
              <a:latin typeface="Trebuchet MS" pitchFamily="34" charset="0"/>
            </a:endParaRPr>
          </a:p>
        </p:txBody>
      </p:sp>
      <p:sp>
        <p:nvSpPr>
          <p:cNvPr id="25" name="24 CuadroTexto"/>
          <p:cNvSpPr txBox="1"/>
          <p:nvPr/>
        </p:nvSpPr>
        <p:spPr>
          <a:xfrm>
            <a:off x="7500958" y="3357562"/>
            <a:ext cx="1214446" cy="338554"/>
          </a:xfrm>
          <a:prstGeom prst="rect">
            <a:avLst/>
          </a:prstGeom>
          <a:noFill/>
        </p:spPr>
        <p:txBody>
          <a:bodyPr wrap="square" rtlCol="0">
            <a:spAutoFit/>
          </a:bodyPr>
          <a:lstStyle/>
          <a:p>
            <a:r>
              <a:rPr lang="es-AR" sz="1600" dirty="0" smtClean="0">
                <a:latin typeface="Trebuchet MS" pitchFamily="34" charset="0"/>
              </a:rPr>
              <a:t>Villa María</a:t>
            </a:r>
            <a:endParaRPr lang="es-AR" sz="1600" dirty="0">
              <a:latin typeface="Trebuchet MS" pitchFamily="34" charset="0"/>
            </a:endParaRPr>
          </a:p>
        </p:txBody>
      </p:sp>
      <p:sp>
        <p:nvSpPr>
          <p:cNvPr id="27" name="26 CuadroTexto"/>
          <p:cNvSpPr txBox="1"/>
          <p:nvPr/>
        </p:nvSpPr>
        <p:spPr>
          <a:xfrm>
            <a:off x="214282" y="1857364"/>
            <a:ext cx="2214578" cy="430887"/>
          </a:xfrm>
          <a:prstGeom prst="rect">
            <a:avLst/>
          </a:prstGeom>
          <a:noFill/>
        </p:spPr>
        <p:txBody>
          <a:bodyPr wrap="square" rtlCol="0">
            <a:spAutoFit/>
          </a:bodyPr>
          <a:lstStyle/>
          <a:p>
            <a:pPr algn="ctr"/>
            <a:r>
              <a:rPr lang="es-AR" sz="1100" dirty="0" smtClean="0">
                <a:latin typeface="Trebuchet MS" pitchFamily="34" charset="0"/>
              </a:rPr>
              <a:t>Tulumba – Río Seco – Totoral Ischilín - Sobremonte</a:t>
            </a:r>
            <a:endParaRPr lang="es-AR" sz="1100" dirty="0">
              <a:latin typeface="Trebuchet MS" pitchFamily="34" charset="0"/>
            </a:endParaRPr>
          </a:p>
        </p:txBody>
      </p:sp>
      <p:sp>
        <p:nvSpPr>
          <p:cNvPr id="28" name="27 CuadroTexto"/>
          <p:cNvSpPr txBox="1"/>
          <p:nvPr/>
        </p:nvSpPr>
        <p:spPr>
          <a:xfrm>
            <a:off x="142844" y="2643182"/>
            <a:ext cx="2214578" cy="430887"/>
          </a:xfrm>
          <a:prstGeom prst="rect">
            <a:avLst/>
          </a:prstGeom>
          <a:noFill/>
        </p:spPr>
        <p:txBody>
          <a:bodyPr wrap="square" rtlCol="0">
            <a:spAutoFit/>
          </a:bodyPr>
          <a:lstStyle/>
          <a:p>
            <a:pPr algn="ctr"/>
            <a:r>
              <a:rPr lang="es-AR" sz="1100" dirty="0" smtClean="0">
                <a:latin typeface="Trebuchet MS" pitchFamily="34" charset="0"/>
              </a:rPr>
              <a:t>Calamuchita – Santa María Punilla – Cruz del Eje</a:t>
            </a:r>
            <a:endParaRPr lang="es-AR" sz="1100" dirty="0">
              <a:latin typeface="Trebuchet MS" pitchFamily="34" charset="0"/>
            </a:endParaRPr>
          </a:p>
        </p:txBody>
      </p:sp>
      <p:sp>
        <p:nvSpPr>
          <p:cNvPr id="30" name="29 CuadroTexto"/>
          <p:cNvSpPr txBox="1"/>
          <p:nvPr/>
        </p:nvSpPr>
        <p:spPr>
          <a:xfrm>
            <a:off x="71406" y="3498179"/>
            <a:ext cx="2214578" cy="430887"/>
          </a:xfrm>
          <a:prstGeom prst="rect">
            <a:avLst/>
          </a:prstGeom>
          <a:noFill/>
        </p:spPr>
        <p:txBody>
          <a:bodyPr wrap="square" rtlCol="0">
            <a:spAutoFit/>
          </a:bodyPr>
          <a:lstStyle/>
          <a:p>
            <a:pPr algn="ctr"/>
            <a:r>
              <a:rPr lang="es-AR" sz="1100" dirty="0" smtClean="0">
                <a:latin typeface="Trebuchet MS" pitchFamily="34" charset="0"/>
              </a:rPr>
              <a:t>Minas – Pocho</a:t>
            </a:r>
          </a:p>
          <a:p>
            <a:pPr algn="ctr"/>
            <a:r>
              <a:rPr lang="es-AR" sz="1100" dirty="0" smtClean="0">
                <a:latin typeface="Trebuchet MS" pitchFamily="34" charset="0"/>
              </a:rPr>
              <a:t> San Alberto - San Javier</a:t>
            </a:r>
            <a:endParaRPr lang="es-AR" sz="1100" dirty="0">
              <a:latin typeface="Trebuchet MS" pitchFamily="34" charset="0"/>
            </a:endParaRPr>
          </a:p>
        </p:txBody>
      </p:sp>
      <p:sp>
        <p:nvSpPr>
          <p:cNvPr id="31" name="30 CuadroTexto"/>
          <p:cNvSpPr txBox="1"/>
          <p:nvPr/>
        </p:nvSpPr>
        <p:spPr>
          <a:xfrm>
            <a:off x="214282" y="4286256"/>
            <a:ext cx="2214578" cy="430887"/>
          </a:xfrm>
          <a:prstGeom prst="rect">
            <a:avLst/>
          </a:prstGeom>
          <a:noFill/>
        </p:spPr>
        <p:txBody>
          <a:bodyPr wrap="square" rtlCol="0">
            <a:spAutoFit/>
          </a:bodyPr>
          <a:lstStyle/>
          <a:p>
            <a:pPr algn="ctr"/>
            <a:r>
              <a:rPr lang="es-AR" sz="1100" dirty="0" smtClean="0">
                <a:latin typeface="Trebuchet MS" pitchFamily="34" charset="0"/>
              </a:rPr>
              <a:t>Río Cuarto – Juárez Celman – Gral. Roca – Pte. Roque </a:t>
            </a:r>
            <a:r>
              <a:rPr lang="es-AR" sz="1100" dirty="0" smtClean="0">
                <a:latin typeface="Trebuchet MS" pitchFamily="34" charset="0"/>
              </a:rPr>
              <a:t>S. </a:t>
            </a:r>
            <a:r>
              <a:rPr lang="es-AR" sz="1100" dirty="0" smtClean="0">
                <a:latin typeface="Trebuchet MS" pitchFamily="34" charset="0"/>
              </a:rPr>
              <a:t>Peña</a:t>
            </a:r>
            <a:endParaRPr lang="es-AR" sz="1100" dirty="0">
              <a:latin typeface="Trebuchet MS" pitchFamily="34" charset="0"/>
            </a:endParaRPr>
          </a:p>
        </p:txBody>
      </p:sp>
      <p:sp>
        <p:nvSpPr>
          <p:cNvPr id="32" name="31 CuadroTexto"/>
          <p:cNvSpPr txBox="1"/>
          <p:nvPr/>
        </p:nvSpPr>
        <p:spPr>
          <a:xfrm>
            <a:off x="6858016" y="1785926"/>
            <a:ext cx="2214578" cy="430887"/>
          </a:xfrm>
          <a:prstGeom prst="rect">
            <a:avLst/>
          </a:prstGeom>
          <a:noFill/>
        </p:spPr>
        <p:txBody>
          <a:bodyPr wrap="square" rtlCol="0">
            <a:spAutoFit/>
          </a:bodyPr>
          <a:lstStyle/>
          <a:p>
            <a:pPr algn="ctr"/>
            <a:r>
              <a:rPr lang="es-AR" sz="1100" dirty="0" smtClean="0">
                <a:latin typeface="Trebuchet MS" pitchFamily="34" charset="0"/>
              </a:rPr>
              <a:t>Río Primero – Río Segundo </a:t>
            </a:r>
          </a:p>
          <a:p>
            <a:pPr algn="ctr"/>
            <a:r>
              <a:rPr lang="es-AR" sz="1100" dirty="0" smtClean="0">
                <a:latin typeface="Trebuchet MS" pitchFamily="34" charset="0"/>
              </a:rPr>
              <a:t> San Justo</a:t>
            </a:r>
            <a:endParaRPr lang="es-AR" sz="1100" dirty="0">
              <a:latin typeface="Trebuchet MS" pitchFamily="34" charset="0"/>
            </a:endParaRPr>
          </a:p>
        </p:txBody>
      </p:sp>
      <p:sp>
        <p:nvSpPr>
          <p:cNvPr id="33" name="32 CuadroTexto"/>
          <p:cNvSpPr txBox="1"/>
          <p:nvPr/>
        </p:nvSpPr>
        <p:spPr>
          <a:xfrm>
            <a:off x="6858016" y="3571876"/>
            <a:ext cx="2286016" cy="430887"/>
          </a:xfrm>
          <a:prstGeom prst="rect">
            <a:avLst/>
          </a:prstGeom>
          <a:noFill/>
        </p:spPr>
        <p:txBody>
          <a:bodyPr wrap="square" rtlCol="0">
            <a:spAutoFit/>
          </a:bodyPr>
          <a:lstStyle/>
          <a:p>
            <a:pPr algn="ctr"/>
            <a:r>
              <a:rPr lang="es-AR" sz="1100" dirty="0" smtClean="0">
                <a:latin typeface="Trebuchet MS" pitchFamily="34" charset="0"/>
              </a:rPr>
              <a:t>Tercero Arriba – Unión </a:t>
            </a:r>
          </a:p>
          <a:p>
            <a:pPr algn="ctr"/>
            <a:r>
              <a:rPr lang="es-AR" sz="1100" dirty="0" smtClean="0">
                <a:latin typeface="Trebuchet MS" pitchFamily="34" charset="0"/>
              </a:rPr>
              <a:t>Gral. San Martín – Marcos Juárez</a:t>
            </a:r>
            <a:endParaRPr lang="es-AR" sz="1100" dirty="0">
              <a:latin typeface="Trebuchet MS" pitchFamily="34" charset="0"/>
            </a:endParaRPr>
          </a:p>
        </p:txBody>
      </p:sp>
      <p:cxnSp>
        <p:nvCxnSpPr>
          <p:cNvPr id="38" name="37 Conector recto de flecha"/>
          <p:cNvCxnSpPr/>
          <p:nvPr/>
        </p:nvCxnSpPr>
        <p:spPr>
          <a:xfrm>
            <a:off x="4357686" y="2714620"/>
            <a:ext cx="2357454" cy="28575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1" name="40 CuadroTexto"/>
          <p:cNvSpPr txBox="1"/>
          <p:nvPr/>
        </p:nvSpPr>
        <p:spPr>
          <a:xfrm>
            <a:off x="6786578" y="2857496"/>
            <a:ext cx="1214446" cy="507831"/>
          </a:xfrm>
          <a:prstGeom prst="rect">
            <a:avLst/>
          </a:prstGeom>
          <a:noFill/>
        </p:spPr>
        <p:txBody>
          <a:bodyPr wrap="square" rtlCol="0">
            <a:spAutoFit/>
          </a:bodyPr>
          <a:lstStyle/>
          <a:p>
            <a:r>
              <a:rPr lang="es-AR" sz="1600" dirty="0" smtClean="0">
                <a:latin typeface="Trebuchet MS" pitchFamily="34" charset="0"/>
              </a:rPr>
              <a:t>Capital Sur</a:t>
            </a:r>
          </a:p>
          <a:p>
            <a:pPr algn="ctr"/>
            <a:r>
              <a:rPr lang="es-AR" sz="1100" dirty="0" smtClean="0">
                <a:latin typeface="Trebuchet MS" pitchFamily="34" charset="0"/>
              </a:rPr>
              <a:t>Capital</a:t>
            </a:r>
            <a:endParaRPr lang="es-AR" sz="1100" dirty="0">
              <a:latin typeface="Trebuchet MS"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2000"/>
                                        <p:tgtEl>
                                          <p:spTgt spid="8">
                                            <p:txEl>
                                              <p:pRg st="0" end="0"/>
                                            </p:txEl>
                                          </p:spTgt>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childTnLst>
                                </p:cTn>
                              </p:par>
                            </p:childTnLst>
                          </p:cTn>
                        </p:par>
                        <p:par>
                          <p:cTn id="20" fill="hold">
                            <p:stCondLst>
                              <p:cond delay="500"/>
                            </p:stCondLst>
                            <p:childTnLst>
                              <p:par>
                                <p:cTn id="21" presetID="10" presetClass="entr" presetSubtype="0" fill="hold" nodeType="after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fade">
                                      <p:cBhvr>
                                        <p:cTn id="23" dur="500"/>
                                        <p:tgtEl>
                                          <p:spTgt spid="38"/>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1"/>
                                        </p:tgtEl>
                                        <p:attrNameLst>
                                          <p:attrName>style.visibility</p:attrName>
                                        </p:attrNameLst>
                                      </p:cBhvr>
                                      <p:to>
                                        <p:strVal val="visible"/>
                                      </p:to>
                                    </p:set>
                                    <p:animEffect transition="in" filter="fade">
                                      <p:cBhvr>
                                        <p:cTn id="26" dur="500"/>
                                        <p:tgtEl>
                                          <p:spTgt spid="41"/>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500"/>
                                        <p:tgtEl>
                                          <p:spTgt spid="23"/>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fade">
                                      <p:cBhvr>
                                        <p:cTn id="37" dur="500"/>
                                        <p:tgtEl>
                                          <p:spTgt spid="3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500"/>
                                        <p:tgtEl>
                                          <p:spTgt spid="11"/>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fade">
                                      <p:cBhvr>
                                        <p:cTn id="45" dur="500"/>
                                        <p:tgtEl>
                                          <p:spTgt spid="25"/>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33"/>
                                        </p:tgtEl>
                                        <p:attrNameLst>
                                          <p:attrName>style.visibility</p:attrName>
                                        </p:attrNameLst>
                                      </p:cBhvr>
                                      <p:to>
                                        <p:strVal val="visible"/>
                                      </p:to>
                                    </p:set>
                                    <p:animEffect transition="in" filter="fade">
                                      <p:cBhvr>
                                        <p:cTn id="48" dur="500"/>
                                        <p:tgtEl>
                                          <p:spTgt spid="33"/>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500"/>
                                        <p:tgtEl>
                                          <p:spTgt spid="12"/>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2"/>
                                        </p:tgtEl>
                                        <p:attrNameLst>
                                          <p:attrName>style.visibility</p:attrName>
                                        </p:attrNameLst>
                                      </p:cBhvr>
                                      <p:to>
                                        <p:strVal val="visible"/>
                                      </p:to>
                                    </p:set>
                                    <p:animEffect transition="in" filter="fade">
                                      <p:cBhvr>
                                        <p:cTn id="56" dur="500"/>
                                        <p:tgtEl>
                                          <p:spTgt spid="22"/>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31"/>
                                        </p:tgtEl>
                                        <p:attrNameLst>
                                          <p:attrName>style.visibility</p:attrName>
                                        </p:attrNameLst>
                                      </p:cBhvr>
                                      <p:to>
                                        <p:strVal val="visible"/>
                                      </p:to>
                                    </p:set>
                                    <p:animEffect transition="in" filter="fade">
                                      <p:cBhvr>
                                        <p:cTn id="59" dur="500"/>
                                        <p:tgtEl>
                                          <p:spTgt spid="31"/>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16"/>
                                        </p:tgtEl>
                                        <p:attrNameLst>
                                          <p:attrName>style.visibility</p:attrName>
                                        </p:attrNameLst>
                                      </p:cBhvr>
                                      <p:to>
                                        <p:strVal val="visible"/>
                                      </p:to>
                                    </p:set>
                                    <p:animEffect transition="in" filter="fade">
                                      <p:cBhvr>
                                        <p:cTn id="64" dur="500"/>
                                        <p:tgtEl>
                                          <p:spTgt spid="16"/>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fade">
                                      <p:cBhvr>
                                        <p:cTn id="67" dur="500"/>
                                        <p:tgtEl>
                                          <p:spTgt spid="20"/>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8"/>
                                        </p:tgtEl>
                                        <p:attrNameLst>
                                          <p:attrName>style.visibility</p:attrName>
                                        </p:attrNameLst>
                                      </p:cBhvr>
                                      <p:to>
                                        <p:strVal val="visible"/>
                                      </p:to>
                                    </p:set>
                                    <p:animEffect transition="in" filter="fade">
                                      <p:cBhvr>
                                        <p:cTn id="70" dur="500"/>
                                        <p:tgtEl>
                                          <p:spTgt spid="28"/>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nodeType="clickEffect">
                                  <p:stCondLst>
                                    <p:cond delay="0"/>
                                  </p:stCondLst>
                                  <p:childTnLst>
                                    <p:set>
                                      <p:cBhvr>
                                        <p:cTn id="74" dur="1" fill="hold">
                                          <p:stCondLst>
                                            <p:cond delay="0"/>
                                          </p:stCondLst>
                                        </p:cTn>
                                        <p:tgtEl>
                                          <p:spTgt spid="15"/>
                                        </p:tgtEl>
                                        <p:attrNameLst>
                                          <p:attrName>style.visibility</p:attrName>
                                        </p:attrNameLst>
                                      </p:cBhvr>
                                      <p:to>
                                        <p:strVal val="visible"/>
                                      </p:to>
                                    </p:set>
                                    <p:animEffect transition="in" filter="fade">
                                      <p:cBhvr>
                                        <p:cTn id="75" dur="500"/>
                                        <p:tgtEl>
                                          <p:spTgt spid="15"/>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19"/>
                                        </p:tgtEl>
                                        <p:attrNameLst>
                                          <p:attrName>style.visibility</p:attrName>
                                        </p:attrNameLst>
                                      </p:cBhvr>
                                      <p:to>
                                        <p:strVal val="visible"/>
                                      </p:to>
                                    </p:set>
                                    <p:animEffect transition="in" filter="fade">
                                      <p:cBhvr>
                                        <p:cTn id="78" dur="500"/>
                                        <p:tgtEl>
                                          <p:spTgt spid="19"/>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27"/>
                                        </p:tgtEl>
                                        <p:attrNameLst>
                                          <p:attrName>style.visibility</p:attrName>
                                        </p:attrNameLst>
                                      </p:cBhvr>
                                      <p:to>
                                        <p:strVal val="visible"/>
                                      </p:to>
                                    </p:set>
                                    <p:animEffect transition="in" filter="fade">
                                      <p:cBhvr>
                                        <p:cTn id="81" dur="500"/>
                                        <p:tgtEl>
                                          <p:spTgt spid="27"/>
                                        </p:tgtEl>
                                      </p:cBhvr>
                                    </p:animEffect>
                                  </p:childTnLst>
                                </p:cTn>
                              </p:par>
                            </p:childTnLst>
                          </p:cTn>
                        </p:par>
                      </p:childTnLst>
                    </p:cTn>
                  </p:par>
                  <p:par>
                    <p:cTn id="82" fill="hold">
                      <p:stCondLst>
                        <p:cond delay="indefinite"/>
                      </p:stCondLst>
                      <p:childTnLst>
                        <p:par>
                          <p:cTn id="83" fill="hold">
                            <p:stCondLst>
                              <p:cond delay="0"/>
                            </p:stCondLst>
                            <p:childTnLst>
                              <p:par>
                                <p:cTn id="84" presetID="10" presetClass="entr" presetSubtype="0" fill="hold" nodeType="clickEffect">
                                  <p:stCondLst>
                                    <p:cond delay="0"/>
                                  </p:stCondLst>
                                  <p:childTnLst>
                                    <p:set>
                                      <p:cBhvr>
                                        <p:cTn id="85" dur="1" fill="hold">
                                          <p:stCondLst>
                                            <p:cond delay="0"/>
                                          </p:stCondLst>
                                        </p:cTn>
                                        <p:tgtEl>
                                          <p:spTgt spid="17"/>
                                        </p:tgtEl>
                                        <p:attrNameLst>
                                          <p:attrName>style.visibility</p:attrName>
                                        </p:attrNameLst>
                                      </p:cBhvr>
                                      <p:to>
                                        <p:strVal val="visible"/>
                                      </p:to>
                                    </p:set>
                                    <p:animEffect transition="in" filter="fade">
                                      <p:cBhvr>
                                        <p:cTn id="86" dur="500"/>
                                        <p:tgtEl>
                                          <p:spTgt spid="17"/>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21"/>
                                        </p:tgtEl>
                                        <p:attrNameLst>
                                          <p:attrName>style.visibility</p:attrName>
                                        </p:attrNameLst>
                                      </p:cBhvr>
                                      <p:to>
                                        <p:strVal val="visible"/>
                                      </p:to>
                                    </p:set>
                                    <p:animEffect transition="in" filter="fade">
                                      <p:cBhvr>
                                        <p:cTn id="89" dur="500"/>
                                        <p:tgtEl>
                                          <p:spTgt spid="21"/>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30"/>
                                        </p:tgtEl>
                                        <p:attrNameLst>
                                          <p:attrName>style.visibility</p:attrName>
                                        </p:attrNameLst>
                                      </p:cBhvr>
                                      <p:to>
                                        <p:strVal val="visible"/>
                                      </p:to>
                                    </p:set>
                                    <p:animEffect transition="in" filter="fade">
                                      <p:cBhvr>
                                        <p:cTn id="9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allAtOnce"/>
      <p:bldP spid="19" grpId="0"/>
      <p:bldP spid="20" grpId="0"/>
      <p:bldP spid="21" grpId="0"/>
      <p:bldP spid="22" grpId="0"/>
      <p:bldP spid="23" grpId="0"/>
      <p:bldP spid="24" grpId="0"/>
      <p:bldP spid="25" grpId="0"/>
      <p:bldP spid="27" grpId="0"/>
      <p:bldP spid="28" grpId="0"/>
      <p:bldP spid="30" grpId="0"/>
      <p:bldP spid="31" grpId="0"/>
      <p:bldP spid="32" grpId="0"/>
      <p:bldP spid="33" grpId="0"/>
      <p:bldP spid="4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Imagen 16" descr="D:\2016Natti\logo.jpg"/>
          <p:cNvPicPr>
            <a:picLocks noChangeAspect="1" noChangeArrowheads="1"/>
          </p:cNvPicPr>
          <p:nvPr/>
        </p:nvPicPr>
        <p:blipFill>
          <a:blip r:embed="rId3" cstate="print"/>
          <a:srcRect/>
          <a:stretch>
            <a:fillRect/>
          </a:stretch>
        </p:blipFill>
        <p:spPr bwMode="auto">
          <a:xfrm>
            <a:off x="1" y="6271702"/>
            <a:ext cx="1571604" cy="586298"/>
          </a:xfrm>
          <a:prstGeom prst="rect">
            <a:avLst/>
          </a:prstGeom>
          <a:noFill/>
          <a:ln w="9525">
            <a:noFill/>
            <a:miter lim="800000"/>
            <a:headEnd/>
            <a:tailEnd/>
          </a:ln>
        </p:spPr>
      </p:pic>
      <p:sp>
        <p:nvSpPr>
          <p:cNvPr id="4" name="3 CuadroTexto"/>
          <p:cNvSpPr txBox="1"/>
          <p:nvPr/>
        </p:nvSpPr>
        <p:spPr>
          <a:xfrm>
            <a:off x="3643306" y="6286520"/>
            <a:ext cx="5357850" cy="523220"/>
          </a:xfrm>
          <a:prstGeom prst="rect">
            <a:avLst/>
          </a:prstGeom>
          <a:noFill/>
        </p:spPr>
        <p:txBody>
          <a:bodyPr wrap="square" rtlCol="0">
            <a:spAutoFit/>
          </a:bodyPr>
          <a:lstStyle/>
          <a:p>
            <a:r>
              <a:rPr lang="es-AR" sz="1400" dirty="0" smtClean="0"/>
              <a:t>Dirección General de Planeamiento, Información y Evaluación Educativa</a:t>
            </a:r>
          </a:p>
          <a:p>
            <a:r>
              <a:rPr lang="es-AR" sz="1400" dirty="0" smtClean="0"/>
              <a:t>Área Evaluación de la Calidad Educativa</a:t>
            </a:r>
            <a:endParaRPr lang="es-AR" sz="1400" dirty="0"/>
          </a:p>
        </p:txBody>
      </p:sp>
      <p:pic>
        <p:nvPicPr>
          <p:cNvPr id="1028" name="Picture 4" descr="C:\Users\20289732668\Pictures\sec.JPG"/>
          <p:cNvPicPr>
            <a:picLocks noChangeAspect="1" noChangeArrowheads="1"/>
          </p:cNvPicPr>
          <p:nvPr/>
        </p:nvPicPr>
        <p:blipFill>
          <a:blip r:embed="rId4"/>
          <a:srcRect/>
          <a:stretch>
            <a:fillRect/>
          </a:stretch>
        </p:blipFill>
        <p:spPr bwMode="auto">
          <a:xfrm>
            <a:off x="1833555" y="6286520"/>
            <a:ext cx="1166809" cy="533398"/>
          </a:xfrm>
          <a:prstGeom prst="rect">
            <a:avLst/>
          </a:prstGeom>
          <a:noFill/>
        </p:spPr>
      </p:pic>
      <p:pic>
        <p:nvPicPr>
          <p:cNvPr id="1029" name="Picture 5" descr="C:\Users\20289732668\Pictures\lin.JPG"/>
          <p:cNvPicPr>
            <a:picLocks noChangeAspect="1" noChangeArrowheads="1"/>
          </p:cNvPicPr>
          <p:nvPr/>
        </p:nvPicPr>
        <p:blipFill>
          <a:blip r:embed="rId5"/>
          <a:srcRect/>
          <a:stretch>
            <a:fillRect/>
          </a:stretch>
        </p:blipFill>
        <p:spPr bwMode="auto">
          <a:xfrm>
            <a:off x="3643306" y="6357983"/>
            <a:ext cx="71438" cy="428603"/>
          </a:xfrm>
          <a:prstGeom prst="rect">
            <a:avLst/>
          </a:prstGeom>
          <a:noFill/>
        </p:spPr>
      </p:pic>
      <p:sp>
        <p:nvSpPr>
          <p:cNvPr id="7" name="6 Rectángulo"/>
          <p:cNvSpPr/>
          <p:nvPr/>
        </p:nvSpPr>
        <p:spPr>
          <a:xfrm>
            <a:off x="0" y="6215082"/>
            <a:ext cx="9144000"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8" name="7 CuadroTexto"/>
          <p:cNvSpPr txBox="1"/>
          <p:nvPr/>
        </p:nvSpPr>
        <p:spPr>
          <a:xfrm>
            <a:off x="2939609" y="214290"/>
            <a:ext cx="2755883" cy="400110"/>
          </a:xfrm>
          <a:prstGeom prst="rect">
            <a:avLst/>
          </a:prstGeom>
          <a:noFill/>
        </p:spPr>
        <p:txBody>
          <a:bodyPr wrap="none" rtlCol="0">
            <a:spAutoFit/>
          </a:bodyPr>
          <a:lstStyle/>
          <a:p>
            <a:r>
              <a:rPr lang="es-AR" sz="2000" b="1" dirty="0" smtClean="0">
                <a:solidFill>
                  <a:schemeClr val="tx2">
                    <a:lumMod val="60000"/>
                    <a:lumOff val="40000"/>
                  </a:schemeClr>
                </a:solidFill>
                <a:latin typeface="Trebuchet MS" pitchFamily="34" charset="0"/>
              </a:rPr>
              <a:t>Actores del operativo</a:t>
            </a:r>
            <a:endParaRPr lang="es-AR" sz="2000" b="1" dirty="0">
              <a:solidFill>
                <a:schemeClr val="tx2">
                  <a:lumMod val="60000"/>
                  <a:lumOff val="40000"/>
                </a:schemeClr>
              </a:solidFill>
              <a:latin typeface="Trebuchet MS" pitchFamily="34" charset="0"/>
            </a:endParaRPr>
          </a:p>
        </p:txBody>
      </p:sp>
      <p:sp>
        <p:nvSpPr>
          <p:cNvPr id="29" name="28 CuadroTexto"/>
          <p:cNvSpPr txBox="1"/>
          <p:nvPr/>
        </p:nvSpPr>
        <p:spPr>
          <a:xfrm>
            <a:off x="2285984" y="642918"/>
            <a:ext cx="3857652" cy="646331"/>
          </a:xfrm>
          <a:prstGeom prst="rect">
            <a:avLst/>
          </a:prstGeom>
          <a:solidFill>
            <a:schemeClr val="tx2">
              <a:lumMod val="60000"/>
              <a:lumOff val="40000"/>
            </a:schemeClr>
          </a:solidFill>
          <a:ln>
            <a:noFill/>
          </a:ln>
        </p:spPr>
        <p:style>
          <a:lnRef idx="1">
            <a:schemeClr val="accent5"/>
          </a:lnRef>
          <a:fillRef idx="3">
            <a:schemeClr val="accent5"/>
          </a:fillRef>
          <a:effectRef idx="2">
            <a:schemeClr val="accent5"/>
          </a:effectRef>
          <a:fontRef idx="minor">
            <a:schemeClr val="lt1"/>
          </a:fontRef>
        </p:style>
        <p:txBody>
          <a:bodyPr wrap="square" rtlCol="0">
            <a:spAutoFit/>
          </a:bodyPr>
          <a:lstStyle/>
          <a:p>
            <a:r>
              <a:rPr lang="es-AR" dirty="0" smtClean="0">
                <a:latin typeface="Trebuchet MS" pitchFamily="34" charset="0"/>
              </a:rPr>
              <a:t> Dirección Gral. </a:t>
            </a:r>
            <a:r>
              <a:rPr lang="es-AR" dirty="0" smtClean="0">
                <a:latin typeface="Trebuchet MS" pitchFamily="34" charset="0"/>
              </a:rPr>
              <a:t>de </a:t>
            </a:r>
            <a:r>
              <a:rPr lang="es-AR" dirty="0" smtClean="0">
                <a:latin typeface="Trebuchet MS" pitchFamily="34" charset="0"/>
              </a:rPr>
              <a:t>Planeamiento Información y Evaluación Educativa</a:t>
            </a:r>
            <a:endParaRPr lang="es-AR" dirty="0">
              <a:latin typeface="Trebuchet MS" pitchFamily="34" charset="0"/>
            </a:endParaRPr>
          </a:p>
        </p:txBody>
      </p:sp>
      <p:sp>
        <p:nvSpPr>
          <p:cNvPr id="36" name="35 CuadroTexto"/>
          <p:cNvSpPr txBox="1"/>
          <p:nvPr/>
        </p:nvSpPr>
        <p:spPr>
          <a:xfrm>
            <a:off x="857224" y="2916792"/>
            <a:ext cx="2286016" cy="369332"/>
          </a:xfrm>
          <a:prstGeom prst="rect">
            <a:avLst/>
          </a:prstGeom>
          <a:solidFill>
            <a:schemeClr val="tx2">
              <a:lumMod val="60000"/>
              <a:lumOff val="40000"/>
            </a:schemeClr>
          </a:solidFill>
          <a:ln>
            <a:noFill/>
          </a:ln>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a:r>
              <a:rPr lang="es-AR" dirty="0" smtClean="0">
                <a:latin typeface="Trebuchet MS" pitchFamily="34" charset="0"/>
              </a:rPr>
              <a:t>Referente del Nodo</a:t>
            </a:r>
          </a:p>
        </p:txBody>
      </p:sp>
      <p:sp>
        <p:nvSpPr>
          <p:cNvPr id="37" name="36 CuadroTexto"/>
          <p:cNvSpPr txBox="1"/>
          <p:nvPr/>
        </p:nvSpPr>
        <p:spPr>
          <a:xfrm>
            <a:off x="1214414" y="4071942"/>
            <a:ext cx="1643074" cy="369332"/>
          </a:xfrm>
          <a:prstGeom prst="rect">
            <a:avLst/>
          </a:prstGeom>
          <a:solidFill>
            <a:schemeClr val="tx2">
              <a:lumMod val="60000"/>
              <a:lumOff val="40000"/>
            </a:schemeClr>
          </a:solidFill>
          <a:ln>
            <a:noFill/>
          </a:ln>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a:r>
              <a:rPr lang="es-AR" dirty="0" smtClean="0">
                <a:latin typeface="Trebuchet MS" pitchFamily="34" charset="0"/>
              </a:rPr>
              <a:t>Veedor</a:t>
            </a:r>
          </a:p>
        </p:txBody>
      </p:sp>
      <p:sp>
        <p:nvSpPr>
          <p:cNvPr id="38" name="37 CuadroTexto"/>
          <p:cNvSpPr txBox="1"/>
          <p:nvPr/>
        </p:nvSpPr>
        <p:spPr>
          <a:xfrm>
            <a:off x="1214414" y="5286388"/>
            <a:ext cx="1571636" cy="369332"/>
          </a:xfrm>
          <a:prstGeom prst="rect">
            <a:avLst/>
          </a:prstGeom>
          <a:solidFill>
            <a:schemeClr val="tx2">
              <a:lumMod val="60000"/>
              <a:lumOff val="40000"/>
            </a:schemeClr>
          </a:solidFill>
          <a:ln>
            <a:noFill/>
          </a:ln>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a:r>
              <a:rPr lang="es-AR" dirty="0" smtClean="0">
                <a:latin typeface="Trebuchet MS" pitchFamily="34" charset="0"/>
              </a:rPr>
              <a:t>Aplicador</a:t>
            </a:r>
          </a:p>
        </p:txBody>
      </p:sp>
      <p:sp>
        <p:nvSpPr>
          <p:cNvPr id="39" name="38 CuadroTexto"/>
          <p:cNvSpPr txBox="1"/>
          <p:nvPr/>
        </p:nvSpPr>
        <p:spPr>
          <a:xfrm>
            <a:off x="5072066" y="2928934"/>
            <a:ext cx="2357454" cy="369332"/>
          </a:xfrm>
          <a:prstGeom prst="rect">
            <a:avLst/>
          </a:prstGeom>
          <a:solidFill>
            <a:schemeClr val="tx2">
              <a:lumMod val="60000"/>
              <a:lumOff val="40000"/>
            </a:schemeClr>
          </a:solidFill>
          <a:ln>
            <a:noFill/>
          </a:ln>
        </p:spPr>
        <p:style>
          <a:lnRef idx="1">
            <a:schemeClr val="accent5"/>
          </a:lnRef>
          <a:fillRef idx="3">
            <a:schemeClr val="accent5"/>
          </a:fillRef>
          <a:effectRef idx="2">
            <a:schemeClr val="accent5"/>
          </a:effectRef>
          <a:fontRef idx="minor">
            <a:schemeClr val="lt1"/>
          </a:fontRef>
        </p:style>
        <p:txBody>
          <a:bodyPr wrap="square" rtlCol="0">
            <a:spAutoFit/>
          </a:bodyPr>
          <a:lstStyle/>
          <a:p>
            <a:r>
              <a:rPr lang="es-AR" dirty="0" smtClean="0">
                <a:latin typeface="Trebuchet MS" pitchFamily="34" charset="0"/>
              </a:rPr>
              <a:t>Inspector/Supervisor</a:t>
            </a:r>
            <a:endParaRPr lang="es-AR" dirty="0">
              <a:latin typeface="Trebuchet MS" pitchFamily="34" charset="0"/>
            </a:endParaRPr>
          </a:p>
        </p:txBody>
      </p:sp>
      <p:sp>
        <p:nvSpPr>
          <p:cNvPr id="40" name="39 CuadroTexto"/>
          <p:cNvSpPr txBox="1"/>
          <p:nvPr/>
        </p:nvSpPr>
        <p:spPr>
          <a:xfrm>
            <a:off x="5643570" y="4143380"/>
            <a:ext cx="1071570" cy="369332"/>
          </a:xfrm>
          <a:prstGeom prst="rect">
            <a:avLst/>
          </a:prstGeom>
          <a:solidFill>
            <a:schemeClr val="tx2">
              <a:lumMod val="60000"/>
              <a:lumOff val="40000"/>
            </a:schemeClr>
          </a:solidFill>
          <a:ln>
            <a:noFill/>
          </a:ln>
        </p:spPr>
        <p:style>
          <a:lnRef idx="1">
            <a:schemeClr val="accent5"/>
          </a:lnRef>
          <a:fillRef idx="3">
            <a:schemeClr val="accent5"/>
          </a:fillRef>
          <a:effectRef idx="2">
            <a:schemeClr val="accent5"/>
          </a:effectRef>
          <a:fontRef idx="minor">
            <a:schemeClr val="lt1"/>
          </a:fontRef>
        </p:style>
        <p:txBody>
          <a:bodyPr wrap="square" rtlCol="0">
            <a:spAutoFit/>
          </a:bodyPr>
          <a:lstStyle/>
          <a:p>
            <a:r>
              <a:rPr lang="es-AR" dirty="0" smtClean="0">
                <a:latin typeface="Trebuchet MS" pitchFamily="34" charset="0"/>
              </a:rPr>
              <a:t>Director</a:t>
            </a:r>
            <a:endParaRPr lang="es-AR" dirty="0">
              <a:latin typeface="Trebuchet MS" pitchFamily="34" charset="0"/>
            </a:endParaRPr>
          </a:p>
        </p:txBody>
      </p:sp>
      <p:sp>
        <p:nvSpPr>
          <p:cNvPr id="41" name="40 CuadroTexto"/>
          <p:cNvSpPr txBox="1"/>
          <p:nvPr/>
        </p:nvSpPr>
        <p:spPr>
          <a:xfrm>
            <a:off x="5643570" y="5357826"/>
            <a:ext cx="1143008" cy="369332"/>
          </a:xfrm>
          <a:prstGeom prst="rect">
            <a:avLst/>
          </a:prstGeom>
          <a:solidFill>
            <a:schemeClr val="tx2">
              <a:lumMod val="60000"/>
              <a:lumOff val="40000"/>
            </a:schemeClr>
          </a:solidFill>
          <a:ln>
            <a:noFill/>
          </a:ln>
        </p:spPr>
        <p:style>
          <a:lnRef idx="1">
            <a:schemeClr val="accent5"/>
          </a:lnRef>
          <a:fillRef idx="3">
            <a:schemeClr val="accent5"/>
          </a:fillRef>
          <a:effectRef idx="2">
            <a:schemeClr val="accent5"/>
          </a:effectRef>
          <a:fontRef idx="minor">
            <a:schemeClr val="lt1"/>
          </a:fontRef>
        </p:style>
        <p:txBody>
          <a:bodyPr wrap="square" rtlCol="0">
            <a:spAutoFit/>
          </a:bodyPr>
          <a:lstStyle/>
          <a:p>
            <a:r>
              <a:rPr lang="es-AR" dirty="0" smtClean="0">
                <a:latin typeface="Trebuchet MS" pitchFamily="34" charset="0"/>
              </a:rPr>
              <a:t>Docentes</a:t>
            </a:r>
            <a:endParaRPr lang="es-AR" dirty="0">
              <a:latin typeface="Trebuchet MS" pitchFamily="34" charset="0"/>
            </a:endParaRPr>
          </a:p>
        </p:txBody>
      </p:sp>
      <p:sp>
        <p:nvSpPr>
          <p:cNvPr id="42" name="41 Flecha abajo"/>
          <p:cNvSpPr/>
          <p:nvPr/>
        </p:nvSpPr>
        <p:spPr>
          <a:xfrm rot="1823448">
            <a:off x="3120386" y="2337079"/>
            <a:ext cx="357190" cy="571504"/>
          </a:xfrm>
          <a:prstGeom prst="downArrow">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s-AR"/>
          </a:p>
        </p:txBody>
      </p:sp>
      <p:sp>
        <p:nvSpPr>
          <p:cNvPr id="43" name="42 Flecha abajo"/>
          <p:cNvSpPr/>
          <p:nvPr/>
        </p:nvSpPr>
        <p:spPr>
          <a:xfrm rot="19618790">
            <a:off x="5192086" y="2337160"/>
            <a:ext cx="357190" cy="571504"/>
          </a:xfrm>
          <a:prstGeom prst="downArrow">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s-AR"/>
          </a:p>
        </p:txBody>
      </p:sp>
      <p:sp>
        <p:nvSpPr>
          <p:cNvPr id="44" name="43 Flecha abajo"/>
          <p:cNvSpPr/>
          <p:nvPr/>
        </p:nvSpPr>
        <p:spPr>
          <a:xfrm>
            <a:off x="1857356" y="3357562"/>
            <a:ext cx="357190" cy="571504"/>
          </a:xfrm>
          <a:prstGeom prst="downArrow">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s-AR"/>
          </a:p>
        </p:txBody>
      </p:sp>
      <p:sp>
        <p:nvSpPr>
          <p:cNvPr id="45" name="44 Flecha abajo"/>
          <p:cNvSpPr/>
          <p:nvPr/>
        </p:nvSpPr>
        <p:spPr>
          <a:xfrm>
            <a:off x="1857356" y="4643446"/>
            <a:ext cx="357190" cy="571504"/>
          </a:xfrm>
          <a:prstGeom prst="downArrow">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s-AR"/>
          </a:p>
        </p:txBody>
      </p:sp>
      <p:sp>
        <p:nvSpPr>
          <p:cNvPr id="46" name="45 Flecha abajo"/>
          <p:cNvSpPr/>
          <p:nvPr/>
        </p:nvSpPr>
        <p:spPr>
          <a:xfrm>
            <a:off x="6072198" y="3357562"/>
            <a:ext cx="357190" cy="571504"/>
          </a:xfrm>
          <a:prstGeom prst="downArrow">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s-AR"/>
          </a:p>
        </p:txBody>
      </p:sp>
      <p:sp>
        <p:nvSpPr>
          <p:cNvPr id="49" name="48 Flecha abajo"/>
          <p:cNvSpPr/>
          <p:nvPr/>
        </p:nvSpPr>
        <p:spPr>
          <a:xfrm>
            <a:off x="6072198" y="4643446"/>
            <a:ext cx="357190" cy="571504"/>
          </a:xfrm>
          <a:prstGeom prst="downArrow">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s-AR"/>
          </a:p>
        </p:txBody>
      </p:sp>
      <p:cxnSp>
        <p:nvCxnSpPr>
          <p:cNvPr id="54" name="53 Conector recto"/>
          <p:cNvCxnSpPr>
            <a:stCxn id="38" idx="3"/>
            <a:endCxn id="41" idx="1"/>
          </p:cNvCxnSpPr>
          <p:nvPr/>
        </p:nvCxnSpPr>
        <p:spPr>
          <a:xfrm>
            <a:off x="2786050" y="5471054"/>
            <a:ext cx="2857520" cy="71438"/>
          </a:xfrm>
          <a:prstGeom prst="line">
            <a:avLst/>
          </a:prstGeom>
          <a:ln/>
        </p:spPr>
        <p:style>
          <a:lnRef idx="3">
            <a:schemeClr val="accent1"/>
          </a:lnRef>
          <a:fillRef idx="0">
            <a:schemeClr val="accent1"/>
          </a:fillRef>
          <a:effectRef idx="2">
            <a:schemeClr val="accent1"/>
          </a:effectRef>
          <a:fontRef idx="minor">
            <a:schemeClr val="tx1"/>
          </a:fontRef>
        </p:style>
      </p:cxnSp>
      <p:sp>
        <p:nvSpPr>
          <p:cNvPr id="57" name="56 Flecha abajo"/>
          <p:cNvSpPr/>
          <p:nvPr/>
        </p:nvSpPr>
        <p:spPr>
          <a:xfrm rot="17344927">
            <a:off x="4182137" y="3705301"/>
            <a:ext cx="199298" cy="2642914"/>
          </a:xfrm>
          <a:prstGeom prst="downArrow">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s-AR"/>
          </a:p>
        </p:txBody>
      </p:sp>
      <p:sp>
        <p:nvSpPr>
          <p:cNvPr id="58" name="57 Flecha abajo"/>
          <p:cNvSpPr/>
          <p:nvPr/>
        </p:nvSpPr>
        <p:spPr>
          <a:xfrm rot="16200000">
            <a:off x="4222496" y="3135566"/>
            <a:ext cx="198946" cy="2500328"/>
          </a:xfrm>
          <a:prstGeom prst="downArrow">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s-AR"/>
          </a:p>
        </p:txBody>
      </p:sp>
      <p:sp>
        <p:nvSpPr>
          <p:cNvPr id="24" name="23 CuadroTexto"/>
          <p:cNvSpPr txBox="1"/>
          <p:nvPr/>
        </p:nvSpPr>
        <p:spPr>
          <a:xfrm>
            <a:off x="6429388" y="642918"/>
            <a:ext cx="2500362" cy="646331"/>
          </a:xfrm>
          <a:prstGeom prst="rect">
            <a:avLst/>
          </a:prstGeom>
          <a:solidFill>
            <a:schemeClr val="tx2">
              <a:lumMod val="60000"/>
              <a:lumOff val="40000"/>
            </a:schemeClr>
          </a:solidFill>
          <a:ln>
            <a:noFill/>
          </a:ln>
        </p:spPr>
        <p:style>
          <a:lnRef idx="1">
            <a:schemeClr val="accent5"/>
          </a:lnRef>
          <a:fillRef idx="3">
            <a:schemeClr val="accent5"/>
          </a:fillRef>
          <a:effectRef idx="2">
            <a:schemeClr val="accent5"/>
          </a:effectRef>
          <a:fontRef idx="minor">
            <a:schemeClr val="lt1"/>
          </a:fontRef>
        </p:style>
        <p:txBody>
          <a:bodyPr wrap="square" rtlCol="0">
            <a:spAutoFit/>
          </a:bodyPr>
          <a:lstStyle/>
          <a:p>
            <a:r>
              <a:rPr lang="es-AR" dirty="0" smtClean="0">
                <a:latin typeface="Trebuchet MS" pitchFamily="34" charset="0"/>
              </a:rPr>
              <a:t>Direcciones Generales</a:t>
            </a:r>
          </a:p>
          <a:p>
            <a:endParaRPr lang="es-AR" dirty="0">
              <a:latin typeface="Trebuchet MS" pitchFamily="34" charset="0"/>
            </a:endParaRPr>
          </a:p>
        </p:txBody>
      </p:sp>
      <p:cxnSp>
        <p:nvCxnSpPr>
          <p:cNvPr id="25" name="24 Conector recto"/>
          <p:cNvCxnSpPr>
            <a:endCxn id="24" idx="1"/>
          </p:cNvCxnSpPr>
          <p:nvPr/>
        </p:nvCxnSpPr>
        <p:spPr>
          <a:xfrm flipV="1">
            <a:off x="6143636" y="966084"/>
            <a:ext cx="285752" cy="63674"/>
          </a:xfrm>
          <a:prstGeom prst="line">
            <a:avLst/>
          </a:prstGeom>
          <a:ln w="15875">
            <a:prstDash val="sysDash"/>
          </a:ln>
        </p:spPr>
        <p:style>
          <a:lnRef idx="1">
            <a:schemeClr val="accent5"/>
          </a:lnRef>
          <a:fillRef idx="0">
            <a:schemeClr val="accent5"/>
          </a:fillRef>
          <a:effectRef idx="0">
            <a:schemeClr val="accent5"/>
          </a:effectRef>
          <a:fontRef idx="minor">
            <a:schemeClr val="tx1"/>
          </a:fontRef>
        </p:style>
      </p:cxnSp>
      <p:sp>
        <p:nvSpPr>
          <p:cNvPr id="27" name="26 CuadroTexto"/>
          <p:cNvSpPr txBox="1"/>
          <p:nvPr/>
        </p:nvSpPr>
        <p:spPr>
          <a:xfrm>
            <a:off x="3143240" y="1500174"/>
            <a:ext cx="2286016" cy="800219"/>
          </a:xfrm>
          <a:prstGeom prst="rect">
            <a:avLst/>
          </a:prstGeom>
          <a:solidFill>
            <a:schemeClr val="tx2">
              <a:lumMod val="60000"/>
              <a:lumOff val="40000"/>
            </a:schemeClr>
          </a:solidFill>
          <a:ln>
            <a:noFill/>
          </a:ln>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a:r>
              <a:rPr lang="es-AR" dirty="0" smtClean="0">
                <a:latin typeface="Trebuchet MS" pitchFamily="34" charset="0"/>
              </a:rPr>
              <a:t>Área de Evaluación</a:t>
            </a:r>
          </a:p>
          <a:p>
            <a:pPr algn="ctr"/>
            <a:r>
              <a:rPr lang="es-AR" sz="1400" dirty="0" smtClean="0">
                <a:latin typeface="Trebuchet MS" pitchFamily="34" charset="0"/>
              </a:rPr>
              <a:t>(Referente jurisdiccional y Equipo </a:t>
            </a:r>
            <a:r>
              <a:rPr lang="es-AR" sz="1400" dirty="0" smtClean="0">
                <a:latin typeface="Trebuchet MS" pitchFamily="34" charset="0"/>
              </a:rPr>
              <a:t>Técnico</a:t>
            </a:r>
            <a:r>
              <a:rPr lang="es-AR" sz="1400" dirty="0" smtClean="0">
                <a:latin typeface="Trebuchet MS" pitchFamily="34" charset="0"/>
              </a:rPr>
              <a:t>)</a:t>
            </a:r>
          </a:p>
        </p:txBody>
      </p:sp>
      <p:sp>
        <p:nvSpPr>
          <p:cNvPr id="30" name="29 Flecha abajo"/>
          <p:cNvSpPr/>
          <p:nvPr/>
        </p:nvSpPr>
        <p:spPr>
          <a:xfrm>
            <a:off x="4214810" y="1357298"/>
            <a:ext cx="214314" cy="142876"/>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32" name="31 Flecha abajo"/>
          <p:cNvSpPr/>
          <p:nvPr/>
        </p:nvSpPr>
        <p:spPr>
          <a:xfrm rot="517841">
            <a:off x="6772419" y="1630950"/>
            <a:ext cx="357190" cy="1102316"/>
          </a:xfrm>
          <a:prstGeom prst="downArrow">
            <a:avLst>
              <a:gd name="adj1" fmla="val 50000"/>
              <a:gd name="adj2" fmla="val 46517"/>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s-AR"/>
          </a:p>
        </p:txBody>
      </p:sp>
      <p:sp>
        <p:nvSpPr>
          <p:cNvPr id="33" name="32 Flecha abajo"/>
          <p:cNvSpPr/>
          <p:nvPr/>
        </p:nvSpPr>
        <p:spPr>
          <a:xfrm rot="16200000">
            <a:off x="4000496" y="2357430"/>
            <a:ext cx="214314" cy="1500198"/>
          </a:xfrm>
          <a:prstGeom prst="downArrow">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s-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2000"/>
                                        <p:tgtEl>
                                          <p:spTgt spid="8">
                                            <p:txEl>
                                              <p:pRg st="0" end="0"/>
                                            </p:txEl>
                                          </p:spTgt>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1000"/>
                                        <p:tgtEl>
                                          <p:spTgt spid="29"/>
                                        </p:tgtEl>
                                      </p:cBhvr>
                                    </p:animEffect>
                                  </p:childTnLst>
                                </p:cTn>
                              </p:par>
                            </p:childTnLst>
                          </p:cTn>
                        </p:par>
                        <p:par>
                          <p:cTn id="12" fill="hold">
                            <p:stCondLst>
                              <p:cond delay="3000"/>
                            </p:stCondLst>
                            <p:childTnLst>
                              <p:par>
                                <p:cTn id="13" presetID="10" presetClass="entr" presetSubtype="0" fill="hold"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500"/>
                                        <p:tgtEl>
                                          <p:spTgt spid="25"/>
                                        </p:tgtEl>
                                      </p:cBhvr>
                                    </p:animEffect>
                                  </p:childTnLst>
                                </p:cTn>
                              </p:par>
                            </p:childTnLst>
                          </p:cTn>
                        </p:par>
                        <p:par>
                          <p:cTn id="16" fill="hold">
                            <p:stCondLst>
                              <p:cond delay="3500"/>
                            </p:stCondLst>
                            <p:childTnLst>
                              <p:par>
                                <p:cTn id="17" presetID="10" presetClass="entr" presetSubtype="0" fill="hold" grpId="0"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1000"/>
                                        <p:tgtEl>
                                          <p:spTgt spid="24"/>
                                        </p:tgtEl>
                                      </p:cBhvr>
                                    </p:animEffect>
                                  </p:childTnLst>
                                </p:cTn>
                              </p:par>
                            </p:childTnLst>
                          </p:cTn>
                        </p:par>
                        <p:par>
                          <p:cTn id="20" fill="hold">
                            <p:stCondLst>
                              <p:cond delay="4500"/>
                            </p:stCondLst>
                            <p:childTnLst>
                              <p:par>
                                <p:cTn id="21" presetID="10" presetClass="entr" presetSubtype="0" fill="hold" grpId="0" nodeType="after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500"/>
                                        <p:tgtEl>
                                          <p:spTgt spid="30"/>
                                        </p:tgtEl>
                                      </p:cBhvr>
                                    </p:animEffect>
                                  </p:childTnLst>
                                </p:cTn>
                              </p:par>
                            </p:childTnLst>
                          </p:cTn>
                        </p:par>
                        <p:par>
                          <p:cTn id="24" fill="hold">
                            <p:stCondLst>
                              <p:cond delay="5000"/>
                            </p:stCondLst>
                            <p:childTnLst>
                              <p:par>
                                <p:cTn id="25" presetID="10" presetClass="entr" presetSubtype="0"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1000"/>
                                        <p:tgtEl>
                                          <p:spTgt spid="27"/>
                                        </p:tgtEl>
                                      </p:cBhvr>
                                    </p:animEffect>
                                  </p:childTnLst>
                                </p:cTn>
                              </p:par>
                            </p:childTnLst>
                          </p:cTn>
                        </p:par>
                        <p:par>
                          <p:cTn id="28" fill="hold">
                            <p:stCondLst>
                              <p:cond delay="6000"/>
                            </p:stCondLst>
                            <p:childTnLst>
                              <p:par>
                                <p:cTn id="29" presetID="10" presetClass="entr" presetSubtype="0" fill="hold" grpId="0" nodeType="afterEffect">
                                  <p:stCondLst>
                                    <p:cond delay="0"/>
                                  </p:stCondLst>
                                  <p:childTnLst>
                                    <p:set>
                                      <p:cBhvr>
                                        <p:cTn id="30" dur="1" fill="hold">
                                          <p:stCondLst>
                                            <p:cond delay="0"/>
                                          </p:stCondLst>
                                        </p:cTn>
                                        <p:tgtEl>
                                          <p:spTgt spid="42"/>
                                        </p:tgtEl>
                                        <p:attrNameLst>
                                          <p:attrName>style.visibility</p:attrName>
                                        </p:attrNameLst>
                                      </p:cBhvr>
                                      <p:to>
                                        <p:strVal val="visible"/>
                                      </p:to>
                                    </p:set>
                                    <p:animEffect transition="in" filter="fade">
                                      <p:cBhvr>
                                        <p:cTn id="31" dur="500"/>
                                        <p:tgtEl>
                                          <p:spTgt spid="42"/>
                                        </p:tgtEl>
                                      </p:cBhvr>
                                    </p:animEffect>
                                  </p:childTnLst>
                                </p:cTn>
                              </p:par>
                            </p:childTnLst>
                          </p:cTn>
                        </p:par>
                        <p:par>
                          <p:cTn id="32" fill="hold">
                            <p:stCondLst>
                              <p:cond delay="6500"/>
                            </p:stCondLst>
                            <p:childTnLst>
                              <p:par>
                                <p:cTn id="33" presetID="10" presetClass="entr" presetSubtype="0" fill="hold" grpId="0" nodeType="afterEffect">
                                  <p:stCondLst>
                                    <p:cond delay="0"/>
                                  </p:stCondLst>
                                  <p:childTnLst>
                                    <p:set>
                                      <p:cBhvr>
                                        <p:cTn id="34" dur="1" fill="hold">
                                          <p:stCondLst>
                                            <p:cond delay="0"/>
                                          </p:stCondLst>
                                        </p:cTn>
                                        <p:tgtEl>
                                          <p:spTgt spid="43"/>
                                        </p:tgtEl>
                                        <p:attrNameLst>
                                          <p:attrName>style.visibility</p:attrName>
                                        </p:attrNameLst>
                                      </p:cBhvr>
                                      <p:to>
                                        <p:strVal val="visible"/>
                                      </p:to>
                                    </p:set>
                                    <p:animEffect transition="in" filter="fade">
                                      <p:cBhvr>
                                        <p:cTn id="35" dur="500"/>
                                        <p:tgtEl>
                                          <p:spTgt spid="43"/>
                                        </p:tgtEl>
                                      </p:cBhvr>
                                    </p:animEffect>
                                  </p:childTnLst>
                                </p:cTn>
                              </p:par>
                            </p:childTnLst>
                          </p:cTn>
                        </p:par>
                        <p:par>
                          <p:cTn id="36" fill="hold">
                            <p:stCondLst>
                              <p:cond delay="7000"/>
                            </p:stCondLst>
                            <p:childTnLst>
                              <p:par>
                                <p:cTn id="37" presetID="10" presetClass="entr" presetSubtype="0" fill="hold" grpId="0" nodeType="after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fade">
                                      <p:cBhvr>
                                        <p:cTn id="39" dur="1000"/>
                                        <p:tgtEl>
                                          <p:spTgt spid="36"/>
                                        </p:tgtEl>
                                      </p:cBhvr>
                                    </p:animEffect>
                                  </p:childTnLst>
                                </p:cTn>
                              </p:par>
                            </p:childTnLst>
                          </p:cTn>
                        </p:par>
                        <p:par>
                          <p:cTn id="40" fill="hold">
                            <p:stCondLst>
                              <p:cond delay="8000"/>
                            </p:stCondLst>
                            <p:childTnLst>
                              <p:par>
                                <p:cTn id="41" presetID="10" presetClass="entr" presetSubtype="0" fill="hold" grpId="0" nodeType="after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fade">
                                      <p:cBhvr>
                                        <p:cTn id="43" dur="1000"/>
                                        <p:tgtEl>
                                          <p:spTgt spid="39"/>
                                        </p:tgtEl>
                                      </p:cBhvr>
                                    </p:animEffect>
                                  </p:childTnLst>
                                </p:cTn>
                              </p:par>
                            </p:childTnLst>
                          </p:cTn>
                        </p:par>
                        <p:par>
                          <p:cTn id="44" fill="hold">
                            <p:stCondLst>
                              <p:cond delay="9000"/>
                            </p:stCondLst>
                            <p:childTnLst>
                              <p:par>
                                <p:cTn id="45" presetID="10" presetClass="entr" presetSubtype="0" fill="hold" grpId="0" nodeType="afterEffect">
                                  <p:stCondLst>
                                    <p:cond delay="0"/>
                                  </p:stCondLst>
                                  <p:childTnLst>
                                    <p:set>
                                      <p:cBhvr>
                                        <p:cTn id="46" dur="1" fill="hold">
                                          <p:stCondLst>
                                            <p:cond delay="0"/>
                                          </p:stCondLst>
                                        </p:cTn>
                                        <p:tgtEl>
                                          <p:spTgt spid="44"/>
                                        </p:tgtEl>
                                        <p:attrNameLst>
                                          <p:attrName>style.visibility</p:attrName>
                                        </p:attrNameLst>
                                      </p:cBhvr>
                                      <p:to>
                                        <p:strVal val="visible"/>
                                      </p:to>
                                    </p:set>
                                    <p:animEffect transition="in" filter="fade">
                                      <p:cBhvr>
                                        <p:cTn id="47" dur="500"/>
                                        <p:tgtEl>
                                          <p:spTgt spid="44"/>
                                        </p:tgtEl>
                                      </p:cBhvr>
                                    </p:animEffect>
                                  </p:childTnLst>
                                </p:cTn>
                              </p:par>
                            </p:childTnLst>
                          </p:cTn>
                        </p:par>
                        <p:par>
                          <p:cTn id="48" fill="hold">
                            <p:stCondLst>
                              <p:cond delay="9500"/>
                            </p:stCondLst>
                            <p:childTnLst>
                              <p:par>
                                <p:cTn id="49" presetID="10" presetClass="entr" presetSubtype="0" fill="hold" grpId="0" nodeType="afterEffect">
                                  <p:stCondLst>
                                    <p:cond delay="0"/>
                                  </p:stCondLst>
                                  <p:childTnLst>
                                    <p:set>
                                      <p:cBhvr>
                                        <p:cTn id="50" dur="1" fill="hold">
                                          <p:stCondLst>
                                            <p:cond delay="0"/>
                                          </p:stCondLst>
                                        </p:cTn>
                                        <p:tgtEl>
                                          <p:spTgt spid="46"/>
                                        </p:tgtEl>
                                        <p:attrNameLst>
                                          <p:attrName>style.visibility</p:attrName>
                                        </p:attrNameLst>
                                      </p:cBhvr>
                                      <p:to>
                                        <p:strVal val="visible"/>
                                      </p:to>
                                    </p:set>
                                    <p:animEffect transition="in" filter="fade">
                                      <p:cBhvr>
                                        <p:cTn id="51" dur="500"/>
                                        <p:tgtEl>
                                          <p:spTgt spid="46"/>
                                        </p:tgtEl>
                                      </p:cBhvr>
                                    </p:animEffect>
                                  </p:childTnLst>
                                </p:cTn>
                              </p:par>
                            </p:childTnLst>
                          </p:cTn>
                        </p:par>
                        <p:par>
                          <p:cTn id="52" fill="hold">
                            <p:stCondLst>
                              <p:cond delay="10000"/>
                            </p:stCondLst>
                            <p:childTnLst>
                              <p:par>
                                <p:cTn id="53" presetID="10" presetClass="entr" presetSubtype="0" fill="hold" grpId="0" nodeType="afterEffect">
                                  <p:stCondLst>
                                    <p:cond delay="0"/>
                                  </p:stCondLst>
                                  <p:childTnLst>
                                    <p:set>
                                      <p:cBhvr>
                                        <p:cTn id="54" dur="1" fill="hold">
                                          <p:stCondLst>
                                            <p:cond delay="0"/>
                                          </p:stCondLst>
                                        </p:cTn>
                                        <p:tgtEl>
                                          <p:spTgt spid="37"/>
                                        </p:tgtEl>
                                        <p:attrNameLst>
                                          <p:attrName>style.visibility</p:attrName>
                                        </p:attrNameLst>
                                      </p:cBhvr>
                                      <p:to>
                                        <p:strVal val="visible"/>
                                      </p:to>
                                    </p:set>
                                    <p:animEffect transition="in" filter="fade">
                                      <p:cBhvr>
                                        <p:cTn id="55" dur="1000"/>
                                        <p:tgtEl>
                                          <p:spTgt spid="37"/>
                                        </p:tgtEl>
                                      </p:cBhvr>
                                    </p:animEffect>
                                  </p:childTnLst>
                                </p:cTn>
                              </p:par>
                            </p:childTnLst>
                          </p:cTn>
                        </p:par>
                        <p:par>
                          <p:cTn id="56" fill="hold">
                            <p:stCondLst>
                              <p:cond delay="11000"/>
                            </p:stCondLst>
                            <p:childTnLst>
                              <p:par>
                                <p:cTn id="57" presetID="10" presetClass="entr" presetSubtype="0" fill="hold" grpId="0" nodeType="afterEffect">
                                  <p:stCondLst>
                                    <p:cond delay="0"/>
                                  </p:stCondLst>
                                  <p:childTnLst>
                                    <p:set>
                                      <p:cBhvr>
                                        <p:cTn id="58" dur="1" fill="hold">
                                          <p:stCondLst>
                                            <p:cond delay="0"/>
                                          </p:stCondLst>
                                        </p:cTn>
                                        <p:tgtEl>
                                          <p:spTgt spid="40"/>
                                        </p:tgtEl>
                                        <p:attrNameLst>
                                          <p:attrName>style.visibility</p:attrName>
                                        </p:attrNameLst>
                                      </p:cBhvr>
                                      <p:to>
                                        <p:strVal val="visible"/>
                                      </p:to>
                                    </p:set>
                                    <p:animEffect transition="in" filter="fade">
                                      <p:cBhvr>
                                        <p:cTn id="59" dur="1000"/>
                                        <p:tgtEl>
                                          <p:spTgt spid="40"/>
                                        </p:tgtEl>
                                      </p:cBhvr>
                                    </p:animEffect>
                                  </p:childTnLst>
                                </p:cTn>
                              </p:par>
                            </p:childTnLst>
                          </p:cTn>
                        </p:par>
                        <p:par>
                          <p:cTn id="60" fill="hold">
                            <p:stCondLst>
                              <p:cond delay="12000"/>
                            </p:stCondLst>
                            <p:childTnLst>
                              <p:par>
                                <p:cTn id="61" presetID="10" presetClass="entr" presetSubtype="0" fill="hold" grpId="0" nodeType="afterEffect">
                                  <p:stCondLst>
                                    <p:cond delay="0"/>
                                  </p:stCondLst>
                                  <p:childTnLst>
                                    <p:set>
                                      <p:cBhvr>
                                        <p:cTn id="62" dur="1" fill="hold">
                                          <p:stCondLst>
                                            <p:cond delay="0"/>
                                          </p:stCondLst>
                                        </p:cTn>
                                        <p:tgtEl>
                                          <p:spTgt spid="45"/>
                                        </p:tgtEl>
                                        <p:attrNameLst>
                                          <p:attrName>style.visibility</p:attrName>
                                        </p:attrNameLst>
                                      </p:cBhvr>
                                      <p:to>
                                        <p:strVal val="visible"/>
                                      </p:to>
                                    </p:set>
                                    <p:animEffect transition="in" filter="fade">
                                      <p:cBhvr>
                                        <p:cTn id="63" dur="500"/>
                                        <p:tgtEl>
                                          <p:spTgt spid="45"/>
                                        </p:tgtEl>
                                      </p:cBhvr>
                                    </p:animEffect>
                                  </p:childTnLst>
                                </p:cTn>
                              </p:par>
                            </p:childTnLst>
                          </p:cTn>
                        </p:par>
                        <p:par>
                          <p:cTn id="64" fill="hold">
                            <p:stCondLst>
                              <p:cond delay="12500"/>
                            </p:stCondLst>
                            <p:childTnLst>
                              <p:par>
                                <p:cTn id="65" presetID="10" presetClass="entr" presetSubtype="0" fill="hold" grpId="0" nodeType="afterEffect">
                                  <p:stCondLst>
                                    <p:cond delay="0"/>
                                  </p:stCondLst>
                                  <p:childTnLst>
                                    <p:set>
                                      <p:cBhvr>
                                        <p:cTn id="66" dur="1" fill="hold">
                                          <p:stCondLst>
                                            <p:cond delay="0"/>
                                          </p:stCondLst>
                                        </p:cTn>
                                        <p:tgtEl>
                                          <p:spTgt spid="49"/>
                                        </p:tgtEl>
                                        <p:attrNameLst>
                                          <p:attrName>style.visibility</p:attrName>
                                        </p:attrNameLst>
                                      </p:cBhvr>
                                      <p:to>
                                        <p:strVal val="visible"/>
                                      </p:to>
                                    </p:set>
                                    <p:animEffect transition="in" filter="fade">
                                      <p:cBhvr>
                                        <p:cTn id="67" dur="500"/>
                                        <p:tgtEl>
                                          <p:spTgt spid="49"/>
                                        </p:tgtEl>
                                      </p:cBhvr>
                                    </p:animEffect>
                                  </p:childTnLst>
                                </p:cTn>
                              </p:par>
                            </p:childTnLst>
                          </p:cTn>
                        </p:par>
                        <p:par>
                          <p:cTn id="68" fill="hold">
                            <p:stCondLst>
                              <p:cond delay="13000"/>
                            </p:stCondLst>
                            <p:childTnLst>
                              <p:par>
                                <p:cTn id="69" presetID="10" presetClass="entr" presetSubtype="0" fill="hold" grpId="0" nodeType="afterEffect">
                                  <p:stCondLst>
                                    <p:cond delay="0"/>
                                  </p:stCondLst>
                                  <p:childTnLst>
                                    <p:set>
                                      <p:cBhvr>
                                        <p:cTn id="70" dur="1" fill="hold">
                                          <p:stCondLst>
                                            <p:cond delay="0"/>
                                          </p:stCondLst>
                                        </p:cTn>
                                        <p:tgtEl>
                                          <p:spTgt spid="38"/>
                                        </p:tgtEl>
                                        <p:attrNameLst>
                                          <p:attrName>style.visibility</p:attrName>
                                        </p:attrNameLst>
                                      </p:cBhvr>
                                      <p:to>
                                        <p:strVal val="visible"/>
                                      </p:to>
                                    </p:set>
                                    <p:animEffect transition="in" filter="fade">
                                      <p:cBhvr>
                                        <p:cTn id="71" dur="1000"/>
                                        <p:tgtEl>
                                          <p:spTgt spid="38"/>
                                        </p:tgtEl>
                                      </p:cBhvr>
                                    </p:animEffect>
                                  </p:childTnLst>
                                </p:cTn>
                              </p:par>
                            </p:childTnLst>
                          </p:cTn>
                        </p:par>
                        <p:par>
                          <p:cTn id="72" fill="hold">
                            <p:stCondLst>
                              <p:cond delay="14000"/>
                            </p:stCondLst>
                            <p:childTnLst>
                              <p:par>
                                <p:cTn id="73" presetID="10" presetClass="entr" presetSubtype="0" fill="hold" grpId="0" nodeType="afterEffect">
                                  <p:stCondLst>
                                    <p:cond delay="0"/>
                                  </p:stCondLst>
                                  <p:childTnLst>
                                    <p:set>
                                      <p:cBhvr>
                                        <p:cTn id="74" dur="1" fill="hold">
                                          <p:stCondLst>
                                            <p:cond delay="0"/>
                                          </p:stCondLst>
                                        </p:cTn>
                                        <p:tgtEl>
                                          <p:spTgt spid="41"/>
                                        </p:tgtEl>
                                        <p:attrNameLst>
                                          <p:attrName>style.visibility</p:attrName>
                                        </p:attrNameLst>
                                      </p:cBhvr>
                                      <p:to>
                                        <p:strVal val="visible"/>
                                      </p:to>
                                    </p:set>
                                    <p:animEffect transition="in" filter="fade">
                                      <p:cBhvr>
                                        <p:cTn id="75" dur="1000"/>
                                        <p:tgtEl>
                                          <p:spTgt spid="41"/>
                                        </p:tgtEl>
                                      </p:cBhvr>
                                    </p:animEffect>
                                  </p:childTnLst>
                                </p:cTn>
                              </p:par>
                              <p:par>
                                <p:cTn id="76" presetID="10" presetClass="entr" presetSubtype="0" fill="hold" nodeType="withEffect">
                                  <p:stCondLst>
                                    <p:cond delay="0"/>
                                  </p:stCondLst>
                                  <p:childTnLst>
                                    <p:set>
                                      <p:cBhvr>
                                        <p:cTn id="77" dur="1" fill="hold">
                                          <p:stCondLst>
                                            <p:cond delay="0"/>
                                          </p:stCondLst>
                                        </p:cTn>
                                        <p:tgtEl>
                                          <p:spTgt spid="54"/>
                                        </p:tgtEl>
                                        <p:attrNameLst>
                                          <p:attrName>style.visibility</p:attrName>
                                        </p:attrNameLst>
                                      </p:cBhvr>
                                      <p:to>
                                        <p:strVal val="visible"/>
                                      </p:to>
                                    </p:set>
                                    <p:animEffect transition="in" filter="fade">
                                      <p:cBhvr>
                                        <p:cTn id="78" dur="500"/>
                                        <p:tgtEl>
                                          <p:spTgt spid="54"/>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58"/>
                                        </p:tgtEl>
                                        <p:attrNameLst>
                                          <p:attrName>style.visibility</p:attrName>
                                        </p:attrNameLst>
                                      </p:cBhvr>
                                      <p:to>
                                        <p:strVal val="visible"/>
                                      </p:to>
                                    </p:set>
                                    <p:animEffect transition="in" filter="fade">
                                      <p:cBhvr>
                                        <p:cTn id="81" dur="500"/>
                                        <p:tgtEl>
                                          <p:spTgt spid="58"/>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57"/>
                                        </p:tgtEl>
                                        <p:attrNameLst>
                                          <p:attrName>style.visibility</p:attrName>
                                        </p:attrNameLst>
                                      </p:cBhvr>
                                      <p:to>
                                        <p:strVal val="visible"/>
                                      </p:to>
                                    </p:set>
                                    <p:animEffect transition="in" filter="fade">
                                      <p:cBhvr>
                                        <p:cTn id="84" dur="500"/>
                                        <p:tgtEl>
                                          <p:spTgt spid="57"/>
                                        </p:tgtEl>
                                      </p:cBhvr>
                                    </p:animEffect>
                                  </p:childTnLst>
                                </p:cTn>
                              </p:par>
                            </p:childTnLst>
                          </p:cTn>
                        </p:par>
                        <p:par>
                          <p:cTn id="85" fill="hold">
                            <p:stCondLst>
                              <p:cond delay="15000"/>
                            </p:stCondLst>
                            <p:childTnLst>
                              <p:par>
                                <p:cTn id="86" presetID="10" presetClass="entr" presetSubtype="0" fill="hold" grpId="0" nodeType="afterEffect">
                                  <p:stCondLst>
                                    <p:cond delay="0"/>
                                  </p:stCondLst>
                                  <p:childTnLst>
                                    <p:set>
                                      <p:cBhvr>
                                        <p:cTn id="87" dur="1" fill="hold">
                                          <p:stCondLst>
                                            <p:cond delay="0"/>
                                          </p:stCondLst>
                                        </p:cTn>
                                        <p:tgtEl>
                                          <p:spTgt spid="32"/>
                                        </p:tgtEl>
                                        <p:attrNameLst>
                                          <p:attrName>style.visibility</p:attrName>
                                        </p:attrNameLst>
                                      </p:cBhvr>
                                      <p:to>
                                        <p:strVal val="visible"/>
                                      </p:to>
                                    </p:set>
                                    <p:animEffect transition="in" filter="fade">
                                      <p:cBhvr>
                                        <p:cTn id="88" dur="500"/>
                                        <p:tgtEl>
                                          <p:spTgt spid="32"/>
                                        </p:tgtEl>
                                      </p:cBhvr>
                                    </p:animEffect>
                                  </p:childTnLst>
                                </p:cTn>
                              </p:par>
                            </p:childTnLst>
                          </p:cTn>
                        </p:par>
                        <p:par>
                          <p:cTn id="89" fill="hold">
                            <p:stCondLst>
                              <p:cond delay="15500"/>
                            </p:stCondLst>
                            <p:childTnLst>
                              <p:par>
                                <p:cTn id="90" presetID="10" presetClass="entr" presetSubtype="0" fill="hold" grpId="0" nodeType="afterEffect">
                                  <p:stCondLst>
                                    <p:cond delay="0"/>
                                  </p:stCondLst>
                                  <p:childTnLst>
                                    <p:set>
                                      <p:cBhvr>
                                        <p:cTn id="91" dur="1" fill="hold">
                                          <p:stCondLst>
                                            <p:cond delay="0"/>
                                          </p:stCondLst>
                                        </p:cTn>
                                        <p:tgtEl>
                                          <p:spTgt spid="33"/>
                                        </p:tgtEl>
                                        <p:attrNameLst>
                                          <p:attrName>style.visibility</p:attrName>
                                        </p:attrNameLst>
                                      </p:cBhvr>
                                      <p:to>
                                        <p:strVal val="visible"/>
                                      </p:to>
                                    </p:set>
                                    <p:animEffect transition="in" filter="fade">
                                      <p:cBhvr>
                                        <p:cTn id="9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allAtOnce"/>
      <p:bldP spid="29"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9" grpId="0" animBg="1"/>
      <p:bldP spid="57" grpId="0" animBg="1"/>
      <p:bldP spid="58" grpId="0" animBg="1"/>
      <p:bldP spid="24" grpId="0" animBg="1"/>
      <p:bldP spid="27" grpId="0" animBg="1"/>
      <p:bldP spid="30" grpId="0" animBg="1"/>
      <p:bldP spid="32" grpId="0" animBg="1"/>
      <p:bldP spid="3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Imagen 16" descr="D:\2016Natti\logo.jpg"/>
          <p:cNvPicPr>
            <a:picLocks noChangeAspect="1" noChangeArrowheads="1"/>
          </p:cNvPicPr>
          <p:nvPr/>
        </p:nvPicPr>
        <p:blipFill>
          <a:blip r:embed="rId3" cstate="print"/>
          <a:srcRect/>
          <a:stretch>
            <a:fillRect/>
          </a:stretch>
        </p:blipFill>
        <p:spPr bwMode="auto">
          <a:xfrm>
            <a:off x="1" y="6271702"/>
            <a:ext cx="1571604" cy="586298"/>
          </a:xfrm>
          <a:prstGeom prst="rect">
            <a:avLst/>
          </a:prstGeom>
          <a:noFill/>
          <a:ln w="9525">
            <a:noFill/>
            <a:miter lim="800000"/>
            <a:headEnd/>
            <a:tailEnd/>
          </a:ln>
        </p:spPr>
      </p:pic>
      <p:sp>
        <p:nvSpPr>
          <p:cNvPr id="4" name="3 CuadroTexto"/>
          <p:cNvSpPr txBox="1"/>
          <p:nvPr/>
        </p:nvSpPr>
        <p:spPr>
          <a:xfrm>
            <a:off x="3643306" y="6286520"/>
            <a:ext cx="5357850" cy="523220"/>
          </a:xfrm>
          <a:prstGeom prst="rect">
            <a:avLst/>
          </a:prstGeom>
          <a:noFill/>
        </p:spPr>
        <p:txBody>
          <a:bodyPr wrap="square" rtlCol="0">
            <a:spAutoFit/>
          </a:bodyPr>
          <a:lstStyle/>
          <a:p>
            <a:r>
              <a:rPr lang="es-AR" sz="1400" dirty="0" smtClean="0"/>
              <a:t>Dirección General de Planeamiento, Información y Evaluación Educativa</a:t>
            </a:r>
          </a:p>
          <a:p>
            <a:r>
              <a:rPr lang="es-AR" sz="1400" dirty="0" smtClean="0"/>
              <a:t>Área Evaluación de la Calidad Educativa</a:t>
            </a:r>
            <a:endParaRPr lang="es-AR" sz="1400" dirty="0"/>
          </a:p>
        </p:txBody>
      </p:sp>
      <p:pic>
        <p:nvPicPr>
          <p:cNvPr id="1028" name="Picture 4" descr="C:\Users\20289732668\Pictures\sec.JPG"/>
          <p:cNvPicPr>
            <a:picLocks noChangeAspect="1" noChangeArrowheads="1"/>
          </p:cNvPicPr>
          <p:nvPr/>
        </p:nvPicPr>
        <p:blipFill>
          <a:blip r:embed="rId4"/>
          <a:srcRect/>
          <a:stretch>
            <a:fillRect/>
          </a:stretch>
        </p:blipFill>
        <p:spPr bwMode="auto">
          <a:xfrm>
            <a:off x="1833555" y="6286520"/>
            <a:ext cx="1166809" cy="533398"/>
          </a:xfrm>
          <a:prstGeom prst="rect">
            <a:avLst/>
          </a:prstGeom>
          <a:noFill/>
        </p:spPr>
      </p:pic>
      <p:pic>
        <p:nvPicPr>
          <p:cNvPr id="1029" name="Picture 5" descr="C:\Users\20289732668\Pictures\lin.JPG"/>
          <p:cNvPicPr>
            <a:picLocks noChangeAspect="1" noChangeArrowheads="1"/>
          </p:cNvPicPr>
          <p:nvPr/>
        </p:nvPicPr>
        <p:blipFill>
          <a:blip r:embed="rId5"/>
          <a:srcRect/>
          <a:stretch>
            <a:fillRect/>
          </a:stretch>
        </p:blipFill>
        <p:spPr bwMode="auto">
          <a:xfrm>
            <a:off x="3643306" y="6357983"/>
            <a:ext cx="71438" cy="428603"/>
          </a:xfrm>
          <a:prstGeom prst="rect">
            <a:avLst/>
          </a:prstGeom>
          <a:noFill/>
        </p:spPr>
      </p:pic>
      <p:sp>
        <p:nvSpPr>
          <p:cNvPr id="7" name="6 Rectángulo"/>
          <p:cNvSpPr/>
          <p:nvPr/>
        </p:nvSpPr>
        <p:spPr>
          <a:xfrm>
            <a:off x="0" y="6215082"/>
            <a:ext cx="9144000"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24" name="23 CuadroTexto"/>
          <p:cNvSpPr txBox="1"/>
          <p:nvPr/>
        </p:nvSpPr>
        <p:spPr>
          <a:xfrm>
            <a:off x="1428728" y="357166"/>
            <a:ext cx="6312497" cy="369332"/>
          </a:xfrm>
          <a:prstGeom prst="rect">
            <a:avLst/>
          </a:prstGeom>
          <a:noFill/>
        </p:spPr>
        <p:txBody>
          <a:bodyPr wrap="none" rtlCol="0">
            <a:spAutoFit/>
          </a:bodyPr>
          <a:lstStyle/>
          <a:p>
            <a:r>
              <a:rPr lang="es-AR" b="1" dirty="0" smtClean="0">
                <a:solidFill>
                  <a:schemeClr val="accent1">
                    <a:lumMod val="75000"/>
                  </a:schemeClr>
                </a:solidFill>
                <a:latin typeface="Trebuchet MS" pitchFamily="34" charset="0"/>
              </a:rPr>
              <a:t>Funciones/Responsabilidades de los actores involucrados</a:t>
            </a:r>
            <a:endParaRPr lang="es-AR" b="1" dirty="0">
              <a:solidFill>
                <a:schemeClr val="accent1">
                  <a:lumMod val="75000"/>
                </a:schemeClr>
              </a:solidFill>
              <a:latin typeface="Trebuchet MS" pitchFamily="34" charset="0"/>
            </a:endParaRPr>
          </a:p>
        </p:txBody>
      </p:sp>
      <p:sp>
        <p:nvSpPr>
          <p:cNvPr id="25" name="24 CuadroTexto"/>
          <p:cNvSpPr txBox="1"/>
          <p:nvPr/>
        </p:nvSpPr>
        <p:spPr>
          <a:xfrm>
            <a:off x="642910" y="1071546"/>
            <a:ext cx="1585690" cy="646331"/>
          </a:xfrm>
          <a:prstGeom prst="rect">
            <a:avLst/>
          </a:prstGeom>
          <a:solidFill>
            <a:schemeClr val="accent1"/>
          </a:solidFill>
          <a:ln>
            <a:solidFill>
              <a:schemeClr val="accent1"/>
            </a:solidFill>
          </a:ln>
        </p:spPr>
        <p:style>
          <a:lnRef idx="1">
            <a:schemeClr val="accent5"/>
          </a:lnRef>
          <a:fillRef idx="3">
            <a:schemeClr val="accent5"/>
          </a:fillRef>
          <a:effectRef idx="2">
            <a:schemeClr val="accent5"/>
          </a:effectRef>
          <a:fontRef idx="minor">
            <a:schemeClr val="lt1"/>
          </a:fontRef>
        </p:style>
        <p:txBody>
          <a:bodyPr wrap="none" rtlCol="0">
            <a:spAutoFit/>
          </a:bodyPr>
          <a:lstStyle/>
          <a:p>
            <a:r>
              <a:rPr lang="es-AR" b="1" dirty="0" smtClean="0">
                <a:solidFill>
                  <a:schemeClr val="bg1"/>
                </a:solidFill>
                <a:latin typeface="Trebuchet MS" pitchFamily="34" charset="0"/>
              </a:rPr>
              <a:t>Responsable </a:t>
            </a:r>
          </a:p>
          <a:p>
            <a:r>
              <a:rPr lang="es-AR" b="1" dirty="0" smtClean="0">
                <a:solidFill>
                  <a:schemeClr val="bg1"/>
                </a:solidFill>
                <a:latin typeface="Trebuchet MS" pitchFamily="34" charset="0"/>
              </a:rPr>
              <a:t>Provincial</a:t>
            </a:r>
            <a:endParaRPr lang="es-AR" b="1" dirty="0">
              <a:solidFill>
                <a:schemeClr val="bg1"/>
              </a:solidFill>
              <a:latin typeface="Trebuchet MS" pitchFamily="34" charset="0"/>
            </a:endParaRPr>
          </a:p>
        </p:txBody>
      </p:sp>
      <p:sp>
        <p:nvSpPr>
          <p:cNvPr id="26" name="25 CuadroTexto"/>
          <p:cNvSpPr txBox="1"/>
          <p:nvPr/>
        </p:nvSpPr>
        <p:spPr>
          <a:xfrm>
            <a:off x="2428860" y="1071547"/>
            <a:ext cx="6479308" cy="1077218"/>
          </a:xfrm>
          <a:prstGeom prst="rect">
            <a:avLst/>
          </a:prstGeom>
          <a:ln>
            <a:solidFill>
              <a:schemeClr val="accent1"/>
            </a:solidFill>
          </a:ln>
        </p:spPr>
        <p:style>
          <a:lnRef idx="2">
            <a:schemeClr val="accent5"/>
          </a:lnRef>
          <a:fillRef idx="1">
            <a:schemeClr val="lt1"/>
          </a:fillRef>
          <a:effectRef idx="0">
            <a:schemeClr val="accent5"/>
          </a:effectRef>
          <a:fontRef idx="minor">
            <a:schemeClr val="dk1"/>
          </a:fontRef>
        </p:style>
        <p:txBody>
          <a:bodyPr wrap="square" rtlCol="0">
            <a:spAutoFit/>
          </a:bodyPr>
          <a:lstStyle/>
          <a:p>
            <a:r>
              <a:rPr lang="es-ES" sz="1600" dirty="0" smtClean="0">
                <a:latin typeface="Trebuchet MS" pitchFamily="34" charset="0"/>
              </a:rPr>
              <a:t>Coordina el operativo</a:t>
            </a:r>
            <a:r>
              <a:rPr lang="es-ES" sz="1600" b="1" dirty="0" smtClean="0">
                <a:latin typeface="Trebuchet MS" pitchFamily="34" charset="0"/>
              </a:rPr>
              <a:t> APRENDER </a:t>
            </a:r>
            <a:r>
              <a:rPr lang="es-ES" sz="1600" dirty="0" smtClean="0">
                <a:latin typeface="Trebuchet MS" pitchFamily="34" charset="0"/>
              </a:rPr>
              <a:t>en la provincia. Es el responsable de la organización, planificación, sensibilización, aplicación y devolución de los materiales a la Secretaría de </a:t>
            </a:r>
            <a:r>
              <a:rPr lang="es-ES" sz="1600" dirty="0" smtClean="0">
                <a:latin typeface="Trebuchet MS" pitchFamily="34" charset="0"/>
              </a:rPr>
              <a:t>Evaluación de la Nación.</a:t>
            </a:r>
            <a:endParaRPr lang="es-AR" sz="1600" dirty="0">
              <a:latin typeface="Trebuchet MS" pitchFamily="34" charset="0"/>
            </a:endParaRPr>
          </a:p>
        </p:txBody>
      </p:sp>
      <p:sp>
        <p:nvSpPr>
          <p:cNvPr id="12" name="11 CuadroTexto"/>
          <p:cNvSpPr txBox="1"/>
          <p:nvPr/>
        </p:nvSpPr>
        <p:spPr>
          <a:xfrm>
            <a:off x="642910" y="2285992"/>
            <a:ext cx="8215370" cy="2677656"/>
          </a:xfrm>
          <a:prstGeom prst="rect">
            <a:avLst/>
          </a:prstGeom>
          <a:noFill/>
        </p:spPr>
        <p:txBody>
          <a:bodyPr wrap="square" rtlCol="0">
            <a:spAutoFit/>
          </a:bodyPr>
          <a:lstStyle/>
          <a:p>
            <a:pPr algn="just">
              <a:buFont typeface="Arial" pitchFamily="34" charset="0"/>
              <a:buChar char="•"/>
            </a:pPr>
            <a:r>
              <a:rPr lang="es-ES" dirty="0" smtClean="0"/>
              <a:t> </a:t>
            </a:r>
            <a:r>
              <a:rPr lang="es-ES" sz="1600" dirty="0" smtClean="0">
                <a:latin typeface="Trebuchet MS" pitchFamily="34" charset="0"/>
              </a:rPr>
              <a:t>Coordinar todo el operativo en la Provincia.</a:t>
            </a:r>
          </a:p>
          <a:p>
            <a:pPr algn="just"/>
            <a:endParaRPr lang="es-AR" sz="1600" dirty="0" smtClean="0">
              <a:latin typeface="Trebuchet MS" pitchFamily="34" charset="0"/>
            </a:endParaRPr>
          </a:p>
          <a:p>
            <a:pPr algn="just">
              <a:buFont typeface="Arial" pitchFamily="34" charset="0"/>
              <a:buChar char="•"/>
            </a:pPr>
            <a:r>
              <a:rPr lang="es-ES" sz="1600" dirty="0" smtClean="0">
                <a:latin typeface="Trebuchet MS" pitchFamily="34" charset="0"/>
              </a:rPr>
              <a:t> Implementar un sistema de seguimiento y monitoreo.</a:t>
            </a:r>
          </a:p>
          <a:p>
            <a:pPr algn="just"/>
            <a:endParaRPr lang="es-AR" sz="1600" dirty="0" smtClean="0">
              <a:latin typeface="Trebuchet MS" pitchFamily="34" charset="0"/>
            </a:endParaRPr>
          </a:p>
          <a:p>
            <a:pPr algn="just">
              <a:buFont typeface="Arial" pitchFamily="34" charset="0"/>
              <a:buChar char="•"/>
            </a:pPr>
            <a:r>
              <a:rPr lang="es-ES" sz="1600" dirty="0" smtClean="0">
                <a:latin typeface="Trebuchet MS" pitchFamily="34" charset="0"/>
              </a:rPr>
              <a:t> Liderar el área de evaluación –equipo técnico- y articular con las otras áreas de  la DGPIyEE, las direcciones de nivel, los supervisores, directores y demás actores designados para llevar adelante el operativo en la Provincia.</a:t>
            </a:r>
          </a:p>
          <a:p>
            <a:pPr algn="just"/>
            <a:endParaRPr lang="es-AR" sz="1600" dirty="0" smtClean="0">
              <a:latin typeface="Trebuchet MS" pitchFamily="34" charset="0"/>
            </a:endParaRPr>
          </a:p>
          <a:p>
            <a:pPr algn="just">
              <a:buFont typeface="Arial" pitchFamily="34" charset="0"/>
              <a:buChar char="•"/>
            </a:pPr>
            <a:r>
              <a:rPr lang="es-ES" sz="1600" dirty="0" smtClean="0">
                <a:latin typeface="Trebuchet MS" pitchFamily="34" charset="0"/>
              </a:rPr>
              <a:t> Garantizar el cumplimiento de los objetivos del operativo de evaluación.</a:t>
            </a:r>
            <a:endParaRPr lang="es-AR" sz="1600" dirty="0" smtClean="0">
              <a:latin typeface="Trebuchet MS" pitchFamily="34" charset="0"/>
            </a:endParaRPr>
          </a:p>
          <a:p>
            <a:endParaRPr lang="es-AR" sz="1600" dirty="0">
              <a:latin typeface="Trebuchet MS"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fade">
                                      <p:cBhvr>
                                        <p:cTn id="11" dur="500"/>
                                        <p:tgtEl>
                                          <p:spTgt spid="25"/>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fade">
                                      <p:cBhvr>
                                        <p:cTn id="14" dur="2000"/>
                                        <p:tgtEl>
                                          <p:spTgt spid="26"/>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animBg="1"/>
      <p:bldP spid="26" grpId="0" animBg="1"/>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Imagen 16" descr="D:\2016Natti\logo.jpg"/>
          <p:cNvPicPr>
            <a:picLocks noChangeAspect="1" noChangeArrowheads="1"/>
          </p:cNvPicPr>
          <p:nvPr/>
        </p:nvPicPr>
        <p:blipFill>
          <a:blip r:embed="rId3" cstate="print"/>
          <a:srcRect/>
          <a:stretch>
            <a:fillRect/>
          </a:stretch>
        </p:blipFill>
        <p:spPr bwMode="auto">
          <a:xfrm>
            <a:off x="1" y="6271702"/>
            <a:ext cx="1571604" cy="586298"/>
          </a:xfrm>
          <a:prstGeom prst="rect">
            <a:avLst/>
          </a:prstGeom>
          <a:noFill/>
          <a:ln w="9525">
            <a:noFill/>
            <a:miter lim="800000"/>
            <a:headEnd/>
            <a:tailEnd/>
          </a:ln>
        </p:spPr>
      </p:pic>
      <p:sp>
        <p:nvSpPr>
          <p:cNvPr id="4" name="3 CuadroTexto"/>
          <p:cNvSpPr txBox="1"/>
          <p:nvPr/>
        </p:nvSpPr>
        <p:spPr>
          <a:xfrm>
            <a:off x="3643306" y="6286520"/>
            <a:ext cx="5357850" cy="523220"/>
          </a:xfrm>
          <a:prstGeom prst="rect">
            <a:avLst/>
          </a:prstGeom>
          <a:noFill/>
        </p:spPr>
        <p:txBody>
          <a:bodyPr wrap="square" rtlCol="0">
            <a:spAutoFit/>
          </a:bodyPr>
          <a:lstStyle/>
          <a:p>
            <a:r>
              <a:rPr lang="es-AR" sz="1400" dirty="0" smtClean="0"/>
              <a:t>Dirección General de Planeamiento, Información y Evaluación Educativa</a:t>
            </a:r>
          </a:p>
          <a:p>
            <a:r>
              <a:rPr lang="es-AR" sz="1400" dirty="0" smtClean="0"/>
              <a:t>Área Evaluación de la Calidad Educativa</a:t>
            </a:r>
            <a:endParaRPr lang="es-AR" sz="1400" dirty="0"/>
          </a:p>
        </p:txBody>
      </p:sp>
      <p:pic>
        <p:nvPicPr>
          <p:cNvPr id="1028" name="Picture 4" descr="C:\Users\20289732668\Pictures\sec.JPG"/>
          <p:cNvPicPr>
            <a:picLocks noChangeAspect="1" noChangeArrowheads="1"/>
          </p:cNvPicPr>
          <p:nvPr/>
        </p:nvPicPr>
        <p:blipFill>
          <a:blip r:embed="rId4"/>
          <a:srcRect/>
          <a:stretch>
            <a:fillRect/>
          </a:stretch>
        </p:blipFill>
        <p:spPr bwMode="auto">
          <a:xfrm>
            <a:off x="1833555" y="6286520"/>
            <a:ext cx="1166809" cy="533398"/>
          </a:xfrm>
          <a:prstGeom prst="rect">
            <a:avLst/>
          </a:prstGeom>
          <a:noFill/>
        </p:spPr>
      </p:pic>
      <p:pic>
        <p:nvPicPr>
          <p:cNvPr id="1029" name="Picture 5" descr="C:\Users\20289732668\Pictures\lin.JPG"/>
          <p:cNvPicPr>
            <a:picLocks noChangeAspect="1" noChangeArrowheads="1"/>
          </p:cNvPicPr>
          <p:nvPr/>
        </p:nvPicPr>
        <p:blipFill>
          <a:blip r:embed="rId5"/>
          <a:srcRect/>
          <a:stretch>
            <a:fillRect/>
          </a:stretch>
        </p:blipFill>
        <p:spPr bwMode="auto">
          <a:xfrm>
            <a:off x="3643306" y="6357983"/>
            <a:ext cx="71438" cy="428603"/>
          </a:xfrm>
          <a:prstGeom prst="rect">
            <a:avLst/>
          </a:prstGeom>
          <a:noFill/>
        </p:spPr>
      </p:pic>
      <p:sp>
        <p:nvSpPr>
          <p:cNvPr id="7" name="6 Rectángulo"/>
          <p:cNvSpPr/>
          <p:nvPr/>
        </p:nvSpPr>
        <p:spPr>
          <a:xfrm>
            <a:off x="0" y="6215082"/>
            <a:ext cx="9144000"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24" name="23 CuadroTexto"/>
          <p:cNvSpPr txBox="1"/>
          <p:nvPr/>
        </p:nvSpPr>
        <p:spPr>
          <a:xfrm>
            <a:off x="1428728" y="357166"/>
            <a:ext cx="6312497" cy="369332"/>
          </a:xfrm>
          <a:prstGeom prst="rect">
            <a:avLst/>
          </a:prstGeom>
          <a:noFill/>
        </p:spPr>
        <p:txBody>
          <a:bodyPr wrap="none" rtlCol="0">
            <a:spAutoFit/>
          </a:bodyPr>
          <a:lstStyle/>
          <a:p>
            <a:r>
              <a:rPr lang="es-AR" b="1" dirty="0" smtClean="0">
                <a:solidFill>
                  <a:schemeClr val="accent1">
                    <a:lumMod val="75000"/>
                  </a:schemeClr>
                </a:solidFill>
                <a:latin typeface="Trebuchet MS" pitchFamily="34" charset="0"/>
              </a:rPr>
              <a:t>Funciones/Responsabilidades de los actores involucrados</a:t>
            </a:r>
            <a:endParaRPr lang="es-AR" b="1" dirty="0">
              <a:solidFill>
                <a:schemeClr val="accent1">
                  <a:lumMod val="75000"/>
                </a:schemeClr>
              </a:solidFill>
              <a:latin typeface="Trebuchet MS" pitchFamily="34" charset="0"/>
            </a:endParaRPr>
          </a:p>
        </p:txBody>
      </p:sp>
      <p:sp>
        <p:nvSpPr>
          <p:cNvPr id="25" name="24 CuadroTexto"/>
          <p:cNvSpPr txBox="1"/>
          <p:nvPr/>
        </p:nvSpPr>
        <p:spPr>
          <a:xfrm>
            <a:off x="642910" y="1071546"/>
            <a:ext cx="1786066" cy="369332"/>
          </a:xfrm>
          <a:prstGeom prst="rect">
            <a:avLst/>
          </a:prstGeom>
          <a:solidFill>
            <a:schemeClr val="accent1"/>
          </a:solidFill>
          <a:ln>
            <a:solidFill>
              <a:schemeClr val="accent1"/>
            </a:solidFill>
          </a:ln>
        </p:spPr>
        <p:style>
          <a:lnRef idx="1">
            <a:schemeClr val="accent5"/>
          </a:lnRef>
          <a:fillRef idx="3">
            <a:schemeClr val="accent5"/>
          </a:fillRef>
          <a:effectRef idx="2">
            <a:schemeClr val="accent5"/>
          </a:effectRef>
          <a:fontRef idx="minor">
            <a:schemeClr val="lt1"/>
          </a:fontRef>
        </p:style>
        <p:txBody>
          <a:bodyPr wrap="none" rtlCol="0">
            <a:spAutoFit/>
          </a:bodyPr>
          <a:lstStyle/>
          <a:p>
            <a:r>
              <a:rPr lang="es-AR" b="1" dirty="0" smtClean="0">
                <a:solidFill>
                  <a:schemeClr val="bg1"/>
                </a:solidFill>
                <a:latin typeface="Trebuchet MS" pitchFamily="34" charset="0"/>
              </a:rPr>
              <a:t>Equipo técnico</a:t>
            </a:r>
            <a:endParaRPr lang="es-AR" b="1" dirty="0">
              <a:solidFill>
                <a:schemeClr val="bg1"/>
              </a:solidFill>
              <a:latin typeface="Trebuchet MS" pitchFamily="34" charset="0"/>
            </a:endParaRPr>
          </a:p>
        </p:txBody>
      </p:sp>
      <p:sp>
        <p:nvSpPr>
          <p:cNvPr id="26" name="25 CuadroTexto"/>
          <p:cNvSpPr txBox="1"/>
          <p:nvPr/>
        </p:nvSpPr>
        <p:spPr>
          <a:xfrm>
            <a:off x="2643174" y="1071547"/>
            <a:ext cx="6264994" cy="1077218"/>
          </a:xfrm>
          <a:prstGeom prst="rect">
            <a:avLst/>
          </a:prstGeom>
          <a:ln>
            <a:solidFill>
              <a:schemeClr val="accent1"/>
            </a:solidFill>
          </a:ln>
        </p:spPr>
        <p:style>
          <a:lnRef idx="2">
            <a:schemeClr val="accent5"/>
          </a:lnRef>
          <a:fillRef idx="1">
            <a:schemeClr val="lt1"/>
          </a:fillRef>
          <a:effectRef idx="0">
            <a:schemeClr val="accent5"/>
          </a:effectRef>
          <a:fontRef idx="minor">
            <a:schemeClr val="dk1"/>
          </a:fontRef>
        </p:style>
        <p:txBody>
          <a:bodyPr wrap="square" rtlCol="0">
            <a:spAutoFit/>
          </a:bodyPr>
          <a:lstStyle/>
          <a:p>
            <a:r>
              <a:rPr lang="es-ES" sz="1600" b="1" dirty="0" smtClean="0">
                <a:latin typeface="Trebuchet MS" pitchFamily="34" charset="0"/>
              </a:rPr>
              <a:t>I</a:t>
            </a:r>
            <a:r>
              <a:rPr lang="es-ES" sz="1600" dirty="0" smtClean="0">
                <a:latin typeface="Trebuchet MS" pitchFamily="34" charset="0"/>
              </a:rPr>
              <a:t>ntegrantes del Área de Evaluación de la Calidad Educativa, a cargo de la asistencia técnica del operativo de evaluación </a:t>
            </a:r>
            <a:r>
              <a:rPr lang="es-ES" sz="1600" b="1" dirty="0" smtClean="0">
                <a:latin typeface="Trebuchet MS" pitchFamily="34" charset="0"/>
              </a:rPr>
              <a:t>APRENDER</a:t>
            </a:r>
            <a:r>
              <a:rPr lang="es-ES" sz="1600" dirty="0" smtClean="0">
                <a:latin typeface="Trebuchet MS" pitchFamily="34" charset="0"/>
              </a:rPr>
              <a:t>  en la Provincia.</a:t>
            </a:r>
            <a:endParaRPr lang="es-AR" sz="1600" dirty="0" smtClean="0">
              <a:latin typeface="Trebuchet MS" pitchFamily="34" charset="0"/>
            </a:endParaRPr>
          </a:p>
          <a:p>
            <a:endParaRPr lang="es-AR" sz="1600" dirty="0">
              <a:solidFill>
                <a:schemeClr val="accent5">
                  <a:lumMod val="75000"/>
                </a:schemeClr>
              </a:solidFill>
              <a:latin typeface="Trebuchet MS" pitchFamily="34" charset="0"/>
            </a:endParaRPr>
          </a:p>
        </p:txBody>
      </p:sp>
      <p:sp>
        <p:nvSpPr>
          <p:cNvPr id="10" name="9 CuadroTexto"/>
          <p:cNvSpPr txBox="1"/>
          <p:nvPr/>
        </p:nvSpPr>
        <p:spPr>
          <a:xfrm>
            <a:off x="714348" y="2500306"/>
            <a:ext cx="8215370" cy="2585323"/>
          </a:xfrm>
          <a:prstGeom prst="rect">
            <a:avLst/>
          </a:prstGeom>
          <a:noFill/>
        </p:spPr>
        <p:txBody>
          <a:bodyPr wrap="square" rtlCol="0">
            <a:spAutoFit/>
          </a:bodyPr>
          <a:lstStyle/>
          <a:p>
            <a:pPr algn="just">
              <a:buFont typeface="Arial" pitchFamily="34" charset="0"/>
              <a:buChar char="•"/>
            </a:pPr>
            <a:r>
              <a:rPr lang="es-ES" sz="1600" dirty="0" smtClean="0">
                <a:latin typeface="Trebuchet MS" pitchFamily="34" charset="0"/>
              </a:rPr>
              <a:t> Trabajar conjuntamente con los supervisores en los procesos de capacitación a directores con la finalidad de actualizar saberes y brindar nuevas herramientas sobre el operativo de evaluación. </a:t>
            </a:r>
          </a:p>
          <a:p>
            <a:pPr algn="just"/>
            <a:endParaRPr lang="es-AR" sz="1600" dirty="0" smtClean="0">
              <a:latin typeface="Trebuchet MS" pitchFamily="34" charset="0"/>
            </a:endParaRPr>
          </a:p>
          <a:p>
            <a:pPr algn="just">
              <a:buFont typeface="Arial" pitchFamily="34" charset="0"/>
              <a:buChar char="•"/>
            </a:pPr>
            <a:r>
              <a:rPr lang="es-ES" sz="1600" dirty="0" smtClean="0">
                <a:latin typeface="Trebuchet MS" pitchFamily="34" charset="0"/>
              </a:rPr>
              <a:t> Acompañar, sensibilizar y capacitar a los referentes nodales y veedores sobre el operativo de evaluación.</a:t>
            </a:r>
          </a:p>
          <a:p>
            <a:pPr algn="just"/>
            <a:endParaRPr lang="es-AR" sz="1600" dirty="0" smtClean="0">
              <a:latin typeface="Trebuchet MS" pitchFamily="34" charset="0"/>
            </a:endParaRPr>
          </a:p>
          <a:p>
            <a:pPr algn="just">
              <a:buFont typeface="Arial" pitchFamily="34" charset="0"/>
              <a:buChar char="•"/>
            </a:pPr>
            <a:r>
              <a:rPr lang="es-ES" sz="1600" dirty="0" smtClean="0">
                <a:latin typeface="Trebuchet MS" pitchFamily="34" charset="0"/>
              </a:rPr>
              <a:t> Diseñar conjuntamente con el referente provincial agendas y cronograma de trabajo para los distintos actores involucrado en el operativo. </a:t>
            </a:r>
            <a:endParaRPr lang="es-AR" sz="1600" dirty="0" smtClean="0">
              <a:latin typeface="Trebuchet MS" pitchFamily="34" charset="0"/>
            </a:endParaRPr>
          </a:p>
          <a:p>
            <a:endParaRPr lang="es-A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2000"/>
                                        <p:tgtEl>
                                          <p:spTgt spid="2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Imagen 16" descr="D:\2016Natti\logo.jpg"/>
          <p:cNvPicPr>
            <a:picLocks noChangeAspect="1" noChangeArrowheads="1"/>
          </p:cNvPicPr>
          <p:nvPr/>
        </p:nvPicPr>
        <p:blipFill>
          <a:blip r:embed="rId3" cstate="print"/>
          <a:srcRect/>
          <a:stretch>
            <a:fillRect/>
          </a:stretch>
        </p:blipFill>
        <p:spPr bwMode="auto">
          <a:xfrm>
            <a:off x="1" y="6271702"/>
            <a:ext cx="1571604" cy="586298"/>
          </a:xfrm>
          <a:prstGeom prst="rect">
            <a:avLst/>
          </a:prstGeom>
          <a:noFill/>
          <a:ln w="9525">
            <a:noFill/>
            <a:miter lim="800000"/>
            <a:headEnd/>
            <a:tailEnd/>
          </a:ln>
        </p:spPr>
      </p:pic>
      <p:sp>
        <p:nvSpPr>
          <p:cNvPr id="4" name="3 CuadroTexto"/>
          <p:cNvSpPr txBox="1"/>
          <p:nvPr/>
        </p:nvSpPr>
        <p:spPr>
          <a:xfrm>
            <a:off x="3643306" y="6286520"/>
            <a:ext cx="5357850" cy="523220"/>
          </a:xfrm>
          <a:prstGeom prst="rect">
            <a:avLst/>
          </a:prstGeom>
          <a:noFill/>
        </p:spPr>
        <p:txBody>
          <a:bodyPr wrap="square" rtlCol="0">
            <a:spAutoFit/>
          </a:bodyPr>
          <a:lstStyle/>
          <a:p>
            <a:r>
              <a:rPr lang="es-AR" sz="1400" dirty="0" smtClean="0"/>
              <a:t>Dirección General de Planeamiento, Información y Evaluación Educativa</a:t>
            </a:r>
          </a:p>
          <a:p>
            <a:r>
              <a:rPr lang="es-AR" sz="1400" dirty="0" smtClean="0"/>
              <a:t>Área Evaluación de la Calidad Educativa</a:t>
            </a:r>
            <a:endParaRPr lang="es-AR" sz="1400" dirty="0"/>
          </a:p>
        </p:txBody>
      </p:sp>
      <p:pic>
        <p:nvPicPr>
          <p:cNvPr id="1028" name="Picture 4" descr="C:\Users\20289732668\Pictures\sec.JPG"/>
          <p:cNvPicPr>
            <a:picLocks noChangeAspect="1" noChangeArrowheads="1"/>
          </p:cNvPicPr>
          <p:nvPr/>
        </p:nvPicPr>
        <p:blipFill>
          <a:blip r:embed="rId4"/>
          <a:srcRect/>
          <a:stretch>
            <a:fillRect/>
          </a:stretch>
        </p:blipFill>
        <p:spPr bwMode="auto">
          <a:xfrm>
            <a:off x="1833555" y="6286520"/>
            <a:ext cx="1166809" cy="533398"/>
          </a:xfrm>
          <a:prstGeom prst="rect">
            <a:avLst/>
          </a:prstGeom>
          <a:noFill/>
        </p:spPr>
      </p:pic>
      <p:pic>
        <p:nvPicPr>
          <p:cNvPr id="1029" name="Picture 5" descr="C:\Users\20289732668\Pictures\lin.JPG"/>
          <p:cNvPicPr>
            <a:picLocks noChangeAspect="1" noChangeArrowheads="1"/>
          </p:cNvPicPr>
          <p:nvPr/>
        </p:nvPicPr>
        <p:blipFill>
          <a:blip r:embed="rId5"/>
          <a:srcRect/>
          <a:stretch>
            <a:fillRect/>
          </a:stretch>
        </p:blipFill>
        <p:spPr bwMode="auto">
          <a:xfrm>
            <a:off x="3643306" y="6357983"/>
            <a:ext cx="71438" cy="428603"/>
          </a:xfrm>
          <a:prstGeom prst="rect">
            <a:avLst/>
          </a:prstGeom>
          <a:noFill/>
        </p:spPr>
      </p:pic>
      <p:sp>
        <p:nvSpPr>
          <p:cNvPr id="7" name="6 Rectángulo"/>
          <p:cNvSpPr/>
          <p:nvPr/>
        </p:nvSpPr>
        <p:spPr>
          <a:xfrm>
            <a:off x="0" y="6215082"/>
            <a:ext cx="9144000"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24" name="23 CuadroTexto"/>
          <p:cNvSpPr txBox="1"/>
          <p:nvPr/>
        </p:nvSpPr>
        <p:spPr>
          <a:xfrm>
            <a:off x="1428728" y="357166"/>
            <a:ext cx="6312497" cy="369332"/>
          </a:xfrm>
          <a:prstGeom prst="rect">
            <a:avLst/>
          </a:prstGeom>
          <a:noFill/>
        </p:spPr>
        <p:txBody>
          <a:bodyPr wrap="none" rtlCol="0">
            <a:spAutoFit/>
          </a:bodyPr>
          <a:lstStyle/>
          <a:p>
            <a:r>
              <a:rPr lang="es-AR" b="1" dirty="0" smtClean="0">
                <a:solidFill>
                  <a:schemeClr val="accent1">
                    <a:lumMod val="75000"/>
                  </a:schemeClr>
                </a:solidFill>
                <a:latin typeface="Trebuchet MS" pitchFamily="34" charset="0"/>
              </a:rPr>
              <a:t>Funciones/Responsabilidades de los actores involucrados</a:t>
            </a:r>
            <a:endParaRPr lang="es-AR" b="1" dirty="0">
              <a:solidFill>
                <a:schemeClr val="accent1">
                  <a:lumMod val="75000"/>
                </a:schemeClr>
              </a:solidFill>
              <a:latin typeface="Trebuchet MS" pitchFamily="34" charset="0"/>
            </a:endParaRPr>
          </a:p>
        </p:txBody>
      </p:sp>
      <p:sp>
        <p:nvSpPr>
          <p:cNvPr id="25" name="24 CuadroTexto"/>
          <p:cNvSpPr txBox="1"/>
          <p:nvPr/>
        </p:nvSpPr>
        <p:spPr>
          <a:xfrm>
            <a:off x="642910" y="857232"/>
            <a:ext cx="1565685" cy="646331"/>
          </a:xfrm>
          <a:prstGeom prst="rect">
            <a:avLst/>
          </a:prstGeom>
          <a:solidFill>
            <a:schemeClr val="accent1"/>
          </a:solidFill>
          <a:ln>
            <a:solidFill>
              <a:schemeClr val="accent1"/>
            </a:solidFill>
          </a:ln>
        </p:spPr>
        <p:style>
          <a:lnRef idx="1">
            <a:schemeClr val="accent5"/>
          </a:lnRef>
          <a:fillRef idx="3">
            <a:schemeClr val="accent5"/>
          </a:fillRef>
          <a:effectRef idx="2">
            <a:schemeClr val="accent5"/>
          </a:effectRef>
          <a:fontRef idx="minor">
            <a:schemeClr val="lt1"/>
          </a:fontRef>
        </p:style>
        <p:txBody>
          <a:bodyPr wrap="none" rtlCol="0">
            <a:spAutoFit/>
          </a:bodyPr>
          <a:lstStyle/>
          <a:p>
            <a:r>
              <a:rPr lang="es-AR" b="1" dirty="0" smtClean="0">
                <a:solidFill>
                  <a:schemeClr val="bg1"/>
                </a:solidFill>
                <a:latin typeface="Trebuchet MS" pitchFamily="34" charset="0"/>
              </a:rPr>
              <a:t>Supervisores</a:t>
            </a:r>
            <a:endParaRPr lang="es-AR" b="1" dirty="0" smtClean="0">
              <a:solidFill>
                <a:schemeClr val="bg1"/>
              </a:solidFill>
              <a:latin typeface="Trebuchet MS" pitchFamily="34" charset="0"/>
            </a:endParaRPr>
          </a:p>
          <a:p>
            <a:r>
              <a:rPr lang="es-AR" b="1" dirty="0" smtClean="0">
                <a:solidFill>
                  <a:schemeClr val="bg1"/>
                </a:solidFill>
                <a:latin typeface="Trebuchet MS" pitchFamily="34" charset="0"/>
              </a:rPr>
              <a:t>Inspectores</a:t>
            </a:r>
            <a:endParaRPr lang="es-AR" b="1" dirty="0">
              <a:solidFill>
                <a:schemeClr val="bg1"/>
              </a:solidFill>
              <a:latin typeface="Trebuchet MS" pitchFamily="34" charset="0"/>
            </a:endParaRPr>
          </a:p>
        </p:txBody>
      </p:sp>
      <p:sp>
        <p:nvSpPr>
          <p:cNvPr id="26" name="25 CuadroTexto"/>
          <p:cNvSpPr txBox="1"/>
          <p:nvPr/>
        </p:nvSpPr>
        <p:spPr>
          <a:xfrm>
            <a:off x="2285984" y="857232"/>
            <a:ext cx="6622184" cy="1815882"/>
          </a:xfrm>
          <a:prstGeom prst="rect">
            <a:avLst/>
          </a:prstGeom>
          <a:ln>
            <a:solidFill>
              <a:schemeClr val="accent1"/>
            </a:solid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just"/>
            <a:r>
              <a:rPr lang="es-ES" sz="1600" dirty="0" smtClean="0">
                <a:latin typeface="Trebuchet MS" pitchFamily="34" charset="0"/>
              </a:rPr>
              <a:t>Agente facilitador y multiplicador de la implementación de </a:t>
            </a:r>
            <a:r>
              <a:rPr lang="es-ES" sz="1600" b="1" dirty="0" smtClean="0">
                <a:latin typeface="Trebuchet MS" pitchFamily="34" charset="0"/>
              </a:rPr>
              <a:t>APRENDER, como autoridad</a:t>
            </a:r>
            <a:r>
              <a:rPr lang="es-ES" sz="1600" dirty="0" smtClean="0">
                <a:latin typeface="Trebuchet MS" pitchFamily="34" charset="0"/>
              </a:rPr>
              <a:t> zonal educativa.</a:t>
            </a:r>
          </a:p>
          <a:p>
            <a:pPr algn="just"/>
            <a:r>
              <a:rPr lang="es-ES" sz="1600" dirty="0" smtClean="0">
                <a:latin typeface="Trebuchet MS" pitchFamily="34" charset="0"/>
              </a:rPr>
              <a:t>Supervisará la organización e implementación del operativo en los centros educativos a su cargo, se constituye en el vínculo de comunicación y enlace entre el referente nodal y los distintos  equipos de trabajo conformados para la implementación del operativo. </a:t>
            </a:r>
            <a:endParaRPr lang="es-AR" sz="1600" dirty="0">
              <a:solidFill>
                <a:schemeClr val="accent5">
                  <a:lumMod val="75000"/>
                </a:schemeClr>
              </a:solidFill>
              <a:latin typeface="Trebuchet MS" pitchFamily="34" charset="0"/>
            </a:endParaRPr>
          </a:p>
        </p:txBody>
      </p:sp>
      <p:sp>
        <p:nvSpPr>
          <p:cNvPr id="10" name="9 CuadroTexto"/>
          <p:cNvSpPr txBox="1"/>
          <p:nvPr/>
        </p:nvSpPr>
        <p:spPr>
          <a:xfrm>
            <a:off x="642910" y="2694287"/>
            <a:ext cx="8286808" cy="2831544"/>
          </a:xfrm>
          <a:prstGeom prst="rect">
            <a:avLst/>
          </a:prstGeom>
          <a:noFill/>
        </p:spPr>
        <p:txBody>
          <a:bodyPr wrap="square" rtlCol="0">
            <a:spAutoFit/>
          </a:bodyPr>
          <a:lstStyle/>
          <a:p>
            <a:pPr algn="just">
              <a:buFont typeface="Arial" pitchFamily="34" charset="0"/>
              <a:buChar char="•"/>
            </a:pPr>
            <a:r>
              <a:rPr lang="es-ES" sz="1600" dirty="0" smtClean="0">
                <a:latin typeface="Trebuchet MS" pitchFamily="34" charset="0"/>
              </a:rPr>
              <a:t> Facilitar  las condiciones para priorizar las acciones del operativo APRENDER en los centros educativos a su cargo.</a:t>
            </a:r>
          </a:p>
          <a:p>
            <a:pPr algn="just"/>
            <a:endParaRPr lang="es-AR" sz="1200" dirty="0" smtClean="0">
              <a:latin typeface="Trebuchet MS" pitchFamily="34" charset="0"/>
            </a:endParaRPr>
          </a:p>
          <a:p>
            <a:pPr algn="just">
              <a:buFont typeface="Arial" pitchFamily="34" charset="0"/>
              <a:buChar char="•"/>
            </a:pPr>
            <a:r>
              <a:rPr lang="es-ES" sz="1600" dirty="0" smtClean="0">
                <a:latin typeface="Trebuchet MS" pitchFamily="34" charset="0"/>
              </a:rPr>
              <a:t> Fortalecer la cultura de la evaluación.</a:t>
            </a:r>
          </a:p>
          <a:p>
            <a:pPr algn="just"/>
            <a:endParaRPr lang="es-AR" sz="1200" dirty="0" smtClean="0">
              <a:latin typeface="Trebuchet MS" pitchFamily="34" charset="0"/>
            </a:endParaRPr>
          </a:p>
          <a:p>
            <a:pPr algn="just">
              <a:buFont typeface="Arial" pitchFamily="34" charset="0"/>
              <a:buChar char="•"/>
            </a:pPr>
            <a:r>
              <a:rPr lang="es-ES" sz="1600" dirty="0" smtClean="0">
                <a:latin typeface="Trebuchet MS" pitchFamily="34" charset="0"/>
              </a:rPr>
              <a:t> Facilitar y garantizar canales de comunicación.</a:t>
            </a:r>
          </a:p>
          <a:p>
            <a:pPr algn="just"/>
            <a:endParaRPr lang="es-AR" sz="1200" dirty="0" smtClean="0">
              <a:latin typeface="Trebuchet MS" pitchFamily="34" charset="0"/>
            </a:endParaRPr>
          </a:p>
          <a:p>
            <a:pPr algn="just">
              <a:buFont typeface="Arial" pitchFamily="34" charset="0"/>
              <a:buChar char="•"/>
            </a:pPr>
            <a:r>
              <a:rPr lang="es-ES" sz="1600" dirty="0" smtClean="0">
                <a:latin typeface="Trebuchet MS" pitchFamily="34" charset="0"/>
              </a:rPr>
              <a:t> Integrar el equipo de capacitación y formación. </a:t>
            </a:r>
          </a:p>
          <a:p>
            <a:pPr algn="just"/>
            <a:endParaRPr lang="es-AR" sz="1200" dirty="0" smtClean="0">
              <a:latin typeface="Trebuchet MS" pitchFamily="34" charset="0"/>
            </a:endParaRPr>
          </a:p>
          <a:p>
            <a:pPr algn="just">
              <a:buFont typeface="Arial" pitchFamily="34" charset="0"/>
              <a:buChar char="•"/>
            </a:pPr>
            <a:r>
              <a:rPr lang="es-ES" sz="1600" dirty="0" smtClean="0">
                <a:latin typeface="Trebuchet MS" pitchFamily="34" charset="0"/>
              </a:rPr>
              <a:t> Implementar un sistema de seguimiento y monitoreo del operativo en los centros educativos a su cargo.</a:t>
            </a:r>
            <a:endParaRPr lang="es-AR" sz="1600" dirty="0" smtClean="0">
              <a:latin typeface="Trebuchet MS" pitchFamily="34" charset="0"/>
            </a:endParaRPr>
          </a:p>
          <a:p>
            <a:endParaRPr lang="es-A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Imagen 16" descr="D:\2016Natti\logo.jpg"/>
          <p:cNvPicPr>
            <a:picLocks noChangeAspect="1" noChangeArrowheads="1"/>
          </p:cNvPicPr>
          <p:nvPr/>
        </p:nvPicPr>
        <p:blipFill>
          <a:blip r:embed="rId3" cstate="print"/>
          <a:srcRect/>
          <a:stretch>
            <a:fillRect/>
          </a:stretch>
        </p:blipFill>
        <p:spPr bwMode="auto">
          <a:xfrm>
            <a:off x="1" y="6271702"/>
            <a:ext cx="1571604" cy="586298"/>
          </a:xfrm>
          <a:prstGeom prst="rect">
            <a:avLst/>
          </a:prstGeom>
          <a:noFill/>
          <a:ln w="9525">
            <a:noFill/>
            <a:miter lim="800000"/>
            <a:headEnd/>
            <a:tailEnd/>
          </a:ln>
        </p:spPr>
      </p:pic>
      <p:sp>
        <p:nvSpPr>
          <p:cNvPr id="4" name="3 CuadroTexto"/>
          <p:cNvSpPr txBox="1"/>
          <p:nvPr/>
        </p:nvSpPr>
        <p:spPr>
          <a:xfrm>
            <a:off x="3643306" y="6286520"/>
            <a:ext cx="5357850" cy="523220"/>
          </a:xfrm>
          <a:prstGeom prst="rect">
            <a:avLst/>
          </a:prstGeom>
          <a:noFill/>
        </p:spPr>
        <p:txBody>
          <a:bodyPr wrap="square" rtlCol="0">
            <a:spAutoFit/>
          </a:bodyPr>
          <a:lstStyle/>
          <a:p>
            <a:r>
              <a:rPr lang="es-AR" sz="1400" dirty="0" smtClean="0"/>
              <a:t>Dirección General de Planeamiento, Información y Evaluación Educativa</a:t>
            </a:r>
          </a:p>
          <a:p>
            <a:r>
              <a:rPr lang="es-AR" sz="1400" dirty="0" smtClean="0"/>
              <a:t>Área Evaluación de la Calidad Educativa</a:t>
            </a:r>
            <a:endParaRPr lang="es-AR" sz="1400" dirty="0"/>
          </a:p>
        </p:txBody>
      </p:sp>
      <p:pic>
        <p:nvPicPr>
          <p:cNvPr id="1028" name="Picture 4" descr="C:\Users\20289732668\Pictures\sec.JPG"/>
          <p:cNvPicPr>
            <a:picLocks noChangeAspect="1" noChangeArrowheads="1"/>
          </p:cNvPicPr>
          <p:nvPr/>
        </p:nvPicPr>
        <p:blipFill>
          <a:blip r:embed="rId4"/>
          <a:srcRect/>
          <a:stretch>
            <a:fillRect/>
          </a:stretch>
        </p:blipFill>
        <p:spPr bwMode="auto">
          <a:xfrm>
            <a:off x="1833555" y="6286520"/>
            <a:ext cx="1166809" cy="533398"/>
          </a:xfrm>
          <a:prstGeom prst="rect">
            <a:avLst/>
          </a:prstGeom>
          <a:noFill/>
        </p:spPr>
      </p:pic>
      <p:pic>
        <p:nvPicPr>
          <p:cNvPr id="1029" name="Picture 5" descr="C:\Users\20289732668\Pictures\lin.JPG"/>
          <p:cNvPicPr>
            <a:picLocks noChangeAspect="1" noChangeArrowheads="1"/>
          </p:cNvPicPr>
          <p:nvPr/>
        </p:nvPicPr>
        <p:blipFill>
          <a:blip r:embed="rId5"/>
          <a:srcRect/>
          <a:stretch>
            <a:fillRect/>
          </a:stretch>
        </p:blipFill>
        <p:spPr bwMode="auto">
          <a:xfrm>
            <a:off x="3643306" y="6357983"/>
            <a:ext cx="71438" cy="428603"/>
          </a:xfrm>
          <a:prstGeom prst="rect">
            <a:avLst/>
          </a:prstGeom>
          <a:noFill/>
        </p:spPr>
      </p:pic>
      <p:sp>
        <p:nvSpPr>
          <p:cNvPr id="7" name="6 Rectángulo"/>
          <p:cNvSpPr/>
          <p:nvPr/>
        </p:nvSpPr>
        <p:spPr>
          <a:xfrm>
            <a:off x="0" y="6215082"/>
            <a:ext cx="9144000"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24" name="23 CuadroTexto"/>
          <p:cNvSpPr txBox="1"/>
          <p:nvPr/>
        </p:nvSpPr>
        <p:spPr>
          <a:xfrm>
            <a:off x="1428728" y="357166"/>
            <a:ext cx="6312497" cy="369332"/>
          </a:xfrm>
          <a:prstGeom prst="rect">
            <a:avLst/>
          </a:prstGeom>
          <a:noFill/>
        </p:spPr>
        <p:txBody>
          <a:bodyPr wrap="none" rtlCol="0">
            <a:spAutoFit/>
          </a:bodyPr>
          <a:lstStyle/>
          <a:p>
            <a:r>
              <a:rPr lang="es-AR" b="1" dirty="0" smtClean="0">
                <a:solidFill>
                  <a:schemeClr val="accent1">
                    <a:lumMod val="75000"/>
                  </a:schemeClr>
                </a:solidFill>
                <a:latin typeface="Trebuchet MS" pitchFamily="34" charset="0"/>
              </a:rPr>
              <a:t>Funciones/Responsabilidades de los actores involucrados</a:t>
            </a:r>
            <a:endParaRPr lang="es-AR" b="1" dirty="0">
              <a:solidFill>
                <a:schemeClr val="accent1">
                  <a:lumMod val="75000"/>
                </a:schemeClr>
              </a:solidFill>
              <a:latin typeface="Trebuchet MS" pitchFamily="34" charset="0"/>
            </a:endParaRPr>
          </a:p>
        </p:txBody>
      </p:sp>
      <p:sp>
        <p:nvSpPr>
          <p:cNvPr id="25" name="24 CuadroTexto"/>
          <p:cNvSpPr txBox="1"/>
          <p:nvPr/>
        </p:nvSpPr>
        <p:spPr>
          <a:xfrm>
            <a:off x="642910" y="1071546"/>
            <a:ext cx="1306768" cy="369332"/>
          </a:xfrm>
          <a:prstGeom prst="rect">
            <a:avLst/>
          </a:prstGeom>
          <a:solidFill>
            <a:schemeClr val="accent1"/>
          </a:solidFill>
          <a:ln>
            <a:solidFill>
              <a:schemeClr val="accent1"/>
            </a:solidFill>
          </a:ln>
        </p:spPr>
        <p:style>
          <a:lnRef idx="1">
            <a:schemeClr val="accent5"/>
          </a:lnRef>
          <a:fillRef idx="3">
            <a:schemeClr val="accent5"/>
          </a:fillRef>
          <a:effectRef idx="2">
            <a:schemeClr val="accent5"/>
          </a:effectRef>
          <a:fontRef idx="minor">
            <a:schemeClr val="lt1"/>
          </a:fontRef>
        </p:style>
        <p:txBody>
          <a:bodyPr wrap="none" rtlCol="0">
            <a:spAutoFit/>
          </a:bodyPr>
          <a:lstStyle/>
          <a:p>
            <a:r>
              <a:rPr lang="es-AR" b="1" dirty="0" smtClean="0">
                <a:solidFill>
                  <a:schemeClr val="bg1"/>
                </a:solidFill>
                <a:latin typeface="Trebuchet MS" pitchFamily="34" charset="0"/>
              </a:rPr>
              <a:t>Directores</a:t>
            </a:r>
            <a:endParaRPr lang="es-AR" b="1" dirty="0">
              <a:solidFill>
                <a:schemeClr val="bg1"/>
              </a:solidFill>
              <a:latin typeface="Trebuchet MS" pitchFamily="34" charset="0"/>
            </a:endParaRPr>
          </a:p>
        </p:txBody>
      </p:sp>
      <p:sp>
        <p:nvSpPr>
          <p:cNvPr id="26" name="25 CuadroTexto"/>
          <p:cNvSpPr txBox="1"/>
          <p:nvPr/>
        </p:nvSpPr>
        <p:spPr>
          <a:xfrm>
            <a:off x="2143108" y="1071546"/>
            <a:ext cx="6765060" cy="584775"/>
          </a:xfrm>
          <a:prstGeom prst="rect">
            <a:avLst/>
          </a:prstGeom>
          <a:ln>
            <a:solidFill>
              <a:schemeClr val="accent1"/>
            </a:solidFill>
          </a:ln>
        </p:spPr>
        <p:style>
          <a:lnRef idx="2">
            <a:schemeClr val="accent5"/>
          </a:lnRef>
          <a:fillRef idx="1">
            <a:schemeClr val="lt1"/>
          </a:fillRef>
          <a:effectRef idx="0">
            <a:schemeClr val="accent5"/>
          </a:effectRef>
          <a:fontRef idx="minor">
            <a:schemeClr val="dk1"/>
          </a:fontRef>
        </p:style>
        <p:txBody>
          <a:bodyPr wrap="square" rtlCol="0">
            <a:spAutoFit/>
          </a:bodyPr>
          <a:lstStyle/>
          <a:p>
            <a:r>
              <a:rPr lang="es-ES" sz="1600" dirty="0" smtClean="0">
                <a:latin typeface="Trebuchet MS" pitchFamily="34" charset="0"/>
              </a:rPr>
              <a:t>Líder, como responsable de la gestión del operativo </a:t>
            </a:r>
            <a:r>
              <a:rPr lang="es-ES" sz="1600" b="1" dirty="0" smtClean="0">
                <a:latin typeface="Trebuchet MS" pitchFamily="34" charset="0"/>
              </a:rPr>
              <a:t>APRENDER</a:t>
            </a:r>
            <a:r>
              <a:rPr lang="es-ES" sz="1600" dirty="0" smtClean="0">
                <a:latin typeface="Trebuchet MS" pitchFamily="34" charset="0"/>
              </a:rPr>
              <a:t>  en su institución, para la consecución de los objetivos del mismo.</a:t>
            </a:r>
            <a:endParaRPr lang="es-AR" sz="1600" dirty="0">
              <a:latin typeface="Trebuchet MS" pitchFamily="34" charset="0"/>
            </a:endParaRPr>
          </a:p>
        </p:txBody>
      </p:sp>
      <p:sp>
        <p:nvSpPr>
          <p:cNvPr id="10" name="9 CuadroTexto"/>
          <p:cNvSpPr txBox="1"/>
          <p:nvPr/>
        </p:nvSpPr>
        <p:spPr>
          <a:xfrm>
            <a:off x="642910" y="2071678"/>
            <a:ext cx="8215370" cy="3046988"/>
          </a:xfrm>
          <a:prstGeom prst="rect">
            <a:avLst/>
          </a:prstGeom>
          <a:noFill/>
        </p:spPr>
        <p:txBody>
          <a:bodyPr wrap="square" rtlCol="0">
            <a:spAutoFit/>
          </a:bodyPr>
          <a:lstStyle/>
          <a:p>
            <a:pPr algn="just">
              <a:buFont typeface="Arial" pitchFamily="34" charset="0"/>
              <a:buChar char="•"/>
            </a:pPr>
            <a:r>
              <a:rPr lang="es-ES" sz="1600" dirty="0" smtClean="0">
                <a:latin typeface="Trebuchet MS" pitchFamily="34" charset="0"/>
              </a:rPr>
              <a:t> Incorporar en el plan de acción anual el operativo APRENDER.</a:t>
            </a:r>
          </a:p>
          <a:p>
            <a:pPr algn="just"/>
            <a:endParaRPr lang="es-AR" sz="1600" dirty="0" smtClean="0">
              <a:latin typeface="Trebuchet MS" pitchFamily="34" charset="0"/>
            </a:endParaRPr>
          </a:p>
          <a:p>
            <a:pPr algn="just">
              <a:buFont typeface="Arial" pitchFamily="34" charset="0"/>
              <a:buChar char="•"/>
            </a:pPr>
            <a:r>
              <a:rPr lang="es-ES" sz="1600" dirty="0" smtClean="0">
                <a:latin typeface="Trebuchet MS" pitchFamily="34" charset="0"/>
              </a:rPr>
              <a:t> Promover acciones que posibiliten la sensibilización, apropiación  y difusión  del operativo en el colectivo docente.</a:t>
            </a:r>
          </a:p>
          <a:p>
            <a:pPr algn="just"/>
            <a:endParaRPr lang="es-AR" sz="1600" dirty="0" smtClean="0">
              <a:latin typeface="Trebuchet MS" pitchFamily="34" charset="0"/>
            </a:endParaRPr>
          </a:p>
          <a:p>
            <a:pPr algn="just">
              <a:buFont typeface="Arial" pitchFamily="34" charset="0"/>
              <a:buChar char="•"/>
            </a:pPr>
            <a:r>
              <a:rPr lang="es-ES" sz="1600" dirty="0" smtClean="0">
                <a:latin typeface="Trebuchet MS" pitchFamily="34" charset="0"/>
              </a:rPr>
              <a:t> Organizar con el equipo directivo y los docentes de las secciones evaluadas propuestas pedagógicas en relación al operativo APRENDER.</a:t>
            </a:r>
          </a:p>
          <a:p>
            <a:pPr algn="just"/>
            <a:endParaRPr lang="es-AR" sz="1600" dirty="0" smtClean="0">
              <a:latin typeface="Trebuchet MS" pitchFamily="34" charset="0"/>
            </a:endParaRPr>
          </a:p>
          <a:p>
            <a:pPr algn="just">
              <a:buFont typeface="Arial" pitchFamily="34" charset="0"/>
              <a:buChar char="•"/>
            </a:pPr>
            <a:r>
              <a:rPr lang="es-ES" sz="1600" dirty="0" smtClean="0">
                <a:latin typeface="Trebuchet MS" pitchFamily="34" charset="0"/>
              </a:rPr>
              <a:t> Favorecer canales de comunicación para la construcción de consensos acerca de la importancia del operativo nacional APRENDER , con docentes, estudiantes y familias.</a:t>
            </a:r>
          </a:p>
          <a:p>
            <a:pPr algn="just"/>
            <a:endParaRPr lang="es-AR" sz="1600" dirty="0" smtClean="0">
              <a:latin typeface="Trebuchet MS" pitchFamily="34" charset="0"/>
            </a:endParaRPr>
          </a:p>
          <a:p>
            <a:pPr algn="just">
              <a:buFont typeface="Arial" pitchFamily="34" charset="0"/>
              <a:buChar char="•"/>
            </a:pPr>
            <a:r>
              <a:rPr lang="es-ES" sz="1600" dirty="0" smtClean="0">
                <a:latin typeface="Trebuchet MS" pitchFamily="34" charset="0"/>
              </a:rPr>
              <a:t> Monitorear y garantizar el operativo en su institución.</a:t>
            </a:r>
            <a:endParaRPr lang="es-AR" sz="1600" dirty="0" smtClean="0">
              <a:latin typeface="Trebuchet MS"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Imagen 16" descr="D:\2016Natti\logo.jpg"/>
          <p:cNvPicPr>
            <a:picLocks noChangeAspect="1" noChangeArrowheads="1"/>
          </p:cNvPicPr>
          <p:nvPr/>
        </p:nvPicPr>
        <p:blipFill>
          <a:blip r:embed="rId3" cstate="print"/>
          <a:srcRect/>
          <a:stretch>
            <a:fillRect/>
          </a:stretch>
        </p:blipFill>
        <p:spPr bwMode="auto">
          <a:xfrm>
            <a:off x="1" y="6271702"/>
            <a:ext cx="1571604" cy="586298"/>
          </a:xfrm>
          <a:prstGeom prst="rect">
            <a:avLst/>
          </a:prstGeom>
          <a:noFill/>
          <a:ln w="9525">
            <a:noFill/>
            <a:miter lim="800000"/>
            <a:headEnd/>
            <a:tailEnd/>
          </a:ln>
        </p:spPr>
      </p:pic>
      <p:sp>
        <p:nvSpPr>
          <p:cNvPr id="4" name="3 CuadroTexto"/>
          <p:cNvSpPr txBox="1"/>
          <p:nvPr/>
        </p:nvSpPr>
        <p:spPr>
          <a:xfrm>
            <a:off x="3643306" y="6286520"/>
            <a:ext cx="5357850" cy="523220"/>
          </a:xfrm>
          <a:prstGeom prst="rect">
            <a:avLst/>
          </a:prstGeom>
          <a:noFill/>
        </p:spPr>
        <p:txBody>
          <a:bodyPr wrap="square" rtlCol="0">
            <a:spAutoFit/>
          </a:bodyPr>
          <a:lstStyle/>
          <a:p>
            <a:r>
              <a:rPr lang="es-AR" sz="1400" dirty="0" smtClean="0"/>
              <a:t>Dirección General de Planeamiento, Información y Evaluación Educativa</a:t>
            </a:r>
          </a:p>
          <a:p>
            <a:r>
              <a:rPr lang="es-AR" sz="1400" dirty="0" smtClean="0"/>
              <a:t>Área Evaluación de la Calidad Educativa</a:t>
            </a:r>
            <a:endParaRPr lang="es-AR" sz="1400" dirty="0"/>
          </a:p>
        </p:txBody>
      </p:sp>
      <p:pic>
        <p:nvPicPr>
          <p:cNvPr id="1028" name="Picture 4" descr="C:\Users\20289732668\Pictures\sec.JPG"/>
          <p:cNvPicPr>
            <a:picLocks noChangeAspect="1" noChangeArrowheads="1"/>
          </p:cNvPicPr>
          <p:nvPr/>
        </p:nvPicPr>
        <p:blipFill>
          <a:blip r:embed="rId4"/>
          <a:srcRect/>
          <a:stretch>
            <a:fillRect/>
          </a:stretch>
        </p:blipFill>
        <p:spPr bwMode="auto">
          <a:xfrm>
            <a:off x="1833555" y="6286520"/>
            <a:ext cx="1166809" cy="533398"/>
          </a:xfrm>
          <a:prstGeom prst="rect">
            <a:avLst/>
          </a:prstGeom>
          <a:noFill/>
        </p:spPr>
      </p:pic>
      <p:pic>
        <p:nvPicPr>
          <p:cNvPr id="1029" name="Picture 5" descr="C:\Users\20289732668\Pictures\lin.JPG"/>
          <p:cNvPicPr>
            <a:picLocks noChangeAspect="1" noChangeArrowheads="1"/>
          </p:cNvPicPr>
          <p:nvPr/>
        </p:nvPicPr>
        <p:blipFill>
          <a:blip r:embed="rId5"/>
          <a:srcRect/>
          <a:stretch>
            <a:fillRect/>
          </a:stretch>
        </p:blipFill>
        <p:spPr bwMode="auto">
          <a:xfrm>
            <a:off x="3643306" y="6357983"/>
            <a:ext cx="71438" cy="428603"/>
          </a:xfrm>
          <a:prstGeom prst="rect">
            <a:avLst/>
          </a:prstGeom>
          <a:noFill/>
        </p:spPr>
      </p:pic>
      <p:sp>
        <p:nvSpPr>
          <p:cNvPr id="7" name="6 Rectángulo"/>
          <p:cNvSpPr/>
          <p:nvPr/>
        </p:nvSpPr>
        <p:spPr>
          <a:xfrm>
            <a:off x="0" y="6215082"/>
            <a:ext cx="9144000"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24" name="23 CuadroTexto"/>
          <p:cNvSpPr txBox="1"/>
          <p:nvPr/>
        </p:nvSpPr>
        <p:spPr>
          <a:xfrm>
            <a:off x="1428728" y="357166"/>
            <a:ext cx="6312497" cy="369332"/>
          </a:xfrm>
          <a:prstGeom prst="rect">
            <a:avLst/>
          </a:prstGeom>
          <a:noFill/>
        </p:spPr>
        <p:txBody>
          <a:bodyPr wrap="none" rtlCol="0">
            <a:spAutoFit/>
          </a:bodyPr>
          <a:lstStyle/>
          <a:p>
            <a:r>
              <a:rPr lang="es-AR" b="1" dirty="0" smtClean="0">
                <a:solidFill>
                  <a:schemeClr val="accent1">
                    <a:lumMod val="75000"/>
                  </a:schemeClr>
                </a:solidFill>
                <a:latin typeface="Trebuchet MS" pitchFamily="34" charset="0"/>
              </a:rPr>
              <a:t>Funciones/Responsabilidades de los actores involucrados</a:t>
            </a:r>
            <a:endParaRPr lang="es-AR" b="1" dirty="0">
              <a:solidFill>
                <a:schemeClr val="accent1">
                  <a:lumMod val="75000"/>
                </a:schemeClr>
              </a:solidFill>
              <a:latin typeface="Trebuchet MS" pitchFamily="34" charset="0"/>
            </a:endParaRPr>
          </a:p>
        </p:txBody>
      </p:sp>
      <p:sp>
        <p:nvSpPr>
          <p:cNvPr id="25" name="24 CuadroTexto"/>
          <p:cNvSpPr txBox="1"/>
          <p:nvPr/>
        </p:nvSpPr>
        <p:spPr>
          <a:xfrm>
            <a:off x="642910" y="1071546"/>
            <a:ext cx="2287806" cy="646331"/>
          </a:xfrm>
          <a:prstGeom prst="rect">
            <a:avLst/>
          </a:prstGeom>
          <a:solidFill>
            <a:schemeClr val="accent1"/>
          </a:solidFill>
          <a:ln>
            <a:solidFill>
              <a:schemeClr val="accent1"/>
            </a:solidFill>
          </a:ln>
        </p:spPr>
        <p:style>
          <a:lnRef idx="1">
            <a:schemeClr val="accent5"/>
          </a:lnRef>
          <a:fillRef idx="3">
            <a:schemeClr val="accent5"/>
          </a:fillRef>
          <a:effectRef idx="2">
            <a:schemeClr val="accent5"/>
          </a:effectRef>
          <a:fontRef idx="minor">
            <a:schemeClr val="lt1"/>
          </a:fontRef>
        </p:style>
        <p:txBody>
          <a:bodyPr wrap="none" rtlCol="0">
            <a:spAutoFit/>
          </a:bodyPr>
          <a:lstStyle/>
          <a:p>
            <a:r>
              <a:rPr lang="es-AR" b="1" dirty="0" smtClean="0">
                <a:solidFill>
                  <a:schemeClr val="bg1"/>
                </a:solidFill>
                <a:latin typeface="Trebuchet MS" pitchFamily="34" charset="0"/>
              </a:rPr>
              <a:t>Docentes de las </a:t>
            </a:r>
          </a:p>
          <a:p>
            <a:r>
              <a:rPr lang="es-AR" b="1" dirty="0" smtClean="0">
                <a:solidFill>
                  <a:schemeClr val="bg1"/>
                </a:solidFill>
                <a:latin typeface="Trebuchet MS" pitchFamily="34" charset="0"/>
              </a:rPr>
              <a:t>secciones a evaluar</a:t>
            </a:r>
            <a:endParaRPr lang="es-AR" b="1" dirty="0">
              <a:solidFill>
                <a:schemeClr val="bg1"/>
              </a:solidFill>
              <a:latin typeface="Trebuchet MS" pitchFamily="34" charset="0"/>
            </a:endParaRPr>
          </a:p>
        </p:txBody>
      </p:sp>
      <p:sp>
        <p:nvSpPr>
          <p:cNvPr id="26" name="25 CuadroTexto"/>
          <p:cNvSpPr txBox="1"/>
          <p:nvPr/>
        </p:nvSpPr>
        <p:spPr>
          <a:xfrm>
            <a:off x="3071802" y="1071546"/>
            <a:ext cx="5836366" cy="584775"/>
          </a:xfrm>
          <a:prstGeom prst="rect">
            <a:avLst/>
          </a:prstGeom>
          <a:ln>
            <a:solidFill>
              <a:schemeClr val="accent1"/>
            </a:solidFill>
          </a:ln>
        </p:spPr>
        <p:style>
          <a:lnRef idx="2">
            <a:schemeClr val="accent5"/>
          </a:lnRef>
          <a:fillRef idx="1">
            <a:schemeClr val="lt1"/>
          </a:fillRef>
          <a:effectRef idx="0">
            <a:schemeClr val="accent5"/>
          </a:effectRef>
          <a:fontRef idx="minor">
            <a:schemeClr val="dk1"/>
          </a:fontRef>
        </p:style>
        <p:txBody>
          <a:bodyPr wrap="square" rtlCol="0">
            <a:spAutoFit/>
          </a:bodyPr>
          <a:lstStyle/>
          <a:p>
            <a:r>
              <a:rPr lang="es-ES" sz="1600" dirty="0" smtClean="0">
                <a:latin typeface="Trebuchet MS" pitchFamily="34" charset="0"/>
              </a:rPr>
              <a:t>Responsable de sensibilizar a sus estudiantes sobre el operativo nacional de evaluación </a:t>
            </a:r>
            <a:r>
              <a:rPr lang="es-ES" sz="1600" b="1" dirty="0" smtClean="0">
                <a:latin typeface="Trebuchet MS" pitchFamily="34" charset="0"/>
              </a:rPr>
              <a:t>APRENDER</a:t>
            </a:r>
            <a:r>
              <a:rPr lang="es-ES" sz="1600" dirty="0" smtClean="0">
                <a:latin typeface="Trebuchet MS" pitchFamily="34" charset="0"/>
              </a:rPr>
              <a:t>.</a:t>
            </a:r>
            <a:endParaRPr lang="es-AR" sz="1600" dirty="0">
              <a:latin typeface="Trebuchet MS" pitchFamily="34" charset="0"/>
            </a:endParaRPr>
          </a:p>
        </p:txBody>
      </p:sp>
      <p:sp>
        <p:nvSpPr>
          <p:cNvPr id="10" name="9 CuadroTexto"/>
          <p:cNvSpPr txBox="1"/>
          <p:nvPr/>
        </p:nvSpPr>
        <p:spPr>
          <a:xfrm>
            <a:off x="642910" y="2071678"/>
            <a:ext cx="8286808" cy="2062103"/>
          </a:xfrm>
          <a:prstGeom prst="rect">
            <a:avLst/>
          </a:prstGeom>
          <a:noFill/>
        </p:spPr>
        <p:txBody>
          <a:bodyPr wrap="square" rtlCol="0">
            <a:spAutoFit/>
          </a:bodyPr>
          <a:lstStyle/>
          <a:p>
            <a:pPr>
              <a:buFont typeface="Arial" pitchFamily="34" charset="0"/>
              <a:buChar char="•"/>
            </a:pPr>
            <a:r>
              <a:rPr lang="es-ES" sz="1600" dirty="0" smtClean="0">
                <a:latin typeface="Trebuchet MS" pitchFamily="34" charset="0"/>
              </a:rPr>
              <a:t> Promover en los estudiantes la participación y el compromiso con el operativo APRENDER.</a:t>
            </a:r>
            <a:endParaRPr lang="es-AR" sz="1600" dirty="0" smtClean="0">
              <a:latin typeface="Trebuchet MS" pitchFamily="34" charset="0"/>
            </a:endParaRPr>
          </a:p>
          <a:p>
            <a:r>
              <a:rPr lang="es-ES" sz="1600" dirty="0" smtClean="0">
                <a:latin typeface="Trebuchet MS" pitchFamily="34" charset="0"/>
              </a:rPr>
              <a:t> </a:t>
            </a:r>
            <a:endParaRPr lang="es-AR" sz="1600" dirty="0" smtClean="0">
              <a:latin typeface="Trebuchet MS" pitchFamily="34" charset="0"/>
            </a:endParaRPr>
          </a:p>
          <a:p>
            <a:pPr>
              <a:buFont typeface="Arial" pitchFamily="34" charset="0"/>
              <a:buChar char="•"/>
            </a:pPr>
            <a:r>
              <a:rPr lang="es-ES" sz="1600" dirty="0" smtClean="0">
                <a:latin typeface="Trebuchet MS" pitchFamily="34" charset="0"/>
              </a:rPr>
              <a:t> Acompañar a los estudiantes en la apropiación de la metodología de la evaluación del operativo nacional APRENDER.</a:t>
            </a:r>
            <a:endParaRPr lang="es-AR" sz="1600" dirty="0" smtClean="0">
              <a:latin typeface="Trebuchet MS" pitchFamily="34" charset="0"/>
            </a:endParaRPr>
          </a:p>
          <a:p>
            <a:r>
              <a:rPr lang="es-ES" sz="1600" dirty="0" smtClean="0">
                <a:latin typeface="Trebuchet MS" pitchFamily="34" charset="0"/>
              </a:rPr>
              <a:t> </a:t>
            </a:r>
            <a:endParaRPr lang="es-AR" sz="1600" dirty="0" smtClean="0">
              <a:latin typeface="Trebuchet MS" pitchFamily="34" charset="0"/>
            </a:endParaRPr>
          </a:p>
          <a:p>
            <a:pPr>
              <a:buFont typeface="Arial" pitchFamily="34" charset="0"/>
              <a:buChar char="•"/>
            </a:pPr>
            <a:r>
              <a:rPr lang="es-ES" sz="1600" dirty="0" smtClean="0">
                <a:latin typeface="Trebuchet MS" pitchFamily="34" charset="0"/>
              </a:rPr>
              <a:t> Capitalizar las experiencias del operativo para fortalecer las prácticas evaluativas áulicas.</a:t>
            </a:r>
            <a:endParaRPr lang="es-AR" dirty="0" smtClean="0">
              <a:latin typeface="Trebuchet MS"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Imagen 16" descr="D:\2016Natti\logo.jpg"/>
          <p:cNvPicPr>
            <a:picLocks noChangeAspect="1" noChangeArrowheads="1"/>
          </p:cNvPicPr>
          <p:nvPr/>
        </p:nvPicPr>
        <p:blipFill>
          <a:blip r:embed="rId3" cstate="print"/>
          <a:srcRect/>
          <a:stretch>
            <a:fillRect/>
          </a:stretch>
        </p:blipFill>
        <p:spPr bwMode="auto">
          <a:xfrm>
            <a:off x="1" y="6271702"/>
            <a:ext cx="1571604" cy="586298"/>
          </a:xfrm>
          <a:prstGeom prst="rect">
            <a:avLst/>
          </a:prstGeom>
          <a:noFill/>
          <a:ln w="9525">
            <a:noFill/>
            <a:miter lim="800000"/>
            <a:headEnd/>
            <a:tailEnd/>
          </a:ln>
        </p:spPr>
      </p:pic>
      <p:sp>
        <p:nvSpPr>
          <p:cNvPr id="4" name="3 CuadroTexto"/>
          <p:cNvSpPr txBox="1"/>
          <p:nvPr/>
        </p:nvSpPr>
        <p:spPr>
          <a:xfrm>
            <a:off x="3643306" y="6286520"/>
            <a:ext cx="5357850" cy="523220"/>
          </a:xfrm>
          <a:prstGeom prst="rect">
            <a:avLst/>
          </a:prstGeom>
          <a:noFill/>
        </p:spPr>
        <p:txBody>
          <a:bodyPr wrap="square" rtlCol="0">
            <a:spAutoFit/>
          </a:bodyPr>
          <a:lstStyle/>
          <a:p>
            <a:r>
              <a:rPr lang="es-AR" sz="1400" dirty="0" smtClean="0"/>
              <a:t>Dirección General de Planeamiento, Información y Evaluación Educativa</a:t>
            </a:r>
          </a:p>
          <a:p>
            <a:r>
              <a:rPr lang="es-AR" sz="1400" dirty="0" smtClean="0"/>
              <a:t>Área Evaluación de la Calidad Educativa</a:t>
            </a:r>
            <a:endParaRPr lang="es-AR" sz="1400" dirty="0"/>
          </a:p>
        </p:txBody>
      </p:sp>
      <p:pic>
        <p:nvPicPr>
          <p:cNvPr id="1028" name="Picture 4" descr="C:\Users\20289732668\Pictures\sec.JPG"/>
          <p:cNvPicPr>
            <a:picLocks noChangeAspect="1" noChangeArrowheads="1"/>
          </p:cNvPicPr>
          <p:nvPr/>
        </p:nvPicPr>
        <p:blipFill>
          <a:blip r:embed="rId4"/>
          <a:srcRect/>
          <a:stretch>
            <a:fillRect/>
          </a:stretch>
        </p:blipFill>
        <p:spPr bwMode="auto">
          <a:xfrm>
            <a:off x="1833555" y="6286520"/>
            <a:ext cx="1166809" cy="533398"/>
          </a:xfrm>
          <a:prstGeom prst="rect">
            <a:avLst/>
          </a:prstGeom>
          <a:noFill/>
        </p:spPr>
      </p:pic>
      <p:pic>
        <p:nvPicPr>
          <p:cNvPr id="1029" name="Picture 5" descr="C:\Users\20289732668\Pictures\lin.JPG"/>
          <p:cNvPicPr>
            <a:picLocks noChangeAspect="1" noChangeArrowheads="1"/>
          </p:cNvPicPr>
          <p:nvPr/>
        </p:nvPicPr>
        <p:blipFill>
          <a:blip r:embed="rId5"/>
          <a:srcRect/>
          <a:stretch>
            <a:fillRect/>
          </a:stretch>
        </p:blipFill>
        <p:spPr bwMode="auto">
          <a:xfrm>
            <a:off x="3643306" y="6357983"/>
            <a:ext cx="71438" cy="428603"/>
          </a:xfrm>
          <a:prstGeom prst="rect">
            <a:avLst/>
          </a:prstGeom>
          <a:noFill/>
        </p:spPr>
      </p:pic>
      <p:sp>
        <p:nvSpPr>
          <p:cNvPr id="7" name="6 Rectángulo"/>
          <p:cNvSpPr/>
          <p:nvPr/>
        </p:nvSpPr>
        <p:spPr>
          <a:xfrm>
            <a:off x="0" y="6215082"/>
            <a:ext cx="9144000"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24" name="23 CuadroTexto"/>
          <p:cNvSpPr txBox="1"/>
          <p:nvPr/>
        </p:nvSpPr>
        <p:spPr>
          <a:xfrm>
            <a:off x="1428728" y="357166"/>
            <a:ext cx="6312497" cy="369332"/>
          </a:xfrm>
          <a:prstGeom prst="rect">
            <a:avLst/>
          </a:prstGeom>
          <a:noFill/>
        </p:spPr>
        <p:txBody>
          <a:bodyPr wrap="none" rtlCol="0">
            <a:spAutoFit/>
          </a:bodyPr>
          <a:lstStyle/>
          <a:p>
            <a:r>
              <a:rPr lang="es-AR" b="1" dirty="0" smtClean="0">
                <a:solidFill>
                  <a:schemeClr val="accent1">
                    <a:lumMod val="75000"/>
                  </a:schemeClr>
                </a:solidFill>
                <a:latin typeface="Trebuchet MS" pitchFamily="34" charset="0"/>
              </a:rPr>
              <a:t>Funciones/Responsabilidades de los actores involucrados</a:t>
            </a:r>
            <a:endParaRPr lang="es-AR" b="1" dirty="0">
              <a:solidFill>
                <a:schemeClr val="accent1">
                  <a:lumMod val="75000"/>
                </a:schemeClr>
              </a:solidFill>
              <a:latin typeface="Trebuchet MS" pitchFamily="34" charset="0"/>
            </a:endParaRPr>
          </a:p>
        </p:txBody>
      </p:sp>
      <p:sp>
        <p:nvSpPr>
          <p:cNvPr id="25" name="24 CuadroTexto"/>
          <p:cNvSpPr txBox="1"/>
          <p:nvPr/>
        </p:nvSpPr>
        <p:spPr>
          <a:xfrm>
            <a:off x="642910" y="1071546"/>
            <a:ext cx="1369286" cy="646331"/>
          </a:xfrm>
          <a:prstGeom prst="rect">
            <a:avLst/>
          </a:prstGeom>
          <a:solidFill>
            <a:schemeClr val="accent1"/>
          </a:solidFill>
          <a:ln>
            <a:solidFill>
              <a:schemeClr val="accent1"/>
            </a:solidFill>
          </a:ln>
        </p:spPr>
        <p:style>
          <a:lnRef idx="1">
            <a:schemeClr val="accent5"/>
          </a:lnRef>
          <a:fillRef idx="3">
            <a:schemeClr val="accent5"/>
          </a:fillRef>
          <a:effectRef idx="2">
            <a:schemeClr val="accent5"/>
          </a:effectRef>
          <a:fontRef idx="minor">
            <a:schemeClr val="lt1"/>
          </a:fontRef>
        </p:style>
        <p:txBody>
          <a:bodyPr wrap="none" rtlCol="0">
            <a:spAutoFit/>
          </a:bodyPr>
          <a:lstStyle/>
          <a:p>
            <a:r>
              <a:rPr lang="es-AR" b="1" dirty="0" smtClean="0">
                <a:solidFill>
                  <a:schemeClr val="bg1"/>
                </a:solidFill>
                <a:latin typeface="Trebuchet MS" pitchFamily="34" charset="0"/>
              </a:rPr>
              <a:t>Referentes</a:t>
            </a:r>
          </a:p>
          <a:p>
            <a:r>
              <a:rPr lang="es-AR" b="1" dirty="0" smtClean="0">
                <a:solidFill>
                  <a:schemeClr val="bg1"/>
                </a:solidFill>
                <a:latin typeface="Trebuchet MS" pitchFamily="34" charset="0"/>
              </a:rPr>
              <a:t>nodales</a:t>
            </a:r>
            <a:endParaRPr lang="es-AR" b="1" dirty="0">
              <a:solidFill>
                <a:schemeClr val="bg1"/>
              </a:solidFill>
              <a:latin typeface="Trebuchet MS" pitchFamily="34" charset="0"/>
            </a:endParaRPr>
          </a:p>
        </p:txBody>
      </p:sp>
      <p:sp>
        <p:nvSpPr>
          <p:cNvPr id="26" name="25 CuadroTexto"/>
          <p:cNvSpPr txBox="1"/>
          <p:nvPr/>
        </p:nvSpPr>
        <p:spPr>
          <a:xfrm>
            <a:off x="2143108" y="1071546"/>
            <a:ext cx="6765060" cy="338554"/>
          </a:xfrm>
          <a:prstGeom prst="rect">
            <a:avLst/>
          </a:prstGeom>
          <a:ln>
            <a:solidFill>
              <a:schemeClr val="accent1"/>
            </a:solid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just"/>
            <a:r>
              <a:rPr lang="es-ES" sz="1600" dirty="0" smtClean="0"/>
              <a:t>Responsable de garantizar el desarrollo del operativo en el nodo.</a:t>
            </a:r>
            <a:endParaRPr lang="es-AR" sz="1600" dirty="0">
              <a:solidFill>
                <a:schemeClr val="accent5">
                  <a:lumMod val="75000"/>
                </a:schemeClr>
              </a:solidFill>
              <a:latin typeface="Trebuchet MS" pitchFamily="34" charset="0"/>
            </a:endParaRPr>
          </a:p>
        </p:txBody>
      </p:sp>
      <p:sp>
        <p:nvSpPr>
          <p:cNvPr id="10" name="9 CuadroTexto"/>
          <p:cNvSpPr txBox="1"/>
          <p:nvPr/>
        </p:nvSpPr>
        <p:spPr>
          <a:xfrm>
            <a:off x="642910" y="2285992"/>
            <a:ext cx="8286808" cy="2616101"/>
          </a:xfrm>
          <a:prstGeom prst="rect">
            <a:avLst/>
          </a:prstGeom>
          <a:noFill/>
        </p:spPr>
        <p:txBody>
          <a:bodyPr wrap="square" rtlCol="0">
            <a:spAutoFit/>
          </a:bodyPr>
          <a:lstStyle/>
          <a:p>
            <a:pPr algn="just">
              <a:buFont typeface="Arial" pitchFamily="34" charset="0"/>
              <a:buChar char="•"/>
            </a:pPr>
            <a:r>
              <a:rPr lang="es-ES" dirty="0" smtClean="0"/>
              <a:t> </a:t>
            </a:r>
            <a:r>
              <a:rPr lang="es-ES" sz="1600" dirty="0" smtClean="0">
                <a:latin typeface="Trebuchet MS" pitchFamily="34" charset="0"/>
              </a:rPr>
              <a:t>Coordinar y organizar un trabajo articulado con veedores y directores de las instituciones educativas para el proceso de apropiación del operativo APRENDER. </a:t>
            </a:r>
          </a:p>
          <a:p>
            <a:pPr algn="just"/>
            <a:endParaRPr lang="es-AR" sz="1600" dirty="0" smtClean="0">
              <a:latin typeface="Trebuchet MS" pitchFamily="34" charset="0"/>
            </a:endParaRPr>
          </a:p>
          <a:p>
            <a:pPr algn="just">
              <a:buFont typeface="Arial" pitchFamily="34" charset="0"/>
              <a:buChar char="•"/>
            </a:pPr>
            <a:r>
              <a:rPr lang="es-ES" sz="1600" dirty="0" smtClean="0">
                <a:latin typeface="Trebuchet MS" pitchFamily="34" charset="0"/>
              </a:rPr>
              <a:t> Constituirse  como nexo entre el área de evaluación de la </a:t>
            </a:r>
            <a:r>
              <a:rPr lang="es-ES" sz="1600" dirty="0" smtClean="0">
                <a:latin typeface="Trebuchet MS" pitchFamily="34" charset="0"/>
              </a:rPr>
              <a:t>DGPIyEE  </a:t>
            </a:r>
            <a:r>
              <a:rPr lang="es-ES" sz="1600" dirty="0" smtClean="0">
                <a:latin typeface="Trebuchet MS" pitchFamily="34" charset="0"/>
              </a:rPr>
              <a:t>y los actores involucrados en el operativo. </a:t>
            </a:r>
          </a:p>
          <a:p>
            <a:pPr algn="just"/>
            <a:endParaRPr lang="es-AR" sz="1600" dirty="0" smtClean="0">
              <a:latin typeface="Trebuchet MS" pitchFamily="34" charset="0"/>
            </a:endParaRPr>
          </a:p>
          <a:p>
            <a:pPr algn="just">
              <a:buFont typeface="Arial" pitchFamily="34" charset="0"/>
              <a:buChar char="•"/>
            </a:pPr>
            <a:r>
              <a:rPr lang="es-ES" sz="1600" dirty="0" smtClean="0">
                <a:latin typeface="Trebuchet MS" pitchFamily="34" charset="0"/>
              </a:rPr>
              <a:t> Asesorar, acompañar y monitorear el trabajo del veedor. </a:t>
            </a:r>
          </a:p>
          <a:p>
            <a:pPr algn="just"/>
            <a:endParaRPr lang="es-AR" sz="1600" dirty="0" smtClean="0">
              <a:latin typeface="Trebuchet MS" pitchFamily="34" charset="0"/>
            </a:endParaRPr>
          </a:p>
          <a:p>
            <a:pPr algn="just">
              <a:buFont typeface="Arial" pitchFamily="34" charset="0"/>
              <a:buChar char="•"/>
            </a:pPr>
            <a:r>
              <a:rPr lang="es-ES" sz="1600" dirty="0" smtClean="0">
                <a:latin typeface="Trebuchet MS" pitchFamily="34" charset="0"/>
              </a:rPr>
              <a:t> Acompañar </a:t>
            </a:r>
            <a:r>
              <a:rPr lang="es-ES" sz="1600" dirty="0" smtClean="0">
                <a:latin typeface="Trebuchet MS" pitchFamily="34" charset="0"/>
              </a:rPr>
              <a:t>al supervisor en su rol.</a:t>
            </a:r>
            <a:endParaRPr lang="es-AR" sz="1600" dirty="0" smtClean="0">
              <a:latin typeface="Trebuchet MS" pitchFamily="34" charset="0"/>
            </a:endParaRPr>
          </a:p>
          <a:p>
            <a:endParaRPr lang="es-A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Imagen 16" descr="D:\2016Natti\logo.jpg"/>
          <p:cNvPicPr>
            <a:picLocks noChangeAspect="1" noChangeArrowheads="1"/>
          </p:cNvPicPr>
          <p:nvPr/>
        </p:nvPicPr>
        <p:blipFill>
          <a:blip r:embed="rId3" cstate="print"/>
          <a:srcRect/>
          <a:stretch>
            <a:fillRect/>
          </a:stretch>
        </p:blipFill>
        <p:spPr bwMode="auto">
          <a:xfrm>
            <a:off x="1" y="6271702"/>
            <a:ext cx="1571604" cy="586298"/>
          </a:xfrm>
          <a:prstGeom prst="rect">
            <a:avLst/>
          </a:prstGeom>
          <a:noFill/>
          <a:ln w="9525">
            <a:noFill/>
            <a:miter lim="800000"/>
            <a:headEnd/>
            <a:tailEnd/>
          </a:ln>
        </p:spPr>
      </p:pic>
      <p:sp>
        <p:nvSpPr>
          <p:cNvPr id="4" name="3 CuadroTexto"/>
          <p:cNvSpPr txBox="1"/>
          <p:nvPr/>
        </p:nvSpPr>
        <p:spPr>
          <a:xfrm>
            <a:off x="3643306" y="6286520"/>
            <a:ext cx="5357850" cy="523220"/>
          </a:xfrm>
          <a:prstGeom prst="rect">
            <a:avLst/>
          </a:prstGeom>
          <a:noFill/>
        </p:spPr>
        <p:txBody>
          <a:bodyPr wrap="square" rtlCol="0">
            <a:spAutoFit/>
          </a:bodyPr>
          <a:lstStyle/>
          <a:p>
            <a:r>
              <a:rPr lang="es-AR" sz="1400" dirty="0" smtClean="0"/>
              <a:t>Dirección General de Planeamiento, Información y Evaluación Educativa</a:t>
            </a:r>
          </a:p>
          <a:p>
            <a:r>
              <a:rPr lang="es-AR" sz="1400" dirty="0" smtClean="0"/>
              <a:t>Área Evaluación de la Calidad Educativa</a:t>
            </a:r>
            <a:endParaRPr lang="es-AR" sz="1400" dirty="0"/>
          </a:p>
        </p:txBody>
      </p:sp>
      <p:pic>
        <p:nvPicPr>
          <p:cNvPr id="1028" name="Picture 4" descr="C:\Users\20289732668\Pictures\sec.JPG"/>
          <p:cNvPicPr>
            <a:picLocks noChangeAspect="1" noChangeArrowheads="1"/>
          </p:cNvPicPr>
          <p:nvPr/>
        </p:nvPicPr>
        <p:blipFill>
          <a:blip r:embed="rId4"/>
          <a:srcRect/>
          <a:stretch>
            <a:fillRect/>
          </a:stretch>
        </p:blipFill>
        <p:spPr bwMode="auto">
          <a:xfrm>
            <a:off x="1833555" y="6286520"/>
            <a:ext cx="1166809" cy="533398"/>
          </a:xfrm>
          <a:prstGeom prst="rect">
            <a:avLst/>
          </a:prstGeom>
          <a:noFill/>
        </p:spPr>
      </p:pic>
      <p:pic>
        <p:nvPicPr>
          <p:cNvPr id="1029" name="Picture 5" descr="C:\Users\20289732668\Pictures\lin.JPG"/>
          <p:cNvPicPr>
            <a:picLocks noChangeAspect="1" noChangeArrowheads="1"/>
          </p:cNvPicPr>
          <p:nvPr/>
        </p:nvPicPr>
        <p:blipFill>
          <a:blip r:embed="rId5"/>
          <a:srcRect/>
          <a:stretch>
            <a:fillRect/>
          </a:stretch>
        </p:blipFill>
        <p:spPr bwMode="auto">
          <a:xfrm>
            <a:off x="3643306" y="6357983"/>
            <a:ext cx="71438" cy="428603"/>
          </a:xfrm>
          <a:prstGeom prst="rect">
            <a:avLst/>
          </a:prstGeom>
          <a:noFill/>
        </p:spPr>
      </p:pic>
      <p:sp>
        <p:nvSpPr>
          <p:cNvPr id="7" name="6 Rectángulo"/>
          <p:cNvSpPr/>
          <p:nvPr/>
        </p:nvSpPr>
        <p:spPr>
          <a:xfrm>
            <a:off x="0" y="6215082"/>
            <a:ext cx="9144000"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24" name="23 CuadroTexto"/>
          <p:cNvSpPr txBox="1"/>
          <p:nvPr/>
        </p:nvSpPr>
        <p:spPr>
          <a:xfrm>
            <a:off x="1428728" y="357166"/>
            <a:ext cx="6312497" cy="369332"/>
          </a:xfrm>
          <a:prstGeom prst="rect">
            <a:avLst/>
          </a:prstGeom>
          <a:noFill/>
        </p:spPr>
        <p:txBody>
          <a:bodyPr wrap="none" rtlCol="0">
            <a:spAutoFit/>
          </a:bodyPr>
          <a:lstStyle/>
          <a:p>
            <a:r>
              <a:rPr lang="es-AR" b="1" dirty="0" smtClean="0">
                <a:solidFill>
                  <a:schemeClr val="accent1">
                    <a:lumMod val="75000"/>
                  </a:schemeClr>
                </a:solidFill>
                <a:latin typeface="Trebuchet MS" pitchFamily="34" charset="0"/>
              </a:rPr>
              <a:t>Funciones/Responsabilidades de los actores involucrados</a:t>
            </a:r>
            <a:endParaRPr lang="es-AR" b="1" dirty="0">
              <a:solidFill>
                <a:schemeClr val="accent1">
                  <a:lumMod val="75000"/>
                </a:schemeClr>
              </a:solidFill>
              <a:latin typeface="Trebuchet MS" pitchFamily="34" charset="0"/>
            </a:endParaRPr>
          </a:p>
        </p:txBody>
      </p:sp>
      <p:sp>
        <p:nvSpPr>
          <p:cNvPr id="25" name="24 CuadroTexto"/>
          <p:cNvSpPr txBox="1"/>
          <p:nvPr/>
        </p:nvSpPr>
        <p:spPr>
          <a:xfrm>
            <a:off x="642910" y="1071546"/>
            <a:ext cx="1178592" cy="369332"/>
          </a:xfrm>
          <a:prstGeom prst="rect">
            <a:avLst/>
          </a:prstGeom>
          <a:solidFill>
            <a:schemeClr val="accent1"/>
          </a:solidFill>
          <a:ln>
            <a:solidFill>
              <a:schemeClr val="accent1"/>
            </a:solidFill>
          </a:ln>
        </p:spPr>
        <p:style>
          <a:lnRef idx="1">
            <a:schemeClr val="accent5"/>
          </a:lnRef>
          <a:fillRef idx="3">
            <a:schemeClr val="accent5"/>
          </a:fillRef>
          <a:effectRef idx="2">
            <a:schemeClr val="accent5"/>
          </a:effectRef>
          <a:fontRef idx="minor">
            <a:schemeClr val="lt1"/>
          </a:fontRef>
        </p:style>
        <p:txBody>
          <a:bodyPr wrap="none" rtlCol="0">
            <a:spAutoFit/>
          </a:bodyPr>
          <a:lstStyle/>
          <a:p>
            <a:r>
              <a:rPr lang="es-AR" b="1" dirty="0" smtClean="0">
                <a:solidFill>
                  <a:schemeClr val="bg1"/>
                </a:solidFill>
                <a:latin typeface="Trebuchet MS" pitchFamily="34" charset="0"/>
              </a:rPr>
              <a:t>Veedores</a:t>
            </a:r>
            <a:endParaRPr lang="es-AR" b="1" dirty="0">
              <a:solidFill>
                <a:schemeClr val="bg1"/>
              </a:solidFill>
              <a:latin typeface="Trebuchet MS" pitchFamily="34" charset="0"/>
            </a:endParaRPr>
          </a:p>
        </p:txBody>
      </p:sp>
      <p:sp>
        <p:nvSpPr>
          <p:cNvPr id="26" name="25 CuadroTexto"/>
          <p:cNvSpPr txBox="1"/>
          <p:nvPr/>
        </p:nvSpPr>
        <p:spPr>
          <a:xfrm>
            <a:off x="2000232" y="1071546"/>
            <a:ext cx="6907936" cy="584775"/>
          </a:xfrm>
          <a:prstGeom prst="rect">
            <a:avLst/>
          </a:prstGeom>
          <a:ln>
            <a:solidFill>
              <a:schemeClr val="accent1"/>
            </a:solidFill>
          </a:ln>
        </p:spPr>
        <p:style>
          <a:lnRef idx="2">
            <a:schemeClr val="accent5"/>
          </a:lnRef>
          <a:fillRef idx="1">
            <a:schemeClr val="lt1"/>
          </a:fillRef>
          <a:effectRef idx="0">
            <a:schemeClr val="accent5"/>
          </a:effectRef>
          <a:fontRef idx="minor">
            <a:schemeClr val="dk1"/>
          </a:fontRef>
        </p:style>
        <p:txBody>
          <a:bodyPr wrap="square" rtlCol="0">
            <a:spAutoFit/>
          </a:bodyPr>
          <a:lstStyle/>
          <a:p>
            <a:r>
              <a:rPr lang="es-ES" sz="1600" dirty="0" smtClean="0">
                <a:latin typeface="Trebuchet MS" pitchFamily="34" charset="0"/>
              </a:rPr>
              <a:t>Responsable de garantizar, en las escuelas a su cargo, la transparencia del operativo de evaluación  asegurando su legitimidad.</a:t>
            </a:r>
            <a:endParaRPr lang="es-AR" sz="1600" dirty="0">
              <a:latin typeface="Trebuchet MS" pitchFamily="34" charset="0"/>
            </a:endParaRPr>
          </a:p>
        </p:txBody>
      </p:sp>
      <p:sp>
        <p:nvSpPr>
          <p:cNvPr id="10" name="9 CuadroTexto"/>
          <p:cNvSpPr txBox="1"/>
          <p:nvPr/>
        </p:nvSpPr>
        <p:spPr>
          <a:xfrm>
            <a:off x="642910" y="2285992"/>
            <a:ext cx="8286808" cy="3077766"/>
          </a:xfrm>
          <a:prstGeom prst="rect">
            <a:avLst/>
          </a:prstGeom>
          <a:noFill/>
        </p:spPr>
        <p:txBody>
          <a:bodyPr wrap="square" rtlCol="0">
            <a:spAutoFit/>
          </a:bodyPr>
          <a:lstStyle/>
          <a:p>
            <a:pPr>
              <a:buFont typeface="Arial" pitchFamily="34" charset="0"/>
              <a:buChar char="•"/>
            </a:pPr>
            <a:r>
              <a:rPr lang="es-ES" sz="1600" dirty="0" smtClean="0">
                <a:latin typeface="Trebuchet MS" pitchFamily="34" charset="0"/>
              </a:rPr>
              <a:t> Desarrollar un vínculo con los directores de los centros educativos para asegurar la  sensibilización y  participación en el operativo.</a:t>
            </a:r>
          </a:p>
          <a:p>
            <a:endParaRPr lang="es-AR" sz="1600" dirty="0" smtClean="0">
              <a:latin typeface="Trebuchet MS" pitchFamily="34" charset="0"/>
            </a:endParaRPr>
          </a:p>
          <a:p>
            <a:pPr>
              <a:buFont typeface="Arial" pitchFamily="34" charset="0"/>
              <a:buChar char="•"/>
            </a:pPr>
            <a:r>
              <a:rPr lang="es-ES" sz="1600" dirty="0" smtClean="0">
                <a:latin typeface="Trebuchet MS" pitchFamily="34" charset="0"/>
              </a:rPr>
              <a:t> Acompañar y asesorar al director y  a la comunidad educativa en el proceso de apropiación del operativo APRENDER.</a:t>
            </a:r>
          </a:p>
          <a:p>
            <a:endParaRPr lang="es-AR" sz="1600" dirty="0" smtClean="0">
              <a:latin typeface="Trebuchet MS" pitchFamily="34" charset="0"/>
            </a:endParaRPr>
          </a:p>
          <a:p>
            <a:pPr>
              <a:buFont typeface="Arial" pitchFamily="34" charset="0"/>
              <a:buChar char="•"/>
            </a:pPr>
            <a:r>
              <a:rPr lang="es-ES" sz="1600" dirty="0" smtClean="0">
                <a:latin typeface="Trebuchet MS" pitchFamily="34" charset="0"/>
              </a:rPr>
              <a:t> Propiciar canales de  comunicación.</a:t>
            </a:r>
          </a:p>
          <a:p>
            <a:endParaRPr lang="es-AR" sz="1600" dirty="0" smtClean="0">
              <a:latin typeface="Trebuchet MS" pitchFamily="34" charset="0"/>
            </a:endParaRPr>
          </a:p>
          <a:p>
            <a:pPr>
              <a:buFont typeface="Arial" pitchFamily="34" charset="0"/>
              <a:buChar char="•"/>
            </a:pPr>
            <a:r>
              <a:rPr lang="es-ES" sz="1600" dirty="0" smtClean="0">
                <a:latin typeface="Trebuchet MS" pitchFamily="34" charset="0"/>
              </a:rPr>
              <a:t> Monitorear y realizar el seguimiento  de las escuelas a su cargo.</a:t>
            </a:r>
          </a:p>
          <a:p>
            <a:endParaRPr lang="es-AR" sz="1600" dirty="0" smtClean="0">
              <a:latin typeface="Trebuchet MS" pitchFamily="34" charset="0"/>
            </a:endParaRPr>
          </a:p>
          <a:p>
            <a:pPr>
              <a:buFont typeface="Arial" pitchFamily="34" charset="0"/>
              <a:buChar char="•"/>
            </a:pPr>
            <a:r>
              <a:rPr lang="es-ES" sz="1600" dirty="0" smtClean="0">
                <a:latin typeface="Trebuchet MS" pitchFamily="34" charset="0"/>
              </a:rPr>
              <a:t> Controlar y acompañar la aplicación del operativo.</a:t>
            </a:r>
            <a:endParaRPr lang="es-AR" dirty="0" smtClean="0">
              <a:latin typeface="Trebuchet MS" pitchFamily="34" charset="0"/>
            </a:endParaRPr>
          </a:p>
          <a:p>
            <a:endParaRPr lang="es-A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Imagen 16" descr="D:\2016Natti\logo.jpg"/>
          <p:cNvPicPr>
            <a:picLocks noChangeAspect="1" noChangeArrowheads="1"/>
          </p:cNvPicPr>
          <p:nvPr/>
        </p:nvPicPr>
        <p:blipFill>
          <a:blip r:embed="rId3" cstate="print"/>
          <a:srcRect/>
          <a:stretch>
            <a:fillRect/>
          </a:stretch>
        </p:blipFill>
        <p:spPr bwMode="auto">
          <a:xfrm>
            <a:off x="1" y="6271702"/>
            <a:ext cx="1571604" cy="586298"/>
          </a:xfrm>
          <a:prstGeom prst="rect">
            <a:avLst/>
          </a:prstGeom>
          <a:noFill/>
          <a:ln w="9525">
            <a:noFill/>
            <a:miter lim="800000"/>
            <a:headEnd/>
            <a:tailEnd/>
          </a:ln>
        </p:spPr>
      </p:pic>
      <p:sp>
        <p:nvSpPr>
          <p:cNvPr id="4" name="3 CuadroTexto"/>
          <p:cNvSpPr txBox="1"/>
          <p:nvPr/>
        </p:nvSpPr>
        <p:spPr>
          <a:xfrm>
            <a:off x="3643306" y="6286520"/>
            <a:ext cx="5357850" cy="523220"/>
          </a:xfrm>
          <a:prstGeom prst="rect">
            <a:avLst/>
          </a:prstGeom>
          <a:noFill/>
        </p:spPr>
        <p:txBody>
          <a:bodyPr wrap="square" rtlCol="0">
            <a:spAutoFit/>
          </a:bodyPr>
          <a:lstStyle/>
          <a:p>
            <a:r>
              <a:rPr lang="es-AR" sz="1400" dirty="0" smtClean="0"/>
              <a:t>Dirección General de Planeamiento, Información y Evaluación Educativa</a:t>
            </a:r>
          </a:p>
          <a:p>
            <a:r>
              <a:rPr lang="es-AR" sz="1400" dirty="0" smtClean="0"/>
              <a:t>Área Evaluación de la Calidad Educativa</a:t>
            </a:r>
            <a:endParaRPr lang="es-AR" sz="1400" dirty="0"/>
          </a:p>
        </p:txBody>
      </p:sp>
      <p:pic>
        <p:nvPicPr>
          <p:cNvPr id="1028" name="Picture 4" descr="C:\Users\20289732668\Pictures\sec.JPG"/>
          <p:cNvPicPr>
            <a:picLocks noChangeAspect="1" noChangeArrowheads="1"/>
          </p:cNvPicPr>
          <p:nvPr/>
        </p:nvPicPr>
        <p:blipFill>
          <a:blip r:embed="rId4"/>
          <a:srcRect/>
          <a:stretch>
            <a:fillRect/>
          </a:stretch>
        </p:blipFill>
        <p:spPr bwMode="auto">
          <a:xfrm>
            <a:off x="1833555" y="6286520"/>
            <a:ext cx="1166809" cy="533398"/>
          </a:xfrm>
          <a:prstGeom prst="rect">
            <a:avLst/>
          </a:prstGeom>
          <a:noFill/>
        </p:spPr>
      </p:pic>
      <p:pic>
        <p:nvPicPr>
          <p:cNvPr id="1029" name="Picture 5" descr="C:\Users\20289732668\Pictures\lin.JPG"/>
          <p:cNvPicPr>
            <a:picLocks noChangeAspect="1" noChangeArrowheads="1"/>
          </p:cNvPicPr>
          <p:nvPr/>
        </p:nvPicPr>
        <p:blipFill>
          <a:blip r:embed="rId5"/>
          <a:srcRect/>
          <a:stretch>
            <a:fillRect/>
          </a:stretch>
        </p:blipFill>
        <p:spPr bwMode="auto">
          <a:xfrm>
            <a:off x="3643306" y="6357983"/>
            <a:ext cx="71438" cy="428603"/>
          </a:xfrm>
          <a:prstGeom prst="rect">
            <a:avLst/>
          </a:prstGeom>
          <a:noFill/>
        </p:spPr>
      </p:pic>
      <p:sp>
        <p:nvSpPr>
          <p:cNvPr id="7" name="6 Rectángulo"/>
          <p:cNvSpPr/>
          <p:nvPr/>
        </p:nvSpPr>
        <p:spPr>
          <a:xfrm>
            <a:off x="0" y="6215082"/>
            <a:ext cx="9144000"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24" name="23 CuadroTexto"/>
          <p:cNvSpPr txBox="1"/>
          <p:nvPr/>
        </p:nvSpPr>
        <p:spPr>
          <a:xfrm>
            <a:off x="1428728" y="357166"/>
            <a:ext cx="6312497" cy="369332"/>
          </a:xfrm>
          <a:prstGeom prst="rect">
            <a:avLst/>
          </a:prstGeom>
          <a:noFill/>
        </p:spPr>
        <p:txBody>
          <a:bodyPr wrap="none" rtlCol="0">
            <a:spAutoFit/>
          </a:bodyPr>
          <a:lstStyle/>
          <a:p>
            <a:r>
              <a:rPr lang="es-AR" b="1" dirty="0" smtClean="0">
                <a:solidFill>
                  <a:schemeClr val="accent1">
                    <a:lumMod val="75000"/>
                  </a:schemeClr>
                </a:solidFill>
                <a:latin typeface="Trebuchet MS" pitchFamily="34" charset="0"/>
              </a:rPr>
              <a:t>Funciones/Responsabilidades de los actores involucrados</a:t>
            </a:r>
            <a:endParaRPr lang="es-AR" b="1" dirty="0">
              <a:solidFill>
                <a:schemeClr val="accent1">
                  <a:lumMod val="75000"/>
                </a:schemeClr>
              </a:solidFill>
              <a:latin typeface="Trebuchet MS" pitchFamily="34" charset="0"/>
            </a:endParaRPr>
          </a:p>
        </p:txBody>
      </p:sp>
      <p:sp>
        <p:nvSpPr>
          <p:cNvPr id="25" name="24 CuadroTexto"/>
          <p:cNvSpPr txBox="1"/>
          <p:nvPr/>
        </p:nvSpPr>
        <p:spPr>
          <a:xfrm>
            <a:off x="642910" y="1071546"/>
            <a:ext cx="1439818" cy="369332"/>
          </a:xfrm>
          <a:prstGeom prst="rect">
            <a:avLst/>
          </a:prstGeom>
          <a:solidFill>
            <a:schemeClr val="accent1"/>
          </a:solidFill>
          <a:ln>
            <a:solidFill>
              <a:schemeClr val="accent1"/>
            </a:solidFill>
          </a:ln>
        </p:spPr>
        <p:style>
          <a:lnRef idx="1">
            <a:schemeClr val="accent5"/>
          </a:lnRef>
          <a:fillRef idx="3">
            <a:schemeClr val="accent5"/>
          </a:fillRef>
          <a:effectRef idx="2">
            <a:schemeClr val="accent5"/>
          </a:effectRef>
          <a:fontRef idx="minor">
            <a:schemeClr val="lt1"/>
          </a:fontRef>
        </p:style>
        <p:txBody>
          <a:bodyPr wrap="none" rtlCol="0">
            <a:spAutoFit/>
          </a:bodyPr>
          <a:lstStyle/>
          <a:p>
            <a:r>
              <a:rPr lang="es-AR" b="1" dirty="0" smtClean="0">
                <a:solidFill>
                  <a:schemeClr val="bg1"/>
                </a:solidFill>
                <a:latin typeface="Trebuchet MS" pitchFamily="34" charset="0"/>
              </a:rPr>
              <a:t>Aplicadores</a:t>
            </a:r>
            <a:endParaRPr lang="es-AR" b="1" dirty="0">
              <a:solidFill>
                <a:schemeClr val="bg1"/>
              </a:solidFill>
              <a:latin typeface="Trebuchet MS" pitchFamily="34" charset="0"/>
            </a:endParaRPr>
          </a:p>
        </p:txBody>
      </p:sp>
      <p:sp>
        <p:nvSpPr>
          <p:cNvPr id="26" name="25 CuadroTexto"/>
          <p:cNvSpPr txBox="1"/>
          <p:nvPr/>
        </p:nvSpPr>
        <p:spPr>
          <a:xfrm>
            <a:off x="2285984" y="1071546"/>
            <a:ext cx="6622184" cy="584775"/>
          </a:xfrm>
          <a:prstGeom prst="rect">
            <a:avLst/>
          </a:prstGeom>
          <a:ln>
            <a:solidFill>
              <a:schemeClr val="accent1"/>
            </a:solid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just"/>
            <a:r>
              <a:rPr lang="es-ES" sz="1600" dirty="0" smtClean="0">
                <a:latin typeface="Trebuchet MS" pitchFamily="34" charset="0"/>
              </a:rPr>
              <a:t>Responsable de aplicar los instrumentos de APRENDER en la escuela y sección designada.</a:t>
            </a:r>
            <a:endParaRPr lang="es-AR" sz="1600" dirty="0">
              <a:latin typeface="Trebuchet MS" pitchFamily="34" charset="0"/>
            </a:endParaRPr>
          </a:p>
        </p:txBody>
      </p:sp>
      <p:sp>
        <p:nvSpPr>
          <p:cNvPr id="10" name="9 CuadroTexto"/>
          <p:cNvSpPr txBox="1"/>
          <p:nvPr/>
        </p:nvSpPr>
        <p:spPr>
          <a:xfrm>
            <a:off x="642910" y="2143117"/>
            <a:ext cx="8286808" cy="1846659"/>
          </a:xfrm>
          <a:prstGeom prst="rect">
            <a:avLst/>
          </a:prstGeom>
          <a:noFill/>
        </p:spPr>
        <p:txBody>
          <a:bodyPr wrap="square" rtlCol="0">
            <a:spAutoFit/>
          </a:bodyPr>
          <a:lstStyle/>
          <a:p>
            <a:pPr algn="just">
              <a:buFont typeface="Arial" pitchFamily="34" charset="0"/>
              <a:buChar char="•"/>
            </a:pPr>
            <a:r>
              <a:rPr lang="es-ES" sz="1600" dirty="0" smtClean="0">
                <a:latin typeface="Trebuchet MS" pitchFamily="34" charset="0"/>
              </a:rPr>
              <a:t> Acompañar y sensibilizar como parte del equipo docente, a los estudiantes que serán evaluados.</a:t>
            </a:r>
          </a:p>
          <a:p>
            <a:pPr algn="just"/>
            <a:endParaRPr lang="es-AR" sz="1600" dirty="0" smtClean="0">
              <a:latin typeface="Trebuchet MS" pitchFamily="34" charset="0"/>
            </a:endParaRPr>
          </a:p>
          <a:p>
            <a:pPr algn="just">
              <a:buFont typeface="Arial" pitchFamily="34" charset="0"/>
              <a:buChar char="•"/>
            </a:pPr>
            <a:r>
              <a:rPr lang="es-ES" sz="1600" dirty="0" smtClean="0">
                <a:latin typeface="Trebuchet MS" pitchFamily="34" charset="0"/>
              </a:rPr>
              <a:t> Aplicar la prueba en el establecimiento designado según las instrucciones recibidas en las instancias de capacitación sobre  protocolos de aplicación, aspectos pedagógicos y administración de los documentos de la evaluación.</a:t>
            </a:r>
            <a:endParaRPr lang="es-AR" sz="1600" dirty="0" smtClean="0">
              <a:latin typeface="Trebuchet MS" pitchFamily="34" charset="0"/>
            </a:endParaRPr>
          </a:p>
          <a:p>
            <a:endParaRPr lang="es-A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Imagen 16" descr="D:\2016Natti\logo.jpg"/>
          <p:cNvPicPr>
            <a:picLocks noChangeAspect="1" noChangeArrowheads="1"/>
          </p:cNvPicPr>
          <p:nvPr/>
        </p:nvPicPr>
        <p:blipFill>
          <a:blip r:embed="rId3" cstate="print"/>
          <a:srcRect/>
          <a:stretch>
            <a:fillRect/>
          </a:stretch>
        </p:blipFill>
        <p:spPr bwMode="auto">
          <a:xfrm>
            <a:off x="1" y="6271702"/>
            <a:ext cx="1571604" cy="586298"/>
          </a:xfrm>
          <a:prstGeom prst="rect">
            <a:avLst/>
          </a:prstGeom>
          <a:noFill/>
          <a:ln w="9525">
            <a:noFill/>
            <a:miter lim="800000"/>
            <a:headEnd/>
            <a:tailEnd/>
          </a:ln>
        </p:spPr>
      </p:pic>
      <p:sp>
        <p:nvSpPr>
          <p:cNvPr id="4" name="3 CuadroTexto"/>
          <p:cNvSpPr txBox="1"/>
          <p:nvPr/>
        </p:nvSpPr>
        <p:spPr>
          <a:xfrm>
            <a:off x="3643306" y="6286520"/>
            <a:ext cx="5357850" cy="523220"/>
          </a:xfrm>
          <a:prstGeom prst="rect">
            <a:avLst/>
          </a:prstGeom>
          <a:noFill/>
        </p:spPr>
        <p:txBody>
          <a:bodyPr wrap="square" rtlCol="0">
            <a:spAutoFit/>
          </a:bodyPr>
          <a:lstStyle/>
          <a:p>
            <a:r>
              <a:rPr lang="es-AR" sz="1400" dirty="0" smtClean="0"/>
              <a:t>Dirección General de Planeamiento, Información y Evaluación Educativa</a:t>
            </a:r>
          </a:p>
          <a:p>
            <a:r>
              <a:rPr lang="es-AR" sz="1400" dirty="0" smtClean="0"/>
              <a:t>Área Evaluación de la Calidad Educativa</a:t>
            </a:r>
            <a:endParaRPr lang="es-AR" sz="1400" dirty="0"/>
          </a:p>
        </p:txBody>
      </p:sp>
      <p:pic>
        <p:nvPicPr>
          <p:cNvPr id="1028" name="Picture 4" descr="C:\Users\20289732668\Pictures\sec.JPG"/>
          <p:cNvPicPr>
            <a:picLocks noChangeAspect="1" noChangeArrowheads="1"/>
          </p:cNvPicPr>
          <p:nvPr/>
        </p:nvPicPr>
        <p:blipFill>
          <a:blip r:embed="rId4"/>
          <a:srcRect/>
          <a:stretch>
            <a:fillRect/>
          </a:stretch>
        </p:blipFill>
        <p:spPr bwMode="auto">
          <a:xfrm>
            <a:off x="1833555" y="6286520"/>
            <a:ext cx="1166809" cy="533398"/>
          </a:xfrm>
          <a:prstGeom prst="rect">
            <a:avLst/>
          </a:prstGeom>
          <a:noFill/>
        </p:spPr>
      </p:pic>
      <p:pic>
        <p:nvPicPr>
          <p:cNvPr id="1029" name="Picture 5" descr="C:\Users\20289732668\Pictures\lin.JPG"/>
          <p:cNvPicPr>
            <a:picLocks noChangeAspect="1" noChangeArrowheads="1"/>
          </p:cNvPicPr>
          <p:nvPr/>
        </p:nvPicPr>
        <p:blipFill>
          <a:blip r:embed="rId5"/>
          <a:srcRect/>
          <a:stretch>
            <a:fillRect/>
          </a:stretch>
        </p:blipFill>
        <p:spPr bwMode="auto">
          <a:xfrm>
            <a:off x="3643306" y="6357983"/>
            <a:ext cx="71438" cy="428603"/>
          </a:xfrm>
          <a:prstGeom prst="rect">
            <a:avLst/>
          </a:prstGeom>
          <a:noFill/>
        </p:spPr>
      </p:pic>
      <p:sp>
        <p:nvSpPr>
          <p:cNvPr id="7" name="6 Rectángulo"/>
          <p:cNvSpPr/>
          <p:nvPr/>
        </p:nvSpPr>
        <p:spPr>
          <a:xfrm>
            <a:off x="0" y="6215082"/>
            <a:ext cx="9144000"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24" name="23 CuadroTexto"/>
          <p:cNvSpPr txBox="1"/>
          <p:nvPr/>
        </p:nvSpPr>
        <p:spPr>
          <a:xfrm>
            <a:off x="1428728" y="357166"/>
            <a:ext cx="1432636" cy="369332"/>
          </a:xfrm>
          <a:prstGeom prst="rect">
            <a:avLst/>
          </a:prstGeom>
          <a:noFill/>
        </p:spPr>
        <p:txBody>
          <a:bodyPr wrap="none" rtlCol="0">
            <a:spAutoFit/>
          </a:bodyPr>
          <a:lstStyle/>
          <a:p>
            <a:r>
              <a:rPr lang="es-AR" b="1" dirty="0" smtClean="0">
                <a:solidFill>
                  <a:schemeClr val="accent1">
                    <a:lumMod val="75000"/>
                  </a:schemeClr>
                </a:solidFill>
                <a:latin typeface="Trebuchet MS" pitchFamily="34" charset="0"/>
              </a:rPr>
              <a:t>Actividades</a:t>
            </a:r>
            <a:endParaRPr lang="es-AR" b="1" dirty="0">
              <a:solidFill>
                <a:schemeClr val="accent1">
                  <a:lumMod val="75000"/>
                </a:schemeClr>
              </a:solidFill>
              <a:latin typeface="Trebuchet MS" pitchFamily="34" charset="0"/>
            </a:endParaRPr>
          </a:p>
        </p:txBody>
      </p:sp>
      <p:sp>
        <p:nvSpPr>
          <p:cNvPr id="10" name="9 CuadroTexto"/>
          <p:cNvSpPr txBox="1"/>
          <p:nvPr/>
        </p:nvSpPr>
        <p:spPr>
          <a:xfrm>
            <a:off x="928662" y="1000109"/>
            <a:ext cx="7500990" cy="646331"/>
          </a:xfrm>
          <a:prstGeom prst="rect">
            <a:avLst/>
          </a:prstGeom>
          <a:solidFill>
            <a:schemeClr val="accent1"/>
          </a:solidFill>
          <a:ln>
            <a:solidFill>
              <a:schemeClr val="tx2"/>
            </a:solidFill>
          </a:ln>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a:r>
              <a:rPr lang="es-AR" dirty="0" smtClean="0"/>
              <a:t>Encuentros del Área de Evaluación con las </a:t>
            </a:r>
            <a:r>
              <a:rPr lang="es-AR" dirty="0" smtClean="0"/>
              <a:t>DGSec - DGETyFP - </a:t>
            </a:r>
            <a:r>
              <a:rPr lang="es-AR" dirty="0" smtClean="0"/>
              <a:t>DGEP </a:t>
            </a:r>
            <a:r>
              <a:rPr lang="es-AR" dirty="0" smtClean="0"/>
              <a:t>- </a:t>
            </a:r>
          </a:p>
          <a:p>
            <a:pPr algn="ctr"/>
            <a:r>
              <a:rPr lang="es-AR" dirty="0" smtClean="0"/>
              <a:t>DGIPE - DGES  </a:t>
            </a:r>
            <a:endParaRPr lang="es-AR" dirty="0"/>
          </a:p>
        </p:txBody>
      </p:sp>
      <p:sp>
        <p:nvSpPr>
          <p:cNvPr id="11" name="10 CuadroTexto"/>
          <p:cNvSpPr txBox="1"/>
          <p:nvPr/>
        </p:nvSpPr>
        <p:spPr>
          <a:xfrm>
            <a:off x="928662" y="1785926"/>
            <a:ext cx="7500990" cy="369332"/>
          </a:xfrm>
          <a:prstGeom prst="rect">
            <a:avLst/>
          </a:prstGeom>
          <a:solidFill>
            <a:schemeClr val="accent1"/>
          </a:solidFill>
          <a:ln>
            <a:solidFill>
              <a:schemeClr val="tx2"/>
            </a:solidFill>
          </a:ln>
        </p:spPr>
        <p:style>
          <a:lnRef idx="1">
            <a:schemeClr val="accent5"/>
          </a:lnRef>
          <a:fillRef idx="3">
            <a:schemeClr val="accent5"/>
          </a:fillRef>
          <a:effectRef idx="2">
            <a:schemeClr val="accent5"/>
          </a:effectRef>
          <a:fontRef idx="minor">
            <a:schemeClr val="lt1"/>
          </a:fontRef>
        </p:style>
        <p:txBody>
          <a:bodyPr wrap="square" rtlCol="0">
            <a:spAutoFit/>
          </a:bodyPr>
          <a:lstStyle/>
          <a:p>
            <a:r>
              <a:rPr lang="es-AR" dirty="0" smtClean="0"/>
              <a:t>Encuentros del Área de Evaluación con los Referentes de los Nodos</a:t>
            </a:r>
            <a:endParaRPr lang="es-AR" dirty="0"/>
          </a:p>
        </p:txBody>
      </p:sp>
      <p:sp>
        <p:nvSpPr>
          <p:cNvPr id="12" name="11 CuadroTexto"/>
          <p:cNvSpPr txBox="1"/>
          <p:nvPr/>
        </p:nvSpPr>
        <p:spPr>
          <a:xfrm>
            <a:off x="928662" y="2500306"/>
            <a:ext cx="7500990" cy="646331"/>
          </a:xfrm>
          <a:prstGeom prst="rect">
            <a:avLst/>
          </a:prstGeom>
          <a:solidFill>
            <a:schemeClr val="accent1"/>
          </a:solidFill>
          <a:ln>
            <a:solidFill>
              <a:schemeClr val="tx2"/>
            </a:solidFill>
          </a:ln>
        </p:spPr>
        <p:style>
          <a:lnRef idx="1">
            <a:schemeClr val="accent5"/>
          </a:lnRef>
          <a:fillRef idx="3">
            <a:schemeClr val="accent5"/>
          </a:fillRef>
          <a:effectRef idx="2">
            <a:schemeClr val="accent5"/>
          </a:effectRef>
          <a:fontRef idx="minor">
            <a:schemeClr val="lt1"/>
          </a:fontRef>
        </p:style>
        <p:txBody>
          <a:bodyPr wrap="square" rtlCol="0">
            <a:spAutoFit/>
          </a:bodyPr>
          <a:lstStyle/>
          <a:p>
            <a:r>
              <a:rPr lang="es-AR" dirty="0" smtClean="0"/>
              <a:t>Encuentros del Área de Evaluación con Supervisores/Inspectores – Referentes de los Nodos y Veedores</a:t>
            </a:r>
            <a:endParaRPr lang="es-AR" dirty="0"/>
          </a:p>
        </p:txBody>
      </p:sp>
      <p:sp>
        <p:nvSpPr>
          <p:cNvPr id="13" name="12 CuadroTexto"/>
          <p:cNvSpPr txBox="1"/>
          <p:nvPr/>
        </p:nvSpPr>
        <p:spPr>
          <a:xfrm>
            <a:off x="928662" y="3500438"/>
            <a:ext cx="7500990" cy="646331"/>
          </a:xfrm>
          <a:prstGeom prst="rect">
            <a:avLst/>
          </a:prstGeom>
          <a:solidFill>
            <a:schemeClr val="accent1"/>
          </a:solidFill>
          <a:ln>
            <a:solidFill>
              <a:schemeClr val="tx2"/>
            </a:solidFill>
          </a:ln>
        </p:spPr>
        <p:style>
          <a:lnRef idx="1">
            <a:schemeClr val="accent5"/>
          </a:lnRef>
          <a:fillRef idx="3">
            <a:schemeClr val="accent5"/>
          </a:fillRef>
          <a:effectRef idx="2">
            <a:schemeClr val="accent5"/>
          </a:effectRef>
          <a:fontRef idx="minor">
            <a:schemeClr val="lt1"/>
          </a:fontRef>
        </p:style>
        <p:txBody>
          <a:bodyPr wrap="square" rtlCol="0">
            <a:spAutoFit/>
          </a:bodyPr>
          <a:lstStyle/>
          <a:p>
            <a:r>
              <a:rPr lang="es-AR" dirty="0" smtClean="0"/>
              <a:t>Encuentros del Área de Evaluación con Supervisores/Inspectores – Referentes de los Nodos, Veedores y Directores (por Nodos).</a:t>
            </a:r>
            <a:endParaRPr lang="es-AR" dirty="0"/>
          </a:p>
        </p:txBody>
      </p:sp>
      <p:sp>
        <p:nvSpPr>
          <p:cNvPr id="14" name="13 CuadroTexto"/>
          <p:cNvSpPr txBox="1"/>
          <p:nvPr/>
        </p:nvSpPr>
        <p:spPr>
          <a:xfrm>
            <a:off x="928662" y="4500570"/>
            <a:ext cx="7500990" cy="646331"/>
          </a:xfrm>
          <a:prstGeom prst="rect">
            <a:avLst/>
          </a:prstGeom>
          <a:solidFill>
            <a:schemeClr val="accent1"/>
          </a:solidFill>
          <a:ln>
            <a:solidFill>
              <a:schemeClr val="tx2"/>
            </a:solidFill>
          </a:ln>
        </p:spPr>
        <p:style>
          <a:lnRef idx="1">
            <a:schemeClr val="accent5"/>
          </a:lnRef>
          <a:fillRef idx="3">
            <a:schemeClr val="accent5"/>
          </a:fillRef>
          <a:effectRef idx="2">
            <a:schemeClr val="accent5"/>
          </a:effectRef>
          <a:fontRef idx="minor">
            <a:schemeClr val="lt1"/>
          </a:fontRef>
        </p:style>
        <p:txBody>
          <a:bodyPr wrap="square" rtlCol="0">
            <a:spAutoFit/>
          </a:bodyPr>
          <a:lstStyle/>
          <a:p>
            <a:r>
              <a:rPr lang="es-AR" dirty="0" smtClean="0"/>
              <a:t>Encuentros del Área de </a:t>
            </a:r>
            <a:r>
              <a:rPr lang="es-AR" dirty="0" smtClean="0"/>
              <a:t>Evaluación, </a:t>
            </a:r>
            <a:r>
              <a:rPr lang="es-AR" dirty="0" smtClean="0"/>
              <a:t>Referentes de los nodos, Veedores y Aplicadores (organización específica de la aplicación – por Nodos).</a:t>
            </a:r>
            <a:endParaRPr lang="es-A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1000"/>
                                        <p:tgtEl>
                                          <p:spTgt spid="11"/>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childTnLst>
                                </p:cTn>
                              </p:par>
                            </p:childTnLst>
                          </p:cTn>
                        </p:par>
                        <p:par>
                          <p:cTn id="20" fill="hold">
                            <p:stCondLst>
                              <p:cond delay="4000"/>
                            </p:stCondLst>
                            <p:childTnLst>
                              <p:par>
                                <p:cTn id="21" presetID="10" presetClass="entr" presetSubtype="0"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1000"/>
                                        <p:tgtEl>
                                          <p:spTgt spid="13"/>
                                        </p:tgtEl>
                                      </p:cBhvr>
                                    </p:animEffect>
                                  </p:childTnLst>
                                </p:cTn>
                              </p:par>
                            </p:childTnLst>
                          </p:cTn>
                        </p:par>
                        <p:par>
                          <p:cTn id="24" fill="hold">
                            <p:stCondLst>
                              <p:cond delay="5000"/>
                            </p:stCondLst>
                            <p:childTnLst>
                              <p:par>
                                <p:cTn id="25" presetID="10" presetClass="entr" presetSubtype="0"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10" grpId="0" animBg="1"/>
      <p:bldP spid="11" grpId="0" animBg="1"/>
      <p:bldP spid="12" grpId="0" animBg="1"/>
      <p:bldP spid="13" grpId="0" animBg="1"/>
      <p:bldP spid="1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Imagen 16" descr="D:\2016Natti\logo.jpg"/>
          <p:cNvPicPr>
            <a:picLocks noChangeAspect="1" noChangeArrowheads="1"/>
          </p:cNvPicPr>
          <p:nvPr/>
        </p:nvPicPr>
        <p:blipFill>
          <a:blip r:embed="rId3" cstate="print"/>
          <a:srcRect/>
          <a:stretch>
            <a:fillRect/>
          </a:stretch>
        </p:blipFill>
        <p:spPr bwMode="auto">
          <a:xfrm>
            <a:off x="1" y="6271702"/>
            <a:ext cx="1571604" cy="586298"/>
          </a:xfrm>
          <a:prstGeom prst="rect">
            <a:avLst/>
          </a:prstGeom>
          <a:noFill/>
          <a:ln w="9525">
            <a:noFill/>
            <a:miter lim="800000"/>
            <a:headEnd/>
            <a:tailEnd/>
          </a:ln>
        </p:spPr>
      </p:pic>
      <p:sp>
        <p:nvSpPr>
          <p:cNvPr id="4" name="3 CuadroTexto"/>
          <p:cNvSpPr txBox="1"/>
          <p:nvPr/>
        </p:nvSpPr>
        <p:spPr>
          <a:xfrm>
            <a:off x="3643306" y="6286520"/>
            <a:ext cx="5357850" cy="523220"/>
          </a:xfrm>
          <a:prstGeom prst="rect">
            <a:avLst/>
          </a:prstGeom>
          <a:noFill/>
        </p:spPr>
        <p:txBody>
          <a:bodyPr wrap="square" rtlCol="0">
            <a:spAutoFit/>
          </a:bodyPr>
          <a:lstStyle/>
          <a:p>
            <a:r>
              <a:rPr lang="es-AR" sz="1400" dirty="0" smtClean="0"/>
              <a:t>Dirección General de Planeamiento, Información y Evaluación Educativa</a:t>
            </a:r>
          </a:p>
          <a:p>
            <a:r>
              <a:rPr lang="es-AR" sz="1400" dirty="0" smtClean="0"/>
              <a:t>Área Evaluación de la Calidad Educativa</a:t>
            </a:r>
            <a:endParaRPr lang="es-AR" sz="1400" dirty="0"/>
          </a:p>
        </p:txBody>
      </p:sp>
      <p:pic>
        <p:nvPicPr>
          <p:cNvPr id="1028" name="Picture 4" descr="C:\Users\20289732668\Pictures\sec.JPG"/>
          <p:cNvPicPr>
            <a:picLocks noChangeAspect="1" noChangeArrowheads="1"/>
          </p:cNvPicPr>
          <p:nvPr/>
        </p:nvPicPr>
        <p:blipFill>
          <a:blip r:embed="rId4"/>
          <a:srcRect/>
          <a:stretch>
            <a:fillRect/>
          </a:stretch>
        </p:blipFill>
        <p:spPr bwMode="auto">
          <a:xfrm>
            <a:off x="1833555" y="6286520"/>
            <a:ext cx="1166809" cy="533398"/>
          </a:xfrm>
          <a:prstGeom prst="rect">
            <a:avLst/>
          </a:prstGeom>
          <a:noFill/>
        </p:spPr>
      </p:pic>
      <p:pic>
        <p:nvPicPr>
          <p:cNvPr id="1029" name="Picture 5" descr="C:\Users\20289732668\Pictures\lin.JPG"/>
          <p:cNvPicPr>
            <a:picLocks noChangeAspect="1" noChangeArrowheads="1"/>
          </p:cNvPicPr>
          <p:nvPr/>
        </p:nvPicPr>
        <p:blipFill>
          <a:blip r:embed="rId5"/>
          <a:srcRect/>
          <a:stretch>
            <a:fillRect/>
          </a:stretch>
        </p:blipFill>
        <p:spPr bwMode="auto">
          <a:xfrm>
            <a:off x="3643306" y="6357983"/>
            <a:ext cx="71438" cy="428603"/>
          </a:xfrm>
          <a:prstGeom prst="rect">
            <a:avLst/>
          </a:prstGeom>
          <a:noFill/>
        </p:spPr>
      </p:pic>
      <p:sp>
        <p:nvSpPr>
          <p:cNvPr id="7" name="6 Rectángulo"/>
          <p:cNvSpPr/>
          <p:nvPr/>
        </p:nvSpPr>
        <p:spPr>
          <a:xfrm>
            <a:off x="0" y="6215082"/>
            <a:ext cx="9144000"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24" name="23 CuadroTexto"/>
          <p:cNvSpPr txBox="1"/>
          <p:nvPr/>
        </p:nvSpPr>
        <p:spPr>
          <a:xfrm>
            <a:off x="2214546" y="1714488"/>
            <a:ext cx="4948791" cy="369332"/>
          </a:xfrm>
          <a:prstGeom prst="rect">
            <a:avLst/>
          </a:prstGeom>
          <a:noFill/>
        </p:spPr>
        <p:txBody>
          <a:bodyPr wrap="none" rtlCol="0">
            <a:spAutoFit/>
          </a:bodyPr>
          <a:lstStyle/>
          <a:p>
            <a:r>
              <a:rPr lang="es-AR" b="1" dirty="0" smtClean="0">
                <a:solidFill>
                  <a:schemeClr val="accent1">
                    <a:lumMod val="75000"/>
                  </a:schemeClr>
                </a:solidFill>
                <a:latin typeface="Trebuchet MS" pitchFamily="34" charset="0"/>
              </a:rPr>
              <a:t>Área de Evaluación de la Calidad Educativa</a:t>
            </a:r>
            <a:endParaRPr lang="es-AR" b="1" dirty="0">
              <a:solidFill>
                <a:schemeClr val="accent1">
                  <a:lumMod val="75000"/>
                </a:schemeClr>
              </a:solidFill>
              <a:latin typeface="Trebuchet MS" pitchFamily="34" charset="0"/>
            </a:endParaRPr>
          </a:p>
        </p:txBody>
      </p:sp>
      <p:sp>
        <p:nvSpPr>
          <p:cNvPr id="15" name="14 CuadroTexto"/>
          <p:cNvSpPr txBox="1"/>
          <p:nvPr/>
        </p:nvSpPr>
        <p:spPr>
          <a:xfrm>
            <a:off x="2516345" y="2428868"/>
            <a:ext cx="4055919" cy="369332"/>
          </a:xfrm>
          <a:prstGeom prst="rect">
            <a:avLst/>
          </a:prstGeom>
          <a:noFill/>
        </p:spPr>
        <p:txBody>
          <a:bodyPr wrap="none" rtlCol="0">
            <a:spAutoFit/>
          </a:bodyPr>
          <a:lstStyle/>
          <a:p>
            <a:r>
              <a:rPr lang="es-AR" b="1" dirty="0" smtClean="0">
                <a:solidFill>
                  <a:schemeClr val="accent1">
                    <a:lumMod val="75000"/>
                  </a:schemeClr>
                </a:solidFill>
                <a:latin typeface="Trebuchet MS" pitchFamily="34" charset="0"/>
              </a:rPr>
              <a:t>Colón 97 - 7° piso – Córdoba Capital</a:t>
            </a:r>
            <a:endParaRPr lang="es-AR" b="1" dirty="0">
              <a:solidFill>
                <a:schemeClr val="accent1">
                  <a:lumMod val="75000"/>
                </a:schemeClr>
              </a:solidFill>
              <a:latin typeface="Trebuchet MS" pitchFamily="34" charset="0"/>
            </a:endParaRPr>
          </a:p>
        </p:txBody>
      </p:sp>
      <p:sp>
        <p:nvSpPr>
          <p:cNvPr id="16" name="15 CuadroTexto"/>
          <p:cNvSpPr txBox="1"/>
          <p:nvPr/>
        </p:nvSpPr>
        <p:spPr>
          <a:xfrm>
            <a:off x="2786050" y="3131106"/>
            <a:ext cx="3416384" cy="369332"/>
          </a:xfrm>
          <a:prstGeom prst="rect">
            <a:avLst/>
          </a:prstGeom>
          <a:noFill/>
        </p:spPr>
        <p:txBody>
          <a:bodyPr wrap="none" rtlCol="0">
            <a:spAutoFit/>
          </a:bodyPr>
          <a:lstStyle/>
          <a:p>
            <a:r>
              <a:rPr lang="es-AR" b="1" dirty="0" smtClean="0">
                <a:solidFill>
                  <a:schemeClr val="accent1">
                    <a:lumMod val="75000"/>
                  </a:schemeClr>
                </a:solidFill>
                <a:latin typeface="Trebuchet MS" pitchFamily="34" charset="0"/>
              </a:rPr>
              <a:t>Tel: 0351 – 4420954 int. 3880</a:t>
            </a:r>
            <a:endParaRPr lang="es-AR" b="1" dirty="0">
              <a:solidFill>
                <a:schemeClr val="accent1">
                  <a:lumMod val="75000"/>
                </a:schemeClr>
              </a:solidFill>
              <a:latin typeface="Trebuchet MS" pitchFamily="34" charset="0"/>
            </a:endParaRPr>
          </a:p>
        </p:txBody>
      </p:sp>
      <p:sp>
        <p:nvSpPr>
          <p:cNvPr id="17" name="16 CuadroTexto"/>
          <p:cNvSpPr txBox="1"/>
          <p:nvPr/>
        </p:nvSpPr>
        <p:spPr>
          <a:xfrm>
            <a:off x="1785918" y="3786190"/>
            <a:ext cx="5455340" cy="369332"/>
          </a:xfrm>
          <a:prstGeom prst="rect">
            <a:avLst/>
          </a:prstGeom>
          <a:noFill/>
        </p:spPr>
        <p:txBody>
          <a:bodyPr wrap="none" rtlCol="0">
            <a:spAutoFit/>
          </a:bodyPr>
          <a:lstStyle/>
          <a:p>
            <a:r>
              <a:rPr lang="es-AR" b="1" dirty="0" smtClean="0">
                <a:solidFill>
                  <a:schemeClr val="accent1">
                    <a:lumMod val="75000"/>
                  </a:schemeClr>
                </a:solidFill>
                <a:latin typeface="Trebuchet MS" pitchFamily="34" charset="0"/>
              </a:rPr>
              <a:t>Email: planeamientoeduc.evaluacion@gmail.com</a:t>
            </a:r>
            <a:endParaRPr lang="es-AR" b="1" dirty="0">
              <a:solidFill>
                <a:schemeClr val="accent1">
                  <a:lumMod val="75000"/>
                </a:schemeClr>
              </a:solidFill>
              <a:latin typeface="Trebuchet MS" pitchFamily="34" charset="0"/>
            </a:endParaRPr>
          </a:p>
        </p:txBody>
      </p:sp>
      <p:sp>
        <p:nvSpPr>
          <p:cNvPr id="11" name="10 CuadroTexto"/>
          <p:cNvSpPr txBox="1"/>
          <p:nvPr/>
        </p:nvSpPr>
        <p:spPr>
          <a:xfrm>
            <a:off x="1714480" y="4429132"/>
            <a:ext cx="5455340" cy="369332"/>
          </a:xfrm>
          <a:prstGeom prst="rect">
            <a:avLst/>
          </a:prstGeom>
          <a:noFill/>
        </p:spPr>
        <p:txBody>
          <a:bodyPr wrap="none" rtlCol="0">
            <a:spAutoFit/>
          </a:bodyPr>
          <a:lstStyle/>
          <a:p>
            <a:r>
              <a:rPr lang="es-AR" b="1" dirty="0" smtClean="0">
                <a:solidFill>
                  <a:schemeClr val="accent1">
                    <a:lumMod val="75000"/>
                  </a:schemeClr>
                </a:solidFill>
                <a:latin typeface="Trebuchet MS" pitchFamily="34" charset="0"/>
              </a:rPr>
              <a:t>http://www.cba.gov.ar/evaluacion-de-la-calidad/</a:t>
            </a:r>
            <a:endParaRPr lang="es-AR" b="1" dirty="0">
              <a:solidFill>
                <a:schemeClr val="accent1">
                  <a:lumMod val="75000"/>
                </a:schemeClr>
              </a:solidFill>
              <a:latin typeface="Trebuchet MS"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1000"/>
                                        <p:tgtEl>
                                          <p:spTgt spid="15"/>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1000"/>
                                        <p:tgtEl>
                                          <p:spTgt spid="16"/>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1000"/>
                                        <p:tgtEl>
                                          <p:spTgt spid="17"/>
                                        </p:tgtEl>
                                      </p:cBhvr>
                                    </p:animEffect>
                                  </p:childTnLst>
                                </p:cTn>
                              </p:par>
                            </p:childTnLst>
                          </p:cTn>
                        </p:par>
                        <p:par>
                          <p:cTn id="20" fill="hold">
                            <p:stCondLst>
                              <p:cond delay="4000"/>
                            </p:stCondLst>
                            <p:childTnLst>
                              <p:par>
                                <p:cTn id="21" presetID="10" presetClass="entr" presetSubtype="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15" grpId="0"/>
      <p:bldP spid="16" grpId="0"/>
      <p:bldP spid="17" grpId="0"/>
      <p:bldP spid="11" grpId="0"/>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889</TotalTime>
  <Words>1548</Words>
  <Application>Microsoft Office PowerPoint</Application>
  <PresentationFormat>Presentación en pantalla (4:3)</PresentationFormat>
  <Paragraphs>218</Paragraphs>
  <Slides>19</Slides>
  <Notes>19</Notes>
  <HiddenSlides>0</HiddenSlides>
  <MMClips>0</MMClips>
  <ScaleCrop>false</ScaleCrop>
  <HeadingPairs>
    <vt:vector size="4" baseType="variant">
      <vt:variant>
        <vt:lpstr>Tema</vt:lpstr>
      </vt:variant>
      <vt:variant>
        <vt:i4>1</vt:i4>
      </vt:variant>
      <vt:variant>
        <vt:lpstr>Títulos de diapositiva</vt:lpstr>
      </vt:variant>
      <vt:variant>
        <vt:i4>19</vt:i4>
      </vt:variant>
    </vt:vector>
  </HeadingPairs>
  <TitlesOfParts>
    <vt:vector size="20" baseType="lpstr">
      <vt:lpstr>Tema de Office</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20289732668</dc:creator>
  <cp:lastModifiedBy>27240898298</cp:lastModifiedBy>
  <cp:revision>78</cp:revision>
  <dcterms:created xsi:type="dcterms:W3CDTF">2016-04-05T10:55:49Z</dcterms:created>
  <dcterms:modified xsi:type="dcterms:W3CDTF">2016-04-12T15:40:30Z</dcterms:modified>
</cp:coreProperties>
</file>