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8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ser>
          <c:idx val="0"/>
          <c:order val="0"/>
          <c:val>
            <c:numRef>
              <c:f>Hoja1!$A$1:$A$2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3">
        <a:lumMod val="75000"/>
      </a:schemeClr>
    </a:solidFill>
  </c:spPr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ser>
          <c:idx val="0"/>
          <c:order val="0"/>
          <c:val>
            <c:numRef>
              <c:f>Hoja1!$A$4:$A$5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3">
        <a:lumMod val="75000"/>
      </a:schemeClr>
    </a:solidFill>
  </c:spPr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ser>
          <c:idx val="0"/>
          <c:order val="0"/>
          <c:val>
            <c:numRef>
              <c:f>Hoja1!$A$8:$A$9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accent3">
        <a:lumMod val="75000"/>
      </a:schemeClr>
    </a:solidFill>
  </c:spPr>
  <c:txPr>
    <a:bodyPr/>
    <a:lstStyle/>
    <a:p>
      <a:pPr>
        <a:defRPr sz="1800"/>
      </a:pPr>
      <a:endParaRPr lang="es-A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0441E-735A-47D9-8D4B-10B295F99F02}" type="datetimeFigureOut">
              <a:rPr lang="es-AR" smtClean="0"/>
              <a:pPr/>
              <a:t>06/10/2016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53EE-D543-4339-BAF3-3F704515669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B80441E-735A-47D9-8D4B-10B295F99F02}" type="datetimeFigureOut">
              <a:rPr lang="es-AR" smtClean="0"/>
              <a:pPr/>
              <a:t>06/10/2016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1C53EE-D543-4339-BAF3-3F704515669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8" r:id="rId2"/>
    <p:sldLayoutId id="2147483727" r:id="rId3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CuadroTexto"/>
          <p:cNvSpPr txBox="1"/>
          <p:nvPr/>
        </p:nvSpPr>
        <p:spPr>
          <a:xfrm>
            <a:off x="428596" y="415333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>
                <a:solidFill>
                  <a:schemeClr val="accent4">
                    <a:lumMod val="50000"/>
                  </a:schemeClr>
                </a:solidFill>
              </a:rPr>
              <a:t>APRENDER 2016 – PROVINCIA DE CÓRDOBA</a:t>
            </a:r>
            <a:endParaRPr lang="es-AR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28596" y="2643182"/>
            <a:ext cx="84296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PROTOCOLO DE APLICACIÓN</a:t>
            </a:r>
            <a:endParaRPr lang="es-AR" sz="6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500042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4">
                    <a:lumMod val="50000"/>
                  </a:schemeClr>
                </a:solidFill>
              </a:rPr>
              <a:t>ANTES DE LA APLICACIÓN</a:t>
            </a:r>
            <a:endParaRPr lang="es-A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5" name="4 Gráfico"/>
          <p:cNvGraphicFramePr/>
          <p:nvPr/>
        </p:nvGraphicFramePr>
        <p:xfrm>
          <a:off x="2428860" y="2285992"/>
          <a:ext cx="385765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"/>
          <p:cNvSpPr/>
          <p:nvPr/>
        </p:nvSpPr>
        <p:spPr>
          <a:xfrm>
            <a:off x="2428860" y="5429264"/>
            <a:ext cx="3857652" cy="4286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CuadroTexto"/>
          <p:cNvSpPr txBox="1"/>
          <p:nvPr/>
        </p:nvSpPr>
        <p:spPr>
          <a:xfrm>
            <a:off x="3071802" y="3357562"/>
            <a:ext cx="1303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APLICADOR</a:t>
            </a:r>
            <a:endParaRPr lang="es-AR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143372" y="4000504"/>
            <a:ext cx="1175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DIRECTOR</a:t>
            </a:r>
            <a:endParaRPr lang="es-AR" b="1" dirty="0"/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1975155" y="4097021"/>
            <a:ext cx="138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/>
              <a:t>SUPERVISOR</a:t>
            </a:r>
            <a:endParaRPr lang="es-AR" b="1" dirty="0"/>
          </a:p>
        </p:txBody>
      </p:sp>
      <p:sp>
        <p:nvSpPr>
          <p:cNvPr id="11" name="10 CuadroTexto"/>
          <p:cNvSpPr txBox="1"/>
          <p:nvPr/>
        </p:nvSpPr>
        <p:spPr>
          <a:xfrm rot="16200000">
            <a:off x="5313489" y="4527679"/>
            <a:ext cx="1361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600" b="1" dirty="0" smtClean="0"/>
              <a:t>REFERENTE </a:t>
            </a:r>
          </a:p>
          <a:p>
            <a:pPr algn="ctr"/>
            <a:r>
              <a:rPr lang="es-AR" sz="1600" b="1" dirty="0" smtClean="0"/>
              <a:t>DE NODO</a:t>
            </a:r>
            <a:endParaRPr lang="es-AR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928926" y="5447900"/>
            <a:ext cx="2945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CABECERA DE DISTRIBUCIÓN</a:t>
            </a:r>
            <a:endParaRPr lang="es-AR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84293" y="2071678"/>
            <a:ext cx="175881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Sensibilizar en su </a:t>
            </a:r>
          </a:p>
          <a:p>
            <a:r>
              <a:rPr lang="es-AR" sz="1600" dirty="0" smtClean="0"/>
              <a:t>propia Escuela</a:t>
            </a:r>
            <a:endParaRPr lang="es-AR" sz="16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7158" y="2786058"/>
            <a:ext cx="200728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Contactarse con </a:t>
            </a:r>
          </a:p>
          <a:p>
            <a:r>
              <a:rPr lang="es-AR" sz="1600" dirty="0" smtClean="0"/>
              <a:t>la Escuela de destino</a:t>
            </a:r>
            <a:endParaRPr lang="es-AR" sz="1600" dirty="0"/>
          </a:p>
        </p:txBody>
      </p:sp>
      <p:cxnSp>
        <p:nvCxnSpPr>
          <p:cNvPr id="19" name="18 Conector recto de flecha"/>
          <p:cNvCxnSpPr>
            <a:endCxn id="18" idx="3"/>
          </p:cNvCxnSpPr>
          <p:nvPr/>
        </p:nvCxnSpPr>
        <p:spPr>
          <a:xfrm rot="10800000">
            <a:off x="2364440" y="3078446"/>
            <a:ext cx="993117" cy="136240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rot="10800000">
            <a:off x="2071670" y="2428868"/>
            <a:ext cx="1357322" cy="500066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6429388" y="1643050"/>
            <a:ext cx="224939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Organizar la Institución</a:t>
            </a:r>
            <a:endParaRPr lang="es-AR" sz="16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429388" y="2071678"/>
            <a:ext cx="194707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Confeccionar la lista</a:t>
            </a:r>
          </a:p>
          <a:p>
            <a:r>
              <a:rPr lang="es-AR" sz="1600" dirty="0" smtClean="0"/>
              <a:t> de aplicadores</a:t>
            </a:r>
            <a:endParaRPr lang="es-AR" sz="16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429388" y="2714620"/>
            <a:ext cx="177959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Retirar y verificar </a:t>
            </a:r>
          </a:p>
          <a:p>
            <a:r>
              <a:rPr lang="es-AR" sz="1600" dirty="0" smtClean="0"/>
              <a:t>el material</a:t>
            </a:r>
            <a:endParaRPr lang="es-AR" sz="16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6429388" y="3344291"/>
            <a:ext cx="153599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Preparar la </a:t>
            </a:r>
          </a:p>
          <a:p>
            <a:r>
              <a:rPr lang="es-AR" sz="1600" dirty="0" smtClean="0"/>
              <a:t>documentación</a:t>
            </a:r>
            <a:endParaRPr lang="es-AR" sz="16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6430291" y="4000504"/>
            <a:ext cx="2285113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600" dirty="0" smtClean="0"/>
              <a:t>Informar impedimentos</a:t>
            </a:r>
            <a:endParaRPr lang="es-AR" sz="1600" dirty="0"/>
          </a:p>
        </p:txBody>
      </p:sp>
      <p:cxnSp>
        <p:nvCxnSpPr>
          <p:cNvPr id="26" name="25 Conector recto de flecha"/>
          <p:cNvCxnSpPr>
            <a:endCxn id="21" idx="1"/>
          </p:cNvCxnSpPr>
          <p:nvPr/>
        </p:nvCxnSpPr>
        <p:spPr>
          <a:xfrm flipV="1">
            <a:off x="5000628" y="1812327"/>
            <a:ext cx="1428760" cy="902294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endCxn id="22" idx="1"/>
          </p:cNvCxnSpPr>
          <p:nvPr/>
        </p:nvCxnSpPr>
        <p:spPr>
          <a:xfrm flipV="1">
            <a:off x="5286380" y="2364066"/>
            <a:ext cx="1143008" cy="564868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endCxn id="23" idx="1"/>
          </p:cNvCxnSpPr>
          <p:nvPr/>
        </p:nvCxnSpPr>
        <p:spPr>
          <a:xfrm flipV="1">
            <a:off x="5429256" y="3007008"/>
            <a:ext cx="1000132" cy="279116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endCxn id="24" idx="1"/>
          </p:cNvCxnSpPr>
          <p:nvPr/>
        </p:nvCxnSpPr>
        <p:spPr>
          <a:xfrm flipV="1">
            <a:off x="5429256" y="3636679"/>
            <a:ext cx="1000132" cy="6635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>
            <a:endCxn id="25" idx="1"/>
          </p:cNvCxnSpPr>
          <p:nvPr/>
        </p:nvCxnSpPr>
        <p:spPr>
          <a:xfrm>
            <a:off x="5429256" y="4000504"/>
            <a:ext cx="1001035" cy="169277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8376459" y="2922298"/>
            <a:ext cx="481821" cy="6636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rot="5400000">
            <a:off x="7500164" y="4286256"/>
            <a:ext cx="2715438" cy="794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rot="10800000">
            <a:off x="6357950" y="5641989"/>
            <a:ext cx="2500330" cy="1588"/>
          </a:xfrm>
          <a:prstGeom prst="straightConnector1">
            <a:avLst/>
          </a:prstGeom>
          <a:ln w="2222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rot="10800000">
            <a:off x="2285984" y="4643446"/>
            <a:ext cx="285752" cy="1588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309105" y="4429132"/>
            <a:ext cx="905441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Facilitar</a:t>
            </a:r>
            <a:endParaRPr lang="es-AR" sz="1600" dirty="0"/>
          </a:p>
        </p:txBody>
      </p:sp>
      <p:cxnSp>
        <p:nvCxnSpPr>
          <p:cNvPr id="37" name="36 Conector recto de flecha"/>
          <p:cNvCxnSpPr/>
          <p:nvPr/>
        </p:nvCxnSpPr>
        <p:spPr>
          <a:xfrm>
            <a:off x="6215074" y="4857760"/>
            <a:ext cx="285752" cy="1588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6500826" y="4714884"/>
            <a:ext cx="758541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Asistir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  <p:bldP spid="7" grpId="0" animBg="1"/>
      <p:bldP spid="8" grpId="0"/>
      <p:bldP spid="9" grpId="0"/>
      <p:bldP spid="10" grpId="0"/>
      <p:bldP spid="11" grpId="0"/>
      <p:bldP spid="12" grpId="0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6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26 Gráfico"/>
          <p:cNvGraphicFramePr/>
          <p:nvPr/>
        </p:nvGraphicFramePr>
        <p:xfrm>
          <a:off x="2428860" y="2285992"/>
          <a:ext cx="385765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85720" y="500042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4">
                    <a:lumMod val="50000"/>
                  </a:schemeClr>
                </a:solidFill>
              </a:rPr>
              <a:t>DURANTE LA APLICACIÓN</a:t>
            </a:r>
            <a:endParaRPr lang="es-A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143240" y="4071942"/>
            <a:ext cx="1303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APLICADOR</a:t>
            </a:r>
            <a:endParaRPr lang="es-AR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429124" y="3286124"/>
            <a:ext cx="1175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DIRECTOR</a:t>
            </a:r>
            <a:endParaRPr lang="es-AR" b="1" dirty="0"/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1975155" y="2882574"/>
            <a:ext cx="138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/>
              <a:t>SUPERVISOR</a:t>
            </a:r>
            <a:endParaRPr lang="es-AR" b="1" dirty="0"/>
          </a:p>
        </p:txBody>
      </p:sp>
      <p:sp>
        <p:nvSpPr>
          <p:cNvPr id="11" name="10 CuadroTexto"/>
          <p:cNvSpPr txBox="1"/>
          <p:nvPr/>
        </p:nvSpPr>
        <p:spPr>
          <a:xfrm rot="16200000">
            <a:off x="5313489" y="4527679"/>
            <a:ext cx="1361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600" b="1" dirty="0" smtClean="0"/>
              <a:t>REFERENTE </a:t>
            </a:r>
          </a:p>
          <a:p>
            <a:pPr algn="ctr"/>
            <a:r>
              <a:rPr lang="es-AR" sz="1600" b="1" dirty="0" smtClean="0"/>
              <a:t>DE NODO</a:t>
            </a:r>
            <a:endParaRPr lang="es-AR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85720" y="3571876"/>
            <a:ext cx="178792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Recibir y verificar </a:t>
            </a:r>
          </a:p>
          <a:p>
            <a:r>
              <a:rPr lang="es-AR" sz="1600" dirty="0" smtClean="0"/>
              <a:t>el material</a:t>
            </a:r>
            <a:endParaRPr lang="es-AR" sz="1600" dirty="0"/>
          </a:p>
        </p:txBody>
      </p:sp>
      <p:cxnSp>
        <p:nvCxnSpPr>
          <p:cNvPr id="14" name="13 Conector recto de flecha"/>
          <p:cNvCxnSpPr>
            <a:endCxn id="17" idx="3"/>
          </p:cNvCxnSpPr>
          <p:nvPr/>
        </p:nvCxnSpPr>
        <p:spPr>
          <a:xfrm rot="10800000" flipV="1">
            <a:off x="2073646" y="3857628"/>
            <a:ext cx="926719" cy="6636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endCxn id="52" idx="1"/>
          </p:cNvCxnSpPr>
          <p:nvPr/>
        </p:nvCxnSpPr>
        <p:spPr>
          <a:xfrm flipV="1">
            <a:off x="5143504" y="1883765"/>
            <a:ext cx="1492404" cy="895657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85720" y="4214818"/>
            <a:ext cx="153599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Completar la </a:t>
            </a:r>
          </a:p>
          <a:p>
            <a:r>
              <a:rPr lang="es-AR" sz="1600" dirty="0" smtClean="0"/>
              <a:t>documentación</a:t>
            </a:r>
            <a:endParaRPr lang="es-AR" sz="16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85720" y="4857760"/>
            <a:ext cx="182460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Entregar la prueba</a:t>
            </a:r>
            <a:endParaRPr lang="es-AR" sz="16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285720" y="5286388"/>
            <a:ext cx="191129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Presentar la prueba</a:t>
            </a:r>
            <a:endParaRPr lang="es-AR" sz="16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285720" y="5715016"/>
            <a:ext cx="192559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Organizar la prueba</a:t>
            </a:r>
            <a:endParaRPr lang="es-AR" sz="1600" dirty="0"/>
          </a:p>
        </p:txBody>
      </p:sp>
      <p:cxnSp>
        <p:nvCxnSpPr>
          <p:cNvPr id="38" name="37 Conector recto de flecha"/>
          <p:cNvCxnSpPr/>
          <p:nvPr/>
        </p:nvCxnSpPr>
        <p:spPr>
          <a:xfrm rot="10800000" flipV="1">
            <a:off x="1714484" y="4214818"/>
            <a:ext cx="1357319" cy="292388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10800000" flipV="1">
            <a:off x="2071672" y="4572008"/>
            <a:ext cx="1143007" cy="435264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 rot="10800000" flipV="1">
            <a:off x="2143112" y="4714884"/>
            <a:ext cx="1214443" cy="721016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>
            <a:endCxn id="34" idx="3"/>
          </p:cNvCxnSpPr>
          <p:nvPr/>
        </p:nvCxnSpPr>
        <p:spPr>
          <a:xfrm rot="10800000" flipV="1">
            <a:off x="2211312" y="4929197"/>
            <a:ext cx="1289118" cy="955095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51 CuadroTexto"/>
          <p:cNvSpPr txBox="1"/>
          <p:nvPr/>
        </p:nvSpPr>
        <p:spPr>
          <a:xfrm>
            <a:off x="6635908" y="1714488"/>
            <a:ext cx="193662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Entregar el material</a:t>
            </a:r>
            <a:endParaRPr lang="es-AR" sz="1600" dirty="0"/>
          </a:p>
        </p:txBody>
      </p:sp>
      <p:sp>
        <p:nvSpPr>
          <p:cNvPr id="53" name="52 CuadroTexto"/>
          <p:cNvSpPr txBox="1"/>
          <p:nvPr/>
        </p:nvSpPr>
        <p:spPr>
          <a:xfrm>
            <a:off x="6643702" y="2143116"/>
            <a:ext cx="153599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Completar </a:t>
            </a:r>
          </a:p>
          <a:p>
            <a:r>
              <a:rPr lang="es-AR" sz="1600" dirty="0" smtClean="0"/>
              <a:t>documentación</a:t>
            </a:r>
            <a:endParaRPr lang="es-AR" sz="1600" dirty="0"/>
          </a:p>
        </p:txBody>
      </p:sp>
      <p:cxnSp>
        <p:nvCxnSpPr>
          <p:cNvPr id="54" name="53 Conector recto de flecha"/>
          <p:cNvCxnSpPr>
            <a:endCxn id="53" idx="1"/>
          </p:cNvCxnSpPr>
          <p:nvPr/>
        </p:nvCxnSpPr>
        <p:spPr>
          <a:xfrm flipV="1">
            <a:off x="5357818" y="2435504"/>
            <a:ext cx="1285884" cy="629670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57 CuadroTexto"/>
          <p:cNvSpPr txBox="1"/>
          <p:nvPr/>
        </p:nvSpPr>
        <p:spPr>
          <a:xfrm>
            <a:off x="6643702" y="2857496"/>
            <a:ext cx="229851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Cumplir el rol de veedor</a:t>
            </a:r>
            <a:endParaRPr lang="es-AR" sz="1600" dirty="0"/>
          </a:p>
        </p:txBody>
      </p:sp>
      <p:cxnSp>
        <p:nvCxnSpPr>
          <p:cNvPr id="59" name="58 Conector recto de flecha"/>
          <p:cNvCxnSpPr>
            <a:endCxn id="58" idx="1"/>
          </p:cNvCxnSpPr>
          <p:nvPr/>
        </p:nvCxnSpPr>
        <p:spPr>
          <a:xfrm flipV="1">
            <a:off x="5572132" y="3026773"/>
            <a:ext cx="1071570" cy="388955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rot="10800000">
            <a:off x="2214546" y="2714620"/>
            <a:ext cx="355216" cy="1588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1071538" y="2571744"/>
            <a:ext cx="111248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Garantizar</a:t>
            </a:r>
            <a:endParaRPr lang="es-AR" sz="1600" dirty="0"/>
          </a:p>
        </p:txBody>
      </p:sp>
      <p:cxnSp>
        <p:nvCxnSpPr>
          <p:cNvPr id="31" name="30 Conector recto de flecha"/>
          <p:cNvCxnSpPr/>
          <p:nvPr/>
        </p:nvCxnSpPr>
        <p:spPr>
          <a:xfrm flipV="1">
            <a:off x="6215074" y="4786322"/>
            <a:ext cx="357190" cy="31766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6643702" y="4572008"/>
            <a:ext cx="758541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Asistir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4" grpId="0"/>
      <p:bldP spid="8" grpId="0"/>
      <p:bldP spid="9" grpId="0"/>
      <p:bldP spid="10" grpId="0"/>
      <p:bldP spid="11" grpId="0"/>
      <p:bldP spid="17" grpId="0" animBg="1"/>
      <p:bldP spid="28" grpId="0" animBg="1"/>
      <p:bldP spid="30" grpId="0" animBg="1"/>
      <p:bldP spid="32" grpId="0" animBg="1"/>
      <p:bldP spid="34" grpId="0" animBg="1"/>
      <p:bldP spid="52" grpId="0" animBg="1"/>
      <p:bldP spid="53" grpId="0" animBg="1"/>
      <p:bldP spid="58" grpId="0" animBg="1"/>
      <p:bldP spid="29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500042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4">
                    <a:lumMod val="50000"/>
                  </a:schemeClr>
                </a:solidFill>
              </a:rPr>
              <a:t>MATERIALES QUE CONTIENEN LAS CAJAS</a:t>
            </a:r>
            <a:endParaRPr lang="es-A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4" name="23 Tabla"/>
          <p:cNvGraphicFramePr>
            <a:graphicFrameLocks noGrp="1"/>
          </p:cNvGraphicFramePr>
          <p:nvPr/>
        </p:nvGraphicFramePr>
        <p:xfrm>
          <a:off x="357158" y="1643050"/>
          <a:ext cx="8429684" cy="4307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429684"/>
              </a:tblGrid>
              <a:tr h="370840">
                <a:tc>
                  <a:txBody>
                    <a:bodyPr/>
                    <a:lstStyle/>
                    <a:p>
                      <a:r>
                        <a:rPr lang="es-AR" b="0" dirty="0" smtClean="0"/>
                        <a:t>1</a:t>
                      </a:r>
                      <a:r>
                        <a:rPr lang="es-AR" b="0" baseline="0" dirty="0" smtClean="0"/>
                        <a:t> </a:t>
                      </a:r>
                      <a:r>
                        <a:rPr lang="es-AR" b="0" i="1" baseline="0" dirty="0" smtClean="0"/>
                        <a:t>Planilla de aplicador</a:t>
                      </a:r>
                      <a:endParaRPr lang="es-AR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0" dirty="0" smtClean="0"/>
                        <a:t>1</a:t>
                      </a:r>
                      <a:r>
                        <a:rPr lang="es-AR" i="1" dirty="0" smtClean="0"/>
                        <a:t> Cuestionario para el docente </a:t>
                      </a:r>
                      <a:r>
                        <a:rPr lang="es-AR" dirty="0" smtClean="0"/>
                        <a:t>(entregar al director)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1 </a:t>
                      </a:r>
                      <a:r>
                        <a:rPr lang="es-AR" i="1" dirty="0" smtClean="0"/>
                        <a:t>Cuestionario del director </a:t>
                      </a:r>
                      <a:r>
                        <a:rPr lang="es-AR" dirty="0" smtClean="0"/>
                        <a:t>(</a:t>
                      </a:r>
                      <a:r>
                        <a:rPr kumimoji="0" lang="es-A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solo presente en una de las varias cajas que puede recibir, deberá entregarlo al </a:t>
                      </a:r>
                      <a:r>
                        <a:rPr kumimoji="0" lang="es-AR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director)</a:t>
                      </a:r>
                      <a:endParaRPr lang="es-AR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1 </a:t>
                      </a:r>
                      <a:r>
                        <a:rPr lang="es-AR" i="1" dirty="0" smtClean="0"/>
                        <a:t>Planilla del veedor </a:t>
                      </a:r>
                      <a:r>
                        <a:rPr lang="es-AR" dirty="0" smtClean="0"/>
                        <a:t>(se encuentra en la</a:t>
                      </a:r>
                      <a:r>
                        <a:rPr lang="es-AR" baseline="0" dirty="0" smtClean="0"/>
                        <a:t> misma caja que contiene el </a:t>
                      </a:r>
                      <a:r>
                        <a:rPr lang="es-AR" i="1" baseline="0" dirty="0" smtClean="0"/>
                        <a:t>cuestionario del director</a:t>
                      </a:r>
                      <a:r>
                        <a:rPr lang="es-AR" i="0" baseline="0" dirty="0" smtClean="0"/>
                        <a:t>, debe entregarse al director)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1" dirty="0" smtClean="0"/>
                        <a:t>Materiales para los estudiantes </a:t>
                      </a:r>
                      <a:r>
                        <a:rPr lang="es-AR" i="0" baseline="0" dirty="0" smtClean="0"/>
                        <a:t> (uno por estudiante)</a:t>
                      </a:r>
                      <a:endParaRPr lang="es-AR" i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AR" i="1" dirty="0" smtClean="0"/>
                        <a:t>Cuadernillo de Matemática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AR" i="1" dirty="0" smtClean="0"/>
                        <a:t>Cuadernillo de Lengua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AR" i="1" dirty="0" smtClean="0"/>
                        <a:t>Cuadernillo de Ciencias Sociales </a:t>
                      </a:r>
                      <a:r>
                        <a:rPr lang="es-AR" i="0" dirty="0" smtClean="0"/>
                        <a:t>(</a:t>
                      </a:r>
                      <a:r>
                        <a:rPr lang="es-AR" i="0" baseline="0" dirty="0" smtClean="0"/>
                        <a:t> 6° año)</a:t>
                      </a:r>
                      <a:endParaRPr lang="es-AR" i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AR" i="1" dirty="0" smtClean="0"/>
                        <a:t>Cuadernillo de Ciencias Naturales </a:t>
                      </a:r>
                      <a:r>
                        <a:rPr lang="es-AR" i="0" dirty="0" smtClean="0"/>
                        <a:t>(</a:t>
                      </a:r>
                      <a:r>
                        <a:rPr lang="es-AR" i="0" baseline="0" dirty="0" smtClean="0"/>
                        <a:t>6° año)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AR" i="1" baseline="0" dirty="0" smtClean="0"/>
                        <a:t>Cuadernillo del estudiante</a:t>
                      </a:r>
                      <a:r>
                        <a:rPr lang="es-AR" i="0" baseline="0" dirty="0" smtClean="0"/>
                        <a:t>  que contiene: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AR" i="0" baseline="0" dirty="0" smtClean="0"/>
                        <a:t>                                                                               </a:t>
                      </a:r>
                      <a:r>
                        <a:rPr lang="es-AR" i="1" baseline="0" dirty="0" smtClean="0"/>
                        <a:t>Cuestionario del estudiante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AR" i="1" baseline="0" dirty="0" smtClean="0"/>
                        <a:t>                                                                               Hoja de respuesta </a:t>
                      </a:r>
                      <a:r>
                        <a:rPr lang="es-AR" i="0" baseline="0" dirty="0" smtClean="0"/>
                        <a:t>(excepto 3° grado)</a:t>
                      </a:r>
                      <a:endParaRPr lang="es-AR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0289732668\Pictures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8171"/>
            <a:ext cx="4214842" cy="6139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0289732668\Pictures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2694" y="235972"/>
            <a:ext cx="4191008" cy="6050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20289732668\Pictures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730" y="214290"/>
            <a:ext cx="4343410" cy="609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20289732668\Pictures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290"/>
            <a:ext cx="4286280" cy="6112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26 Gráfico"/>
          <p:cNvGraphicFramePr/>
          <p:nvPr/>
        </p:nvGraphicFramePr>
        <p:xfrm>
          <a:off x="2428860" y="2285992"/>
          <a:ext cx="385765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85720" y="500042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4">
                    <a:lumMod val="50000"/>
                  </a:schemeClr>
                </a:solidFill>
              </a:rPr>
              <a:t>DESPUÉS DE LA APLICACIÓN</a:t>
            </a:r>
            <a:endParaRPr lang="es-A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428860" y="5429264"/>
            <a:ext cx="3857652" cy="4286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CuadroTexto"/>
          <p:cNvSpPr txBox="1"/>
          <p:nvPr/>
        </p:nvSpPr>
        <p:spPr>
          <a:xfrm>
            <a:off x="3071802" y="3357562"/>
            <a:ext cx="1303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APLICADOR</a:t>
            </a:r>
            <a:endParaRPr lang="es-AR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429124" y="4000504"/>
            <a:ext cx="1175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DIRECTOR</a:t>
            </a:r>
            <a:endParaRPr lang="es-AR" b="1" dirty="0"/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1975155" y="4382771"/>
            <a:ext cx="138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/>
              <a:t>SUPERVISOR</a:t>
            </a:r>
            <a:endParaRPr lang="es-AR" b="1" dirty="0"/>
          </a:p>
        </p:txBody>
      </p:sp>
      <p:sp>
        <p:nvSpPr>
          <p:cNvPr id="11" name="10 CuadroTexto"/>
          <p:cNvSpPr txBox="1"/>
          <p:nvPr/>
        </p:nvSpPr>
        <p:spPr>
          <a:xfrm rot="16200000">
            <a:off x="5313489" y="4460189"/>
            <a:ext cx="1361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600" b="1" dirty="0" smtClean="0"/>
              <a:t>REFERENTE </a:t>
            </a:r>
          </a:p>
          <a:p>
            <a:pPr algn="ctr"/>
            <a:r>
              <a:rPr lang="es-AR" sz="1600" b="1" dirty="0" smtClean="0"/>
              <a:t>DE NODO</a:t>
            </a:r>
            <a:endParaRPr lang="es-AR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928926" y="5447900"/>
            <a:ext cx="2945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CABECERA DE DISTRIBUCIÓN</a:t>
            </a:r>
            <a:endParaRPr lang="es-AR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14282" y="2071678"/>
            <a:ext cx="2008883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Controlar el material</a:t>
            </a:r>
            <a:endParaRPr lang="es-AR" sz="1600" dirty="0"/>
          </a:p>
        </p:txBody>
      </p:sp>
      <p:cxnSp>
        <p:nvCxnSpPr>
          <p:cNvPr id="14" name="13 Conector recto de flecha"/>
          <p:cNvCxnSpPr/>
          <p:nvPr/>
        </p:nvCxnSpPr>
        <p:spPr>
          <a:xfrm rot="10800000">
            <a:off x="2143108" y="2285992"/>
            <a:ext cx="1357322" cy="500066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endCxn id="40" idx="1"/>
          </p:cNvCxnSpPr>
          <p:nvPr/>
        </p:nvCxnSpPr>
        <p:spPr>
          <a:xfrm flipV="1">
            <a:off x="5000628" y="1955203"/>
            <a:ext cx="1857388" cy="759417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48 Conector recto"/>
          <p:cNvCxnSpPr>
            <a:stCxn id="43" idx="2"/>
          </p:cNvCxnSpPr>
          <p:nvPr/>
        </p:nvCxnSpPr>
        <p:spPr>
          <a:xfrm rot="16200000" flipH="1">
            <a:off x="7061106" y="4846535"/>
            <a:ext cx="1558365" cy="3571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rot="10800000">
            <a:off x="6357950" y="5641992"/>
            <a:ext cx="1500198" cy="1587"/>
          </a:xfrm>
          <a:prstGeom prst="straightConnector1">
            <a:avLst/>
          </a:prstGeom>
          <a:ln w="2222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14282" y="2571744"/>
            <a:ext cx="190930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Organizar el </a:t>
            </a:r>
          </a:p>
          <a:p>
            <a:r>
              <a:rPr lang="es-AR" sz="1600" dirty="0" smtClean="0"/>
              <a:t>contenido de la caja</a:t>
            </a:r>
            <a:endParaRPr lang="es-AR" sz="16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14282" y="3286124"/>
            <a:ext cx="1819729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Firmar certificado </a:t>
            </a:r>
          </a:p>
          <a:p>
            <a:r>
              <a:rPr lang="es-AR" sz="1600" dirty="0" smtClean="0"/>
              <a:t>de cierre</a:t>
            </a:r>
            <a:endParaRPr lang="es-AR" sz="1600" dirty="0"/>
          </a:p>
        </p:txBody>
      </p:sp>
      <p:cxnSp>
        <p:nvCxnSpPr>
          <p:cNvPr id="36" name="35 Conector recto de flecha"/>
          <p:cNvCxnSpPr/>
          <p:nvPr/>
        </p:nvCxnSpPr>
        <p:spPr>
          <a:xfrm rot="10800000">
            <a:off x="2071670" y="2857496"/>
            <a:ext cx="1143008" cy="285752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rot="10800000">
            <a:off x="2000232" y="3500438"/>
            <a:ext cx="1000132" cy="71438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6858016" y="1785926"/>
            <a:ext cx="2008883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Controlar el material</a:t>
            </a:r>
            <a:endParaRPr lang="es-AR" sz="16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6858016" y="2285992"/>
            <a:ext cx="164307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600" dirty="0" smtClean="0"/>
              <a:t>Completar documentación</a:t>
            </a:r>
            <a:endParaRPr lang="es-AR" sz="16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858016" y="3000372"/>
            <a:ext cx="164307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600" dirty="0" smtClean="0"/>
              <a:t>Cerrar cajas</a:t>
            </a:r>
            <a:endParaRPr lang="es-AR" sz="16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6858016" y="3500438"/>
            <a:ext cx="192882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1600" dirty="0" smtClean="0"/>
              <a:t>Entregar las cajas a la cabecera</a:t>
            </a:r>
            <a:endParaRPr lang="es-AR" sz="1600" dirty="0"/>
          </a:p>
        </p:txBody>
      </p:sp>
      <p:cxnSp>
        <p:nvCxnSpPr>
          <p:cNvPr id="52" name="51 Conector recto de flecha"/>
          <p:cNvCxnSpPr/>
          <p:nvPr/>
        </p:nvCxnSpPr>
        <p:spPr>
          <a:xfrm flipV="1">
            <a:off x="5357818" y="2428869"/>
            <a:ext cx="1571636" cy="571503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 flipV="1">
            <a:off x="5572132" y="3143249"/>
            <a:ext cx="1357322" cy="357189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flipV="1">
            <a:off x="5715008" y="3643315"/>
            <a:ext cx="1214446" cy="142875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rot="10800000">
            <a:off x="2214546" y="4714884"/>
            <a:ext cx="357190" cy="1588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1030624" y="4500570"/>
            <a:ext cx="111248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Garantizar</a:t>
            </a:r>
            <a:endParaRPr lang="es-AR" sz="1600" dirty="0"/>
          </a:p>
        </p:txBody>
      </p:sp>
      <p:cxnSp>
        <p:nvCxnSpPr>
          <p:cNvPr id="33" name="32 Conector recto de flecha"/>
          <p:cNvCxnSpPr/>
          <p:nvPr/>
        </p:nvCxnSpPr>
        <p:spPr>
          <a:xfrm>
            <a:off x="6215074" y="4786322"/>
            <a:ext cx="285752" cy="1588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6500826" y="4572008"/>
            <a:ext cx="111248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1600" dirty="0" smtClean="0"/>
              <a:t>Garantizar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4" grpId="0"/>
      <p:bldP spid="7" grpId="0" animBg="1"/>
      <p:bldP spid="8" grpId="0"/>
      <p:bldP spid="9" grpId="0"/>
      <p:bldP spid="10" grpId="0"/>
      <p:bldP spid="11" grpId="0"/>
      <p:bldP spid="12" grpId="0"/>
      <p:bldP spid="17" grpId="0" animBg="1"/>
      <p:bldP spid="28" grpId="0" animBg="1"/>
      <p:bldP spid="30" grpId="0" animBg="1"/>
      <p:bldP spid="40" grpId="0" animBg="1"/>
      <p:bldP spid="41" grpId="0" animBg="1"/>
      <p:bldP spid="42" grpId="0" animBg="1"/>
      <p:bldP spid="43" grpId="0" animBg="1"/>
      <p:bldP spid="32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500042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accent4">
                    <a:lumMod val="50000"/>
                  </a:schemeClr>
                </a:solidFill>
              </a:rPr>
              <a:t>CÓMO SE ORGANIZA LA CAJA DESPUÉS DE LA APLICACIÓN</a:t>
            </a:r>
            <a:endParaRPr lang="es-A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24000" y="2418406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Orden de los materiales (del</a:t>
                      </a:r>
                      <a:r>
                        <a:rPr lang="es-AR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fondo al tope):</a:t>
                      </a:r>
                      <a:endParaRPr lang="es-AR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Materiales sobrantes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i="1" dirty="0" smtClean="0"/>
                        <a:t>Cuestionario</a:t>
                      </a:r>
                      <a:r>
                        <a:rPr lang="es-AR" i="1" baseline="0" dirty="0" smtClean="0"/>
                        <a:t> del director – Planilla del veedor</a:t>
                      </a:r>
                      <a:endParaRPr lang="es-AR" i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1" dirty="0" smtClean="0"/>
                        <a:t>Cuestionario</a:t>
                      </a:r>
                      <a:r>
                        <a:rPr lang="es-AR" i="1" baseline="0" dirty="0" smtClean="0"/>
                        <a:t> del docente</a:t>
                      </a:r>
                      <a:endParaRPr lang="es-AR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1" dirty="0" smtClean="0"/>
                        <a:t>Cuadernillos</a:t>
                      </a:r>
                      <a:r>
                        <a:rPr lang="es-AR" i="1" baseline="0" dirty="0" smtClean="0"/>
                        <a:t> del estudiante </a:t>
                      </a:r>
                      <a:r>
                        <a:rPr lang="es-AR" i="0" baseline="0" dirty="0" smtClean="0"/>
                        <a:t>completos</a:t>
                      </a:r>
                      <a:endParaRPr lang="es-AR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1" dirty="0" smtClean="0"/>
                        <a:t>Cuadernillos de pruebas</a:t>
                      </a:r>
                      <a:r>
                        <a:rPr lang="es-AR" i="0" dirty="0" smtClean="0"/>
                        <a:t> de cada estudiante</a:t>
                      </a:r>
                      <a:endParaRPr lang="es-AR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i="1" dirty="0" smtClean="0"/>
                        <a:t>Planilla</a:t>
                      </a:r>
                      <a:r>
                        <a:rPr lang="es-AR" i="1" baseline="0" dirty="0" smtClean="0"/>
                        <a:t> del aplicador</a:t>
                      </a:r>
                      <a:endParaRPr lang="es-AR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1152</TotalTime>
  <Words>294</Words>
  <Application>Microsoft Office PowerPoint</Application>
  <PresentationFormat>Presentación en pantalla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Civil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27303307538</dc:creator>
  <cp:lastModifiedBy>Ruben Godoy</cp:lastModifiedBy>
  <cp:revision>140</cp:revision>
  <dcterms:created xsi:type="dcterms:W3CDTF">2016-04-12T13:26:03Z</dcterms:created>
  <dcterms:modified xsi:type="dcterms:W3CDTF">2016-10-06T18:04:40Z</dcterms:modified>
</cp:coreProperties>
</file>