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7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8.xml" ContentType="application/vnd.openxmlformats-officedocument.drawingml.chartshapes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9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10.xml" ContentType="application/vnd.openxmlformats-officedocument.drawingml.chartshapes+xml"/>
  <Override PartName="/ppt/charts/chart2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87" r:id="rId2"/>
    <p:sldId id="379" r:id="rId3"/>
    <p:sldId id="380" r:id="rId4"/>
    <p:sldId id="412" r:id="rId5"/>
    <p:sldId id="414" r:id="rId6"/>
    <p:sldId id="257" r:id="rId7"/>
    <p:sldId id="258" r:id="rId8"/>
    <p:sldId id="373" r:id="rId9"/>
    <p:sldId id="259" r:id="rId10"/>
    <p:sldId id="383" r:id="rId11"/>
    <p:sldId id="265" r:id="rId12"/>
    <p:sldId id="353" r:id="rId13"/>
    <p:sldId id="355" r:id="rId14"/>
    <p:sldId id="359" r:id="rId15"/>
    <p:sldId id="415" r:id="rId16"/>
    <p:sldId id="354" r:id="rId17"/>
    <p:sldId id="358" r:id="rId18"/>
    <p:sldId id="418" r:id="rId19"/>
    <p:sldId id="365" r:id="rId20"/>
    <p:sldId id="367" r:id="rId21"/>
    <p:sldId id="371" r:id="rId22"/>
    <p:sldId id="416" r:id="rId23"/>
    <p:sldId id="366" r:id="rId24"/>
    <p:sldId id="370" r:id="rId25"/>
    <p:sldId id="420" r:id="rId26"/>
    <p:sldId id="421" r:id="rId27"/>
    <p:sldId id="422" r:id="rId28"/>
    <p:sldId id="423" r:id="rId29"/>
    <p:sldId id="424" r:id="rId30"/>
    <p:sldId id="425" r:id="rId31"/>
    <p:sldId id="426" r:id="rId32"/>
    <p:sldId id="427" r:id="rId33"/>
    <p:sldId id="428" r:id="rId34"/>
    <p:sldId id="429" r:id="rId35"/>
    <p:sldId id="430" r:id="rId36"/>
    <p:sldId id="431" r:id="rId37"/>
    <p:sldId id="432" r:id="rId38"/>
    <p:sldId id="433" r:id="rId39"/>
    <p:sldId id="434" r:id="rId40"/>
    <p:sldId id="435" r:id="rId41"/>
    <p:sldId id="436" r:id="rId42"/>
    <p:sldId id="437" r:id="rId43"/>
    <p:sldId id="438" r:id="rId44"/>
    <p:sldId id="439" r:id="rId45"/>
    <p:sldId id="440" r:id="rId46"/>
    <p:sldId id="441" r:id="rId47"/>
    <p:sldId id="442" r:id="rId48"/>
  </p:sldIdLst>
  <p:sldSz cx="9144000" cy="6858000" type="screen4x3"/>
  <p:notesSz cx="6888163" cy="100203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4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20289732668\Documents\ROMAN\Theta%20ONE%20Aprender%20-roman3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20289732668\Documents\ROMAN\Theta%20ONE%20Aprender%20-roman3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27210230020\Downloads\Grafico%20comparativo%20-%20C&#243;rdoba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289732668\Downloads\Resultados%20APRENDER%20-%20C&#243;rdoba%20-%203%20grado%20-%20primario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20289732668\Downloads\Resultados%20APRENDER%20-%20C&#243;rdoba%20-%206%20grado%20-%20primario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289732668\Downloads\Resultados%20APRENDER%20-%20C&#243;rdoba%20-%203%20grado%20-%20primario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289732668\Downloads\Resultados%20APRENDER%20-%20C&#243;rdoba%20-%203%20grado%20-%20primario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H:\EVALUACI&#211;N\Resultados%20APRENDER%20-%20C&#243;rdoba%20-%206%20y%203%20grado%20-%20primario%20dires%20y%20sector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20289732668\Downloads\Resultados%20APRENDER%20-%20C&#243;rdoba%20-%206%20grado%20-%20primario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289732668\Downloads\Resultados%20APRENDER%20-%20C&#243;rdoba%20-%203%20grado%20-%20primari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2703412073505E-2"/>
          <c:y val="0.21542883007108413"/>
          <c:w val="0.87232174103237092"/>
          <c:h val="0.6733297464171028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'Cba-seg área Primaria'!$A$5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Primaria'!$B$5:$C$5</c:f>
              <c:numCache>
                <c:formatCode>General</c:formatCode>
                <c:ptCount val="2"/>
                <c:pt idx="0">
                  <c:v>10.8</c:v>
                </c:pt>
                <c:pt idx="1">
                  <c:v>12.8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E2-4DB9-BEF3-D32DD4AB7B11}"/>
            </c:ext>
          </c:extLst>
        </c:ser>
        <c:ser>
          <c:idx val="1"/>
          <c:order val="1"/>
          <c:tx>
            <c:strRef>
              <c:f>'Cba-seg área Primaria'!$A$6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Primaria'!$B$6:$C$6</c:f>
              <c:numCache>
                <c:formatCode>General</c:formatCode>
                <c:ptCount val="2"/>
                <c:pt idx="0">
                  <c:v>14.8</c:v>
                </c:pt>
                <c:pt idx="1">
                  <c:v>19.600000000000001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E2-4DB9-BEF3-D32DD4AB7B11}"/>
            </c:ext>
          </c:extLst>
        </c:ser>
        <c:ser>
          <c:idx val="2"/>
          <c:order val="2"/>
          <c:tx>
            <c:strRef>
              <c:f>'Cba-seg área Primaria'!$A$7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Primaria'!$B$7:$C$7</c:f>
              <c:numCache>
                <c:formatCode>0.0</c:formatCode>
                <c:ptCount val="2"/>
                <c:pt idx="0">
                  <c:v>33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E2-4DB9-BEF3-D32DD4AB7B11}"/>
            </c:ext>
          </c:extLst>
        </c:ser>
        <c:ser>
          <c:idx val="3"/>
          <c:order val="3"/>
          <c:tx>
            <c:strRef>
              <c:f>'Cba-seg área Primaria'!$A$8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Primaria'!$B$8:$C$8</c:f>
              <c:numCache>
                <c:formatCode>General</c:formatCode>
                <c:ptCount val="2"/>
                <c:pt idx="0">
                  <c:v>41.4</c:v>
                </c:pt>
                <c:pt idx="1">
                  <c:v>27.6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EE2-4DB9-BEF3-D32DD4AB7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899760"/>
        <c:axId val="202900544"/>
      </c:barChart>
      <c:catAx>
        <c:axId val="20289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02900544"/>
        <c:crosses val="autoZero"/>
        <c:auto val="1"/>
        <c:lblAlgn val="ctr"/>
        <c:lblOffset val="100"/>
        <c:noMultiLvlLbl val="0"/>
      </c:catAx>
      <c:valAx>
        <c:axId val="20290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0289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23"/>
          <c:y val="0.13353843247015518"/>
          <c:w val="0.73739107611548804"/>
          <c:h val="6.93379163036344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2703412073505E-2"/>
          <c:y val="0.21542883007108413"/>
          <c:w val="0.87232174103237092"/>
          <c:h val="0.6733297464171028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 Primaria'!$A$5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Primaria'!$B$5:$C$5</c:f>
              <c:numCache>
                <c:formatCode>General</c:formatCode>
                <c:ptCount val="2"/>
                <c:pt idx="0">
                  <c:v>10.8</c:v>
                </c:pt>
                <c:pt idx="1">
                  <c:v>14.5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FB-4D49-ACD9-3D652D80AA04}"/>
            </c:ext>
          </c:extLst>
        </c:ser>
        <c:ser>
          <c:idx val="1"/>
          <c:order val="1"/>
          <c:tx>
            <c:strRef>
              <c:f>'Cba-País  Primaria'!$A$6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Primaria'!$B$6:$C$6</c:f>
              <c:numCache>
                <c:formatCode>General</c:formatCode>
                <c:ptCount val="2"/>
                <c:pt idx="0">
                  <c:v>14.8</c:v>
                </c:pt>
                <c:pt idx="1">
                  <c:v>18.7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FB-4D49-ACD9-3D652D80AA04}"/>
            </c:ext>
          </c:extLst>
        </c:ser>
        <c:ser>
          <c:idx val="2"/>
          <c:order val="2"/>
          <c:tx>
            <c:strRef>
              <c:f>'Cba-País  Primaria'!$A$7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Primaria'!$B$7:$C$7</c:f>
              <c:numCache>
                <c:formatCode>General</c:formatCode>
                <c:ptCount val="2"/>
                <c:pt idx="0" formatCode="0.0">
                  <c:v>33</c:v>
                </c:pt>
                <c:pt idx="1">
                  <c:v>34.5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FB-4D49-ACD9-3D652D80AA04}"/>
            </c:ext>
          </c:extLst>
        </c:ser>
        <c:ser>
          <c:idx val="3"/>
          <c:order val="3"/>
          <c:tx>
            <c:strRef>
              <c:f>'Cba-País  Primaria'!$A$8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Primaria'!$B$8:$C$8</c:f>
              <c:numCache>
                <c:formatCode>General</c:formatCode>
                <c:ptCount val="2"/>
                <c:pt idx="0">
                  <c:v>41.4</c:v>
                </c:pt>
                <c:pt idx="1">
                  <c:v>32.300000000000004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9FB-4D49-ACD9-3D652D80A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901720"/>
        <c:axId val="202902504"/>
      </c:barChart>
      <c:catAx>
        <c:axId val="20290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02902504"/>
        <c:crosses val="autoZero"/>
        <c:auto val="1"/>
        <c:lblAlgn val="ctr"/>
        <c:lblOffset val="100"/>
        <c:noMultiLvlLbl val="0"/>
      </c:catAx>
      <c:valAx>
        <c:axId val="20290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0290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23"/>
          <c:y val="0.13353843247015518"/>
          <c:w val="0.73739107611548804"/>
          <c:h val="6.9337916303634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2703412073491E-2"/>
          <c:y val="0.21542883007108371"/>
          <c:w val="0.87232174103237092"/>
          <c:h val="0.6733297464171009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'Cba-jurisdicciones  Primaria'!$A$5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Primaria'!$B$5:$G$5</c:f>
              <c:numCache>
                <c:formatCode>General</c:formatCode>
                <c:ptCount val="5"/>
                <c:pt idx="0">
                  <c:v>10.8</c:v>
                </c:pt>
                <c:pt idx="1">
                  <c:v>16</c:v>
                </c:pt>
                <c:pt idx="2">
                  <c:v>14</c:v>
                </c:pt>
                <c:pt idx="3">
                  <c:v>15</c:v>
                </c:pt>
                <c:pt idx="4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10-401B-B881-E3D3361AF177}"/>
            </c:ext>
          </c:extLst>
        </c:ser>
        <c:ser>
          <c:idx val="1"/>
          <c:order val="1"/>
          <c:tx>
            <c:strRef>
              <c:f>'Cba-jurisdicciones  Primaria'!$A$6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Primaria'!$B$6:$G$6</c:f>
              <c:numCache>
                <c:formatCode>General</c:formatCode>
                <c:ptCount val="5"/>
                <c:pt idx="0">
                  <c:v>14.8</c:v>
                </c:pt>
                <c:pt idx="1">
                  <c:v>21</c:v>
                </c:pt>
                <c:pt idx="2">
                  <c:v>19</c:v>
                </c:pt>
                <c:pt idx="3">
                  <c:v>19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10-401B-B881-E3D3361AF177}"/>
            </c:ext>
          </c:extLst>
        </c:ser>
        <c:ser>
          <c:idx val="2"/>
          <c:order val="2"/>
          <c:tx>
            <c:strRef>
              <c:f>'Cba-jurisdicciones  Primaria'!$A$7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Primaria'!$B$7:$G$7</c:f>
              <c:numCache>
                <c:formatCode>General</c:formatCode>
                <c:ptCount val="5"/>
                <c:pt idx="0" formatCode="0.0">
                  <c:v>33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510-401B-B881-E3D3361AF177}"/>
            </c:ext>
          </c:extLst>
        </c:ser>
        <c:ser>
          <c:idx val="3"/>
          <c:order val="3"/>
          <c:tx>
            <c:strRef>
              <c:f>'Cba-jurisdicciones  Primaria'!$A$8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41,4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510-401B-B881-E3D3361AF17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Primaria'!$B$8:$G$8</c:f>
              <c:numCache>
                <c:formatCode>General</c:formatCode>
                <c:ptCount val="5"/>
                <c:pt idx="0">
                  <c:v>41.8</c:v>
                </c:pt>
                <c:pt idx="1">
                  <c:v>29</c:v>
                </c:pt>
                <c:pt idx="2">
                  <c:v>33</c:v>
                </c:pt>
                <c:pt idx="3">
                  <c:v>32</c:v>
                </c:pt>
                <c:pt idx="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510-401B-B881-E3D3361AF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208368"/>
        <c:axId val="248207584"/>
      </c:barChart>
      <c:catAx>
        <c:axId val="24820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7584"/>
        <c:crosses val="autoZero"/>
        <c:auto val="1"/>
        <c:lblAlgn val="ctr"/>
        <c:lblOffset val="100"/>
        <c:noMultiLvlLbl val="0"/>
      </c:catAx>
      <c:valAx>
        <c:axId val="24820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23"/>
          <c:y val="0.13353843247015479"/>
          <c:w val="0.7373910761154856"/>
          <c:h val="6.93379163036342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2703412073505E-2"/>
          <c:y val="0.21542883007108413"/>
          <c:w val="0.87232174103237092"/>
          <c:h val="0.6733297464171028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 Primaria'!$A$24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Primaria'!$B$24:$C$24</c:f>
              <c:numCache>
                <c:formatCode>0.0</c:formatCode>
                <c:ptCount val="2"/>
                <c:pt idx="0" formatCode="General">
                  <c:v>12.8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67-400E-AA0E-FC4FAB81D758}"/>
            </c:ext>
          </c:extLst>
        </c:ser>
        <c:ser>
          <c:idx val="1"/>
          <c:order val="1"/>
          <c:tx>
            <c:strRef>
              <c:f>'Cba-País  Primaria'!$A$25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Primaria'!$B$25:$C$25</c:f>
              <c:numCache>
                <c:formatCode>General</c:formatCode>
                <c:ptCount val="2"/>
                <c:pt idx="0">
                  <c:v>19.600000000000001</c:v>
                </c:pt>
                <c:pt idx="1">
                  <c:v>23.4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67-400E-AA0E-FC4FAB81D758}"/>
            </c:ext>
          </c:extLst>
        </c:ser>
        <c:ser>
          <c:idx val="2"/>
          <c:order val="2"/>
          <c:tx>
            <c:strRef>
              <c:f>'Cba-País  Primaria'!$A$26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Primaria'!$B$26:$C$26</c:f>
              <c:numCache>
                <c:formatCode>General</c:formatCode>
                <c:ptCount val="2"/>
                <c:pt idx="0" formatCode="0.0">
                  <c:v>40</c:v>
                </c:pt>
                <c:pt idx="1">
                  <c:v>38.9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67-400E-AA0E-FC4FAB81D758}"/>
            </c:ext>
          </c:extLst>
        </c:ser>
        <c:ser>
          <c:idx val="3"/>
          <c:order val="3"/>
          <c:tx>
            <c:strRef>
              <c:f>'Cba-País  Primaria'!$A$27</c:f>
              <c:strCache>
                <c:ptCount val="1"/>
                <c:pt idx="0">
                  <c:v>Avanzado 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solidFill>
                <a:srgbClr val="00B0F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Primaria'!$B$27:$C$27</c:f>
              <c:numCache>
                <c:formatCode>General</c:formatCode>
                <c:ptCount val="2"/>
                <c:pt idx="0">
                  <c:v>27.6</c:v>
                </c:pt>
                <c:pt idx="1">
                  <c:v>19.7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D67-400E-AA0E-FC4FAB81D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209936"/>
        <c:axId val="248204840"/>
      </c:barChart>
      <c:catAx>
        <c:axId val="24820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4840"/>
        <c:crosses val="autoZero"/>
        <c:auto val="1"/>
        <c:lblAlgn val="ctr"/>
        <c:lblOffset val="100"/>
        <c:noMultiLvlLbl val="0"/>
      </c:catAx>
      <c:valAx>
        <c:axId val="24820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23"/>
          <c:y val="0.14175620207042552"/>
          <c:w val="0.73739107611548804"/>
          <c:h val="6.9337916303634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2703412073491E-2"/>
          <c:y val="0.21542883007108371"/>
          <c:w val="0.87232174103237092"/>
          <c:h val="0.6733297464171009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'Cba-jurisdicciones  Primaria'!$A$24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Primaria'!$B$24:$G$24</c:f>
              <c:numCache>
                <c:formatCode>General</c:formatCode>
                <c:ptCount val="5"/>
                <c:pt idx="0">
                  <c:v>12.8</c:v>
                </c:pt>
                <c:pt idx="1">
                  <c:v>20</c:v>
                </c:pt>
                <c:pt idx="2">
                  <c:v>16</c:v>
                </c:pt>
                <c:pt idx="3">
                  <c:v>19</c:v>
                </c:pt>
                <c:pt idx="4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F2-4937-8A3C-4EED63421030}"/>
            </c:ext>
          </c:extLst>
        </c:ser>
        <c:ser>
          <c:idx val="1"/>
          <c:order val="1"/>
          <c:tx>
            <c:strRef>
              <c:f>'Cba-jurisdicciones  Primaria'!$A$25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Primaria'!$B$25:$G$25</c:f>
              <c:numCache>
                <c:formatCode>General</c:formatCode>
                <c:ptCount val="5"/>
                <c:pt idx="0">
                  <c:v>19.600000000000001</c:v>
                </c:pt>
                <c:pt idx="1">
                  <c:v>25</c:v>
                </c:pt>
                <c:pt idx="2">
                  <c:v>22</c:v>
                </c:pt>
                <c:pt idx="3">
                  <c:v>24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1F2-4937-8A3C-4EED63421030}"/>
            </c:ext>
          </c:extLst>
        </c:ser>
        <c:ser>
          <c:idx val="2"/>
          <c:order val="2"/>
          <c:tx>
            <c:strRef>
              <c:f>'Cba-jurisdicciones  Primaria'!$A$26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Primaria'!$B$26:$G$26</c:f>
              <c:numCache>
                <c:formatCode>General</c:formatCode>
                <c:ptCount val="5"/>
                <c:pt idx="0" formatCode="0.0">
                  <c:v>40</c:v>
                </c:pt>
                <c:pt idx="1">
                  <c:v>39</c:v>
                </c:pt>
                <c:pt idx="2">
                  <c:v>40</c:v>
                </c:pt>
                <c:pt idx="3">
                  <c:v>39</c:v>
                </c:pt>
                <c:pt idx="4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1F2-4937-8A3C-4EED63421030}"/>
            </c:ext>
          </c:extLst>
        </c:ser>
        <c:ser>
          <c:idx val="3"/>
          <c:order val="3"/>
          <c:tx>
            <c:strRef>
              <c:f>'Cba-jurisdicciones  Primaria'!$A$27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solidFill>
                <a:srgbClr val="00B0F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'Cba-jurisdicciones  Primaria'!$B$4:$G$4</c:f>
              <c:strCache>
                <c:ptCount val="5"/>
                <c:pt idx="0">
                  <c:v>Córdoba</c:v>
                </c:pt>
                <c:pt idx="1">
                  <c:v>Entre Ríos</c:v>
                </c:pt>
                <c:pt idx="2">
                  <c:v>Santa Fe</c:v>
                </c:pt>
                <c:pt idx="3">
                  <c:v>Buenos Aires</c:v>
                </c:pt>
                <c:pt idx="4">
                  <c:v>CABA</c:v>
                </c:pt>
              </c:strCache>
            </c:strRef>
          </c:cat>
          <c:val>
            <c:numRef>
              <c:f>'Cba-jurisdicciones  Primaria'!$B$27:$G$27</c:f>
              <c:numCache>
                <c:formatCode>General</c:formatCode>
                <c:ptCount val="5"/>
                <c:pt idx="0">
                  <c:v>27.6</c:v>
                </c:pt>
                <c:pt idx="1">
                  <c:v>17</c:v>
                </c:pt>
                <c:pt idx="2">
                  <c:v>22</c:v>
                </c:pt>
                <c:pt idx="3">
                  <c:v>18</c:v>
                </c:pt>
                <c:pt idx="4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1F2-4937-8A3C-4EED63421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205624"/>
        <c:axId val="248204448"/>
      </c:barChart>
      <c:catAx>
        <c:axId val="24820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4448"/>
        <c:crosses val="autoZero"/>
        <c:auto val="1"/>
        <c:lblAlgn val="ctr"/>
        <c:lblOffset val="100"/>
        <c:noMultiLvlLbl val="0"/>
      </c:catAx>
      <c:valAx>
        <c:axId val="24820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23"/>
          <c:y val="0.141756202070425"/>
          <c:w val="0.7373910761154856"/>
          <c:h val="6.93379163036342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02411417323059E-2"/>
          <c:y val="0.14430681921122371"/>
          <c:w val="0.93036219937553444"/>
          <c:h val="0.6446830089087126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Comparativo!$B$17</c:f>
              <c:strCache>
                <c:ptCount val="1"/>
                <c:pt idx="0">
                  <c:v>Por de bajo del nivel básico</c:v>
                </c:pt>
              </c:strCache>
            </c:strRef>
          </c:tx>
          <c:spPr>
            <a:solidFill>
              <a:srgbClr val="FF7E79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bg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Comparativo!$B$19:$B$23</c:f>
              <c:numCache>
                <c:formatCode>0.0</c:formatCode>
                <c:ptCount val="5"/>
                <c:pt idx="0">
                  <c:v>19</c:v>
                </c:pt>
                <c:pt idx="1">
                  <c:v>10.8</c:v>
                </c:pt>
                <c:pt idx="3">
                  <c:v>23.299999999999986</c:v>
                </c:pt>
                <c:pt idx="4">
                  <c:v>12.8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11-403C-96FE-BCA9EB3A82B0}"/>
            </c:ext>
          </c:extLst>
        </c:ser>
        <c:ser>
          <c:idx val="1"/>
          <c:order val="1"/>
          <c:tx>
            <c:strRef>
              <c:f>Comparativo!$C$17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DB91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bg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Comparativo!$C$19:$C$23</c:f>
              <c:numCache>
                <c:formatCode>0.0</c:formatCode>
                <c:ptCount val="5"/>
                <c:pt idx="0">
                  <c:v>25</c:v>
                </c:pt>
                <c:pt idx="1">
                  <c:v>14.800000000000002</c:v>
                </c:pt>
                <c:pt idx="3">
                  <c:v>28.000000000000004</c:v>
                </c:pt>
                <c:pt idx="4">
                  <c:v>19.600000000000001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E11-403C-96FE-BCA9EB3A82B0}"/>
            </c:ext>
          </c:extLst>
        </c:ser>
        <c:ser>
          <c:idx val="2"/>
          <c:order val="2"/>
          <c:tx>
            <c:strRef>
              <c:f>Comparativo!$D$17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A6CE39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bg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Comparativo!$D$19:$D$23</c:f>
              <c:numCache>
                <c:formatCode>0.0</c:formatCode>
                <c:ptCount val="5"/>
                <c:pt idx="0">
                  <c:v>39.1</c:v>
                </c:pt>
                <c:pt idx="1">
                  <c:v>33</c:v>
                </c:pt>
                <c:pt idx="3">
                  <c:v>38.300000000000004</c:v>
                </c:pt>
                <c:pt idx="4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E11-403C-96FE-BCA9EB3A82B0}"/>
            </c:ext>
          </c:extLst>
        </c:ser>
        <c:ser>
          <c:idx val="3"/>
          <c:order val="3"/>
          <c:tx>
            <c:strRef>
              <c:f>Comparativo!$E$17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9F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bg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Comparativo!$E$19:$E$23</c:f>
              <c:numCache>
                <c:formatCode>0.0</c:formatCode>
                <c:ptCount val="5"/>
                <c:pt idx="0">
                  <c:v>16.899999999999999</c:v>
                </c:pt>
                <c:pt idx="1">
                  <c:v>41.4</c:v>
                </c:pt>
                <c:pt idx="3">
                  <c:v>10.4</c:v>
                </c:pt>
                <c:pt idx="4">
                  <c:v>27.6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E11-403C-96FE-BCA9EB3A8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248205232"/>
        <c:axId val="248206408"/>
      </c:barChart>
      <c:catAx>
        <c:axId val="248205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 rot="-5400000" vert="horz"/>
          <a:lstStyle/>
          <a:p>
            <a:pPr algn="ctr">
              <a:defRPr lang="es-AR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6408"/>
        <c:crosses val="autoZero"/>
        <c:auto val="1"/>
        <c:lblAlgn val="ctr"/>
        <c:lblOffset val="100"/>
        <c:noMultiLvlLbl val="0"/>
      </c:catAx>
      <c:valAx>
        <c:axId val="24820640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9D9D9"/>
              </a:solidFill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 algn="ctr">
              <a:defRPr lang="es-AR" sz="1197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5232"/>
        <c:crosses val="autoZero"/>
        <c:crossBetween val="between"/>
        <c:majorUnit val="0.1"/>
        <c:minorUnit val="2.0000000000000011E-2"/>
      </c:valAx>
    </c:plotArea>
    <c:legend>
      <c:legendPos val="r"/>
      <c:layout>
        <c:manualLayout>
          <c:xMode val="edge"/>
          <c:yMode val="edge"/>
          <c:x val="1.1017124251995429E-2"/>
          <c:y val="4.6158907024272798E-2"/>
          <c:w val="0.9846128130737426"/>
          <c:h val="7.2595771531307404E-2"/>
        </c:manualLayout>
      </c:layout>
      <c:overlay val="0"/>
      <c:txPr>
        <a:bodyPr/>
        <a:lstStyle/>
        <a:p>
          <a:pPr>
            <a:defRPr lang="es-AR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800"/>
      </a:pPr>
      <a:endParaRPr lang="es-AR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52451443569556"/>
          <c:y val="0.2577190871974338"/>
          <c:w val="0.78328650918635123"/>
          <c:h val="0.652057086614174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Hoja1!$A$20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(Hoja1!$B$20,Hoja1!$F$20,Hoja1!$H$20)</c:f>
              <c:numCache>
                <c:formatCode>0.0</c:formatCode>
                <c:ptCount val="3"/>
                <c:pt idx="0">
                  <c:v>13.700000000000003</c:v>
                </c:pt>
                <c:pt idx="1">
                  <c:v>4.0999999999999943</c:v>
                </c:pt>
                <c:pt idx="2">
                  <c:v>8.7999999999999972</c:v>
                </c:pt>
              </c:numCache>
            </c:numRef>
          </c:val>
        </c:ser>
        <c:ser>
          <c:idx val="1"/>
          <c:order val="1"/>
          <c:tx>
            <c:strRef>
              <c:f>Hoja1!$A$21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tx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(Hoja1!$B$21,Hoja1!$F$21,Hoja1!$H$21)</c:f>
              <c:numCache>
                <c:formatCode>0.0</c:formatCode>
                <c:ptCount val="3"/>
                <c:pt idx="0">
                  <c:v>17.7</c:v>
                </c:pt>
                <c:pt idx="1">
                  <c:v>11.8</c:v>
                </c:pt>
                <c:pt idx="2">
                  <c:v>14.9</c:v>
                </c:pt>
              </c:numCache>
            </c:numRef>
          </c:val>
        </c:ser>
        <c:ser>
          <c:idx val="2"/>
          <c:order val="2"/>
          <c:tx>
            <c:strRef>
              <c:f>Hoja1!$A$22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(Hoja1!$B$22,Hoja1!$F$22,Hoja1!$H$22)</c:f>
              <c:numCache>
                <c:formatCode>0.0</c:formatCode>
                <c:ptCount val="3"/>
                <c:pt idx="0">
                  <c:v>22.7</c:v>
                </c:pt>
                <c:pt idx="1">
                  <c:v>19.899999999999999</c:v>
                </c:pt>
                <c:pt idx="2">
                  <c:v>21.3</c:v>
                </c:pt>
              </c:numCache>
            </c:numRef>
          </c:val>
        </c:ser>
        <c:ser>
          <c:idx val="3"/>
          <c:order val="3"/>
          <c:tx>
            <c:strRef>
              <c:f>Hoja1!$A$23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(Hoja1!$B$23,Hoja1!$F$23,Hoja1!$H$23)</c:f>
              <c:numCache>
                <c:formatCode>0.0</c:formatCode>
                <c:ptCount val="3"/>
                <c:pt idx="0">
                  <c:v>45.9</c:v>
                </c:pt>
                <c:pt idx="1">
                  <c:v>64.2</c:v>
                </c:pt>
                <c:pt idx="2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206016"/>
        <c:axId val="248209544"/>
      </c:barChart>
      <c:catAx>
        <c:axId val="248206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s-AR"/>
          </a:p>
        </c:txPr>
        <c:crossAx val="248209544"/>
        <c:crosses val="autoZero"/>
        <c:auto val="1"/>
        <c:lblAlgn val="ctr"/>
        <c:lblOffset val="100"/>
        <c:noMultiLvlLbl val="0"/>
      </c:catAx>
      <c:valAx>
        <c:axId val="24820954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AR"/>
          </a:p>
        </c:txPr>
        <c:crossAx val="2482060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9505806688245364"/>
          <c:y val="0.15098034553640713"/>
          <c:w val="0.60815857176268806"/>
          <c:h val="7.1680565677554667E-2"/>
        </c:manualLayout>
      </c:layout>
      <c:overlay val="0"/>
      <c:txPr>
        <a:bodyPr/>
        <a:lstStyle/>
        <a:p>
          <a:pPr>
            <a:defRPr sz="1050"/>
          </a:pPr>
          <a:endParaRPr lang="es-A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36323985508435"/>
          <c:y val="0.28257587348311686"/>
          <c:w val="0.80530805455523169"/>
          <c:h val="0.6061825616311465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'3° GRADO primario'!$A$14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primario'!$M$14:$O$14</c:f>
              <c:numCache>
                <c:formatCode>0.0</c:formatCode>
                <c:ptCount val="3"/>
                <c:pt idx="0">
                  <c:v>7.8243512974051894</c:v>
                </c:pt>
                <c:pt idx="1">
                  <c:v>12.173913043478262</c:v>
                </c:pt>
                <c:pt idx="2">
                  <c:v>12.720156555772993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55-420C-BCA8-F8CC14C68E4B}"/>
            </c:ext>
          </c:extLst>
        </c:ser>
        <c:ser>
          <c:idx val="1"/>
          <c:order val="1"/>
          <c:tx>
            <c:strRef>
              <c:f>'3° GRADO primario'!$A$15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primario'!$M$15:$O$15</c:f>
              <c:numCache>
                <c:formatCode>0.0</c:formatCode>
                <c:ptCount val="3"/>
                <c:pt idx="0">
                  <c:v>14.411177644710579</c:v>
                </c:pt>
                <c:pt idx="1">
                  <c:v>13.913043478260869</c:v>
                </c:pt>
                <c:pt idx="2">
                  <c:v>17.612524461839531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55-420C-BCA8-F8CC14C68E4B}"/>
            </c:ext>
          </c:extLst>
        </c:ser>
        <c:ser>
          <c:idx val="2"/>
          <c:order val="2"/>
          <c:tx>
            <c:strRef>
              <c:f>'3° GRADO primario'!$A$16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primario'!$M$16:$O$16</c:f>
              <c:numCache>
                <c:formatCode>0.0</c:formatCode>
                <c:ptCount val="3"/>
                <c:pt idx="0">
                  <c:v>21.836327345309382</c:v>
                </c:pt>
                <c:pt idx="1">
                  <c:v>13.913043478260869</c:v>
                </c:pt>
                <c:pt idx="2">
                  <c:v>20.547945205479451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55-420C-BCA8-F8CC14C68E4B}"/>
            </c:ext>
          </c:extLst>
        </c:ser>
        <c:ser>
          <c:idx val="3"/>
          <c:order val="3"/>
          <c:tx>
            <c:strRef>
              <c:f>'3° GRADO primario'!$A$17</c:f>
              <c:strCache>
                <c:ptCount val="1"/>
                <c:pt idx="0">
                  <c:v>Alto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primario'!$M$17:$O$17</c:f>
              <c:numCache>
                <c:formatCode>0.0</c:formatCode>
                <c:ptCount val="3"/>
                <c:pt idx="0">
                  <c:v>55.928143712574851</c:v>
                </c:pt>
                <c:pt idx="1">
                  <c:v>60</c:v>
                </c:pt>
                <c:pt idx="2">
                  <c:v>49.11937377690802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B55-420C-BCA8-F8CC14C68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209152"/>
        <c:axId val="248211112"/>
      </c:barChart>
      <c:catAx>
        <c:axId val="24820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11112"/>
        <c:crosses val="autoZero"/>
        <c:auto val="1"/>
        <c:lblAlgn val="ctr"/>
        <c:lblOffset val="100"/>
        <c:noMultiLvlLbl val="0"/>
      </c:catAx>
      <c:valAx>
        <c:axId val="24821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4820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53435440403476E-2"/>
          <c:y val="0.16291546892808081"/>
          <c:w val="0.92630413320169702"/>
          <c:h val="6.9337916303634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91079838424477E-2"/>
          <c:y val="0.25771908719743375"/>
          <c:w val="0.88461979486606701"/>
          <c:h val="0.6520570866141738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Hoja1!$A$20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(Hoja1!$B$18,Hoja1!$D$18,Hoja1!$F$18,Hoja1!$H$18)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(Hoja1!$C$20,Hoja1!$E$20,Hoja1!$G$20,Hoja1!$I$20)</c:f>
              <c:numCache>
                <c:formatCode>0.0</c:formatCode>
                <c:ptCount val="3"/>
                <c:pt idx="0">
                  <c:v>12.900000000000006</c:v>
                </c:pt>
                <c:pt idx="1">
                  <c:v>5</c:v>
                </c:pt>
                <c:pt idx="2">
                  <c:v>10.800000000000011</c:v>
                </c:pt>
              </c:numCache>
              <c:extLst/>
            </c:numRef>
          </c:val>
        </c:ser>
        <c:ser>
          <c:idx val="1"/>
          <c:order val="1"/>
          <c:tx>
            <c:strRef>
              <c:f>Hoja1!$A$21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(Hoja1!$B$18,Hoja1!$D$18,Hoja1!$F$18,Hoja1!$H$18)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(Hoja1!$C$21,Hoja1!$E$21,Hoja1!$G$21,Hoja1!$I$21)</c:f>
              <c:numCache>
                <c:formatCode>0.0</c:formatCode>
                <c:ptCount val="3"/>
                <c:pt idx="0">
                  <c:v>17.600000000000001</c:v>
                </c:pt>
                <c:pt idx="1">
                  <c:v>7.3</c:v>
                </c:pt>
                <c:pt idx="2">
                  <c:v>14.8</c:v>
                </c:pt>
              </c:numCache>
              <c:extLst/>
            </c:numRef>
          </c:val>
        </c:ser>
        <c:ser>
          <c:idx val="2"/>
          <c:order val="2"/>
          <c:tx>
            <c:strRef>
              <c:f>Hoja1!$A$22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(Hoja1!$B$18,Hoja1!$D$18,Hoja1!$F$18,Hoja1!$H$18)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(Hoja1!$C$22,Hoja1!$E$22,Hoja1!$G$22,Hoja1!$I$22)</c:f>
              <c:numCache>
                <c:formatCode>0.0</c:formatCode>
                <c:ptCount val="3"/>
                <c:pt idx="0">
                  <c:v>35.299999999999997</c:v>
                </c:pt>
                <c:pt idx="1">
                  <c:v>27.3</c:v>
                </c:pt>
                <c:pt idx="2">
                  <c:v>33</c:v>
                </c:pt>
              </c:numCache>
              <c:extLst/>
            </c:numRef>
          </c:val>
        </c:ser>
        <c:ser>
          <c:idx val="3"/>
          <c:order val="3"/>
          <c:tx>
            <c:strRef>
              <c:f>Hoja1!$A$23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(Hoja1!$B$18,Hoja1!$D$18,Hoja1!$F$18,Hoja1!$H$18)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(Hoja1!$C$23,Hoja1!$E$23,Hoja1!$G$23,Hoja1!$I$23)</c:f>
              <c:numCache>
                <c:formatCode>0.0</c:formatCode>
                <c:ptCount val="3"/>
                <c:pt idx="0">
                  <c:v>34.200000000000003</c:v>
                </c:pt>
                <c:pt idx="1">
                  <c:v>60.4</c:v>
                </c:pt>
                <c:pt idx="2">
                  <c:v>41.4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8"/>
        <c:overlap val="100"/>
        <c:axId val="248206800"/>
        <c:axId val="248207192"/>
      </c:barChart>
      <c:catAx>
        <c:axId val="248206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s-AR"/>
          </a:p>
        </c:txPr>
        <c:crossAx val="248207192"/>
        <c:crosses val="autoZero"/>
        <c:auto val="1"/>
        <c:lblAlgn val="ctr"/>
        <c:lblOffset val="100"/>
        <c:noMultiLvlLbl val="0"/>
      </c:catAx>
      <c:valAx>
        <c:axId val="24820719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AR"/>
          </a:p>
        </c:txPr>
        <c:crossAx val="2482068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0416411925290309"/>
          <c:y val="0.12024996466298003"/>
          <c:w val="0.60815857176268806"/>
          <c:h val="7.1680565677554681E-2"/>
        </c:manualLayout>
      </c:layout>
      <c:overlay val="0"/>
      <c:txPr>
        <a:bodyPr/>
        <a:lstStyle/>
        <a:p>
          <a:pPr>
            <a:defRPr sz="1000"/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91079838424504E-2"/>
          <c:y val="0.2577190871974338"/>
          <c:w val="0.61515865905983358"/>
          <c:h val="0.6520570866141742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Hoja1!$A$20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Hoja1!$B$20</c:f>
              <c:numCache>
                <c:formatCode>0.0</c:formatCode>
                <c:ptCount val="1"/>
                <c:pt idx="0">
                  <c:v>13.700000000000003</c:v>
                </c:pt>
              </c:numCache>
            </c:numRef>
          </c:val>
        </c:ser>
        <c:ser>
          <c:idx val="1"/>
          <c:order val="1"/>
          <c:tx>
            <c:strRef>
              <c:f>Hoja1!$A$21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Hoja1!$B$21</c:f>
              <c:numCache>
                <c:formatCode>0.0</c:formatCode>
                <c:ptCount val="1"/>
                <c:pt idx="0">
                  <c:v>17.7</c:v>
                </c:pt>
              </c:numCache>
            </c:numRef>
          </c:val>
        </c:ser>
        <c:ser>
          <c:idx val="2"/>
          <c:order val="2"/>
          <c:tx>
            <c:strRef>
              <c:f>Hoja1!$A$22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Hoja1!$B$22</c:f>
              <c:numCache>
                <c:formatCode>0.0</c:formatCode>
                <c:ptCount val="1"/>
                <c:pt idx="0">
                  <c:v>22.7</c:v>
                </c:pt>
              </c:numCache>
            </c:numRef>
          </c:val>
        </c:ser>
        <c:ser>
          <c:idx val="3"/>
          <c:order val="3"/>
          <c:tx>
            <c:strRef>
              <c:f>Hoja1!$A$23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Hoja1!$B$23</c:f>
              <c:numCache>
                <c:formatCode>0.0</c:formatCode>
                <c:ptCount val="1"/>
                <c:pt idx="0">
                  <c:v>45.9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68680"/>
        <c:axId val="276865544"/>
      </c:barChart>
      <c:catAx>
        <c:axId val="276868680"/>
        <c:scaling>
          <c:orientation val="minMax"/>
        </c:scaling>
        <c:delete val="1"/>
        <c:axPos val="b"/>
        <c:majorTickMark val="out"/>
        <c:minorTickMark val="none"/>
        <c:tickLblPos val="none"/>
        <c:crossAx val="276865544"/>
        <c:crosses val="autoZero"/>
        <c:auto val="1"/>
        <c:lblAlgn val="ctr"/>
        <c:lblOffset val="100"/>
        <c:noMultiLvlLbl val="0"/>
      </c:catAx>
      <c:valAx>
        <c:axId val="276865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768686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chemeClr val="bg1"/>
          </a:solidFill>
        </a:defRPr>
      </a:pPr>
      <a:endParaRPr lang="es-A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91079838424504E-2"/>
          <c:y val="0.2577190871974338"/>
          <c:w val="0.6151586590598338"/>
          <c:h val="0.6520570866141746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Hoja1!$A$20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Hoja1!$F$20</c:f>
              <c:numCache>
                <c:formatCode>0.0</c:formatCode>
                <c:ptCount val="1"/>
                <c:pt idx="0">
                  <c:v>4.0999999999999943</c:v>
                </c:pt>
              </c:numCache>
            </c:numRef>
          </c:val>
        </c:ser>
        <c:ser>
          <c:idx val="1"/>
          <c:order val="1"/>
          <c:tx>
            <c:strRef>
              <c:f>Hoja1!$A$21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Hoja1!$F$21</c:f>
              <c:numCache>
                <c:formatCode>0.0</c:formatCode>
                <c:ptCount val="1"/>
                <c:pt idx="0">
                  <c:v>11.8</c:v>
                </c:pt>
              </c:numCache>
            </c:numRef>
          </c:val>
        </c:ser>
        <c:ser>
          <c:idx val="2"/>
          <c:order val="2"/>
          <c:tx>
            <c:strRef>
              <c:f>Hoja1!$A$22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Hoja1!$F$22</c:f>
              <c:numCache>
                <c:formatCode>0.0</c:formatCode>
                <c:ptCount val="1"/>
                <c:pt idx="0">
                  <c:v>19.899999999999999</c:v>
                </c:pt>
              </c:numCache>
            </c:numRef>
          </c:val>
        </c:ser>
        <c:ser>
          <c:idx val="3"/>
          <c:order val="3"/>
          <c:tx>
            <c:strRef>
              <c:f>Hoja1!$A$23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Hoja1!$F$23</c:f>
              <c:numCache>
                <c:formatCode>0.0</c:formatCode>
                <c:ptCount val="1"/>
                <c:pt idx="0">
                  <c:v>64.2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68288"/>
        <c:axId val="276869072"/>
      </c:barChart>
      <c:catAx>
        <c:axId val="276868288"/>
        <c:scaling>
          <c:orientation val="minMax"/>
        </c:scaling>
        <c:delete val="1"/>
        <c:axPos val="b"/>
        <c:majorTickMark val="out"/>
        <c:minorTickMark val="none"/>
        <c:tickLblPos val="none"/>
        <c:crossAx val="276869072"/>
        <c:crosses val="autoZero"/>
        <c:auto val="1"/>
        <c:lblAlgn val="ctr"/>
        <c:lblOffset val="100"/>
        <c:noMultiLvlLbl val="0"/>
      </c:catAx>
      <c:valAx>
        <c:axId val="27686907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7686828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91079838424504E-2"/>
          <c:y val="0.2577190871974338"/>
          <c:w val="0.61515865905983391"/>
          <c:h val="0.6520570866141748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Hoja1!$A$20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Hoja1!$H$20</c:f>
              <c:numCache>
                <c:formatCode>0.0</c:formatCode>
                <c:ptCount val="1"/>
                <c:pt idx="0">
                  <c:v>8.7999999999999972</c:v>
                </c:pt>
              </c:numCache>
            </c:numRef>
          </c:val>
        </c:ser>
        <c:ser>
          <c:idx val="1"/>
          <c:order val="1"/>
          <c:tx>
            <c:strRef>
              <c:f>Hoja1!$A$21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Hoja1!$H$21</c:f>
              <c:numCache>
                <c:formatCode>0.0</c:formatCode>
                <c:ptCount val="1"/>
                <c:pt idx="0">
                  <c:v>14.9</c:v>
                </c:pt>
              </c:numCache>
            </c:numRef>
          </c:val>
        </c:ser>
        <c:ser>
          <c:idx val="2"/>
          <c:order val="2"/>
          <c:tx>
            <c:strRef>
              <c:f>Hoja1!$A$22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Hoja1!$H$22</c:f>
              <c:numCache>
                <c:formatCode>0.0</c:formatCode>
                <c:ptCount val="1"/>
                <c:pt idx="0">
                  <c:v>21.3</c:v>
                </c:pt>
              </c:numCache>
            </c:numRef>
          </c:val>
        </c:ser>
        <c:ser>
          <c:idx val="3"/>
          <c:order val="3"/>
          <c:tx>
            <c:strRef>
              <c:f>Hoja1!$A$23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Hoja1!$H$23</c:f>
              <c:numCache>
                <c:formatCode>0.0</c:formatCode>
                <c:ptCount val="1"/>
                <c:pt idx="0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71816"/>
        <c:axId val="276865936"/>
      </c:barChart>
      <c:catAx>
        <c:axId val="276871816"/>
        <c:scaling>
          <c:orientation val="minMax"/>
        </c:scaling>
        <c:delete val="1"/>
        <c:axPos val="b"/>
        <c:majorTickMark val="out"/>
        <c:minorTickMark val="none"/>
        <c:tickLblPos val="none"/>
        <c:crossAx val="276865936"/>
        <c:crosses val="autoZero"/>
        <c:auto val="1"/>
        <c:lblAlgn val="ctr"/>
        <c:lblOffset val="100"/>
        <c:noMultiLvlLbl val="0"/>
      </c:catAx>
      <c:valAx>
        <c:axId val="27686593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7687181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36323985508427"/>
          <c:y val="0.28257587348311686"/>
          <c:w val="0.80530805455523147"/>
          <c:h val="0.6061825616311469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'6° GRADO primario'!$A$14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primario'!$M$14:$O$14</c:f>
              <c:numCache>
                <c:formatCode>0.0</c:formatCode>
                <c:ptCount val="3"/>
                <c:pt idx="0">
                  <c:v>10.479789459477699</c:v>
                </c:pt>
                <c:pt idx="1">
                  <c:v>9.9315068493150687</c:v>
                </c:pt>
                <c:pt idx="2">
                  <c:v>12.126047068209015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99-4809-8B63-0D9E72E9142B}"/>
            </c:ext>
          </c:extLst>
        </c:ser>
        <c:ser>
          <c:idx val="1"/>
          <c:order val="1"/>
          <c:tx>
            <c:strRef>
              <c:f>'6° GRADO primario'!$A$15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primario'!$M$15:$O$15</c:f>
              <c:numCache>
                <c:formatCode>0.0</c:formatCode>
                <c:ptCount val="3"/>
                <c:pt idx="0">
                  <c:v>14.539892480374295</c:v>
                </c:pt>
                <c:pt idx="1">
                  <c:v>13.184931506849315</c:v>
                </c:pt>
                <c:pt idx="2">
                  <c:v>15.63621858795373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99-4809-8B63-0D9E72E9142B}"/>
            </c:ext>
          </c:extLst>
        </c:ser>
        <c:ser>
          <c:idx val="2"/>
          <c:order val="2"/>
          <c:tx>
            <c:strRef>
              <c:f>'6° GRADO primario'!$A$16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primario'!$M$16:$O$16</c:f>
              <c:numCache>
                <c:formatCode>0.0</c:formatCode>
                <c:ptCount val="3"/>
                <c:pt idx="0">
                  <c:v>32.804732663022698</c:v>
                </c:pt>
                <c:pt idx="1">
                  <c:v>30.479452054794521</c:v>
                </c:pt>
                <c:pt idx="2">
                  <c:v>35.580374950139607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99-4809-8B63-0D9E72E9142B}"/>
            </c:ext>
          </c:extLst>
        </c:ser>
        <c:ser>
          <c:idx val="3"/>
          <c:order val="3"/>
          <c:tx>
            <c:strRef>
              <c:f>'6° GRADO primario'!$A$17</c:f>
              <c:strCache>
                <c:ptCount val="1"/>
                <c:pt idx="0">
                  <c:v>Alto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primario'!$M$17:$O$17</c:f>
              <c:numCache>
                <c:formatCode>0.0</c:formatCode>
                <c:ptCount val="3"/>
                <c:pt idx="0">
                  <c:v>42.175585397125317</c:v>
                </c:pt>
                <c:pt idx="1">
                  <c:v>46.404109589041099</c:v>
                </c:pt>
                <c:pt idx="2">
                  <c:v>36.657359393697647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F99-4809-8B63-0D9E72E91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70640"/>
        <c:axId val="276869464"/>
      </c:barChart>
      <c:catAx>
        <c:axId val="27687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6869464"/>
        <c:crosses val="autoZero"/>
        <c:auto val="1"/>
        <c:lblAlgn val="ctr"/>
        <c:lblOffset val="100"/>
        <c:noMultiLvlLbl val="0"/>
      </c:catAx>
      <c:valAx>
        <c:axId val="27686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687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53435440403459E-2"/>
          <c:y val="0.16291546892808081"/>
          <c:w val="0.92630413320169702"/>
          <c:h val="6.93379163036344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36323985508435"/>
          <c:y val="0.28257587348311686"/>
          <c:w val="0.80530805455523169"/>
          <c:h val="0.6061825616311465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'3° GRADO primario'!$A$14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primario'!$M$14:$O$14</c:f>
              <c:numCache>
                <c:formatCode>0.0</c:formatCode>
                <c:ptCount val="3"/>
                <c:pt idx="0">
                  <c:v>7.8243512974051894</c:v>
                </c:pt>
                <c:pt idx="1">
                  <c:v>12.173913043478262</c:v>
                </c:pt>
                <c:pt idx="2">
                  <c:v>12.720156555772993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BD-487E-8797-C368A0D6B29A}"/>
            </c:ext>
          </c:extLst>
        </c:ser>
        <c:ser>
          <c:idx val="1"/>
          <c:order val="1"/>
          <c:tx>
            <c:strRef>
              <c:f>'3° GRADO primario'!$A$15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primario'!$M$15:$O$15</c:f>
              <c:numCache>
                <c:formatCode>0.0</c:formatCode>
                <c:ptCount val="3"/>
                <c:pt idx="0">
                  <c:v>14.411177644710579</c:v>
                </c:pt>
                <c:pt idx="1">
                  <c:v>13.913043478260869</c:v>
                </c:pt>
                <c:pt idx="2">
                  <c:v>17.612524461839531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4BD-487E-8797-C368A0D6B29A}"/>
            </c:ext>
          </c:extLst>
        </c:ser>
        <c:ser>
          <c:idx val="2"/>
          <c:order val="2"/>
          <c:tx>
            <c:strRef>
              <c:f>'3° GRADO primario'!$A$16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primario'!$M$16:$O$16</c:f>
              <c:numCache>
                <c:formatCode>0.0</c:formatCode>
                <c:ptCount val="3"/>
                <c:pt idx="0">
                  <c:v>21.836327345309382</c:v>
                </c:pt>
                <c:pt idx="1">
                  <c:v>13.913043478260869</c:v>
                </c:pt>
                <c:pt idx="2">
                  <c:v>20.547945205479451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4BD-487E-8797-C368A0D6B29A}"/>
            </c:ext>
          </c:extLst>
        </c:ser>
        <c:ser>
          <c:idx val="3"/>
          <c:order val="3"/>
          <c:tx>
            <c:strRef>
              <c:f>'3° GRADO primario'!$A$17</c:f>
              <c:strCache>
                <c:ptCount val="1"/>
                <c:pt idx="0">
                  <c:v>Alto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primario'!$M$13:$O$13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primario'!$M$17:$O$17</c:f>
              <c:numCache>
                <c:formatCode>0.0</c:formatCode>
                <c:ptCount val="3"/>
                <c:pt idx="0">
                  <c:v>55.928143712574851</c:v>
                </c:pt>
                <c:pt idx="1">
                  <c:v>60</c:v>
                </c:pt>
                <c:pt idx="2">
                  <c:v>49.11937377690802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4BD-487E-8797-C368A0D6B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67112"/>
        <c:axId val="276871032"/>
      </c:barChart>
      <c:catAx>
        <c:axId val="27686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6871032"/>
        <c:crosses val="autoZero"/>
        <c:auto val="1"/>
        <c:lblAlgn val="ctr"/>
        <c:lblOffset val="100"/>
        <c:noMultiLvlLbl val="0"/>
      </c:catAx>
      <c:valAx>
        <c:axId val="27687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686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53435440403476E-2"/>
          <c:y val="0.16291546892808081"/>
          <c:w val="0.92630413320169702"/>
          <c:h val="6.9337916303634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52451443569556"/>
          <c:y val="0.2577190871974338"/>
          <c:w val="0.78328650918635101"/>
          <c:h val="0.6520570866141742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Hoja1!$A$6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(Hoja1!$B$6,Hoja1!$F$6,Hoja1!$H$6)</c:f>
              <c:numCache>
                <c:formatCode>0.0</c:formatCode>
                <c:ptCount val="3"/>
                <c:pt idx="0">
                  <c:v>12.199999999999989</c:v>
                </c:pt>
                <c:pt idx="1">
                  <c:v>4.6999999999999886</c:v>
                </c:pt>
                <c:pt idx="2">
                  <c:v>8.4000000000000057</c:v>
                </c:pt>
              </c:numCache>
            </c:numRef>
          </c:val>
        </c:ser>
        <c:ser>
          <c:idx val="1"/>
          <c:order val="1"/>
          <c:tx>
            <c:strRef>
              <c:f>Hoja1!$A$7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(Hoja1!$B$7,Hoja1!$F$7,Hoja1!$H$7)</c:f>
              <c:numCache>
                <c:formatCode>0.0</c:formatCode>
                <c:ptCount val="3"/>
                <c:pt idx="0">
                  <c:v>20</c:v>
                </c:pt>
                <c:pt idx="1">
                  <c:v>13.3</c:v>
                </c:pt>
                <c:pt idx="2">
                  <c:v>16.600000000000001</c:v>
                </c:pt>
              </c:numCache>
            </c:numRef>
          </c:val>
        </c:ser>
        <c:ser>
          <c:idx val="2"/>
          <c:order val="2"/>
          <c:tx>
            <c:strRef>
              <c:f>Hoja1!$A$8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(Hoja1!$B$8,Hoja1!$F$8,Hoja1!$H$8)</c:f>
              <c:numCache>
                <c:formatCode>0.0</c:formatCode>
                <c:ptCount val="3"/>
                <c:pt idx="0">
                  <c:v>53.4</c:v>
                </c:pt>
                <c:pt idx="1">
                  <c:v>63.6</c:v>
                </c:pt>
                <c:pt idx="2">
                  <c:v>58.6</c:v>
                </c:pt>
              </c:numCache>
            </c:numRef>
          </c:val>
        </c:ser>
        <c:ser>
          <c:idx val="3"/>
          <c:order val="3"/>
          <c:tx>
            <c:strRef>
              <c:f>Hoja1!$A$9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</c:strRef>
          </c:cat>
          <c:val>
            <c:numRef>
              <c:f>(Hoja1!$B$9,Hoja1!$F$9,Hoja1!$H$9)</c:f>
              <c:numCache>
                <c:formatCode>0.0</c:formatCode>
                <c:ptCount val="3"/>
                <c:pt idx="0">
                  <c:v>14.4</c:v>
                </c:pt>
                <c:pt idx="1">
                  <c:v>18.399999999999999</c:v>
                </c:pt>
                <c:pt idx="2">
                  <c:v>16.399999999999999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67504"/>
        <c:axId val="276872208"/>
      </c:barChart>
      <c:catAx>
        <c:axId val="276867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AR"/>
          </a:p>
        </c:txPr>
        <c:crossAx val="276872208"/>
        <c:crosses val="autoZero"/>
        <c:auto val="1"/>
        <c:lblAlgn val="ctr"/>
        <c:lblOffset val="100"/>
        <c:noMultiLvlLbl val="0"/>
      </c:catAx>
      <c:valAx>
        <c:axId val="27687220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AR"/>
          </a:p>
        </c:txPr>
        <c:crossAx val="2768675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0671657902844701"/>
          <c:y val="0.14014432214000186"/>
          <c:w val="0.60815857176268806"/>
          <c:h val="9.0199037620297476E-2"/>
        </c:manualLayout>
      </c:layout>
      <c:overlay val="0"/>
      <c:txPr>
        <a:bodyPr/>
        <a:lstStyle/>
        <a:p>
          <a:pPr>
            <a:defRPr sz="1200"/>
          </a:pPr>
          <a:endParaRPr lang="es-A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95588978148594"/>
          <c:y val="0.28257587348311686"/>
          <c:w val="0.7846135671104304"/>
          <c:h val="0.6061825616311465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'3° GRADO primario'!$A$14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primario'!$AP$14:$AR$14</c:f>
              <c:numCache>
                <c:formatCode>0.0</c:formatCode>
                <c:ptCount val="3"/>
                <c:pt idx="0">
                  <c:v>8.0211726384364823</c:v>
                </c:pt>
                <c:pt idx="1">
                  <c:v>12.727272727272727</c:v>
                </c:pt>
                <c:pt idx="2">
                  <c:v>8.8477366255144041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47-426A-916D-C6BC3EE9FAA5}"/>
            </c:ext>
          </c:extLst>
        </c:ser>
        <c:ser>
          <c:idx val="1"/>
          <c:order val="1"/>
          <c:tx>
            <c:strRef>
              <c:f>'3° GRADO primario'!$A$15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primario'!$AP$15:$AR$15</c:f>
              <c:numCache>
                <c:formatCode>0.0</c:formatCode>
                <c:ptCount val="3"/>
                <c:pt idx="0">
                  <c:v>16.164495114006513</c:v>
                </c:pt>
                <c:pt idx="1">
                  <c:v>12.727272727272727</c:v>
                </c:pt>
                <c:pt idx="2">
                  <c:v>19.958847736625515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47-426A-916D-C6BC3EE9FAA5}"/>
            </c:ext>
          </c:extLst>
        </c:ser>
        <c:ser>
          <c:idx val="2"/>
          <c:order val="2"/>
          <c:tx>
            <c:strRef>
              <c:f>'3° GRADO primario'!$A$16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primario'!$AP$16:$AR$16</c:f>
              <c:numCache>
                <c:formatCode>0.0</c:formatCode>
                <c:ptCount val="3"/>
                <c:pt idx="0">
                  <c:v>60.057003257328986</c:v>
                </c:pt>
                <c:pt idx="1">
                  <c:v>42.727272727272727</c:v>
                </c:pt>
                <c:pt idx="2">
                  <c:v>54.732510288065839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47-426A-916D-C6BC3EE9FAA5}"/>
            </c:ext>
          </c:extLst>
        </c:ser>
        <c:ser>
          <c:idx val="3"/>
          <c:order val="3"/>
          <c:tx>
            <c:strRef>
              <c:f>'3° GRADO primario'!$A$17</c:f>
              <c:strCache>
                <c:ptCount val="1"/>
                <c:pt idx="0">
                  <c:v>Alto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primario'!$AP$17:$AR$17</c:f>
              <c:numCache>
                <c:formatCode>0.0</c:formatCode>
                <c:ptCount val="3"/>
                <c:pt idx="0">
                  <c:v>15.757328990228011</c:v>
                </c:pt>
                <c:pt idx="1">
                  <c:v>31.818181818181817</c:v>
                </c:pt>
                <c:pt idx="2">
                  <c:v>16.460905349794238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47-426A-916D-C6BC3EE9F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67896"/>
        <c:axId val="277719808"/>
      </c:barChart>
      <c:catAx>
        <c:axId val="27686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7719808"/>
        <c:crosses val="autoZero"/>
        <c:auto val="1"/>
        <c:lblAlgn val="ctr"/>
        <c:lblOffset val="100"/>
        <c:noMultiLvlLbl val="0"/>
      </c:catAx>
      <c:valAx>
        <c:axId val="27771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686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5343544040349E-2"/>
          <c:y val="0.16291546892808081"/>
          <c:w val="0.92630413320169702"/>
          <c:h val="6.93379163036344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58049833874163"/>
          <c:y val="0.2577190871974338"/>
          <c:w val="0.84523042448349794"/>
          <c:h val="0.652057086614174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Hoja1!$A$6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(Hoja1!$B$4,Hoja1!$D$4,Hoja1!$F$4,Hoja1!$H$4)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(Hoja1!$C$6,Hoja1!$E$6,Hoja1!$G$6,Hoja1!$I$6)</c:f>
              <c:numCache>
                <c:formatCode>0.0</c:formatCode>
                <c:ptCount val="3"/>
                <c:pt idx="0">
                  <c:v>15.799999999999997</c:v>
                </c:pt>
                <c:pt idx="1">
                  <c:v>4.8000000000000114</c:v>
                </c:pt>
                <c:pt idx="2">
                  <c:v>12.400000000000006</c:v>
                </c:pt>
              </c:numCache>
              <c:extLst/>
            </c:numRef>
          </c:val>
        </c:ser>
        <c:ser>
          <c:idx val="1"/>
          <c:order val="1"/>
          <c:tx>
            <c:strRef>
              <c:f>Hoja1!$A$7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(Hoja1!$B$4,Hoja1!$D$4,Hoja1!$F$4,Hoja1!$H$4)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(Hoja1!$C$7,Hoja1!$E$7,Hoja1!$G$7,Hoja1!$I$7)</c:f>
              <c:numCache>
                <c:formatCode>0.0</c:formatCode>
                <c:ptCount val="3"/>
                <c:pt idx="0">
                  <c:v>22.4</c:v>
                </c:pt>
                <c:pt idx="1">
                  <c:v>11.9</c:v>
                </c:pt>
                <c:pt idx="2">
                  <c:v>19.2</c:v>
                </c:pt>
              </c:numCache>
              <c:extLst/>
            </c:numRef>
          </c:val>
        </c:ser>
        <c:ser>
          <c:idx val="2"/>
          <c:order val="2"/>
          <c:tx>
            <c:strRef>
              <c:f>Hoja1!$A$8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(Hoja1!$B$4,Hoja1!$D$4,Hoja1!$F$4,Hoja1!$H$4)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(Hoja1!$C$8,Hoja1!$E$8,Hoja1!$G$8,Hoja1!$I$8)</c:f>
              <c:numCache>
                <c:formatCode>0.0</c:formatCode>
                <c:ptCount val="3"/>
                <c:pt idx="0">
                  <c:v>39.5</c:v>
                </c:pt>
                <c:pt idx="1">
                  <c:v>42.8</c:v>
                </c:pt>
                <c:pt idx="2">
                  <c:v>40.4</c:v>
                </c:pt>
              </c:numCache>
              <c:extLst/>
            </c:numRef>
          </c:val>
        </c:ser>
        <c:ser>
          <c:idx val="3"/>
          <c:order val="3"/>
          <c:tx>
            <c:strRef>
              <c:f>Hoja1!$A$9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(Hoja1!$B$4,Hoja1!$D$4,Hoja1!$F$4,Hoja1!$H$4)</c:f>
              <c:strCache>
                <c:ptCount val="3"/>
                <c:pt idx="0">
                  <c:v>DGEP</c:v>
                </c:pt>
                <c:pt idx="1">
                  <c:v>DGIPE</c:v>
                </c:pt>
                <c:pt idx="2">
                  <c:v>Córdoba</c:v>
                </c:pt>
              </c:strCache>
              <c:extLst/>
            </c:strRef>
          </c:cat>
          <c:val>
            <c:numRef>
              <c:f>(Hoja1!$C$9,Hoja1!$E$9,Hoja1!$G$9,Hoja1!$I$9)</c:f>
              <c:numCache>
                <c:formatCode>0.0</c:formatCode>
                <c:ptCount val="3"/>
                <c:pt idx="0">
                  <c:v>22.3</c:v>
                </c:pt>
                <c:pt idx="1">
                  <c:v>40.5</c:v>
                </c:pt>
                <c:pt idx="2">
                  <c:v>28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8"/>
        <c:overlap val="100"/>
        <c:axId val="277720984"/>
        <c:axId val="277723336"/>
      </c:barChart>
      <c:catAx>
        <c:axId val="277720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AR"/>
          </a:p>
        </c:txPr>
        <c:crossAx val="277723336"/>
        <c:crosses val="autoZero"/>
        <c:auto val="1"/>
        <c:lblAlgn val="ctr"/>
        <c:lblOffset val="100"/>
        <c:noMultiLvlLbl val="0"/>
      </c:catAx>
      <c:valAx>
        <c:axId val="2777233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AR"/>
          </a:p>
        </c:txPr>
        <c:crossAx val="2777209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9505798477317995"/>
          <c:y val="0.10185185185185186"/>
          <c:w val="0.60988384430669573"/>
          <c:h val="7.2533902012248505E-2"/>
        </c:manualLayout>
      </c:layout>
      <c:overlay val="0"/>
      <c:txPr>
        <a:bodyPr/>
        <a:lstStyle/>
        <a:p>
          <a:pPr>
            <a:defRPr sz="1000"/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91079838424504E-2"/>
          <c:y val="0.2577190871974338"/>
          <c:w val="0.61515865905983358"/>
          <c:h val="0.6520570866141742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Hoja1!$A$6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Hoja1!$B$6</c:f>
              <c:numCache>
                <c:formatCode>0.0</c:formatCode>
                <c:ptCount val="1"/>
                <c:pt idx="0">
                  <c:v>12.199999999999989</c:v>
                </c:pt>
              </c:numCache>
            </c:numRef>
          </c:val>
        </c:ser>
        <c:ser>
          <c:idx val="1"/>
          <c:order val="1"/>
          <c:tx>
            <c:strRef>
              <c:f>Hoja1!$A$7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Hoja1!$B$7</c:f>
              <c:numCache>
                <c:formatCode>0.0</c:formatCode>
                <c:ptCount val="1"/>
                <c:pt idx="0">
                  <c:v>20</c:v>
                </c:pt>
              </c:numCache>
            </c:numRef>
          </c:val>
        </c:ser>
        <c:ser>
          <c:idx val="2"/>
          <c:order val="2"/>
          <c:tx>
            <c:strRef>
              <c:f>Hoja1!$A$8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Hoja1!$B$8</c:f>
              <c:numCache>
                <c:formatCode>0.0</c:formatCode>
                <c:ptCount val="1"/>
                <c:pt idx="0">
                  <c:v>53.4</c:v>
                </c:pt>
              </c:numCache>
            </c:numRef>
          </c:val>
        </c:ser>
        <c:ser>
          <c:idx val="3"/>
          <c:order val="3"/>
          <c:tx>
            <c:strRef>
              <c:f>Hoja1!$A$9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Hoja1!$B$9</c:f>
              <c:numCache>
                <c:formatCode>0.0</c:formatCode>
                <c:ptCount val="1"/>
                <c:pt idx="0">
                  <c:v>14.4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19024"/>
        <c:axId val="277722160"/>
      </c:barChart>
      <c:catAx>
        <c:axId val="277719024"/>
        <c:scaling>
          <c:orientation val="minMax"/>
        </c:scaling>
        <c:delete val="1"/>
        <c:axPos val="b"/>
        <c:majorTickMark val="out"/>
        <c:minorTickMark val="none"/>
        <c:tickLblPos val="none"/>
        <c:crossAx val="277722160"/>
        <c:crosses val="autoZero"/>
        <c:auto val="1"/>
        <c:lblAlgn val="ctr"/>
        <c:lblOffset val="100"/>
        <c:noMultiLvlLbl val="0"/>
      </c:catAx>
      <c:valAx>
        <c:axId val="27772216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7771902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chemeClr val="bg1"/>
          </a:solidFill>
        </a:defRPr>
      </a:pPr>
      <a:endParaRPr lang="es-A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11777167981644E-2"/>
          <c:y val="0.254898175916068"/>
          <c:w val="0.6151586590598338"/>
          <c:h val="0.6520570866141746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Hoja1!$A$6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Hoja1!$F$6</c:f>
              <c:numCache>
                <c:formatCode>0.0</c:formatCode>
                <c:ptCount val="1"/>
                <c:pt idx="0">
                  <c:v>4.6999999999999886</c:v>
                </c:pt>
              </c:numCache>
            </c:numRef>
          </c:val>
        </c:ser>
        <c:ser>
          <c:idx val="1"/>
          <c:order val="1"/>
          <c:tx>
            <c:strRef>
              <c:f>Hoja1!$A$7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Hoja1!$F$7</c:f>
              <c:numCache>
                <c:formatCode>0.0</c:formatCode>
                <c:ptCount val="1"/>
                <c:pt idx="0">
                  <c:v>13.3</c:v>
                </c:pt>
              </c:numCache>
            </c:numRef>
          </c:val>
        </c:ser>
        <c:ser>
          <c:idx val="2"/>
          <c:order val="2"/>
          <c:tx>
            <c:strRef>
              <c:f>Hoja1!$A$8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Hoja1!$F$8</c:f>
              <c:numCache>
                <c:formatCode>0.0</c:formatCode>
                <c:ptCount val="1"/>
                <c:pt idx="0">
                  <c:v>63.6</c:v>
                </c:pt>
              </c:numCache>
            </c:numRef>
          </c:val>
        </c:ser>
        <c:ser>
          <c:idx val="3"/>
          <c:order val="3"/>
          <c:tx>
            <c:strRef>
              <c:f>Hoja1!$A$9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Hoja1!$F$9</c:f>
              <c:numCache>
                <c:formatCode>0.0</c:formatCode>
                <c:ptCount val="1"/>
                <c:pt idx="0">
                  <c:v>18.399999999999999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20592"/>
        <c:axId val="277721376"/>
      </c:barChart>
      <c:catAx>
        <c:axId val="277720592"/>
        <c:scaling>
          <c:orientation val="minMax"/>
        </c:scaling>
        <c:delete val="1"/>
        <c:axPos val="b"/>
        <c:majorTickMark val="out"/>
        <c:minorTickMark val="none"/>
        <c:tickLblPos val="none"/>
        <c:crossAx val="277721376"/>
        <c:crosses val="autoZero"/>
        <c:auto val="1"/>
        <c:lblAlgn val="ctr"/>
        <c:lblOffset val="100"/>
        <c:noMultiLvlLbl val="0"/>
      </c:catAx>
      <c:valAx>
        <c:axId val="27772137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7772059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91079838424504E-2"/>
          <c:y val="0.2577190871974338"/>
          <c:w val="0.61515865905983391"/>
          <c:h val="0.6520570866141748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Hoja1!$A$6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Hoja1!$H$6</c:f>
              <c:numCache>
                <c:formatCode>0.0</c:formatCode>
                <c:ptCount val="1"/>
                <c:pt idx="0">
                  <c:v>8.4000000000000057</c:v>
                </c:pt>
              </c:numCache>
            </c:numRef>
          </c:val>
        </c:ser>
        <c:ser>
          <c:idx val="1"/>
          <c:order val="1"/>
          <c:tx>
            <c:strRef>
              <c:f>Hoja1!$A$7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Hoja1!$H$7</c:f>
              <c:numCache>
                <c:formatCode>0.0</c:formatCode>
                <c:ptCount val="1"/>
                <c:pt idx="0">
                  <c:v>16.600000000000001</c:v>
                </c:pt>
              </c:numCache>
            </c:numRef>
          </c:val>
        </c:ser>
        <c:ser>
          <c:idx val="2"/>
          <c:order val="2"/>
          <c:tx>
            <c:strRef>
              <c:f>Hoja1!$A$8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Hoja1!$H$8</c:f>
              <c:numCache>
                <c:formatCode>0.0</c:formatCode>
                <c:ptCount val="1"/>
                <c:pt idx="0">
                  <c:v>58.6</c:v>
                </c:pt>
              </c:numCache>
            </c:numRef>
          </c:val>
        </c:ser>
        <c:ser>
          <c:idx val="3"/>
          <c:order val="3"/>
          <c:tx>
            <c:strRef>
              <c:f>Hoja1!$A$9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Hoja1!$H$9</c:f>
              <c:numCache>
                <c:formatCode>0.0</c:formatCode>
                <c:ptCount val="1"/>
                <c:pt idx="0">
                  <c:v>16.399999999999999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21768"/>
        <c:axId val="277717848"/>
      </c:barChart>
      <c:catAx>
        <c:axId val="277721768"/>
        <c:scaling>
          <c:orientation val="minMax"/>
        </c:scaling>
        <c:delete val="1"/>
        <c:axPos val="b"/>
        <c:majorTickMark val="out"/>
        <c:minorTickMark val="none"/>
        <c:tickLblPos val="none"/>
        <c:crossAx val="277717848"/>
        <c:crosses val="autoZero"/>
        <c:auto val="1"/>
        <c:lblAlgn val="ctr"/>
        <c:lblOffset val="100"/>
        <c:noMultiLvlLbl val="0"/>
      </c:catAx>
      <c:valAx>
        <c:axId val="27771784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777217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95588978148578"/>
          <c:y val="0.28257587348311686"/>
          <c:w val="0.7846135671104304"/>
          <c:h val="0.606182561631146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'6° GRADO primario'!$A$14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primario'!$AP$14:$AR$14</c:f>
              <c:numCache>
                <c:formatCode>0.0</c:formatCode>
                <c:ptCount val="3"/>
                <c:pt idx="0">
                  <c:v>12.397673898456722</c:v>
                </c:pt>
                <c:pt idx="1">
                  <c:v>8.9527027027027035</c:v>
                </c:pt>
                <c:pt idx="2">
                  <c:v>14.514194322271093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1C-4E3C-9CC9-8AB0B4F94E85}"/>
            </c:ext>
          </c:extLst>
        </c:ser>
        <c:ser>
          <c:idx val="1"/>
          <c:order val="1"/>
          <c:tx>
            <c:strRef>
              <c:f>'6° GRADO primario'!$A$15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primario'!$AP$15:$AR$15</c:f>
              <c:numCache>
                <c:formatCode>0.0</c:formatCode>
                <c:ptCount val="3"/>
                <c:pt idx="0">
                  <c:v>19.380451800492061</c:v>
                </c:pt>
                <c:pt idx="1">
                  <c:v>14.977477477477477</c:v>
                </c:pt>
                <c:pt idx="2">
                  <c:v>19.912035185925632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21C-4E3C-9CC9-8AB0B4F94E85}"/>
            </c:ext>
          </c:extLst>
        </c:ser>
        <c:ser>
          <c:idx val="2"/>
          <c:order val="2"/>
          <c:tx>
            <c:strRef>
              <c:f>'6° GRADO primario'!$A$16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primario'!$AP$16:$AR$16</c:f>
              <c:numCache>
                <c:formatCode>0.0</c:formatCode>
                <c:ptCount val="3"/>
                <c:pt idx="0">
                  <c:v>40.814135540147618</c:v>
                </c:pt>
                <c:pt idx="1">
                  <c:v>30.79954954954955</c:v>
                </c:pt>
                <c:pt idx="2">
                  <c:v>39.424230307876854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21C-4E3C-9CC9-8AB0B4F94E85}"/>
            </c:ext>
          </c:extLst>
        </c:ser>
        <c:ser>
          <c:idx val="3"/>
          <c:order val="3"/>
          <c:tx>
            <c:strRef>
              <c:f>'6° GRADO primario'!$A$17</c:f>
              <c:strCache>
                <c:ptCount val="1"/>
                <c:pt idx="0">
                  <c:v>Alto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'6° GRADO primario'!$AP$17:$AR$17</c:f>
              <c:numCache>
                <c:formatCode>0.0</c:formatCode>
                <c:ptCount val="3"/>
                <c:pt idx="0">
                  <c:v>27.407738760903598</c:v>
                </c:pt>
                <c:pt idx="1">
                  <c:v>45.270270270270267</c:v>
                </c:pt>
                <c:pt idx="2">
                  <c:v>26.14954018392643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21C-4E3C-9CC9-8AB0B4F94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23728"/>
        <c:axId val="277724120"/>
      </c:barChart>
      <c:catAx>
        <c:axId val="27772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7724120"/>
        <c:crosses val="autoZero"/>
        <c:auto val="1"/>
        <c:lblAlgn val="ctr"/>
        <c:lblOffset val="100"/>
        <c:noMultiLvlLbl val="0"/>
      </c:catAx>
      <c:valAx>
        <c:axId val="27772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772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53435440403469E-2"/>
          <c:y val="0.16291546892808081"/>
          <c:w val="0.92630413320169702"/>
          <c:h val="6.9337916303634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95588978148594"/>
          <c:y val="0.28257587348311686"/>
          <c:w val="0.7846135671104304"/>
          <c:h val="0.6061825616311465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'3° GRADO primario'!$A$14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primario'!$AP$14:$AR$14</c:f>
              <c:numCache>
                <c:formatCode>0.0</c:formatCode>
                <c:ptCount val="3"/>
                <c:pt idx="0">
                  <c:v>8.0211726384364823</c:v>
                </c:pt>
                <c:pt idx="1">
                  <c:v>12.727272727272727</c:v>
                </c:pt>
                <c:pt idx="2">
                  <c:v>8.8477366255144041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AD-4108-BE8F-2BA490917227}"/>
            </c:ext>
          </c:extLst>
        </c:ser>
        <c:ser>
          <c:idx val="1"/>
          <c:order val="1"/>
          <c:tx>
            <c:strRef>
              <c:f>'3° GRADO primario'!$A$15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primario'!$AP$15:$AR$15</c:f>
              <c:numCache>
                <c:formatCode>0.0</c:formatCode>
                <c:ptCount val="3"/>
                <c:pt idx="0">
                  <c:v>16.164495114006513</c:v>
                </c:pt>
                <c:pt idx="1">
                  <c:v>12.727272727272727</c:v>
                </c:pt>
                <c:pt idx="2">
                  <c:v>19.958847736625515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AD-4108-BE8F-2BA490917227}"/>
            </c:ext>
          </c:extLst>
        </c:ser>
        <c:ser>
          <c:idx val="2"/>
          <c:order val="2"/>
          <c:tx>
            <c:strRef>
              <c:f>'3° GRADO primario'!$A$16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primario'!$AP$16:$AR$16</c:f>
              <c:numCache>
                <c:formatCode>0.0</c:formatCode>
                <c:ptCount val="3"/>
                <c:pt idx="0">
                  <c:v>60.057003257328986</c:v>
                </c:pt>
                <c:pt idx="1">
                  <c:v>42.727272727272727</c:v>
                </c:pt>
                <c:pt idx="2">
                  <c:v>54.732510288065839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6AD-4108-BE8F-2BA490917227}"/>
            </c:ext>
          </c:extLst>
        </c:ser>
        <c:ser>
          <c:idx val="3"/>
          <c:order val="3"/>
          <c:tx>
            <c:strRef>
              <c:f>'3° GRADO primario'!$A$17</c:f>
              <c:strCache>
                <c:ptCount val="1"/>
                <c:pt idx="0">
                  <c:v>Alto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'3° GRADO primario'!$AP$13:$AR$13</c:f>
              <c:strCache>
                <c:ptCount val="3"/>
                <c:pt idx="0">
                  <c:v>Urbano</c:v>
                </c:pt>
                <c:pt idx="1">
                  <c:v>Rural Disperso</c:v>
                </c:pt>
                <c:pt idx="2">
                  <c:v>Rural Aglomerado</c:v>
                </c:pt>
              </c:strCache>
            </c:strRef>
          </c:cat>
          <c:val>
            <c:numRef>
              <c:f>'3° GRADO primario'!$AP$17:$AR$17</c:f>
              <c:numCache>
                <c:formatCode>0.0</c:formatCode>
                <c:ptCount val="3"/>
                <c:pt idx="0">
                  <c:v>15.757328990228011</c:v>
                </c:pt>
                <c:pt idx="1">
                  <c:v>31.818181818181817</c:v>
                </c:pt>
                <c:pt idx="2">
                  <c:v>16.460905349794238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6AD-4108-BE8F-2BA490917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19416"/>
        <c:axId val="277718240"/>
      </c:barChart>
      <c:catAx>
        <c:axId val="27771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7718240"/>
        <c:crosses val="autoZero"/>
        <c:auto val="1"/>
        <c:lblAlgn val="ctr"/>
        <c:lblOffset val="100"/>
        <c:noMultiLvlLbl val="0"/>
      </c:catAx>
      <c:valAx>
        <c:axId val="27771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771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5343544040349E-2"/>
          <c:y val="0.16291546892808081"/>
          <c:w val="0.92630413320169702"/>
          <c:h val="6.93379163036344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0.31542</cdr:x>
      <cdr:y>0.06157</cdr:y>
    </cdr:from>
    <cdr:to>
      <cdr:x>0.67588</cdr:x>
      <cdr:y>0.11933</cdr:y>
    </cdr:to>
    <cdr:sp macro="" textlink="">
      <cdr:nvSpPr>
        <cdr:cNvPr id="2" name="CuadroTexto 9"/>
        <cdr:cNvSpPr txBox="1"/>
      </cdr:nvSpPr>
      <cdr:spPr>
        <a:xfrm xmlns:a="http://schemas.openxmlformats.org/drawingml/2006/main">
          <a:off x="2611964" y="328099"/>
          <a:ext cx="298498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400" dirty="0" smtClean="0"/>
            <a:t>% de alumnos por Nivel de desempeño</a:t>
          </a:r>
          <a:endParaRPr lang="es-AR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0.43007</cdr:x>
      <cdr:y>0.40519</cdr:y>
    </cdr:from>
    <cdr:to>
      <cdr:x>0.49587</cdr:x>
      <cdr:y>0.46341</cdr:y>
    </cdr:to>
    <cdr:sp macro="" textlink="">
      <cdr:nvSpPr>
        <cdr:cNvPr id="2" name="CuadroTexto 3"/>
        <cdr:cNvSpPr txBox="1"/>
      </cdr:nvSpPr>
      <cdr:spPr>
        <a:xfrm xmlns:a="http://schemas.openxmlformats.org/drawingml/2006/main">
          <a:off x="3717559" y="2142000"/>
          <a:ext cx="568721" cy="307777"/>
        </a:xfrm>
        <a:prstGeom xmlns:a="http://schemas.openxmlformats.org/drawingml/2006/main" prst="rect">
          <a:avLst/>
        </a:prstGeom>
        <a:ln xmlns:a="http://schemas.openxmlformats.org/drawingml/2006/main" w="28575">
          <a:solidFill>
            <a:schemeClr val="accent1"/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400" b="1" dirty="0" smtClean="0"/>
            <a:t>67,6</a:t>
          </a:r>
          <a:endParaRPr lang="es-AR" sz="1400" b="1" dirty="0"/>
        </a:p>
      </cdr:txBody>
    </cdr:sp>
  </cdr:relSizeAnchor>
  <cdr:relSizeAnchor xmlns:cdr="http://schemas.openxmlformats.org/drawingml/2006/chartDrawing">
    <cdr:from>
      <cdr:x>0.41256</cdr:x>
      <cdr:y>0.21621</cdr:y>
    </cdr:from>
    <cdr:to>
      <cdr:x>0.42089</cdr:x>
      <cdr:y>0.664</cdr:y>
    </cdr:to>
    <cdr:sp macro="" textlink="">
      <cdr:nvSpPr>
        <cdr:cNvPr id="3" name="Cerrar llave 2"/>
        <cdr:cNvSpPr/>
      </cdr:nvSpPr>
      <cdr:spPr>
        <a:xfrm xmlns:a="http://schemas.openxmlformats.org/drawingml/2006/main">
          <a:off x="3566201" y="1143000"/>
          <a:ext cx="72007" cy="2367152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AR"/>
        </a:p>
      </cdr:txBody>
    </cdr:sp>
  </cdr:relSizeAnchor>
  <cdr:relSizeAnchor xmlns:cdr="http://schemas.openxmlformats.org/drawingml/2006/chartDrawing">
    <cdr:from>
      <cdr:x>0.87074</cdr:x>
      <cdr:y>0.37795</cdr:y>
    </cdr:from>
    <cdr:to>
      <cdr:x>0.94169</cdr:x>
      <cdr:y>0.43579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7526640" y="1997984"/>
          <a:ext cx="613302" cy="305805"/>
        </a:xfrm>
        <a:prstGeom xmlns:a="http://schemas.openxmlformats.org/drawingml/2006/main" prst="rect">
          <a:avLst/>
        </a:prstGeom>
        <a:ln xmlns:a="http://schemas.openxmlformats.org/drawingml/2006/main" w="28575">
          <a:solidFill>
            <a:schemeClr val="accent1"/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400" b="1" dirty="0" smtClean="0"/>
            <a:t>58,6</a:t>
          </a:r>
          <a:endParaRPr lang="es-AR" sz="1400" b="1" dirty="0"/>
        </a:p>
      </cdr:txBody>
    </cdr:sp>
  </cdr:relSizeAnchor>
  <cdr:relSizeAnchor xmlns:cdr="http://schemas.openxmlformats.org/drawingml/2006/chartDrawing">
    <cdr:from>
      <cdr:x>0.8449</cdr:x>
      <cdr:y>0.21285</cdr:y>
    </cdr:from>
    <cdr:to>
      <cdr:x>0.86241</cdr:x>
      <cdr:y>0.59589</cdr:y>
    </cdr:to>
    <cdr:sp macro="" textlink="">
      <cdr:nvSpPr>
        <cdr:cNvPr id="5" name="Cerrar llave 4"/>
        <cdr:cNvSpPr/>
      </cdr:nvSpPr>
      <cdr:spPr>
        <a:xfrm xmlns:a="http://schemas.openxmlformats.org/drawingml/2006/main">
          <a:off x="7303274" y="1125226"/>
          <a:ext cx="151358" cy="2024886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AR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0.32976</cdr:x>
      <cdr:y>0.07647</cdr:y>
    </cdr:from>
    <cdr:to>
      <cdr:x>0.70661</cdr:x>
      <cdr:y>0.13423</cdr:y>
    </cdr:to>
    <cdr:sp macro="" textlink="">
      <cdr:nvSpPr>
        <cdr:cNvPr id="2" name="CuadroTexto 9"/>
        <cdr:cNvSpPr txBox="1"/>
      </cdr:nvSpPr>
      <cdr:spPr>
        <a:xfrm xmlns:a="http://schemas.openxmlformats.org/drawingml/2006/main">
          <a:off x="2611964" y="407504"/>
          <a:ext cx="298498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400" dirty="0" smtClean="0"/>
            <a:t>% de alumnos por Nivel de desempeño</a:t>
          </a:r>
          <a:endParaRPr lang="es-AR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0.32734</cdr:x>
      <cdr:y>0</cdr:y>
    </cdr:from>
    <cdr:to>
      <cdr:x>0.67266</cdr:x>
      <cdr:y>0.05822</cdr:y>
    </cdr:to>
    <cdr:sp macro="" textlink="">
      <cdr:nvSpPr>
        <cdr:cNvPr id="2" name="CuadroTexto 9"/>
        <cdr:cNvSpPr txBox="1"/>
      </cdr:nvSpPr>
      <cdr:spPr>
        <a:xfrm xmlns:a="http://schemas.openxmlformats.org/drawingml/2006/main">
          <a:off x="2829507" y="0"/>
          <a:ext cx="298498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400" dirty="0" smtClean="0"/>
            <a:t>% de alumnos por Nivel de desempeño</a:t>
          </a:r>
          <a:endParaRPr lang="es-AR" sz="14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0.32921</cdr:x>
      <cdr:y>0.25819</cdr:y>
    </cdr:from>
    <cdr:to>
      <cdr:x>0.3597</cdr:x>
      <cdr:y>0.71173</cdr:y>
    </cdr:to>
    <cdr:sp macro="" textlink="">
      <cdr:nvSpPr>
        <cdr:cNvPr id="4" name="3 Cerrar llave"/>
        <cdr:cNvSpPr/>
      </cdr:nvSpPr>
      <cdr:spPr>
        <a:xfrm xmlns:a="http://schemas.openxmlformats.org/drawingml/2006/main">
          <a:off x="1503362" y="737773"/>
          <a:ext cx="139234" cy="1296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0.36117</cdr:x>
      <cdr:y>0.43812</cdr:y>
    </cdr:from>
    <cdr:to>
      <cdr:x>0.45894</cdr:x>
      <cdr:y>0.51868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1649309" y="1251924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200" b="1" dirty="0"/>
            <a:t>68,6</a:t>
          </a:r>
        </a:p>
      </cdr:txBody>
    </cdr:sp>
  </cdr:relSizeAnchor>
  <cdr:relSizeAnchor xmlns:cdr="http://schemas.openxmlformats.org/drawingml/2006/chartDrawing">
    <cdr:from>
      <cdr:x>0.58605</cdr:x>
      <cdr:y>0.25389</cdr:y>
    </cdr:from>
    <cdr:to>
      <cdr:x>0.61974</cdr:x>
      <cdr:y>0.80822</cdr:y>
    </cdr:to>
    <cdr:sp macro="" textlink="">
      <cdr:nvSpPr>
        <cdr:cNvPr id="6" name="5 Cerrar llave"/>
        <cdr:cNvSpPr/>
      </cdr:nvSpPr>
      <cdr:spPr>
        <a:xfrm xmlns:a="http://schemas.openxmlformats.org/drawingml/2006/main">
          <a:off x="2676237" y="725487"/>
          <a:ext cx="153847" cy="1584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0.61937</cdr:x>
      <cdr:y>0.4762</cdr:y>
    </cdr:from>
    <cdr:to>
      <cdr:x>0.71714</cdr:x>
      <cdr:y>0.55676</cdr:y>
    </cdr:to>
    <cdr:sp macro="" textlink="">
      <cdr:nvSpPr>
        <cdr:cNvPr id="7" name="6 CuadroTexto"/>
        <cdr:cNvSpPr txBox="1"/>
      </cdr:nvSpPr>
      <cdr:spPr>
        <a:xfrm xmlns:a="http://schemas.openxmlformats.org/drawingml/2006/main">
          <a:off x="2828394" y="1360738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200" b="1" dirty="0"/>
            <a:t>84,1</a:t>
          </a:r>
        </a:p>
      </cdr:txBody>
    </cdr:sp>
  </cdr:relSizeAnchor>
  <cdr:relSizeAnchor xmlns:cdr="http://schemas.openxmlformats.org/drawingml/2006/chartDrawing">
    <cdr:from>
      <cdr:x>0.85055</cdr:x>
      <cdr:y>0.25819</cdr:y>
    </cdr:from>
    <cdr:to>
      <cdr:x>0.88424</cdr:x>
      <cdr:y>0.74953</cdr:y>
    </cdr:to>
    <cdr:sp macro="" textlink="">
      <cdr:nvSpPr>
        <cdr:cNvPr id="8" name="7 Cerrar llave"/>
        <cdr:cNvSpPr/>
      </cdr:nvSpPr>
      <cdr:spPr>
        <a:xfrm xmlns:a="http://schemas.openxmlformats.org/drawingml/2006/main">
          <a:off x="3884091" y="737774"/>
          <a:ext cx="153847" cy="1404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0.88882</cdr:x>
      <cdr:y>0.46115</cdr:y>
    </cdr:from>
    <cdr:to>
      <cdr:x>0.98659</cdr:x>
      <cdr:y>0.5417</cdr:y>
    </cdr:to>
    <cdr:sp macro="" textlink="">
      <cdr:nvSpPr>
        <cdr:cNvPr id="9" name="8 CuadroTexto"/>
        <cdr:cNvSpPr txBox="1"/>
      </cdr:nvSpPr>
      <cdr:spPr>
        <a:xfrm xmlns:a="http://schemas.openxmlformats.org/drawingml/2006/main">
          <a:off x="4058853" y="1317732"/>
          <a:ext cx="446483" cy="23017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400" b="1" dirty="0"/>
            <a:t>76,3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0.10414</cdr:x>
      <cdr:y>0.20863</cdr:y>
    </cdr:from>
    <cdr:to>
      <cdr:x>0.30568</cdr:x>
      <cdr:y>0.33626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871423" y="1008112"/>
          <a:ext cx="1686479" cy="616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050" dirty="0">
              <a:solidFill>
                <a:schemeClr val="tx1">
                  <a:lumMod val="50000"/>
                  <a:lumOff val="50000"/>
                </a:schemeClr>
              </a:solidFill>
            </a:rPr>
            <a:t>3</a:t>
          </a:r>
          <a:r>
            <a:rPr lang="es-AR" sz="1050" dirty="0" smtClean="0">
              <a:solidFill>
                <a:schemeClr val="tx1">
                  <a:lumMod val="50000"/>
                  <a:lumOff val="50000"/>
                </a:schemeClr>
              </a:solidFill>
            </a:rPr>
            <a:t>°                      </a:t>
          </a:r>
          <a:r>
            <a:rPr lang="es-AR" sz="1050" dirty="0">
              <a:solidFill>
                <a:schemeClr val="tx1">
                  <a:lumMod val="50000"/>
                  <a:lumOff val="50000"/>
                </a:schemeClr>
              </a:solidFill>
            </a:rPr>
            <a:t>6°</a:t>
          </a:r>
        </a:p>
      </cdr:txBody>
    </cdr:sp>
  </cdr:relSizeAnchor>
  <cdr:relSizeAnchor xmlns:cdr="http://schemas.openxmlformats.org/drawingml/2006/chartDrawing">
    <cdr:from>
      <cdr:x>0.27068</cdr:x>
      <cdr:y>0.25737</cdr:y>
    </cdr:from>
    <cdr:to>
      <cdr:x>0.29882</cdr:x>
      <cdr:y>0.71091</cdr:y>
    </cdr:to>
    <cdr:sp macro="" textlink="">
      <cdr:nvSpPr>
        <cdr:cNvPr id="8" name="3 Cerrar llave"/>
        <cdr:cNvSpPr/>
      </cdr:nvSpPr>
      <cdr:spPr>
        <a:xfrm xmlns:a="http://schemas.openxmlformats.org/drawingml/2006/main">
          <a:off x="1339477" y="735439"/>
          <a:ext cx="139234" cy="1296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0.30018</cdr:x>
      <cdr:y>0.4373</cdr:y>
    </cdr:from>
    <cdr:to>
      <cdr:x>0.3904</cdr:x>
      <cdr:y>0.51786</cdr:y>
    </cdr:to>
    <cdr:sp macro="" textlink="">
      <cdr:nvSpPr>
        <cdr:cNvPr id="9" name="4 CuadroTexto"/>
        <cdr:cNvSpPr txBox="1"/>
      </cdr:nvSpPr>
      <cdr:spPr>
        <a:xfrm xmlns:a="http://schemas.openxmlformats.org/drawingml/2006/main">
          <a:off x="1485424" y="1249590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200" b="1"/>
            <a:t>69,5</a:t>
          </a:r>
        </a:p>
      </cdr:txBody>
    </cdr:sp>
  </cdr:relSizeAnchor>
  <cdr:relSizeAnchor xmlns:cdr="http://schemas.openxmlformats.org/drawingml/2006/chartDrawing">
    <cdr:from>
      <cdr:x>0.56884</cdr:x>
      <cdr:y>0.25307</cdr:y>
    </cdr:from>
    <cdr:to>
      <cdr:x>0.59993</cdr:x>
      <cdr:y>0.8326</cdr:y>
    </cdr:to>
    <cdr:sp macro="" textlink="">
      <cdr:nvSpPr>
        <cdr:cNvPr id="10" name="5 Cerrar llave"/>
        <cdr:cNvSpPr/>
      </cdr:nvSpPr>
      <cdr:spPr>
        <a:xfrm xmlns:a="http://schemas.openxmlformats.org/drawingml/2006/main">
          <a:off x="2814911" y="723153"/>
          <a:ext cx="153847" cy="1656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0.59959</cdr:x>
      <cdr:y>0.47538</cdr:y>
    </cdr:from>
    <cdr:to>
      <cdr:x>0.68981</cdr:x>
      <cdr:y>0.55594</cdr:y>
    </cdr:to>
    <cdr:sp macro="" textlink="">
      <cdr:nvSpPr>
        <cdr:cNvPr id="11" name="6 CuadroTexto"/>
        <cdr:cNvSpPr txBox="1"/>
      </cdr:nvSpPr>
      <cdr:spPr>
        <a:xfrm xmlns:a="http://schemas.openxmlformats.org/drawingml/2006/main">
          <a:off x="2967068" y="1358404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200" b="1" dirty="0"/>
            <a:t>87,7</a:t>
          </a:r>
        </a:p>
      </cdr:txBody>
    </cdr:sp>
  </cdr:relSizeAnchor>
  <cdr:relSizeAnchor xmlns:cdr="http://schemas.openxmlformats.org/drawingml/2006/chartDrawing">
    <cdr:from>
      <cdr:x>0.86274</cdr:x>
      <cdr:y>0.25737</cdr:y>
    </cdr:from>
    <cdr:to>
      <cdr:x>0.89383</cdr:x>
      <cdr:y>0.73611</cdr:y>
    </cdr:to>
    <cdr:sp macro="" textlink="">
      <cdr:nvSpPr>
        <cdr:cNvPr id="12" name="7 Cerrar llave"/>
        <cdr:cNvSpPr/>
      </cdr:nvSpPr>
      <cdr:spPr>
        <a:xfrm xmlns:a="http://schemas.openxmlformats.org/drawingml/2006/main">
          <a:off x="4269294" y="735440"/>
          <a:ext cx="153847" cy="1368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0.89806</cdr:x>
      <cdr:y>0.46033</cdr:y>
    </cdr:from>
    <cdr:to>
      <cdr:x>0.98828</cdr:x>
      <cdr:y>0.54088</cdr:y>
    </cdr:to>
    <cdr:sp macro="" textlink="">
      <cdr:nvSpPr>
        <cdr:cNvPr id="13" name="8 CuadroTexto"/>
        <cdr:cNvSpPr txBox="1"/>
      </cdr:nvSpPr>
      <cdr:spPr>
        <a:xfrm xmlns:a="http://schemas.openxmlformats.org/drawingml/2006/main">
          <a:off x="4444056" y="1315398"/>
          <a:ext cx="446483" cy="23017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200" b="1"/>
            <a:t>74,4</a:t>
          </a:r>
        </a:p>
      </cdr:txBody>
    </cdr:sp>
  </cdr:relSizeAnchor>
  <cdr:relSizeAnchor xmlns:cdr="http://schemas.openxmlformats.org/drawingml/2006/chartDrawing">
    <cdr:from>
      <cdr:x>0.39795</cdr:x>
      <cdr:y>0.20863</cdr:y>
    </cdr:from>
    <cdr:to>
      <cdr:x>0.59949</cdr:x>
      <cdr:y>0.33626</cdr:y>
    </cdr:to>
    <cdr:sp macro="" textlink="">
      <cdr:nvSpPr>
        <cdr:cNvPr id="14" name="2 CuadroTexto"/>
        <cdr:cNvSpPr txBox="1"/>
      </cdr:nvSpPr>
      <cdr:spPr>
        <a:xfrm xmlns:a="http://schemas.openxmlformats.org/drawingml/2006/main">
          <a:off x="3330041" y="1008112"/>
          <a:ext cx="1686479" cy="616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050" dirty="0">
              <a:solidFill>
                <a:schemeClr val="tx1">
                  <a:lumMod val="50000"/>
                  <a:lumOff val="50000"/>
                </a:schemeClr>
              </a:solidFill>
            </a:rPr>
            <a:t>3</a:t>
          </a:r>
          <a:r>
            <a:rPr lang="es-AR" sz="1050" dirty="0" smtClean="0">
              <a:solidFill>
                <a:schemeClr val="tx1">
                  <a:lumMod val="50000"/>
                  <a:lumOff val="50000"/>
                </a:schemeClr>
              </a:solidFill>
            </a:rPr>
            <a:t>°                      </a:t>
          </a:r>
          <a:r>
            <a:rPr lang="es-AR" sz="1050" dirty="0">
              <a:solidFill>
                <a:schemeClr val="tx1">
                  <a:lumMod val="50000"/>
                  <a:lumOff val="50000"/>
                </a:schemeClr>
              </a:solidFill>
            </a:rPr>
            <a:t>6°</a:t>
          </a:r>
        </a:p>
      </cdr:txBody>
    </cdr:sp>
  </cdr:relSizeAnchor>
  <cdr:relSizeAnchor xmlns:cdr="http://schemas.openxmlformats.org/drawingml/2006/chartDrawing">
    <cdr:from>
      <cdr:x>0.70256</cdr:x>
      <cdr:y>0.20863</cdr:y>
    </cdr:from>
    <cdr:to>
      <cdr:x>0.9041</cdr:x>
      <cdr:y>0.33626</cdr:y>
    </cdr:to>
    <cdr:sp macro="" textlink="">
      <cdr:nvSpPr>
        <cdr:cNvPr id="15" name="2 CuadroTexto"/>
        <cdr:cNvSpPr txBox="1"/>
      </cdr:nvSpPr>
      <cdr:spPr>
        <a:xfrm xmlns:a="http://schemas.openxmlformats.org/drawingml/2006/main">
          <a:off x="5879008" y="1008112"/>
          <a:ext cx="1686479" cy="616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050" dirty="0">
              <a:solidFill>
                <a:schemeClr val="tx1">
                  <a:lumMod val="50000"/>
                  <a:lumOff val="50000"/>
                </a:schemeClr>
              </a:solidFill>
            </a:rPr>
            <a:t>3</a:t>
          </a:r>
          <a:r>
            <a:rPr lang="es-AR" sz="1050" dirty="0" smtClean="0">
              <a:solidFill>
                <a:schemeClr val="tx1">
                  <a:lumMod val="50000"/>
                  <a:lumOff val="50000"/>
                </a:schemeClr>
              </a:solidFill>
            </a:rPr>
            <a:t>°                      </a:t>
          </a:r>
          <a:r>
            <a:rPr lang="es-AR" sz="1050" dirty="0">
              <a:solidFill>
                <a:schemeClr val="tx1">
                  <a:lumMod val="50000"/>
                  <a:lumOff val="50000"/>
                </a:schemeClr>
              </a:solidFill>
            </a:rPr>
            <a:t>6°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0.3025</cdr:x>
      <cdr:y>0.0259</cdr:y>
    </cdr:from>
    <cdr:to>
      <cdr:x>0.6726</cdr:x>
      <cdr:y>0.1014</cdr:y>
    </cdr:to>
    <cdr:sp macro="" textlink="">
      <cdr:nvSpPr>
        <cdr:cNvPr id="2" name="CuadroTexto 9"/>
        <cdr:cNvSpPr txBox="1"/>
      </cdr:nvSpPr>
      <cdr:spPr>
        <a:xfrm xmlns:a="http://schemas.openxmlformats.org/drawingml/2006/main">
          <a:off x="2439726" y="105559"/>
          <a:ext cx="298498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400" dirty="0" smtClean="0"/>
            <a:t>% de alumnos por Nivel de desempeño</a:t>
          </a:r>
          <a:endParaRPr lang="es-AR" sz="14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0.33083</cdr:x>
      <cdr:y>0.26075</cdr:y>
    </cdr:from>
    <cdr:to>
      <cdr:x>0.36132</cdr:x>
      <cdr:y>0.69662</cdr:y>
    </cdr:to>
    <cdr:sp macro="" textlink="">
      <cdr:nvSpPr>
        <cdr:cNvPr id="4" name="3 Cerrar llave"/>
        <cdr:cNvSpPr/>
      </cdr:nvSpPr>
      <cdr:spPr>
        <a:xfrm xmlns:a="http://schemas.openxmlformats.org/drawingml/2006/main">
          <a:off x="1568949" y="710710"/>
          <a:ext cx="144566" cy="1188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0.36279</cdr:x>
      <cdr:y>0.44068</cdr:y>
    </cdr:from>
    <cdr:to>
      <cdr:x>0.46056</cdr:x>
      <cdr:y>0.52124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1656701" y="1259243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AR" sz="1200" b="1"/>
            <a:t>67,8</a:t>
          </a:r>
        </a:p>
      </cdr:txBody>
    </cdr:sp>
  </cdr:relSizeAnchor>
  <cdr:relSizeAnchor xmlns:cdr="http://schemas.openxmlformats.org/drawingml/2006/chartDrawing">
    <cdr:from>
      <cdr:x>0.58767</cdr:x>
      <cdr:y>0.25645</cdr:y>
    </cdr:from>
    <cdr:to>
      <cdr:x>0.62136</cdr:x>
      <cdr:y>0.78477</cdr:y>
    </cdr:to>
    <cdr:sp macro="" textlink="">
      <cdr:nvSpPr>
        <cdr:cNvPr id="6" name="5 Cerrar llave"/>
        <cdr:cNvSpPr/>
      </cdr:nvSpPr>
      <cdr:spPr>
        <a:xfrm xmlns:a="http://schemas.openxmlformats.org/drawingml/2006/main">
          <a:off x="2786963" y="698987"/>
          <a:ext cx="159783" cy="1440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0.62099</cdr:x>
      <cdr:y>0.47876</cdr:y>
    </cdr:from>
    <cdr:to>
      <cdr:x>0.71876</cdr:x>
      <cdr:y>0.55932</cdr:y>
    </cdr:to>
    <cdr:sp macro="" textlink="">
      <cdr:nvSpPr>
        <cdr:cNvPr id="7" name="6 CuadroTexto"/>
        <cdr:cNvSpPr txBox="1"/>
      </cdr:nvSpPr>
      <cdr:spPr>
        <a:xfrm xmlns:a="http://schemas.openxmlformats.org/drawingml/2006/main">
          <a:off x="2835786" y="1368057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AR" sz="1200" b="1"/>
            <a:t>82,0</a:t>
          </a:r>
        </a:p>
      </cdr:txBody>
    </cdr:sp>
  </cdr:relSizeAnchor>
  <cdr:relSizeAnchor xmlns:cdr="http://schemas.openxmlformats.org/drawingml/2006/chartDrawing">
    <cdr:from>
      <cdr:x>0.85217</cdr:x>
      <cdr:y>0.26075</cdr:y>
    </cdr:from>
    <cdr:to>
      <cdr:x>0.88586</cdr:x>
      <cdr:y>0.74945</cdr:y>
    </cdr:to>
    <cdr:sp macro="" textlink="">
      <cdr:nvSpPr>
        <cdr:cNvPr id="8" name="7 Cerrar llave"/>
        <cdr:cNvSpPr/>
      </cdr:nvSpPr>
      <cdr:spPr>
        <a:xfrm xmlns:a="http://schemas.openxmlformats.org/drawingml/2006/main">
          <a:off x="4041332" y="710710"/>
          <a:ext cx="159783" cy="1332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0.89044</cdr:x>
      <cdr:y>0.46371</cdr:y>
    </cdr:from>
    <cdr:to>
      <cdr:x>0.98821</cdr:x>
      <cdr:y>0.54426</cdr:y>
    </cdr:to>
    <cdr:sp macro="" textlink="">
      <cdr:nvSpPr>
        <cdr:cNvPr id="9" name="8 CuadroTexto"/>
        <cdr:cNvSpPr txBox="1"/>
      </cdr:nvSpPr>
      <cdr:spPr>
        <a:xfrm xmlns:a="http://schemas.openxmlformats.org/drawingml/2006/main">
          <a:off x="4066245" y="1325051"/>
          <a:ext cx="446483" cy="23017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AR" sz="1200" b="1"/>
            <a:t>75,0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0.42354</cdr:x>
      <cdr:y>0.21065</cdr:y>
    </cdr:from>
    <cdr:to>
      <cdr:x>0.58538</cdr:x>
      <cdr:y>0.29985</cdr:y>
    </cdr:to>
    <cdr:sp macro="" textlink="">
      <cdr:nvSpPr>
        <cdr:cNvPr id="4" name="1 CuadroTexto"/>
        <cdr:cNvSpPr txBox="1"/>
      </cdr:nvSpPr>
      <cdr:spPr>
        <a:xfrm xmlns:a="http://schemas.openxmlformats.org/drawingml/2006/main">
          <a:off x="3442301" y="948338"/>
          <a:ext cx="1315352" cy="401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100" dirty="0">
              <a:solidFill>
                <a:schemeClr val="tx1">
                  <a:lumMod val="50000"/>
                  <a:lumOff val="50000"/>
                </a:schemeClr>
              </a:solidFill>
            </a:rPr>
            <a:t>3°           </a:t>
          </a:r>
          <a:r>
            <a:rPr lang="es-AR" sz="1100" dirty="0" smtClean="0">
              <a:solidFill>
                <a:schemeClr val="tx1">
                  <a:lumMod val="50000"/>
                  <a:lumOff val="50000"/>
                </a:schemeClr>
              </a:solidFill>
            </a:rPr>
            <a:t>           </a:t>
          </a:r>
          <a:r>
            <a:rPr lang="es-AR" sz="1100" dirty="0">
              <a:solidFill>
                <a:schemeClr val="tx1">
                  <a:lumMod val="50000"/>
                  <a:lumOff val="50000"/>
                </a:schemeClr>
              </a:solidFill>
            </a:rPr>
            <a:t>6°</a:t>
          </a:r>
        </a:p>
      </cdr:txBody>
    </cdr:sp>
  </cdr:relSizeAnchor>
  <cdr:relSizeAnchor xmlns:cdr="http://schemas.openxmlformats.org/drawingml/2006/chartDrawing">
    <cdr:from>
      <cdr:x>0.71156</cdr:x>
      <cdr:y>0.2054</cdr:y>
    </cdr:from>
    <cdr:to>
      <cdr:x>0.85339</cdr:x>
      <cdr:y>0.30363</cdr:y>
    </cdr:to>
    <cdr:sp macro="" textlink="">
      <cdr:nvSpPr>
        <cdr:cNvPr id="6" name="1 CuadroTexto"/>
        <cdr:cNvSpPr txBox="1"/>
      </cdr:nvSpPr>
      <cdr:spPr>
        <a:xfrm xmlns:a="http://schemas.openxmlformats.org/drawingml/2006/main">
          <a:off x="5783168" y="924694"/>
          <a:ext cx="1152721" cy="442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100" dirty="0">
              <a:solidFill>
                <a:schemeClr val="tx1">
                  <a:lumMod val="50000"/>
                  <a:lumOff val="50000"/>
                </a:schemeClr>
              </a:solidFill>
            </a:rPr>
            <a:t>3</a:t>
          </a:r>
          <a:r>
            <a:rPr lang="es-AR" sz="1100" dirty="0" smtClean="0">
              <a:solidFill>
                <a:schemeClr val="tx1">
                  <a:lumMod val="50000"/>
                  <a:lumOff val="50000"/>
                </a:schemeClr>
              </a:solidFill>
            </a:rPr>
            <a:t>°                </a:t>
          </a:r>
          <a:r>
            <a:rPr lang="es-AR" sz="1100" dirty="0">
              <a:solidFill>
                <a:schemeClr val="tx1">
                  <a:lumMod val="50000"/>
                  <a:lumOff val="50000"/>
                </a:schemeClr>
              </a:solidFill>
            </a:rPr>
            <a:t>6°</a:t>
          </a:r>
        </a:p>
      </cdr:txBody>
    </cdr:sp>
  </cdr:relSizeAnchor>
  <cdr:relSizeAnchor xmlns:cdr="http://schemas.openxmlformats.org/drawingml/2006/chartDrawing">
    <cdr:from>
      <cdr:x>0.1476</cdr:x>
      <cdr:y>0.2054</cdr:y>
    </cdr:from>
    <cdr:to>
      <cdr:x>0.31038</cdr:x>
      <cdr:y>0.28284</cdr:y>
    </cdr:to>
    <cdr:sp macro="" textlink="">
      <cdr:nvSpPr>
        <cdr:cNvPr id="7" name="6 CuadroTexto"/>
        <cdr:cNvSpPr txBox="1"/>
      </cdr:nvSpPr>
      <cdr:spPr>
        <a:xfrm xmlns:a="http://schemas.openxmlformats.org/drawingml/2006/main">
          <a:off x="1199578" y="924694"/>
          <a:ext cx="1322991" cy="348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100" dirty="0">
              <a:solidFill>
                <a:schemeClr val="tx1">
                  <a:lumMod val="50000"/>
                  <a:lumOff val="50000"/>
                </a:schemeClr>
              </a:solidFill>
            </a:rPr>
            <a:t>3°             </a:t>
          </a:r>
          <a:r>
            <a:rPr lang="es-AR" sz="1100" dirty="0" smtClean="0">
              <a:solidFill>
                <a:schemeClr val="tx1">
                  <a:lumMod val="50000"/>
                  <a:lumOff val="50000"/>
                </a:schemeClr>
              </a:solidFill>
            </a:rPr>
            <a:t>        </a:t>
          </a:r>
          <a:r>
            <a:rPr lang="es-AR" sz="1100" dirty="0">
              <a:solidFill>
                <a:schemeClr val="tx1">
                  <a:lumMod val="50000"/>
                  <a:lumOff val="50000"/>
                </a:schemeClr>
              </a:solidFill>
            </a:rPr>
            <a:t>6</a:t>
          </a:r>
          <a:r>
            <a:rPr lang="es-AR" sz="1100" dirty="0" smtClean="0">
              <a:solidFill>
                <a:schemeClr val="tx1">
                  <a:lumMod val="50000"/>
                  <a:lumOff val="50000"/>
                </a:schemeClr>
              </a:solidFill>
            </a:rPr>
            <a:t>°                      </a:t>
          </a:r>
          <a:endParaRPr lang="es-AR" sz="1100" dirty="0">
            <a:solidFill>
              <a:schemeClr val="tx1">
                <a:lumMod val="50000"/>
                <a:lumOff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0.29875</cdr:x>
      <cdr:y>0.26129</cdr:y>
    </cdr:from>
    <cdr:to>
      <cdr:x>0.32574</cdr:x>
      <cdr:y>0.65184</cdr:y>
    </cdr:to>
    <cdr:sp macro="" textlink="">
      <cdr:nvSpPr>
        <cdr:cNvPr id="8" name="3 Cerrar llave"/>
        <cdr:cNvSpPr/>
      </cdr:nvSpPr>
      <cdr:spPr>
        <a:xfrm xmlns:a="http://schemas.openxmlformats.org/drawingml/2006/main">
          <a:off x="1541183" y="746645"/>
          <a:ext cx="139234" cy="1116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0.58476</cdr:x>
      <cdr:y>0.25699</cdr:y>
    </cdr:from>
    <cdr:to>
      <cdr:x>0.61458</cdr:x>
      <cdr:y>0.79873</cdr:y>
    </cdr:to>
    <cdr:sp macro="" textlink="">
      <cdr:nvSpPr>
        <cdr:cNvPr id="10" name="5 Cerrar llave"/>
        <cdr:cNvSpPr/>
      </cdr:nvSpPr>
      <cdr:spPr>
        <a:xfrm xmlns:a="http://schemas.openxmlformats.org/drawingml/2006/main">
          <a:off x="3016617" y="734359"/>
          <a:ext cx="153847" cy="1548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0.86668</cdr:x>
      <cdr:y>0.26129</cdr:y>
    </cdr:from>
    <cdr:to>
      <cdr:x>0.89651</cdr:x>
      <cdr:y>0.70224</cdr:y>
    </cdr:to>
    <cdr:sp macro="" textlink="">
      <cdr:nvSpPr>
        <cdr:cNvPr id="12" name="7 Cerrar llave"/>
        <cdr:cNvSpPr/>
      </cdr:nvSpPr>
      <cdr:spPr>
        <a:xfrm xmlns:a="http://schemas.openxmlformats.org/drawingml/2006/main">
          <a:off x="4471000" y="746646"/>
          <a:ext cx="153847" cy="126000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0.89867</cdr:x>
      <cdr:y>0.45972</cdr:y>
    </cdr:from>
    <cdr:to>
      <cdr:x>0.98522</cdr:x>
      <cdr:y>0.54027</cdr:y>
    </cdr:to>
    <cdr:sp macro="" textlink="">
      <cdr:nvSpPr>
        <cdr:cNvPr id="13" name="8 CuadroTexto"/>
        <cdr:cNvSpPr txBox="1"/>
      </cdr:nvSpPr>
      <cdr:spPr>
        <a:xfrm xmlns:a="http://schemas.openxmlformats.org/drawingml/2006/main">
          <a:off x="7303964" y="2069648"/>
          <a:ext cx="703434" cy="36263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400" b="1"/>
            <a:t>68,4</a:t>
          </a:r>
        </a:p>
      </cdr:txBody>
    </cdr:sp>
  </cdr:relSizeAnchor>
  <cdr:relSizeAnchor xmlns:cdr="http://schemas.openxmlformats.org/drawingml/2006/chartDrawing">
    <cdr:from>
      <cdr:x>0.61425</cdr:x>
      <cdr:y>0.4793</cdr:y>
    </cdr:from>
    <cdr:to>
      <cdr:x>0.7008</cdr:x>
      <cdr:y>0.55986</cdr:y>
    </cdr:to>
    <cdr:sp macro="" textlink="">
      <cdr:nvSpPr>
        <cdr:cNvPr id="11" name="6 CuadroTexto"/>
        <cdr:cNvSpPr txBox="1"/>
      </cdr:nvSpPr>
      <cdr:spPr>
        <a:xfrm xmlns:a="http://schemas.openxmlformats.org/drawingml/2006/main">
          <a:off x="3168774" y="1369610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400" b="1"/>
            <a:t>83,3</a:t>
          </a:r>
        </a:p>
      </cdr:txBody>
    </cdr:sp>
  </cdr:relSizeAnchor>
  <cdr:relSizeAnchor xmlns:cdr="http://schemas.openxmlformats.org/drawingml/2006/chartDrawing">
    <cdr:from>
      <cdr:x>0.32704</cdr:x>
      <cdr:y>0.44122</cdr:y>
    </cdr:from>
    <cdr:to>
      <cdr:x>0.41359</cdr:x>
      <cdr:y>0.52178</cdr:y>
    </cdr:to>
    <cdr:sp macro="" textlink="">
      <cdr:nvSpPr>
        <cdr:cNvPr id="9" name="4 CuadroTexto"/>
        <cdr:cNvSpPr txBox="1"/>
      </cdr:nvSpPr>
      <cdr:spPr>
        <a:xfrm xmlns:a="http://schemas.openxmlformats.org/drawingml/2006/main">
          <a:off x="1687130" y="1260796"/>
          <a:ext cx="446483" cy="230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2">
              <a:lumMod val="60000"/>
              <a:lumOff val="40000"/>
            </a:schemeClr>
          </a:solidFill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400" b="1"/>
            <a:t>61,8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0.31862</cdr:x>
      <cdr:y>0.05732</cdr:y>
    </cdr:from>
    <cdr:to>
      <cdr:x>0.68872</cdr:x>
      <cdr:y>0.1304</cdr:y>
    </cdr:to>
    <cdr:sp macro="" textlink="">
      <cdr:nvSpPr>
        <cdr:cNvPr id="2" name="CuadroTexto 9"/>
        <cdr:cNvSpPr txBox="1"/>
      </cdr:nvSpPr>
      <cdr:spPr>
        <a:xfrm xmlns:a="http://schemas.openxmlformats.org/drawingml/2006/main">
          <a:off x="2569739" y="241404"/>
          <a:ext cx="298498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A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400" dirty="0" smtClean="0"/>
            <a:t>% de alumnos por Nivel de desempeño</a:t>
          </a:r>
          <a:endParaRPr lang="es-AR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B7EA1-8CC7-49EC-AC43-B99850326B50}" type="datetimeFigureOut">
              <a:rPr lang="es-AR" smtClean="0"/>
              <a:t>13 Jun. 2017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100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51710-C280-4E77-B960-5B945ED128A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790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51710-C280-4E77-B960-5B945ED128A3}" type="slidenum">
              <a:rPr lang="es-AR" smtClean="0"/>
              <a:t>28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601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51710-C280-4E77-B960-5B945ED128A3}" type="slidenum">
              <a:rPr lang="es-AR" smtClean="0"/>
              <a:t>34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8416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519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766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1543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922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03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4070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749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684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96949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9810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296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0D0548EC-7F50-41CA-B092-04F9E234A466}" type="datetimeFigureOut">
              <a:rPr lang="es-AR" smtClean="0"/>
              <a:pPr/>
              <a:t>13 Jun. 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AE30D47B-2387-43BA-A5D0-EDADED2B7F7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0111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8999" y="2276872"/>
            <a:ext cx="8086725" cy="2105208"/>
          </a:xfrm>
        </p:spPr>
        <p:txBody>
          <a:bodyPr>
            <a:normAutofit/>
          </a:bodyPr>
          <a:lstStyle/>
          <a:p>
            <a:pPr algn="ctr"/>
            <a:r>
              <a:rPr lang="es-AR" sz="48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INFORME </a:t>
            </a:r>
            <a:r>
              <a:rPr lang="es-AR" sz="48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RESULTADOS APRENDER 2016</a:t>
            </a:r>
            <a:br>
              <a:rPr lang="es-AR" sz="48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sz="48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CÓRDOBA</a:t>
            </a:r>
            <a:endParaRPr lang="es-AR" sz="4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0" y="907985"/>
            <a:ext cx="9066684" cy="928817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4653136"/>
            <a:ext cx="8086725" cy="6650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400" cap="all" dirty="0" smtClean="0"/>
              <a:t>NIVEL PRIMARIO</a:t>
            </a:r>
            <a:endParaRPr lang="es-AR" sz="4400" dirty="0"/>
          </a:p>
        </p:txBody>
      </p:sp>
    </p:spTree>
    <p:extLst>
      <p:ext uri="{BB962C8B-B14F-4D97-AF65-F5344CB8AC3E}">
        <p14:creationId xmlns:p14="http://schemas.microsoft.com/office/powerpoint/2010/main" val="51485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919" y="1050722"/>
            <a:ext cx="8079581" cy="1658198"/>
          </a:xfrm>
        </p:spPr>
        <p:txBody>
          <a:bodyPr>
            <a:normAutofit/>
          </a:bodyPr>
          <a:lstStyle/>
          <a:p>
            <a:pPr algn="ctr"/>
            <a:r>
              <a:rPr lang="es-AR" sz="2800" b="1" dirty="0" smtClean="0"/>
              <a:t>ÁREAS DE CONOCIMIENTO EVALUADAS EN APRENDER 2016.</a:t>
            </a:r>
            <a:endParaRPr lang="es-AR" sz="2800" b="1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955540"/>
              </p:ext>
            </p:extLst>
          </p:nvPr>
        </p:nvGraphicFramePr>
        <p:xfrm>
          <a:off x="1403648" y="2868920"/>
          <a:ext cx="60960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s-AR" dirty="0" smtClean="0"/>
                        <a:t>Nivel</a:t>
                      </a:r>
                      <a:r>
                        <a:rPr lang="es-AR" baseline="0" dirty="0" smtClean="0"/>
                        <a:t> Primario</a:t>
                      </a:r>
                      <a:endParaRPr lang="es-AR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3°</a:t>
                      </a:r>
                      <a:r>
                        <a:rPr lang="es-AR" baseline="0" dirty="0" smtClean="0"/>
                        <a:t> grado (Muestral)</a:t>
                      </a:r>
                      <a:endParaRPr lang="es-AR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LENGUA</a:t>
                      </a:r>
                      <a:endParaRPr lang="es-AR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MATEMÁTICA</a:t>
                      </a:r>
                      <a:endParaRPr lang="es-AR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solidFill>
                            <a:schemeClr val="bg1"/>
                          </a:solidFill>
                        </a:rPr>
                        <a:t>6°</a:t>
                      </a:r>
                      <a:r>
                        <a:rPr lang="es-AR" b="1" baseline="0" dirty="0" smtClean="0">
                          <a:solidFill>
                            <a:schemeClr val="bg1"/>
                          </a:solidFill>
                        </a:rPr>
                        <a:t> grado (Censal)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solidFill>
                            <a:schemeClr val="bg1"/>
                          </a:solidFill>
                        </a:rPr>
                        <a:t>LENGUA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solidFill>
                            <a:schemeClr val="bg1"/>
                          </a:solidFill>
                        </a:rPr>
                        <a:t>MATEMÁTICA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99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2800" b="1" dirty="0" smtClean="0"/>
              <a:t>ESCUELAS PARTICIPANTES Y ESTUDIANTES RESPONDIENTES.</a:t>
            </a:r>
            <a:endParaRPr lang="es-AR" sz="4400" b="1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149497"/>
              </p:ext>
            </p:extLst>
          </p:nvPr>
        </p:nvGraphicFramePr>
        <p:xfrm>
          <a:off x="179512" y="2170670"/>
          <a:ext cx="8719541" cy="15841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84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6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82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70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485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9705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8793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6676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4852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9705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1823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97054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87937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352039">
                <a:tc rowSpan="3">
                  <a:txBody>
                    <a:bodyPr/>
                    <a:lstStyle/>
                    <a:p>
                      <a:pPr algn="ctr" fontAlgn="b"/>
                      <a:endParaRPr lang="es-A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s-AR" sz="1400" u="none" strike="noStrike" dirty="0">
                          <a:effectLst/>
                        </a:rPr>
                        <a:t>Tasa de escuelas participantes*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Tasa de alumnos respondientes**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203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Estatal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Privado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Total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Estatal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Privado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Total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964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Absoluto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%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Absoluto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%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Absoluto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%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Absoluto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%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Absoluto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%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Absoluto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%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0457">
                <a:tc>
                  <a:txBody>
                    <a:bodyPr/>
                    <a:lstStyle/>
                    <a:p>
                      <a:pPr algn="ctr" fontAlgn="b"/>
                      <a:r>
                        <a:rPr lang="es-AR" sz="1600" b="1" u="none" strike="noStrike" dirty="0">
                          <a:effectLst/>
                        </a:rPr>
                        <a:t>NIVEL PRIMARIO 6°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1410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86,6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272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97,5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b="1" u="none" strike="noStrike" dirty="0">
                          <a:effectLst/>
                        </a:rPr>
                        <a:t>1682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b="1" u="none" strike="noStrike" dirty="0" smtClean="0">
                          <a:effectLst/>
                        </a:rPr>
                        <a:t>88,2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36943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82,5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13832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89,9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50775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 dirty="0">
                          <a:effectLst/>
                        </a:rPr>
                        <a:t>84,4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2759518" y="4293096"/>
            <a:ext cx="5988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dirty="0" smtClean="0"/>
              <a:t>*Escuelas participantes: Al menos un estudiante respondió el 50% o más de alguna evaluación.</a:t>
            </a:r>
            <a:endParaRPr lang="es-AR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759518" y="4591980"/>
            <a:ext cx="5337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dirty="0" smtClean="0"/>
              <a:t>**Alumno respondiente: Alumno que respondió el 50% o más de alguna evaluación.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8684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013446"/>
            <a:ext cx="5976664" cy="5799930"/>
          </a:xfrm>
          <a:prstGeom prst="rect">
            <a:avLst/>
          </a:prstGeom>
        </p:spPr>
      </p:pic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-245422"/>
            <a:ext cx="8079581" cy="1658198"/>
          </a:xfrm>
        </p:spPr>
        <p:txBody>
          <a:bodyPr>
            <a:normAutofit/>
          </a:bodyPr>
          <a:lstStyle/>
          <a:p>
            <a:pPr algn="ctr"/>
            <a:r>
              <a:rPr lang="es-AR" sz="2500" b="1" dirty="0" smtClean="0">
                <a:solidFill>
                  <a:srgbClr val="0070C0"/>
                </a:solidFill>
              </a:rPr>
              <a:t>6</a:t>
            </a:r>
            <a:r>
              <a:rPr lang="es-AR" sz="25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500" b="1" dirty="0" smtClean="0">
                <a:solidFill>
                  <a:srgbClr val="0070C0"/>
                </a:solidFill>
              </a:rPr>
              <a:t> GRADO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PORCENTAJE DE RESPONDIENTES</a:t>
            </a:r>
            <a:endParaRPr lang="es-AR" sz="25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79340" y="2924944"/>
            <a:ext cx="2222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≥ (%Total Córdoba)</a:t>
            </a:r>
            <a:endParaRPr lang="es-AR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79340" y="3312802"/>
            <a:ext cx="2477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Córdoba) y </a:t>
            </a:r>
            <a:r>
              <a:rPr lang="es-AR" sz="1400" dirty="0"/>
              <a:t> </a:t>
            </a:r>
            <a:r>
              <a:rPr lang="es-AR" sz="1400" dirty="0" smtClean="0"/>
              <a:t>   (%Dpto) ≥ (%Total Córdoba - DE)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8051" y="3960293"/>
            <a:ext cx="247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 -DE)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14" y="2974044"/>
            <a:ext cx="200053" cy="20957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14" y="3474385"/>
            <a:ext cx="181000" cy="2000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0" y="4015062"/>
            <a:ext cx="190527" cy="1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3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969116"/>
            <a:ext cx="5517232" cy="551723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 rot="5400000">
            <a:off x="4170598" y="-4004288"/>
            <a:ext cx="923330" cy="90234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PORCENTAJES DE ESTUDIANTES RESPONDIENTES, POR DEPARTAMENTO</a:t>
            </a:r>
            <a:endParaRPr lang="es-AR" sz="2800" b="1" dirty="0">
              <a:solidFill>
                <a:srgbClr val="0070C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79340" y="2924944"/>
            <a:ext cx="2222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≥ (%Total Córdoba)</a:t>
            </a:r>
            <a:endParaRPr lang="es-AR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79340" y="3312802"/>
            <a:ext cx="2477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Córdoba) y </a:t>
            </a:r>
            <a:r>
              <a:rPr lang="es-AR" sz="1400" dirty="0"/>
              <a:t> </a:t>
            </a:r>
            <a:r>
              <a:rPr lang="es-AR" sz="1400" dirty="0" smtClean="0"/>
              <a:t>   (%Dpto) ≥ (%Total Córdoba - DE)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8051" y="3960293"/>
            <a:ext cx="247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 -DE)</a:t>
            </a:r>
          </a:p>
        </p:txBody>
      </p:sp>
      <p:sp>
        <p:nvSpPr>
          <p:cNvPr id="11" name="Elipse 10"/>
          <p:cNvSpPr/>
          <p:nvPr/>
        </p:nvSpPr>
        <p:spPr>
          <a:xfrm>
            <a:off x="120525" y="2940242"/>
            <a:ext cx="288032" cy="30777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/>
          <p:cNvSpPr/>
          <p:nvPr/>
        </p:nvSpPr>
        <p:spPr>
          <a:xfrm>
            <a:off x="91308" y="3425278"/>
            <a:ext cx="288032" cy="30777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Elipse 12"/>
          <p:cNvSpPr/>
          <p:nvPr/>
        </p:nvSpPr>
        <p:spPr>
          <a:xfrm>
            <a:off x="120525" y="3948354"/>
            <a:ext cx="288032" cy="3077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7099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99" y="0"/>
            <a:ext cx="8079581" cy="1658198"/>
          </a:xfrm>
        </p:spPr>
        <p:txBody>
          <a:bodyPr>
            <a:normAutofit/>
          </a:bodyPr>
          <a:lstStyle/>
          <a:p>
            <a:pPr algn="ctr"/>
            <a:r>
              <a:rPr lang="es-AR" sz="2500" b="1" dirty="0">
                <a:solidFill>
                  <a:srgbClr val="0070C0"/>
                </a:solidFill>
              </a:rPr>
              <a:t>6</a:t>
            </a:r>
            <a:r>
              <a:rPr lang="es-AR" sz="2500" b="1" baseline="30000" dirty="0">
                <a:solidFill>
                  <a:srgbClr val="0070C0"/>
                </a:solidFill>
              </a:rPr>
              <a:t>TO</a:t>
            </a:r>
            <a:r>
              <a:rPr lang="es-AR" sz="2500" b="1" dirty="0">
                <a:solidFill>
                  <a:srgbClr val="0070C0"/>
                </a:solidFill>
              </a:rPr>
              <a:t> GRADO </a:t>
            </a:r>
            <a:r>
              <a:rPr lang="es-AR" sz="2500" b="1" dirty="0" smtClean="0">
                <a:solidFill>
                  <a:srgbClr val="0070C0"/>
                </a:solidFill>
              </a:rPr>
              <a:t/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RESULTADOS PROVINCIALES DEL </a:t>
            </a:r>
            <a:r>
              <a:rPr lang="es-AR" sz="2500" b="1" dirty="0" smtClean="0">
                <a:solidFill>
                  <a:srgbClr val="0070C0"/>
                </a:solidFill>
              </a:rPr>
              <a:t>NIVEL PRIMARIO  </a:t>
            </a:r>
            <a:r>
              <a:rPr lang="es-AR" sz="2500" b="1" dirty="0" smtClean="0"/>
              <a:t>APRENDER 2016</a:t>
            </a:r>
            <a:endParaRPr lang="es-AR" sz="2500" b="1" dirty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4222248418"/>
              </p:ext>
            </p:extLst>
          </p:nvPr>
        </p:nvGraphicFramePr>
        <p:xfrm>
          <a:off x="428596" y="1357298"/>
          <a:ext cx="850112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204617" y="3640378"/>
            <a:ext cx="648072" cy="369332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74,4</a:t>
            </a:r>
            <a:endParaRPr lang="es-AR" b="1" dirty="0"/>
          </a:p>
        </p:txBody>
      </p:sp>
      <p:sp>
        <p:nvSpPr>
          <p:cNvPr id="5" name="Cerrar llave 4"/>
          <p:cNvSpPr/>
          <p:nvPr/>
        </p:nvSpPr>
        <p:spPr>
          <a:xfrm>
            <a:off x="3923928" y="2636912"/>
            <a:ext cx="144016" cy="237626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7833277" y="3561237"/>
            <a:ext cx="648072" cy="369332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67,6</a:t>
            </a:r>
            <a:endParaRPr lang="es-AR" b="1" dirty="0"/>
          </a:p>
        </p:txBody>
      </p:sp>
      <p:sp>
        <p:nvSpPr>
          <p:cNvPr id="7" name="Cerrar llave 6"/>
          <p:cNvSpPr/>
          <p:nvPr/>
        </p:nvSpPr>
        <p:spPr>
          <a:xfrm>
            <a:off x="7643831" y="2636912"/>
            <a:ext cx="168529" cy="216024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3186665" y="1471457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85720" y="71414"/>
            <a:ext cx="8643998" cy="1143000"/>
          </a:xfrm>
        </p:spPr>
        <p:txBody>
          <a:bodyPr>
            <a:noAutofit/>
          </a:bodyPr>
          <a:lstStyle/>
          <a:p>
            <a:pPr algn="ctr"/>
            <a:r>
              <a:rPr lang="es-AR" sz="2500" b="1" dirty="0">
                <a:solidFill>
                  <a:srgbClr val="0070C0"/>
                </a:solidFill>
              </a:rPr>
              <a:t>6</a:t>
            </a:r>
            <a:r>
              <a:rPr lang="es-AR" sz="2500" b="1" baseline="30000" dirty="0">
                <a:solidFill>
                  <a:srgbClr val="0070C0"/>
                </a:solidFill>
              </a:rPr>
              <a:t>TO</a:t>
            </a:r>
            <a:r>
              <a:rPr lang="es-AR" sz="2500" b="1" dirty="0">
                <a:solidFill>
                  <a:srgbClr val="0070C0"/>
                </a:solidFill>
              </a:rPr>
              <a:t> GRADO </a:t>
            </a:r>
            <a:r>
              <a:rPr lang="es-AR" sz="2500" b="1" dirty="0" smtClean="0">
                <a:solidFill>
                  <a:srgbClr val="0070C0"/>
                </a:solidFill>
              </a:rPr>
              <a:t>- </a:t>
            </a:r>
            <a:r>
              <a:rPr lang="es-AR" sz="2500" b="1" dirty="0">
                <a:solidFill>
                  <a:srgbClr val="0070C0"/>
                </a:solidFill>
              </a:rPr>
              <a:t>LENGUA</a:t>
            </a:r>
            <a:r>
              <a:rPr lang="es-AR" sz="2500" b="1" dirty="0" smtClean="0">
                <a:solidFill>
                  <a:srgbClr val="0070C0"/>
                </a:solidFill>
              </a:rPr>
              <a:t/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RESULTADOS PROVINCIALES </a:t>
            </a:r>
            <a:r>
              <a:rPr lang="es-AR" sz="2500" b="1" dirty="0" smtClean="0">
                <a:solidFill>
                  <a:srgbClr val="0070C0"/>
                </a:solidFill>
              </a:rPr>
              <a:t>NIVEL PRIMARIO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EN RELACIÓN A LOS RESULTADOS GENERALES NACIONALES </a:t>
            </a:r>
            <a:endParaRPr lang="es-AR" sz="2500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1643223334"/>
              </p:ext>
            </p:extLst>
          </p:nvPr>
        </p:nvGraphicFramePr>
        <p:xfrm>
          <a:off x="214282" y="1214422"/>
          <a:ext cx="871543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979404" y="3572627"/>
            <a:ext cx="648072" cy="369332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74,4</a:t>
            </a:r>
            <a:endParaRPr lang="es-AR" b="1" dirty="0"/>
          </a:p>
        </p:txBody>
      </p:sp>
      <p:sp>
        <p:nvSpPr>
          <p:cNvPr id="7" name="Cerrar llave 6"/>
          <p:cNvSpPr/>
          <p:nvPr/>
        </p:nvSpPr>
        <p:spPr>
          <a:xfrm>
            <a:off x="3779912" y="2420888"/>
            <a:ext cx="144016" cy="25922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7884368" y="3424354"/>
            <a:ext cx="648072" cy="369332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66,8</a:t>
            </a:r>
            <a:endParaRPr lang="es-AR" b="1" dirty="0"/>
          </a:p>
        </p:txBody>
      </p:sp>
      <p:sp>
        <p:nvSpPr>
          <p:cNvPr id="9" name="Cerrar llave 8"/>
          <p:cNvSpPr/>
          <p:nvPr/>
        </p:nvSpPr>
        <p:spPr>
          <a:xfrm>
            <a:off x="7604913" y="2420888"/>
            <a:ext cx="135439" cy="237626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3186665" y="1471457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14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s-AR" sz="2500" b="1" cap="all" dirty="0">
                <a:solidFill>
                  <a:srgbClr val="0070C0"/>
                </a:solidFill>
              </a:rPr>
              <a:t>6</a:t>
            </a:r>
            <a:r>
              <a:rPr lang="es-AR" sz="2500" b="1" cap="all" baseline="30000" dirty="0">
                <a:solidFill>
                  <a:srgbClr val="0070C0"/>
                </a:solidFill>
              </a:rPr>
              <a:t>to </a:t>
            </a:r>
            <a:r>
              <a:rPr lang="es-AR" sz="2500" b="1" cap="all" dirty="0">
                <a:solidFill>
                  <a:srgbClr val="0070C0"/>
                </a:solidFill>
              </a:rPr>
              <a:t>grado </a:t>
            </a:r>
            <a:r>
              <a:rPr lang="es-AR" sz="2500" b="1" cap="all" dirty="0" smtClean="0">
                <a:solidFill>
                  <a:srgbClr val="0070C0"/>
                </a:solidFill>
              </a:rPr>
              <a:t>- </a:t>
            </a:r>
            <a:r>
              <a:rPr lang="es-AR" sz="2500" b="1" cap="all" dirty="0">
                <a:solidFill>
                  <a:srgbClr val="0070C0"/>
                </a:solidFill>
              </a:rPr>
              <a:t>LENGUA</a:t>
            </a:r>
            <a:r>
              <a:rPr lang="es-AR" sz="2500" b="1" cap="all" dirty="0" smtClean="0">
                <a:solidFill>
                  <a:srgbClr val="0070C0"/>
                </a:solidFill>
              </a:rPr>
              <a:t/>
            </a:r>
            <a:br>
              <a:rPr lang="es-AR" sz="2500" b="1" cap="all" dirty="0" smtClean="0">
                <a:solidFill>
                  <a:srgbClr val="0070C0"/>
                </a:solidFill>
              </a:rPr>
            </a:br>
            <a:r>
              <a:rPr lang="es-AR" sz="2500" b="1" cap="all" dirty="0" smtClean="0"/>
              <a:t>RESULTADOS PROVINCIALES </a:t>
            </a:r>
            <a:r>
              <a:rPr lang="es-AR" sz="2500" b="1" cap="all" dirty="0" smtClean="0">
                <a:solidFill>
                  <a:srgbClr val="0070C0"/>
                </a:solidFill>
              </a:rPr>
              <a:t>NIVEL PRIMARIO </a:t>
            </a:r>
            <a:br>
              <a:rPr lang="es-AR" sz="2500" b="1" cap="all" dirty="0" smtClean="0">
                <a:solidFill>
                  <a:srgbClr val="0070C0"/>
                </a:solidFill>
              </a:rPr>
            </a:br>
            <a:r>
              <a:rPr lang="es-AR" sz="2500" b="1" cap="all" dirty="0" smtClean="0"/>
              <a:t>EN RELACIÓN A LOS RESULTADOS DE  </a:t>
            </a:r>
            <a:r>
              <a:rPr lang="es-AR" sz="2500" b="1" cap="all" dirty="0" smtClean="0">
                <a:solidFill>
                  <a:srgbClr val="0070C0"/>
                </a:solidFill>
              </a:rPr>
              <a:t>OTRAS PROVINCIAS</a:t>
            </a:r>
            <a:endParaRPr lang="es-AR" sz="2500" b="1" cap="all" dirty="0">
              <a:solidFill>
                <a:srgbClr val="0070C0"/>
              </a:solidFill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680235"/>
              </p:ext>
            </p:extLst>
          </p:nvPr>
        </p:nvGraphicFramePr>
        <p:xfrm>
          <a:off x="467544" y="1052736"/>
          <a:ext cx="828092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474944" y="3419127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b="1" dirty="0" smtClean="0"/>
              <a:t>74,4</a:t>
            </a:r>
            <a:endParaRPr lang="es-AR" sz="1400" b="1" dirty="0"/>
          </a:p>
        </p:txBody>
      </p:sp>
      <p:sp>
        <p:nvSpPr>
          <p:cNvPr id="7" name="Cerrar llave 6"/>
          <p:cNvSpPr/>
          <p:nvPr/>
        </p:nvSpPr>
        <p:spPr>
          <a:xfrm>
            <a:off x="2275087" y="2276872"/>
            <a:ext cx="128815" cy="25922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errar llave 8"/>
          <p:cNvSpPr/>
          <p:nvPr/>
        </p:nvSpPr>
        <p:spPr>
          <a:xfrm>
            <a:off x="3762265" y="2276872"/>
            <a:ext cx="144016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3906281" y="3193231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b="1" dirty="0" smtClean="0"/>
              <a:t>64</a:t>
            </a:r>
            <a:endParaRPr lang="es-AR" sz="1400" b="1" dirty="0"/>
          </a:p>
        </p:txBody>
      </p:sp>
      <p:sp>
        <p:nvSpPr>
          <p:cNvPr id="11" name="Cerrar llave 10"/>
          <p:cNvSpPr/>
          <p:nvPr/>
        </p:nvSpPr>
        <p:spPr>
          <a:xfrm>
            <a:off x="5148063" y="2276871"/>
            <a:ext cx="261111" cy="226441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CuadroTexto 11"/>
          <p:cNvSpPr txBox="1"/>
          <p:nvPr/>
        </p:nvSpPr>
        <p:spPr>
          <a:xfrm>
            <a:off x="5371431" y="3265239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b="1" dirty="0" smtClean="0"/>
              <a:t>68</a:t>
            </a:r>
            <a:endParaRPr lang="es-AR" sz="1400" b="1" dirty="0"/>
          </a:p>
        </p:txBody>
      </p:sp>
      <p:sp>
        <p:nvSpPr>
          <p:cNvPr id="13" name="Cerrar llave 12"/>
          <p:cNvSpPr/>
          <p:nvPr/>
        </p:nvSpPr>
        <p:spPr>
          <a:xfrm>
            <a:off x="6650443" y="2276871"/>
            <a:ext cx="144016" cy="226441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6794459" y="3265239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b="1" dirty="0" smtClean="0"/>
              <a:t>67</a:t>
            </a:r>
            <a:endParaRPr lang="es-AR" sz="1400" b="1" dirty="0"/>
          </a:p>
        </p:txBody>
      </p:sp>
      <p:sp>
        <p:nvSpPr>
          <p:cNvPr id="15" name="Cerrar llave 14"/>
          <p:cNvSpPr/>
          <p:nvPr/>
        </p:nvSpPr>
        <p:spPr>
          <a:xfrm>
            <a:off x="8081780" y="2276870"/>
            <a:ext cx="144016" cy="273630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CuadroTexto 15"/>
          <p:cNvSpPr txBox="1"/>
          <p:nvPr/>
        </p:nvSpPr>
        <p:spPr>
          <a:xfrm>
            <a:off x="8225796" y="3481263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400" b="1" dirty="0" smtClean="0"/>
              <a:t>80</a:t>
            </a:r>
            <a:endParaRPr lang="es-AR" sz="1400" b="1" dirty="0"/>
          </a:p>
        </p:txBody>
      </p:sp>
    </p:spTree>
    <p:extLst>
      <p:ext uri="{BB962C8B-B14F-4D97-AF65-F5344CB8AC3E}">
        <p14:creationId xmlns:p14="http://schemas.microsoft.com/office/powerpoint/2010/main" val="132118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14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s-AR" sz="2500" b="1" cap="all" dirty="0">
                <a:solidFill>
                  <a:srgbClr val="0070C0"/>
                </a:solidFill>
              </a:rPr>
              <a:t>6</a:t>
            </a:r>
            <a:r>
              <a:rPr lang="es-AR" sz="2500" b="1" cap="all" baseline="30000" dirty="0">
                <a:solidFill>
                  <a:srgbClr val="0070C0"/>
                </a:solidFill>
              </a:rPr>
              <a:t>to</a:t>
            </a:r>
            <a:r>
              <a:rPr lang="es-AR" sz="2500" b="1" cap="all" dirty="0">
                <a:solidFill>
                  <a:srgbClr val="0070C0"/>
                </a:solidFill>
              </a:rPr>
              <a:t> grado </a:t>
            </a:r>
            <a:r>
              <a:rPr lang="es-AR" sz="2500" b="1" cap="all" dirty="0" smtClean="0">
                <a:solidFill>
                  <a:srgbClr val="0070C0"/>
                </a:solidFill>
              </a:rPr>
              <a:t>- </a:t>
            </a:r>
            <a:r>
              <a:rPr lang="es-AR" sz="2500" b="1" cap="all" dirty="0">
                <a:solidFill>
                  <a:srgbClr val="0070C0"/>
                </a:solidFill>
              </a:rPr>
              <a:t>MATEMÁTICA </a:t>
            </a:r>
            <a:r>
              <a:rPr lang="es-AR" sz="2500" b="1" cap="all" dirty="0" smtClean="0">
                <a:solidFill>
                  <a:srgbClr val="0070C0"/>
                </a:solidFill>
              </a:rPr>
              <a:t/>
            </a:r>
            <a:br>
              <a:rPr lang="es-AR" sz="2500" b="1" cap="all" dirty="0" smtClean="0">
                <a:solidFill>
                  <a:srgbClr val="0070C0"/>
                </a:solidFill>
              </a:rPr>
            </a:br>
            <a:r>
              <a:rPr lang="es-AR" sz="2500" b="1" cap="all" dirty="0" smtClean="0"/>
              <a:t>RESULTADOS PROVINCIALES </a:t>
            </a:r>
            <a:r>
              <a:rPr lang="es-AR" sz="2500" b="1" cap="all" dirty="0" smtClean="0">
                <a:solidFill>
                  <a:srgbClr val="0070C0"/>
                </a:solidFill>
              </a:rPr>
              <a:t>NIVEL PRIMARIO </a:t>
            </a:r>
            <a:br>
              <a:rPr lang="es-AR" sz="2500" b="1" cap="all" dirty="0" smtClean="0">
                <a:solidFill>
                  <a:srgbClr val="0070C0"/>
                </a:solidFill>
              </a:rPr>
            </a:br>
            <a:r>
              <a:rPr lang="es-AR" sz="2500" b="1" cap="all" dirty="0" smtClean="0"/>
              <a:t>EN RELACIÓN A LOS RESULTADOS GENERALES NACIONALES </a:t>
            </a:r>
            <a:endParaRPr lang="es-AR" sz="2500" dirty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4278219768"/>
              </p:ext>
            </p:extLst>
          </p:nvPr>
        </p:nvGraphicFramePr>
        <p:xfrm>
          <a:off x="285720" y="1142984"/>
          <a:ext cx="8643998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9"/>
          <p:cNvSpPr txBox="1"/>
          <p:nvPr/>
        </p:nvSpPr>
        <p:spPr>
          <a:xfrm>
            <a:off x="3079508" y="1321023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14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s-AR" sz="2500" b="1" cap="all" dirty="0">
                <a:solidFill>
                  <a:srgbClr val="0070C0"/>
                </a:solidFill>
              </a:rPr>
              <a:t>6</a:t>
            </a:r>
            <a:r>
              <a:rPr lang="es-AR" sz="2500" b="1" cap="all" baseline="30000" dirty="0">
                <a:solidFill>
                  <a:srgbClr val="0070C0"/>
                </a:solidFill>
              </a:rPr>
              <a:t>to</a:t>
            </a:r>
            <a:r>
              <a:rPr lang="es-AR" sz="2500" b="1" cap="all" dirty="0">
                <a:solidFill>
                  <a:srgbClr val="0070C0"/>
                </a:solidFill>
              </a:rPr>
              <a:t> </a:t>
            </a:r>
            <a:r>
              <a:rPr lang="es-AR" sz="2500" b="1" cap="all" dirty="0" smtClean="0">
                <a:solidFill>
                  <a:srgbClr val="0070C0"/>
                </a:solidFill>
              </a:rPr>
              <a:t>grado - </a:t>
            </a:r>
            <a:r>
              <a:rPr lang="es-AR" sz="2500" b="1" cap="all" dirty="0">
                <a:solidFill>
                  <a:srgbClr val="0070C0"/>
                </a:solidFill>
              </a:rPr>
              <a:t>MATEMÁTICA</a:t>
            </a:r>
            <a:r>
              <a:rPr lang="es-AR" sz="2500" b="1" cap="all" dirty="0" smtClean="0">
                <a:solidFill>
                  <a:srgbClr val="0070C0"/>
                </a:solidFill>
              </a:rPr>
              <a:t> </a:t>
            </a:r>
            <a:br>
              <a:rPr lang="es-AR" sz="2500" b="1" cap="all" dirty="0" smtClean="0">
                <a:solidFill>
                  <a:srgbClr val="0070C0"/>
                </a:solidFill>
              </a:rPr>
            </a:br>
            <a:r>
              <a:rPr lang="es-AR" sz="2500" b="1" cap="all" dirty="0" smtClean="0"/>
              <a:t>RESULTADOS PROVINCIALES </a:t>
            </a:r>
            <a:r>
              <a:rPr lang="es-AR" sz="2500" b="1" cap="all" dirty="0" smtClean="0">
                <a:solidFill>
                  <a:srgbClr val="0070C0"/>
                </a:solidFill>
              </a:rPr>
              <a:t>NIVEL PRIMARIO </a:t>
            </a:r>
            <a:br>
              <a:rPr lang="es-AR" sz="2500" b="1" cap="all" dirty="0" smtClean="0">
                <a:solidFill>
                  <a:srgbClr val="0070C0"/>
                </a:solidFill>
              </a:rPr>
            </a:br>
            <a:r>
              <a:rPr lang="es-AR" sz="2500" b="1" cap="all" dirty="0" smtClean="0"/>
              <a:t>EN RELACIÓN A LOS RESULTADOS DE  </a:t>
            </a:r>
            <a:r>
              <a:rPr lang="es-AR" sz="2500" b="1" cap="all" dirty="0" smtClean="0">
                <a:solidFill>
                  <a:srgbClr val="0070C0"/>
                </a:solidFill>
              </a:rPr>
              <a:t>OTRAS PROVINCIAS</a:t>
            </a:r>
            <a:endParaRPr lang="es-AR" sz="2500" b="1" cap="all" dirty="0">
              <a:solidFill>
                <a:srgbClr val="0070C0"/>
              </a:solidFill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449443"/>
              </p:ext>
            </p:extLst>
          </p:nvPr>
        </p:nvGraphicFramePr>
        <p:xfrm>
          <a:off x="467544" y="980728"/>
          <a:ext cx="792088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3"/>
          <p:cNvSpPr txBox="1"/>
          <p:nvPr/>
        </p:nvSpPr>
        <p:spPr>
          <a:xfrm>
            <a:off x="2411760" y="314966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67,6</a:t>
            </a:r>
            <a:endParaRPr lang="es-AR" sz="1400" b="1" dirty="0"/>
          </a:p>
        </p:txBody>
      </p:sp>
      <p:sp>
        <p:nvSpPr>
          <p:cNvPr id="7" name="Cerrar llave 6"/>
          <p:cNvSpPr/>
          <p:nvPr/>
        </p:nvSpPr>
        <p:spPr>
          <a:xfrm>
            <a:off x="2260402" y="2150666"/>
            <a:ext cx="72007" cy="236715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8" name="CuadroTexto 3"/>
          <p:cNvSpPr txBox="1"/>
          <p:nvPr/>
        </p:nvSpPr>
        <p:spPr>
          <a:xfrm>
            <a:off x="3787254" y="2924944"/>
            <a:ext cx="568729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56</a:t>
            </a:r>
            <a:endParaRPr lang="es-AR" sz="1400" b="1" dirty="0"/>
          </a:p>
        </p:txBody>
      </p:sp>
      <p:sp>
        <p:nvSpPr>
          <p:cNvPr id="9" name="Cerrar llave 8"/>
          <p:cNvSpPr/>
          <p:nvPr/>
        </p:nvSpPr>
        <p:spPr>
          <a:xfrm>
            <a:off x="3635896" y="2150666"/>
            <a:ext cx="72008" cy="185439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0" name="CuadroTexto 3"/>
          <p:cNvSpPr txBox="1"/>
          <p:nvPr/>
        </p:nvSpPr>
        <p:spPr>
          <a:xfrm>
            <a:off x="5148064" y="3049215"/>
            <a:ext cx="496714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62</a:t>
            </a:r>
            <a:endParaRPr lang="es-AR" sz="1400" b="1" dirty="0"/>
          </a:p>
        </p:txBody>
      </p:sp>
      <p:sp>
        <p:nvSpPr>
          <p:cNvPr id="11" name="Cerrar llave 10"/>
          <p:cNvSpPr/>
          <p:nvPr/>
        </p:nvSpPr>
        <p:spPr>
          <a:xfrm>
            <a:off x="5018412" y="2150666"/>
            <a:ext cx="129652" cy="207042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" name="CuadroTexto 3"/>
          <p:cNvSpPr txBox="1"/>
          <p:nvPr/>
        </p:nvSpPr>
        <p:spPr>
          <a:xfrm>
            <a:off x="6522902" y="2924944"/>
            <a:ext cx="403214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57</a:t>
            </a:r>
            <a:endParaRPr lang="es-AR" sz="1400" b="1" dirty="0"/>
          </a:p>
        </p:txBody>
      </p:sp>
      <p:sp>
        <p:nvSpPr>
          <p:cNvPr id="13" name="Cerrar llave 12"/>
          <p:cNvSpPr/>
          <p:nvPr/>
        </p:nvSpPr>
        <p:spPr>
          <a:xfrm>
            <a:off x="6393250" y="2150666"/>
            <a:ext cx="65322" cy="192640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4" name="CuadroTexto 3"/>
          <p:cNvSpPr txBox="1"/>
          <p:nvPr/>
        </p:nvSpPr>
        <p:spPr>
          <a:xfrm>
            <a:off x="7971973" y="3356992"/>
            <a:ext cx="403214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67</a:t>
            </a:r>
            <a:endParaRPr lang="es-AR" sz="1400" b="1" dirty="0"/>
          </a:p>
        </p:txBody>
      </p:sp>
      <p:sp>
        <p:nvSpPr>
          <p:cNvPr id="15" name="Cerrar llave 14"/>
          <p:cNvSpPr/>
          <p:nvPr/>
        </p:nvSpPr>
        <p:spPr>
          <a:xfrm>
            <a:off x="7816774" y="2135576"/>
            <a:ext cx="90869" cy="266157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479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14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s-AR" sz="2500" b="1" cap="all" dirty="0">
                <a:solidFill>
                  <a:srgbClr val="0070C0"/>
                </a:solidFill>
              </a:rPr>
              <a:t>6</a:t>
            </a:r>
            <a:r>
              <a:rPr lang="es-AR" sz="2500" b="1" cap="all" baseline="30000" dirty="0">
                <a:solidFill>
                  <a:srgbClr val="0070C0"/>
                </a:solidFill>
              </a:rPr>
              <a:t>to</a:t>
            </a:r>
            <a:r>
              <a:rPr lang="es-AR" sz="2500" b="1" cap="all" dirty="0">
                <a:solidFill>
                  <a:srgbClr val="0070C0"/>
                </a:solidFill>
              </a:rPr>
              <a:t> grado </a:t>
            </a:r>
            <a:br>
              <a:rPr lang="es-AR" sz="2500" b="1" cap="all" dirty="0">
                <a:solidFill>
                  <a:srgbClr val="0070C0"/>
                </a:solidFill>
              </a:rPr>
            </a:br>
            <a:r>
              <a:rPr lang="es-AR" sz="2500" b="1" cap="all" dirty="0" smtClean="0"/>
              <a:t>COMPARACIÓN del </a:t>
            </a:r>
            <a:r>
              <a:rPr lang="es-AR" sz="2500" b="1" cap="all" dirty="0" smtClean="0">
                <a:solidFill>
                  <a:srgbClr val="0070C0"/>
                </a:solidFill>
              </a:rPr>
              <a:t>nivel primario </a:t>
            </a:r>
            <a:r>
              <a:rPr lang="es-AR" sz="2500" b="1" cap="all" dirty="0" smtClean="0"/>
              <a:t>ENTRE NIVELES DE DESEMPEÑO </a:t>
            </a:r>
            <a:br>
              <a:rPr lang="es-AR" sz="2500" b="1" cap="all" dirty="0" smtClean="0"/>
            </a:br>
            <a:r>
              <a:rPr lang="es-AR" sz="2500" b="1" cap="all" dirty="0" smtClean="0">
                <a:solidFill>
                  <a:srgbClr val="0070C0"/>
                </a:solidFill>
              </a:rPr>
              <a:t>ONE 2013 – APRENDER 2016</a:t>
            </a:r>
            <a:endParaRPr lang="es-AR" sz="2500" b="1" cap="all" dirty="0">
              <a:solidFill>
                <a:srgbClr val="0070C0"/>
              </a:solidFill>
            </a:endParaRPr>
          </a:p>
        </p:txBody>
      </p:sp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2434625748"/>
              </p:ext>
            </p:extLst>
          </p:nvPr>
        </p:nvGraphicFramePr>
        <p:xfrm>
          <a:off x="214282" y="1285860"/>
          <a:ext cx="8643998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 rot="16200000">
            <a:off x="2137272" y="2839393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56</a:t>
            </a:r>
            <a:endParaRPr lang="es-AR" sz="1400" b="1" dirty="0"/>
          </a:p>
        </p:txBody>
      </p:sp>
      <p:sp>
        <p:nvSpPr>
          <p:cNvPr id="6" name="Cerrar llave 5"/>
          <p:cNvSpPr/>
          <p:nvPr/>
        </p:nvSpPr>
        <p:spPr>
          <a:xfrm>
            <a:off x="2123729" y="2097737"/>
            <a:ext cx="144015" cy="183531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 rot="16200000">
            <a:off x="3738942" y="3077531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74,4</a:t>
            </a:r>
            <a:endParaRPr lang="es-AR" sz="1400" b="1" dirty="0"/>
          </a:p>
        </p:txBody>
      </p:sp>
      <p:sp>
        <p:nvSpPr>
          <p:cNvPr id="9" name="Cerrar llave 8"/>
          <p:cNvSpPr/>
          <p:nvPr/>
        </p:nvSpPr>
        <p:spPr>
          <a:xfrm>
            <a:off x="3725399" y="2097737"/>
            <a:ext cx="144015" cy="226736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 rot="16200000">
            <a:off x="6942282" y="2695377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48,7</a:t>
            </a:r>
            <a:endParaRPr lang="es-AR" sz="1400" b="1" dirty="0"/>
          </a:p>
        </p:txBody>
      </p:sp>
      <p:sp>
        <p:nvSpPr>
          <p:cNvPr id="11" name="Cerrar llave 10"/>
          <p:cNvSpPr/>
          <p:nvPr/>
        </p:nvSpPr>
        <p:spPr>
          <a:xfrm>
            <a:off x="6928739" y="2097737"/>
            <a:ext cx="144015" cy="154728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" name="CuadroTexto 11"/>
          <p:cNvSpPr txBox="1"/>
          <p:nvPr/>
        </p:nvSpPr>
        <p:spPr>
          <a:xfrm rot="16200000">
            <a:off x="8564046" y="2990751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67,6</a:t>
            </a:r>
            <a:endParaRPr lang="es-AR" sz="1400" b="1" dirty="0"/>
          </a:p>
        </p:txBody>
      </p:sp>
      <p:sp>
        <p:nvSpPr>
          <p:cNvPr id="13" name="Cerrar llave 12"/>
          <p:cNvSpPr/>
          <p:nvPr/>
        </p:nvSpPr>
        <p:spPr>
          <a:xfrm>
            <a:off x="8550503" y="2097737"/>
            <a:ext cx="144015" cy="212335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919" y="2729068"/>
            <a:ext cx="8079581" cy="1243649"/>
          </a:xfrm>
        </p:spPr>
        <p:txBody>
          <a:bodyPr>
            <a:normAutofit fontScale="90000"/>
          </a:bodyPr>
          <a:lstStyle/>
          <a:p>
            <a:pPr algn="ctr"/>
            <a:r>
              <a:rPr lang="es-AR" sz="7350" b="1" dirty="0"/>
              <a:t>Lengua</a:t>
            </a:r>
            <a:r>
              <a:rPr lang="es-AR" dirty="0" smtClean="0"/>
              <a:t> </a:t>
            </a:r>
            <a:br>
              <a:rPr lang="es-AR" dirty="0" smtClean="0"/>
            </a:br>
            <a:r>
              <a:rPr lang="es-AR" dirty="0" smtClean="0"/>
              <a:t>3</a:t>
            </a:r>
            <a:r>
              <a:rPr lang="es-AR" baseline="30000" dirty="0" smtClean="0"/>
              <a:t>ero</a:t>
            </a:r>
            <a:r>
              <a:rPr lang="es-AR" dirty="0" smtClean="0"/>
              <a:t> grado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1758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9503" y="620688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3° GRADO </a:t>
            </a:r>
            <a:r>
              <a:rPr lang="es-AR" sz="2500" b="1" dirty="0" smtClean="0">
                <a:solidFill>
                  <a:srgbClr val="0070C0"/>
                </a:solidFill>
              </a:rPr>
              <a:t> - </a:t>
            </a:r>
            <a:r>
              <a:rPr lang="es-AR" sz="2500" b="1" dirty="0">
                <a:solidFill>
                  <a:srgbClr val="0070C0"/>
                </a:solidFill>
              </a:rPr>
              <a:t>LENGUA </a:t>
            </a:r>
            <a:r>
              <a:rPr lang="es-AR" sz="2500" b="1" dirty="0" smtClean="0">
                <a:solidFill>
                  <a:srgbClr val="0070C0"/>
                </a:solidFill>
              </a:rPr>
              <a:t/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POR DIRECCIONES DE NIVEL </a:t>
            </a:r>
            <a:endParaRPr lang="es-AR" sz="2500" b="1" dirty="0">
              <a:solidFill>
                <a:srgbClr val="0070C0"/>
              </a:solidFill>
            </a:endParaRPr>
          </a:p>
        </p:txBody>
      </p:sp>
      <p:sp>
        <p:nvSpPr>
          <p:cNvPr id="13" name="CuadroTexto 9"/>
          <p:cNvSpPr txBox="1"/>
          <p:nvPr/>
        </p:nvSpPr>
        <p:spPr>
          <a:xfrm>
            <a:off x="3099184" y="1784799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  <p:graphicFrame>
        <p:nvGraphicFramePr>
          <p:cNvPr id="14" name="1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355060"/>
              </p:ext>
            </p:extLst>
          </p:nvPr>
        </p:nvGraphicFramePr>
        <p:xfrm>
          <a:off x="611560" y="1439755"/>
          <a:ext cx="7656665" cy="4869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430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633" y="764704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3° </a:t>
            </a:r>
            <a:r>
              <a:rPr lang="es-AR" sz="2500" b="1" dirty="0" smtClean="0">
                <a:solidFill>
                  <a:srgbClr val="0070C0"/>
                </a:solidFill>
              </a:rPr>
              <a:t>GRADO - LENGUA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SEGÚN ÁMBITO </a:t>
            </a:r>
            <a:br>
              <a:rPr lang="es-AR" sz="2500" b="1" dirty="0" smtClean="0"/>
            </a:br>
            <a:endParaRPr lang="es-AR" sz="25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184336"/>
              </p:ext>
            </p:extLst>
          </p:nvPr>
        </p:nvGraphicFramePr>
        <p:xfrm>
          <a:off x="507207" y="1847541"/>
          <a:ext cx="8065294" cy="406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211190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77,7</a:t>
            </a:r>
            <a:endParaRPr lang="es-AR" sz="1400" b="1" dirty="0"/>
          </a:p>
        </p:txBody>
      </p:sp>
      <p:sp>
        <p:nvSpPr>
          <p:cNvPr id="5" name="Cerrar llave 4"/>
          <p:cNvSpPr/>
          <p:nvPr/>
        </p:nvSpPr>
        <p:spPr>
          <a:xfrm>
            <a:off x="3059832" y="2924944"/>
            <a:ext cx="79350" cy="1980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>
            <a:off x="5346945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73,9</a:t>
            </a:r>
            <a:endParaRPr lang="es-AR" sz="1400" b="1" dirty="0"/>
          </a:p>
        </p:txBody>
      </p:sp>
      <p:sp>
        <p:nvSpPr>
          <p:cNvPr id="8" name="Cerrar llave 7"/>
          <p:cNvSpPr/>
          <p:nvPr/>
        </p:nvSpPr>
        <p:spPr>
          <a:xfrm>
            <a:off x="5195587" y="2924944"/>
            <a:ext cx="79350" cy="1908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7531670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69,6</a:t>
            </a:r>
            <a:endParaRPr lang="es-AR" sz="1400" b="1" dirty="0"/>
          </a:p>
        </p:txBody>
      </p:sp>
      <p:sp>
        <p:nvSpPr>
          <p:cNvPr id="10" name="Cerrar llave 9"/>
          <p:cNvSpPr/>
          <p:nvPr/>
        </p:nvSpPr>
        <p:spPr>
          <a:xfrm>
            <a:off x="7380312" y="2924944"/>
            <a:ext cx="79350" cy="1836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1" name="CuadroTexto 9"/>
          <p:cNvSpPr txBox="1"/>
          <p:nvPr/>
        </p:nvSpPr>
        <p:spPr>
          <a:xfrm>
            <a:off x="3099184" y="1969095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151135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919" y="2729068"/>
            <a:ext cx="8079581" cy="1243649"/>
          </a:xfrm>
        </p:spPr>
        <p:txBody>
          <a:bodyPr>
            <a:normAutofit fontScale="90000"/>
          </a:bodyPr>
          <a:lstStyle/>
          <a:p>
            <a:pPr algn="ctr"/>
            <a:r>
              <a:rPr lang="es-AR" sz="7350" b="1" dirty="0"/>
              <a:t>Lengua</a:t>
            </a:r>
            <a:r>
              <a:rPr lang="es-AR" dirty="0" smtClean="0"/>
              <a:t> </a:t>
            </a:r>
            <a:br>
              <a:rPr lang="es-AR" dirty="0" smtClean="0"/>
            </a:br>
            <a:r>
              <a:rPr lang="es-AR" dirty="0" smtClean="0"/>
              <a:t>6</a:t>
            </a:r>
            <a:r>
              <a:rPr lang="es-AR" baseline="30000" dirty="0"/>
              <a:t>t</a:t>
            </a:r>
            <a:r>
              <a:rPr lang="es-AR" baseline="30000" dirty="0" smtClean="0"/>
              <a:t>o</a:t>
            </a:r>
            <a:r>
              <a:rPr lang="es-AR" dirty="0" smtClean="0"/>
              <a:t> grado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1318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7407221"/>
              </p:ext>
            </p:extLst>
          </p:nvPr>
        </p:nvGraphicFramePr>
        <p:xfrm>
          <a:off x="323528" y="1721484"/>
          <a:ext cx="8367964" cy="4832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5696367"/>
              </p:ext>
            </p:extLst>
          </p:nvPr>
        </p:nvGraphicFramePr>
        <p:xfrm>
          <a:off x="422812" y="1721484"/>
          <a:ext cx="2577088" cy="482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920871"/>
              </p:ext>
            </p:extLst>
          </p:nvPr>
        </p:nvGraphicFramePr>
        <p:xfrm>
          <a:off x="2881430" y="1710278"/>
          <a:ext cx="2608137" cy="4832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3029219"/>
              </p:ext>
            </p:extLst>
          </p:nvPr>
        </p:nvGraphicFramePr>
        <p:xfrm>
          <a:off x="5340048" y="1710278"/>
          <a:ext cx="2608137" cy="4832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632" y="353984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 smtClean="0">
                <a:solidFill>
                  <a:srgbClr val="0070C0"/>
                </a:solidFill>
              </a:rPr>
              <a:t>3° Y 6</a:t>
            </a:r>
            <a:r>
              <a:rPr lang="es-AR" sz="2500" b="1" dirty="0">
                <a:solidFill>
                  <a:srgbClr val="0070C0"/>
                </a:solidFill>
              </a:rPr>
              <a:t>° GRADO </a:t>
            </a:r>
            <a:r>
              <a:rPr lang="es-AR" sz="2500" b="1" dirty="0" smtClean="0">
                <a:solidFill>
                  <a:srgbClr val="0070C0"/>
                </a:solidFill>
              </a:rPr>
              <a:t> - LENGUA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POR DIRECCIONES DE NIVEL, CÓRDOBA </a:t>
            </a:r>
            <a:endParaRPr lang="es-AR" sz="2500" b="1" dirty="0">
              <a:solidFill>
                <a:srgbClr val="0070C0"/>
              </a:solidFill>
            </a:endParaRPr>
          </a:p>
        </p:txBody>
      </p:sp>
      <p:sp>
        <p:nvSpPr>
          <p:cNvPr id="17" name="CuadroTexto 9"/>
          <p:cNvSpPr txBox="1"/>
          <p:nvPr/>
        </p:nvSpPr>
        <p:spPr>
          <a:xfrm>
            <a:off x="3104249" y="1721484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8800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4059" y="548680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6° GRADO </a:t>
            </a:r>
            <a:r>
              <a:rPr lang="es-AR" sz="2500" b="1" dirty="0" smtClean="0">
                <a:solidFill>
                  <a:srgbClr val="0070C0"/>
                </a:solidFill>
              </a:rPr>
              <a:t> - </a:t>
            </a:r>
            <a:r>
              <a:rPr lang="es-AR" sz="2500" b="1" dirty="0">
                <a:solidFill>
                  <a:srgbClr val="0070C0"/>
                </a:solidFill>
              </a:rPr>
              <a:t>LENGUA</a:t>
            </a:r>
            <a:r>
              <a:rPr lang="es-AR" sz="2500" b="1" dirty="0" smtClean="0">
                <a:solidFill>
                  <a:srgbClr val="0070C0"/>
                </a:solidFill>
              </a:rPr>
              <a:t>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SEGÚN ÁMBITO </a:t>
            </a:r>
            <a:br>
              <a:rPr lang="es-AR" sz="2500" b="1" dirty="0" smtClean="0"/>
            </a:br>
            <a:endParaRPr lang="es-AR" sz="25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591886"/>
              </p:ext>
            </p:extLst>
          </p:nvPr>
        </p:nvGraphicFramePr>
        <p:xfrm>
          <a:off x="507207" y="1668619"/>
          <a:ext cx="8065294" cy="4076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285187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75,0</a:t>
            </a:r>
            <a:endParaRPr lang="es-AR" sz="1400" b="1" dirty="0"/>
          </a:p>
        </p:txBody>
      </p:sp>
      <p:sp>
        <p:nvSpPr>
          <p:cNvPr id="6" name="Cerrar llave 5"/>
          <p:cNvSpPr/>
          <p:nvPr/>
        </p:nvSpPr>
        <p:spPr>
          <a:xfrm>
            <a:off x="3131840" y="2852936"/>
            <a:ext cx="153347" cy="1764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>
            <a:off x="5341099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76,9</a:t>
            </a:r>
            <a:endParaRPr lang="es-AR" sz="1400" b="1" dirty="0"/>
          </a:p>
        </p:txBody>
      </p:sp>
      <p:sp>
        <p:nvSpPr>
          <p:cNvPr id="8" name="Cerrar llave 7"/>
          <p:cNvSpPr/>
          <p:nvPr/>
        </p:nvSpPr>
        <p:spPr>
          <a:xfrm>
            <a:off x="5187752" y="2852936"/>
            <a:ext cx="153347" cy="1872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7533659" y="3596185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72,3</a:t>
            </a:r>
            <a:endParaRPr lang="es-AR" sz="1400" b="1" dirty="0"/>
          </a:p>
        </p:txBody>
      </p:sp>
      <p:sp>
        <p:nvSpPr>
          <p:cNvPr id="10" name="Cerrar llave 9"/>
          <p:cNvSpPr/>
          <p:nvPr/>
        </p:nvSpPr>
        <p:spPr>
          <a:xfrm>
            <a:off x="7380312" y="2876105"/>
            <a:ext cx="153347" cy="172819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565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7207" y="805756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3° </a:t>
            </a:r>
            <a:r>
              <a:rPr lang="es-AR" sz="2500" b="1" dirty="0" smtClean="0">
                <a:solidFill>
                  <a:srgbClr val="0070C0"/>
                </a:solidFill>
              </a:rPr>
              <a:t>GRADO - LENGUA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SEGÚN ÁMBITO </a:t>
            </a:r>
            <a:br>
              <a:rPr lang="es-AR" sz="2500" b="1" dirty="0" smtClean="0"/>
            </a:br>
            <a:endParaRPr lang="es-AR" sz="25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3448379"/>
              </p:ext>
            </p:extLst>
          </p:nvPr>
        </p:nvGraphicFramePr>
        <p:xfrm>
          <a:off x="507207" y="1847541"/>
          <a:ext cx="8065294" cy="406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211190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77,7</a:t>
            </a:r>
            <a:endParaRPr lang="es-AR" sz="1400" b="1" dirty="0"/>
          </a:p>
        </p:txBody>
      </p:sp>
      <p:sp>
        <p:nvSpPr>
          <p:cNvPr id="5" name="Cerrar llave 4"/>
          <p:cNvSpPr/>
          <p:nvPr/>
        </p:nvSpPr>
        <p:spPr>
          <a:xfrm>
            <a:off x="3059509" y="2988188"/>
            <a:ext cx="79350" cy="1908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>
            <a:off x="5346945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73,9</a:t>
            </a:r>
            <a:endParaRPr lang="es-AR" sz="1400" b="1" dirty="0"/>
          </a:p>
        </p:txBody>
      </p:sp>
      <p:sp>
        <p:nvSpPr>
          <p:cNvPr id="8" name="Cerrar llave 7"/>
          <p:cNvSpPr/>
          <p:nvPr/>
        </p:nvSpPr>
        <p:spPr>
          <a:xfrm>
            <a:off x="5235634" y="2996944"/>
            <a:ext cx="79350" cy="1836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7531670" y="3573016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69,6</a:t>
            </a:r>
            <a:endParaRPr lang="es-AR" sz="1400" b="1" dirty="0"/>
          </a:p>
        </p:txBody>
      </p:sp>
      <p:sp>
        <p:nvSpPr>
          <p:cNvPr id="10" name="Cerrar llave 9"/>
          <p:cNvSpPr/>
          <p:nvPr/>
        </p:nvSpPr>
        <p:spPr>
          <a:xfrm>
            <a:off x="7380312" y="3050856"/>
            <a:ext cx="79350" cy="1692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1" name="CuadroTexto 9"/>
          <p:cNvSpPr txBox="1"/>
          <p:nvPr/>
        </p:nvSpPr>
        <p:spPr>
          <a:xfrm>
            <a:off x="3099184" y="1969095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135943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919" y="2729068"/>
            <a:ext cx="8079581" cy="1243649"/>
          </a:xfrm>
        </p:spPr>
        <p:txBody>
          <a:bodyPr>
            <a:normAutofit fontScale="90000"/>
          </a:bodyPr>
          <a:lstStyle/>
          <a:p>
            <a:pPr algn="ctr"/>
            <a:r>
              <a:rPr lang="es-AR" sz="7350" b="1" dirty="0"/>
              <a:t>Matemática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3</a:t>
            </a:r>
            <a:r>
              <a:rPr lang="es-AR" baseline="30000" dirty="0" smtClean="0"/>
              <a:t>ero</a:t>
            </a:r>
            <a:r>
              <a:rPr lang="es-AR" dirty="0" smtClean="0"/>
              <a:t> grado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712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9363" y="620688"/>
            <a:ext cx="8320981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3° </a:t>
            </a:r>
            <a:r>
              <a:rPr lang="es-AR" sz="2500" b="1" dirty="0" smtClean="0">
                <a:solidFill>
                  <a:srgbClr val="0070C0"/>
                </a:solidFill>
              </a:rPr>
              <a:t>GRADO - </a:t>
            </a:r>
            <a:r>
              <a:rPr lang="es-AR" sz="2500" b="1" dirty="0">
                <a:solidFill>
                  <a:srgbClr val="0070C0"/>
                </a:solidFill>
              </a:rPr>
              <a:t>MATEMÁTICA</a:t>
            </a:r>
            <a:r>
              <a:rPr lang="es-AR" sz="2500" b="1" dirty="0" smtClean="0">
                <a:solidFill>
                  <a:srgbClr val="0070C0"/>
                </a:solidFill>
              </a:rPr>
              <a:t>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POR DIRECCIONES DE NIVEL  </a:t>
            </a:r>
            <a:endParaRPr lang="es-AR" sz="2500" b="1" dirty="0">
              <a:solidFill>
                <a:srgbClr val="0070C0"/>
              </a:solidFill>
            </a:endParaRPr>
          </a:p>
        </p:txBody>
      </p:sp>
      <p:sp>
        <p:nvSpPr>
          <p:cNvPr id="13" name="CuadroTexto 9"/>
          <p:cNvSpPr txBox="1"/>
          <p:nvPr/>
        </p:nvSpPr>
        <p:spPr>
          <a:xfrm>
            <a:off x="3349852" y="1656405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  <p:graphicFrame>
        <p:nvGraphicFramePr>
          <p:cNvPr id="1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219561"/>
              </p:ext>
            </p:extLst>
          </p:nvPr>
        </p:nvGraphicFramePr>
        <p:xfrm>
          <a:off x="954522" y="1276221"/>
          <a:ext cx="7190977" cy="528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130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148" y="620688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3° </a:t>
            </a:r>
            <a:r>
              <a:rPr lang="es-AR" sz="2500" b="1" dirty="0" smtClean="0">
                <a:solidFill>
                  <a:srgbClr val="0070C0"/>
                </a:solidFill>
              </a:rPr>
              <a:t>GRADO - </a:t>
            </a:r>
            <a:r>
              <a:rPr lang="es-AR" sz="2500" b="1" dirty="0">
                <a:solidFill>
                  <a:srgbClr val="0070C0"/>
                </a:solidFill>
              </a:rPr>
              <a:t>MATEMÁTICA</a:t>
            </a:r>
            <a:r>
              <a:rPr lang="es-AR" sz="2500" b="1" dirty="0" smtClean="0">
                <a:solidFill>
                  <a:srgbClr val="0070C0"/>
                </a:solidFill>
              </a:rPr>
              <a:t>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SEGÚN ÁMBITO</a:t>
            </a:r>
            <a:endParaRPr lang="es-AR" sz="25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429520"/>
              </p:ext>
            </p:extLst>
          </p:nvPr>
        </p:nvGraphicFramePr>
        <p:xfrm>
          <a:off x="507207" y="1562369"/>
          <a:ext cx="8065294" cy="422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357195" y="3599251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75,9</a:t>
            </a:r>
            <a:endParaRPr lang="es-AR" sz="1400" b="1" dirty="0"/>
          </a:p>
        </p:txBody>
      </p:sp>
      <p:sp>
        <p:nvSpPr>
          <p:cNvPr id="6" name="Cerrar llave 5"/>
          <p:cNvSpPr/>
          <p:nvPr/>
        </p:nvSpPr>
        <p:spPr>
          <a:xfrm>
            <a:off x="3203848" y="2780928"/>
            <a:ext cx="153347" cy="19181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>
            <a:off x="5485115" y="3599251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74,5</a:t>
            </a:r>
            <a:endParaRPr lang="es-AR" sz="1400" b="1" dirty="0"/>
          </a:p>
        </p:txBody>
      </p:sp>
      <p:sp>
        <p:nvSpPr>
          <p:cNvPr id="8" name="Cerrar llave 7"/>
          <p:cNvSpPr/>
          <p:nvPr/>
        </p:nvSpPr>
        <p:spPr>
          <a:xfrm>
            <a:off x="5331768" y="2780928"/>
            <a:ext cx="153347" cy="19181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7596336" y="3481263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71,2</a:t>
            </a:r>
            <a:endParaRPr lang="es-AR" sz="1400" b="1" dirty="0"/>
          </a:p>
        </p:txBody>
      </p:sp>
      <p:sp>
        <p:nvSpPr>
          <p:cNvPr id="10" name="Cerrar llave 9"/>
          <p:cNvSpPr/>
          <p:nvPr/>
        </p:nvSpPr>
        <p:spPr>
          <a:xfrm>
            <a:off x="7442989" y="2780928"/>
            <a:ext cx="153347" cy="172819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1" name="CuadroTexto 9"/>
          <p:cNvSpPr txBox="1"/>
          <p:nvPr/>
        </p:nvSpPr>
        <p:spPr>
          <a:xfrm>
            <a:off x="3040075" y="1813602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85282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919" y="2729068"/>
            <a:ext cx="8079581" cy="1243649"/>
          </a:xfrm>
        </p:spPr>
        <p:txBody>
          <a:bodyPr>
            <a:normAutofit fontScale="90000"/>
          </a:bodyPr>
          <a:lstStyle/>
          <a:p>
            <a:pPr algn="ctr"/>
            <a:r>
              <a:rPr lang="es-AR" sz="7350" b="1" dirty="0"/>
              <a:t>Matemática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6</a:t>
            </a:r>
            <a:r>
              <a:rPr lang="es-AR" baseline="30000" dirty="0" smtClean="0"/>
              <a:t>to</a:t>
            </a:r>
            <a:r>
              <a:rPr lang="es-AR" dirty="0" smtClean="0"/>
              <a:t> grado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5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110715"/>
              </p:ext>
            </p:extLst>
          </p:nvPr>
        </p:nvGraphicFramePr>
        <p:xfrm>
          <a:off x="445016" y="2000250"/>
          <a:ext cx="8127484" cy="450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6025404"/>
              </p:ext>
            </p:extLst>
          </p:nvPr>
        </p:nvGraphicFramePr>
        <p:xfrm>
          <a:off x="874829" y="2000249"/>
          <a:ext cx="2401027" cy="4501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8112595"/>
              </p:ext>
            </p:extLst>
          </p:nvPr>
        </p:nvGraphicFramePr>
        <p:xfrm>
          <a:off x="3198912" y="2000249"/>
          <a:ext cx="2429956" cy="4501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838322"/>
              </p:ext>
            </p:extLst>
          </p:nvPr>
        </p:nvGraphicFramePr>
        <p:xfrm>
          <a:off x="5441101" y="2000249"/>
          <a:ext cx="2429956" cy="4501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632" y="908720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 smtClean="0">
                <a:solidFill>
                  <a:srgbClr val="0070C0"/>
                </a:solidFill>
              </a:rPr>
              <a:t>3° Y 6</a:t>
            </a:r>
            <a:r>
              <a:rPr lang="es-AR" sz="2500" b="1" dirty="0">
                <a:solidFill>
                  <a:srgbClr val="0070C0"/>
                </a:solidFill>
              </a:rPr>
              <a:t>° GRADO </a:t>
            </a:r>
            <a:r>
              <a:rPr lang="es-AR" sz="2500" b="1" dirty="0" smtClean="0">
                <a:solidFill>
                  <a:srgbClr val="0070C0"/>
                </a:solidFill>
              </a:rPr>
              <a:t>- MATEMÁTICA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POR DIRECCIONES DE NIVEL, CÓRDOBA </a:t>
            </a:r>
            <a:endParaRPr lang="es-AR" sz="2500" b="1" dirty="0">
              <a:solidFill>
                <a:srgbClr val="0070C0"/>
              </a:solidFill>
            </a:endParaRPr>
          </a:p>
        </p:txBody>
      </p:sp>
      <p:sp>
        <p:nvSpPr>
          <p:cNvPr id="15" name="CuadroTexto 9"/>
          <p:cNvSpPr txBox="1"/>
          <p:nvPr/>
        </p:nvSpPr>
        <p:spPr>
          <a:xfrm>
            <a:off x="3040074" y="2119543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370142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2633" y="764704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6° </a:t>
            </a:r>
            <a:r>
              <a:rPr lang="es-AR" sz="2500" b="1" dirty="0" smtClean="0">
                <a:solidFill>
                  <a:srgbClr val="0070C0"/>
                </a:solidFill>
              </a:rPr>
              <a:t>GRADO – MATEMÁTICA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>
                <a:solidFill>
                  <a:srgbClr val="0070C0"/>
                </a:solidFill>
              </a:rPr>
              <a:t> </a:t>
            </a:r>
            <a:r>
              <a:rPr lang="es-AR" sz="2500" b="1" dirty="0" smtClean="0"/>
              <a:t>NIVEL DE DESEMPEÑO SEGÚN ÁMBITO</a:t>
            </a:r>
            <a:endParaRPr lang="es-AR" sz="25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078658"/>
              </p:ext>
            </p:extLst>
          </p:nvPr>
        </p:nvGraphicFramePr>
        <p:xfrm>
          <a:off x="507207" y="1550285"/>
          <a:ext cx="8065294" cy="4211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429203" y="3481263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68,2</a:t>
            </a:r>
            <a:endParaRPr lang="es-AR" sz="1400" b="1" dirty="0"/>
          </a:p>
        </p:txBody>
      </p:sp>
      <p:sp>
        <p:nvSpPr>
          <p:cNvPr id="5" name="Cerrar llave 4"/>
          <p:cNvSpPr/>
          <p:nvPr/>
        </p:nvSpPr>
        <p:spPr>
          <a:xfrm>
            <a:off x="3275856" y="2780928"/>
            <a:ext cx="153347" cy="16561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5493209" y="3502092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76,1</a:t>
            </a:r>
            <a:endParaRPr lang="es-AR" sz="1400" b="1" dirty="0"/>
          </a:p>
        </p:txBody>
      </p:sp>
      <p:sp>
        <p:nvSpPr>
          <p:cNvPr id="8" name="Cerrar llave 7"/>
          <p:cNvSpPr/>
          <p:nvPr/>
        </p:nvSpPr>
        <p:spPr>
          <a:xfrm>
            <a:off x="5339862" y="2801757"/>
            <a:ext cx="153347" cy="1872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7655486" y="3502092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65,5</a:t>
            </a:r>
            <a:endParaRPr lang="es-AR" sz="1400" b="1" dirty="0"/>
          </a:p>
        </p:txBody>
      </p:sp>
      <p:sp>
        <p:nvSpPr>
          <p:cNvPr id="10" name="Cerrar llave 9"/>
          <p:cNvSpPr/>
          <p:nvPr/>
        </p:nvSpPr>
        <p:spPr>
          <a:xfrm>
            <a:off x="7502139" y="2801757"/>
            <a:ext cx="153347" cy="16353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290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148" y="620688"/>
            <a:ext cx="8079868" cy="33046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AR" sz="2500" b="1" dirty="0">
                <a:solidFill>
                  <a:srgbClr val="0070C0"/>
                </a:solidFill>
              </a:rPr>
              <a:t>3° </a:t>
            </a:r>
            <a:r>
              <a:rPr lang="es-AR" sz="2500" b="1" dirty="0" smtClean="0">
                <a:solidFill>
                  <a:srgbClr val="0070C0"/>
                </a:solidFill>
              </a:rPr>
              <a:t>GRADO - </a:t>
            </a:r>
            <a:r>
              <a:rPr lang="es-AR" sz="2500" b="1" dirty="0">
                <a:solidFill>
                  <a:srgbClr val="0070C0"/>
                </a:solidFill>
              </a:rPr>
              <a:t>MATEMÁTICA</a:t>
            </a:r>
            <a:r>
              <a:rPr lang="es-AR" sz="2500" b="1" dirty="0" smtClean="0">
                <a:solidFill>
                  <a:srgbClr val="0070C0"/>
                </a:solidFill>
              </a:rPr>
              <a:t> </a:t>
            </a:r>
            <a:br>
              <a:rPr lang="es-AR" sz="2500" b="1" dirty="0" smtClean="0">
                <a:solidFill>
                  <a:srgbClr val="0070C0"/>
                </a:solidFill>
              </a:rPr>
            </a:br>
            <a:r>
              <a:rPr lang="es-AR" sz="2500" b="1" dirty="0" smtClean="0"/>
              <a:t>NIVEL DE DESEMPEÑO SEGÚN ÁMBITO</a:t>
            </a:r>
            <a:endParaRPr lang="es-AR" sz="25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030560"/>
              </p:ext>
            </p:extLst>
          </p:nvPr>
        </p:nvGraphicFramePr>
        <p:xfrm>
          <a:off x="496358" y="1488726"/>
          <a:ext cx="8065294" cy="422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357195" y="3599251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75,9</a:t>
            </a:r>
            <a:endParaRPr lang="es-AR" sz="1400" b="1" dirty="0"/>
          </a:p>
        </p:txBody>
      </p:sp>
      <p:sp>
        <p:nvSpPr>
          <p:cNvPr id="6" name="Cerrar llave 5"/>
          <p:cNvSpPr/>
          <p:nvPr/>
        </p:nvSpPr>
        <p:spPr>
          <a:xfrm>
            <a:off x="3203848" y="2780928"/>
            <a:ext cx="153347" cy="19181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>
            <a:off x="5485115" y="3599251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74,5</a:t>
            </a:r>
            <a:endParaRPr lang="es-AR" sz="1400" b="1" dirty="0"/>
          </a:p>
        </p:txBody>
      </p:sp>
      <p:sp>
        <p:nvSpPr>
          <p:cNvPr id="8" name="Cerrar llave 7"/>
          <p:cNvSpPr/>
          <p:nvPr/>
        </p:nvSpPr>
        <p:spPr>
          <a:xfrm>
            <a:off x="5331768" y="2780928"/>
            <a:ext cx="153347" cy="19181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7596336" y="3481263"/>
            <a:ext cx="568721" cy="30777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400" b="1" dirty="0" smtClean="0"/>
              <a:t>71,2</a:t>
            </a:r>
            <a:endParaRPr lang="es-AR" sz="1400" b="1" dirty="0"/>
          </a:p>
        </p:txBody>
      </p:sp>
      <p:sp>
        <p:nvSpPr>
          <p:cNvPr id="10" name="Cerrar llave 9"/>
          <p:cNvSpPr/>
          <p:nvPr/>
        </p:nvSpPr>
        <p:spPr>
          <a:xfrm>
            <a:off x="7442989" y="2780928"/>
            <a:ext cx="153347" cy="172819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1" name="CuadroTexto 9"/>
          <p:cNvSpPr txBox="1"/>
          <p:nvPr/>
        </p:nvSpPr>
        <p:spPr>
          <a:xfrm>
            <a:off x="3040075" y="1813602"/>
            <a:ext cx="2984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400" dirty="0" smtClean="0"/>
              <a:t>% de alumnos por Nivel de desempeño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386353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1836802"/>
            <a:ext cx="8086725" cy="3352800"/>
          </a:xfrm>
        </p:spPr>
        <p:txBody>
          <a:bodyPr>
            <a:normAutofit/>
          </a:bodyPr>
          <a:lstStyle/>
          <a:p>
            <a:pPr algn="ctr"/>
            <a:r>
              <a:rPr lang="es-AR" sz="4800" dirty="0"/>
              <a:t>Capacidades y Contenidos evaluados.</a:t>
            </a:r>
            <a:br>
              <a:rPr lang="es-AR" sz="4800" dirty="0"/>
            </a:br>
            <a:r>
              <a:rPr lang="es-AR" sz="4800" dirty="0"/>
              <a:t> </a:t>
            </a:r>
            <a:br>
              <a:rPr lang="es-AR" sz="4800" dirty="0"/>
            </a:br>
            <a:r>
              <a:rPr lang="es-AR" sz="4800" dirty="0"/>
              <a:t>Descriptores de los niveles de desempeño.</a:t>
            </a:r>
          </a:p>
        </p:txBody>
      </p:sp>
    </p:spTree>
    <p:extLst>
      <p:ext uri="{BB962C8B-B14F-4D97-AF65-F5344CB8AC3E}">
        <p14:creationId xmlns:p14="http://schemas.microsoft.com/office/powerpoint/2010/main" val="214013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92918" y="260648"/>
            <a:ext cx="8079581" cy="67294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s-AR" b="1" dirty="0" smtClean="0"/>
              <a:t>LENGUA</a:t>
            </a:r>
            <a:endParaRPr lang="es-AR" b="1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1488478" y="933595"/>
          <a:ext cx="6096000" cy="247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Capacidad</a:t>
                      </a:r>
                      <a:r>
                        <a:rPr lang="es-AR" baseline="0" dirty="0" smtClean="0"/>
                        <a:t> General: COMPRENSIÓN LECTORA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CAPACIDADES</a:t>
                      </a:r>
                      <a:r>
                        <a:rPr lang="es-AR" baseline="0" dirty="0" smtClean="0"/>
                        <a:t> ESPECÍFICAS: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EXTRAER: </a:t>
                      </a:r>
                      <a:r>
                        <a:rPr lang="es-AR" b="0" dirty="0" smtClean="0"/>
                        <a:t>se</a:t>
                      </a:r>
                      <a:r>
                        <a:rPr lang="es-AR" b="0" baseline="0" dirty="0" smtClean="0"/>
                        <a:t> refiere a localizar información en una o más partes de un texto.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="1" baseline="0" dirty="0" smtClean="0"/>
                        <a:t>INTERPRETAR:</a:t>
                      </a:r>
                      <a:r>
                        <a:rPr lang="es-AR" b="0" baseline="0" dirty="0" smtClean="0"/>
                        <a:t> implica reconstruir el significado global y realizar inferencias.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="1" baseline="0" dirty="0" smtClean="0"/>
                        <a:t>REFLEXIONAR Y EVALUAR</a:t>
                      </a:r>
                      <a:r>
                        <a:rPr lang="es-AR" b="0" baseline="0" dirty="0" smtClean="0"/>
                        <a:t>: consiste en relacionar un texto con la propia experiencia, conocimientos e ideas. </a:t>
                      </a:r>
                      <a:endParaRPr lang="es-AR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/>
          </p:nvPr>
        </p:nvGraphicFramePr>
        <p:xfrm>
          <a:off x="1517720" y="3573016"/>
          <a:ext cx="6096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Contenidos: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Cohesión.</a:t>
                      </a:r>
                      <a:r>
                        <a:rPr lang="es-AR" baseline="0" dirty="0" smtClean="0"/>
                        <a:t>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Tipos textuales.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Estructura narrativa.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Idea central.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Vocabulario.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Paratextos.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34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395536" y="260648"/>
          <a:ext cx="828092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NIVEL DE DESEMPEÑO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DESCRIPTORES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RESULTADOS</a:t>
                      </a:r>
                      <a:r>
                        <a:rPr lang="es-AR" baseline="0" dirty="0" smtClean="0"/>
                        <a:t> PROVINCIALES EN %</a:t>
                      </a:r>
                      <a:endParaRPr lang="es-AR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AVANZADO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Reconocer las distintas </a:t>
                      </a:r>
                      <a:r>
                        <a:rPr lang="es-AR" b="1" dirty="0" smtClean="0"/>
                        <a:t>tipologías textuales</a:t>
                      </a:r>
                      <a:r>
                        <a:rPr lang="es-AR" dirty="0" smtClean="0"/>
                        <a:t>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Localizar información explícita e implícita y,  a partir de sus hipótesis</a:t>
                      </a:r>
                      <a:r>
                        <a:rPr lang="es-AR" baseline="0" dirty="0" smtClean="0"/>
                        <a:t> lectoras realizar inferencias.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Conceptualizar nociones como la de narrador o paratexto (</a:t>
                      </a:r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conjunto de los enunciados que acompañan al texto principal de una obra: título, subtítulos, prefacio, índice de materias, etc.)</a:t>
                      </a:r>
                      <a:r>
                        <a:rPr lang="es-AR" baseline="0" dirty="0" smtClean="0"/>
                        <a:t>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41,4%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SATISFACTORIO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Dar cuenta de </a:t>
                      </a:r>
                      <a:r>
                        <a:rPr lang="es-AR" b="1" dirty="0" smtClean="0"/>
                        <a:t>estrategias lectoras para construir significados globales</a:t>
                      </a:r>
                      <a:r>
                        <a:rPr lang="es-AR" dirty="0" smtClean="0"/>
                        <a:t> en todo tipo de textos (literarios</a:t>
                      </a:r>
                      <a:r>
                        <a:rPr lang="es-AR" baseline="0" dirty="0" smtClean="0"/>
                        <a:t> y no literarios)</a:t>
                      </a:r>
                      <a:r>
                        <a:rPr lang="es-AR" dirty="0" smtClean="0"/>
                        <a:t>.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33%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BÁSICO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Dar cuenta de algunos de los </a:t>
                      </a:r>
                      <a:r>
                        <a:rPr lang="es-AR" b="1" dirty="0" smtClean="0"/>
                        <a:t>aspectos centrales en cuentos, textos expositivos </a:t>
                      </a:r>
                      <a:r>
                        <a:rPr lang="es-AR" dirty="0" smtClean="0"/>
                        <a:t>y crónicas</a:t>
                      </a:r>
                      <a:r>
                        <a:rPr lang="es-AR" baseline="0" dirty="0" smtClean="0"/>
                        <a:t> periodísticas.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14,8%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POR DEBAJO DEL NIVEL BÁSICO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Identificar </a:t>
                      </a:r>
                      <a:r>
                        <a:rPr lang="es-AR" b="1" dirty="0" smtClean="0"/>
                        <a:t>mecanismos de cohesión </a:t>
                      </a:r>
                      <a:r>
                        <a:rPr lang="es-AR" dirty="0" smtClean="0"/>
                        <a:t>más simples en fragmentos</a:t>
                      </a:r>
                      <a:r>
                        <a:rPr lang="es-AR" baseline="0" dirty="0" smtClean="0"/>
                        <a:t> textuales separado del texto.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10,8%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8314588" y="3573016"/>
            <a:ext cx="723736" cy="338554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600" b="1" dirty="0" smtClean="0"/>
              <a:t>74,4%</a:t>
            </a:r>
            <a:endParaRPr lang="es-AR" sz="1600" b="1" dirty="0"/>
          </a:p>
        </p:txBody>
      </p:sp>
    </p:spTree>
    <p:extLst>
      <p:ext uri="{BB962C8B-B14F-4D97-AF65-F5344CB8AC3E}">
        <p14:creationId xmlns:p14="http://schemas.microsoft.com/office/powerpoint/2010/main" val="356165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079581" cy="67294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s-AR" b="1" dirty="0" smtClean="0"/>
              <a:t>MATEMÁTICA</a:t>
            </a:r>
            <a:endParaRPr lang="es-AR" b="1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755575" y="933595"/>
          <a:ext cx="7719541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95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Capacidad</a:t>
                      </a:r>
                      <a:r>
                        <a:rPr lang="es-AR" baseline="0" dirty="0" smtClean="0"/>
                        <a:t> General: Resolución de situaciones problemáticas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CAPACIDADES</a:t>
                      </a:r>
                      <a:r>
                        <a:rPr lang="es-AR" baseline="0" dirty="0" smtClean="0"/>
                        <a:t> ESPECÍFICAS: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RECONOCIMIENTO</a:t>
                      </a:r>
                      <a:r>
                        <a:rPr lang="es-AR" b="1" baseline="0" dirty="0" smtClean="0"/>
                        <a:t> DE CONCEPTOS: </a:t>
                      </a:r>
                      <a:r>
                        <a:rPr lang="es-AR" b="0" baseline="0" dirty="0" smtClean="0"/>
                        <a:t>consiste en identificar conceptos, relaciones y propiedades matemáticas.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="1" baseline="0" dirty="0" smtClean="0"/>
                        <a:t>RESOLUCIÓN DE OPERACIONES: </a:t>
                      </a:r>
                      <a:r>
                        <a:rPr lang="es-AR" b="0" baseline="0" dirty="0" smtClean="0"/>
                        <a:t>resolver operaciones utilizando distintos procedimientos.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="1" baseline="0" dirty="0" smtClean="0"/>
                        <a:t>RESOLUCIÓN DE SITUACIONES EN CONTEXTOS INTRA Y/O EXTRA MATEMÁTICOS:</a:t>
                      </a:r>
                      <a:r>
                        <a:rPr lang="es-AR" b="0" baseline="0" dirty="0" smtClean="0"/>
                        <a:t> se refiere a la posibilidad de resolver problemas contextualizados.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="1" baseline="0" dirty="0" smtClean="0"/>
                        <a:t>COMUNICACIÓN: </a:t>
                      </a:r>
                      <a:r>
                        <a:rPr lang="es-AR" b="0" baseline="0" dirty="0" smtClean="0"/>
                        <a:t>se refiere a la interpretación de la información, esto es: comprender enunciados, cuadros, gráficos; manejar el vocabulario de la matemática, traducir de una forma de representación a otra, de un tipo de lenguaje a otro. </a:t>
                      </a:r>
                      <a:endParaRPr lang="es-AR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/>
          </p:nvPr>
        </p:nvGraphicFramePr>
        <p:xfrm>
          <a:off x="1567345" y="4653975"/>
          <a:ext cx="60960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Contenidos relacionados a los ejes de: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Geometría y medida.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Número y operaciones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90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395536" y="260648"/>
          <a:ext cx="828092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NIVEL DE DESEMPEÑO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DESCRIPTORES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RESULTADOS</a:t>
                      </a:r>
                      <a:r>
                        <a:rPr lang="es-AR" baseline="0" dirty="0" smtClean="0"/>
                        <a:t> PROVINCIALES EN %</a:t>
                      </a:r>
                      <a:endParaRPr lang="es-AR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AVANZADO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Resolver </a:t>
                      </a:r>
                      <a:r>
                        <a:rPr lang="es-AR" b="1" dirty="0" smtClean="0"/>
                        <a:t>problemas</a:t>
                      </a:r>
                      <a:r>
                        <a:rPr lang="es-AR" dirty="0" smtClean="0"/>
                        <a:t> </a:t>
                      </a:r>
                      <a:r>
                        <a:rPr lang="es-AR" b="1" dirty="0" smtClean="0"/>
                        <a:t>complejos</a:t>
                      </a:r>
                      <a:r>
                        <a:rPr lang="es-AR" dirty="0" smtClean="0"/>
                        <a:t>, que requieren 2 o más operaciones, en distintos</a:t>
                      </a:r>
                      <a:r>
                        <a:rPr lang="es-AR" baseline="0" dirty="0" smtClean="0"/>
                        <a:t> campos numéricos.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Reconocer el problema que puede resolver con una operación matemática dada y viceversa.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Identificar figuras geométricas partiendo de sus </a:t>
                      </a:r>
                      <a:r>
                        <a:rPr lang="es-AR" b="1" baseline="0" dirty="0" smtClean="0"/>
                        <a:t>propiedades</a:t>
                      </a:r>
                      <a:r>
                        <a:rPr lang="es-AR" baseline="0" dirty="0" smtClean="0"/>
                        <a:t>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Usar las propiedades de las operaciones aritméticas de multiplicación y división.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27,6%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SATISFACTORIO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Resolver problemas referidos al campo multiplicativo.</a:t>
                      </a:r>
                      <a:r>
                        <a:rPr lang="es-AR" baseline="0" dirty="0" smtClean="0"/>
                        <a:t>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Resolver problemas que requieren </a:t>
                      </a:r>
                      <a:r>
                        <a:rPr lang="es-AR" b="1" baseline="0" dirty="0" smtClean="0"/>
                        <a:t>identificar inferencias no explícita</a:t>
                      </a:r>
                      <a:r>
                        <a:rPr lang="es-AR" baseline="0" dirty="0" smtClean="0"/>
                        <a:t>, textual o gráfica, relacionados con perímetro y área (superficie) de figuras sencillas.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Relacionar y comparar unidades de medida.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40%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8244408" y="3861048"/>
            <a:ext cx="723736" cy="338554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600" b="1" dirty="0" smtClean="0"/>
              <a:t>67,6%</a:t>
            </a:r>
            <a:endParaRPr lang="es-AR" sz="1600" b="1" dirty="0"/>
          </a:p>
        </p:txBody>
      </p:sp>
    </p:spTree>
    <p:extLst>
      <p:ext uri="{BB962C8B-B14F-4D97-AF65-F5344CB8AC3E}">
        <p14:creationId xmlns:p14="http://schemas.microsoft.com/office/powerpoint/2010/main" val="27080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395536" y="260648"/>
          <a:ext cx="828092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NIVEL DE DESEMPEÑO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DESCRIPTORES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RESULTADOS</a:t>
                      </a:r>
                      <a:r>
                        <a:rPr lang="es-AR" baseline="0" dirty="0" smtClean="0"/>
                        <a:t> PROVINCIALES EN %</a:t>
                      </a:r>
                      <a:endParaRPr lang="es-AR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BÁSICO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Resolver </a:t>
                      </a:r>
                      <a:r>
                        <a:rPr lang="es-AR" b="1" dirty="0" smtClean="0"/>
                        <a:t>problemas simples</a:t>
                      </a:r>
                      <a:r>
                        <a:rPr lang="es-AR" dirty="0" smtClean="0"/>
                        <a:t> del campo multiplicativo con número naturales y calcular perímetros de figuras sencillas con datos explícitos.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Resolver problemas que involucran el cálculo de duraciones y dar soluciones a situaciones con datos contenidos en gráficos simples.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19,6%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POR DEBAJO DEL NIVEL BÁSICO</a:t>
                      </a:r>
                      <a:endParaRPr lang="es-A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dirty="0" smtClean="0"/>
                        <a:t>Realizar </a:t>
                      </a:r>
                      <a:r>
                        <a:rPr lang="es-AR" b="1" dirty="0" smtClean="0"/>
                        <a:t>cálculos sencillos</a:t>
                      </a:r>
                      <a:r>
                        <a:rPr lang="es-AR" b="1" baseline="0" dirty="0" smtClean="0"/>
                        <a:t> </a:t>
                      </a:r>
                      <a:r>
                        <a:rPr lang="es-AR" baseline="0" dirty="0" smtClean="0"/>
                        <a:t>y resolver problemas simples </a:t>
                      </a:r>
                      <a:r>
                        <a:rPr lang="es-AR" b="1" baseline="0" dirty="0" smtClean="0"/>
                        <a:t>del campo aditivo</a:t>
                      </a:r>
                      <a:r>
                        <a:rPr lang="es-AR" baseline="0" dirty="0" smtClean="0"/>
                        <a:t>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Identificar cuerpos geométricos de uso corriente a través de la descripción de sus características.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baseline="0" dirty="0" smtClean="0"/>
                        <a:t>Reconocer representaciones gráficas para fracciones de uso corriente.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3200" b="1" dirty="0" smtClean="0"/>
                        <a:t>12,8%</a:t>
                      </a:r>
                      <a:endParaRPr lang="es-AR" sz="32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375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2780928"/>
            <a:ext cx="8086725" cy="1112530"/>
          </a:xfrm>
        </p:spPr>
        <p:txBody>
          <a:bodyPr>
            <a:normAutofit/>
          </a:bodyPr>
          <a:lstStyle/>
          <a:p>
            <a:pPr algn="ctr"/>
            <a:r>
              <a:rPr lang="es-AR" sz="4800" dirty="0" smtClean="0"/>
              <a:t>Análisis de Resultados Provinciales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53415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69150" y="0"/>
            <a:ext cx="82109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rgbClr val="0070C0"/>
                </a:solidFill>
              </a:rPr>
              <a:t>6</a:t>
            </a:r>
            <a:r>
              <a:rPr lang="es-AR" sz="20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000" b="1" dirty="0" smtClean="0">
                <a:solidFill>
                  <a:srgbClr val="0070C0"/>
                </a:solidFill>
              </a:rPr>
              <a:t> GRADO - LENGUA 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CUADRO POR DEPARTAMENTO Y DIRECCIÓN DE NIVEL CON % DE ESTUDIANTES 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CON NIVEL DE DESEMPEÑO POR DEBAJO DEL </a:t>
            </a:r>
            <a:r>
              <a:rPr lang="es-AR" sz="2000" b="1" dirty="0">
                <a:solidFill>
                  <a:schemeClr val="accent1"/>
                </a:solidFill>
              </a:rPr>
              <a:t>NIVEL </a:t>
            </a:r>
            <a:r>
              <a:rPr lang="es-AR" sz="2000" b="1" dirty="0" smtClean="0">
                <a:solidFill>
                  <a:schemeClr val="accent1"/>
                </a:solidFill>
              </a:rPr>
              <a:t>SATISFACTORIO*</a:t>
            </a:r>
            <a:endParaRPr lang="es-AR" sz="2000" b="1" dirty="0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980728"/>
            <a:ext cx="7272807" cy="568114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617412" y="6597352"/>
            <a:ext cx="26613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b="1" dirty="0" smtClean="0">
                <a:solidFill>
                  <a:schemeClr val="accent1"/>
                </a:solidFill>
              </a:rPr>
              <a:t>*Suma del Básico y Por debajo del Básico</a:t>
            </a:r>
            <a:endParaRPr lang="es-AR" sz="1200" b="1" dirty="0">
              <a:solidFill>
                <a:schemeClr val="accent1"/>
              </a:solidFill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3635896" y="1268760"/>
            <a:ext cx="0" cy="532859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5220072" y="1268760"/>
            <a:ext cx="0" cy="532859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6660232" y="1268760"/>
            <a:ext cx="0" cy="532859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11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49092"/>
            <a:ext cx="7128792" cy="554774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848308" y="6496840"/>
            <a:ext cx="3080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dirty="0" smtClean="0">
                <a:solidFill>
                  <a:schemeClr val="accent1"/>
                </a:solidFill>
              </a:rPr>
              <a:t>*Suma del Básico y Por debajo del Básico</a:t>
            </a:r>
            <a:endParaRPr lang="es-AR" sz="1400" b="1" dirty="0">
              <a:solidFill>
                <a:schemeClr val="accent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69150" y="0"/>
            <a:ext cx="82109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rgbClr val="0070C0"/>
                </a:solidFill>
              </a:rPr>
              <a:t>6</a:t>
            </a:r>
            <a:r>
              <a:rPr lang="es-AR" sz="20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000" b="1" dirty="0" smtClean="0">
                <a:solidFill>
                  <a:srgbClr val="0070C0"/>
                </a:solidFill>
              </a:rPr>
              <a:t> GRADO - MATEMÁTICA 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CUADRO POR DEPARTAMENTO Y DIRECCIÓN DE NIVEL CON % DE ESTUDIANTES 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CON NIVEL DE DESEMPEÑO POR DEBAJO DEL </a:t>
            </a:r>
            <a:r>
              <a:rPr lang="es-AR" sz="2000" b="1" dirty="0">
                <a:solidFill>
                  <a:schemeClr val="accent1"/>
                </a:solidFill>
              </a:rPr>
              <a:t>NIVEL </a:t>
            </a:r>
            <a:r>
              <a:rPr lang="es-AR" sz="2000" b="1" dirty="0" smtClean="0">
                <a:solidFill>
                  <a:schemeClr val="accent1"/>
                </a:solidFill>
              </a:rPr>
              <a:t>SATISFACTORIO*</a:t>
            </a:r>
            <a:endParaRPr lang="es-AR" sz="2000" b="1" dirty="0">
              <a:solidFill>
                <a:schemeClr val="accent1"/>
              </a:solidFill>
            </a:endParaRPr>
          </a:p>
        </p:txBody>
      </p:sp>
      <p:cxnSp>
        <p:nvCxnSpPr>
          <p:cNvPr id="8" name="Conector recto 7"/>
          <p:cNvCxnSpPr/>
          <p:nvPr/>
        </p:nvCxnSpPr>
        <p:spPr>
          <a:xfrm>
            <a:off x="3707904" y="1124744"/>
            <a:ext cx="0" cy="532859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5220072" y="1124744"/>
            <a:ext cx="0" cy="532859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6732240" y="1124744"/>
            <a:ext cx="0" cy="532859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5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 rot="5400000">
            <a:off x="4054007" y="-2633610"/>
            <a:ext cx="1107996" cy="62646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rgbClr val="0070C0"/>
                </a:solidFill>
              </a:rPr>
              <a:t>6TO GRADO 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CUADRO DE % DE ESTUDIANTES CON NIVEL DE DESEMPEÑO SUPERIOR AL NIVEL BÁSICO, POR DEPARTAMENTO Y ÁREA</a:t>
            </a:r>
            <a:endParaRPr lang="es-AR" sz="2500" b="1" dirty="0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340768"/>
            <a:ext cx="6238087" cy="547260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33591" y="1437802"/>
            <a:ext cx="2222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≥ (%Total Córdoba)</a:t>
            </a:r>
            <a:endParaRPr lang="es-AR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233591" y="1825660"/>
            <a:ext cx="2477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Córdoba) y </a:t>
            </a:r>
            <a:r>
              <a:rPr lang="es-AR" sz="1400" dirty="0"/>
              <a:t> </a:t>
            </a:r>
            <a:r>
              <a:rPr lang="es-AR" sz="1400" dirty="0" smtClean="0"/>
              <a:t>   (%Dpto) ≥ (%Total Córdoba - DE)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42302" y="2473151"/>
            <a:ext cx="247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 -DE)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5" y="1486902"/>
            <a:ext cx="200053" cy="20957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5" y="1987243"/>
            <a:ext cx="181000" cy="20005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1" y="2527920"/>
            <a:ext cx="190527" cy="1810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95111" y="3140382"/>
            <a:ext cx="261596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 smtClean="0"/>
              <a:t>%Dpto. es la suma de los porcentajes de los niveles de desempeño Satisfactorio y Avanzado del Departamento, según el área de conocimiento.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 smtClean="0"/>
              <a:t>% Total Córdoba es la suma de los porcentajes de los niveles de desempeño Satisfactorio y Avanzado del total provincial, según el área de conocimiento.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 smtClean="0"/>
              <a:t>DE = desviación estándar de las sumas de los porcentajes Satisfactorio y Avanzado de los departamentos, según el área de conocimiento.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 smtClean="0"/>
              <a:t>DE = desviación estándar de los promedios de los porcentajes de respondientes de las áreas de los departamentos. </a:t>
            </a:r>
          </a:p>
        </p:txBody>
      </p:sp>
    </p:spTree>
    <p:extLst>
      <p:ext uri="{BB962C8B-B14F-4D97-AF65-F5344CB8AC3E}">
        <p14:creationId xmlns:p14="http://schemas.microsoft.com/office/powerpoint/2010/main" val="4194694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568" y="648072"/>
            <a:ext cx="6209928" cy="620992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 rot="5400000">
            <a:off x="4238674" y="-4316417"/>
            <a:ext cx="738664" cy="9433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AR" b="1" dirty="0" smtClean="0">
                <a:solidFill>
                  <a:srgbClr val="0070C0"/>
                </a:solidFill>
              </a:rPr>
              <a:t>6to GRADO -LENGUA</a:t>
            </a:r>
            <a:endParaRPr lang="es-AR" sz="2400" b="1" dirty="0">
              <a:solidFill>
                <a:srgbClr val="0070C0"/>
              </a:solidFill>
            </a:endParaRPr>
          </a:p>
          <a:p>
            <a:pPr algn="ctr"/>
            <a:r>
              <a:rPr lang="es-AR" b="1" dirty="0" smtClean="0">
                <a:solidFill>
                  <a:schemeClr val="accent1"/>
                </a:solidFill>
              </a:rPr>
              <a:t>% DE ESTUDIANTES CON NIVEL DE DESEMPEÑO SUPERIOR AL NIVEL BÁSICO, POR DEPARTAMENTO </a:t>
            </a:r>
            <a:endParaRPr lang="es-AR" sz="2400" b="1" dirty="0">
              <a:solidFill>
                <a:srgbClr val="0070C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57608" y="1437802"/>
            <a:ext cx="2222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≥ (%Total Córdoba)</a:t>
            </a:r>
            <a:endParaRPr lang="es-AR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57608" y="1825660"/>
            <a:ext cx="2477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Córdoba) y </a:t>
            </a:r>
            <a:r>
              <a:rPr lang="es-AR" sz="1400" dirty="0"/>
              <a:t> </a:t>
            </a:r>
            <a:r>
              <a:rPr lang="es-AR" sz="1400" dirty="0" smtClean="0"/>
              <a:t>   (%Dpto) ≥ (%Total Córdoba - DE)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66319" y="2473151"/>
            <a:ext cx="247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 -DE)</a:t>
            </a:r>
          </a:p>
        </p:txBody>
      </p:sp>
      <p:sp>
        <p:nvSpPr>
          <p:cNvPr id="2" name="Elipse 1"/>
          <p:cNvSpPr/>
          <p:nvPr/>
        </p:nvSpPr>
        <p:spPr>
          <a:xfrm>
            <a:off x="107504" y="1465039"/>
            <a:ext cx="288032" cy="30777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78287" y="1950075"/>
            <a:ext cx="288032" cy="30777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>
            <a:off x="107504" y="2473151"/>
            <a:ext cx="288032" cy="3077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3499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576" y="692696"/>
            <a:ext cx="6065912" cy="606591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 rot="5400000">
            <a:off x="4238674" y="-4316417"/>
            <a:ext cx="738664" cy="9433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AR" b="1" dirty="0" smtClean="0">
                <a:solidFill>
                  <a:srgbClr val="0070C0"/>
                </a:solidFill>
              </a:rPr>
              <a:t>6to GRADO -MATEMÁTICA</a:t>
            </a:r>
            <a:endParaRPr lang="es-AR" sz="2400" b="1" dirty="0">
              <a:solidFill>
                <a:srgbClr val="0070C0"/>
              </a:solidFill>
            </a:endParaRPr>
          </a:p>
          <a:p>
            <a:pPr algn="ctr"/>
            <a:r>
              <a:rPr lang="es-AR" b="1" dirty="0" smtClean="0">
                <a:solidFill>
                  <a:schemeClr val="accent1"/>
                </a:solidFill>
              </a:rPr>
              <a:t>% DE ESTUDIANTES CON NIVEL DE DESEMPEÑO SUPERIOR AL NIVEL BÁSICO, POR DEPARTAMENTO </a:t>
            </a:r>
            <a:endParaRPr lang="es-AR" sz="2400" b="1" dirty="0">
              <a:solidFill>
                <a:srgbClr val="0070C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57608" y="1437802"/>
            <a:ext cx="2222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≥ (%Total Córdoba)</a:t>
            </a:r>
            <a:endParaRPr lang="es-AR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57608" y="1825660"/>
            <a:ext cx="2477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Córdoba) y </a:t>
            </a:r>
            <a:r>
              <a:rPr lang="es-AR" sz="1400" dirty="0"/>
              <a:t> </a:t>
            </a:r>
            <a:r>
              <a:rPr lang="es-AR" sz="1400" dirty="0" smtClean="0"/>
              <a:t>   (%Dpto) ≥ (%Total Córdoba - DE)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66319" y="2473151"/>
            <a:ext cx="247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(%Dpto) &lt;  (%Total Córdoba -DE)</a:t>
            </a:r>
          </a:p>
        </p:txBody>
      </p:sp>
      <p:sp>
        <p:nvSpPr>
          <p:cNvPr id="10" name="Elipse 9"/>
          <p:cNvSpPr/>
          <p:nvPr/>
        </p:nvSpPr>
        <p:spPr>
          <a:xfrm>
            <a:off x="107504" y="1465039"/>
            <a:ext cx="288032" cy="30777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Elipse 10"/>
          <p:cNvSpPr/>
          <p:nvPr/>
        </p:nvSpPr>
        <p:spPr>
          <a:xfrm>
            <a:off x="78287" y="1950075"/>
            <a:ext cx="288032" cy="30777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/>
          <p:cNvSpPr/>
          <p:nvPr/>
        </p:nvSpPr>
        <p:spPr>
          <a:xfrm>
            <a:off x="107504" y="2473151"/>
            <a:ext cx="288032" cy="3077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415498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74" y="715120"/>
            <a:ext cx="8207896" cy="225892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011473"/>
            <a:ext cx="7785708" cy="385370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960462" y="-15190"/>
            <a:ext cx="52961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EVOLUCIÓN DE </a:t>
            </a:r>
            <a:r>
              <a:rPr lang="es-AR" sz="2000" b="1" dirty="0" smtClean="0">
                <a:solidFill>
                  <a:srgbClr val="0070C0"/>
                </a:solidFill>
              </a:rPr>
              <a:t>MÁTRICULA</a:t>
            </a:r>
            <a:r>
              <a:rPr lang="es-AR" sz="2000" b="1" dirty="0" smtClean="0">
                <a:solidFill>
                  <a:schemeClr val="accent1"/>
                </a:solidFill>
              </a:rPr>
              <a:t> DE LA COHORTE 2011 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EN NIVEL PRIMARIO POR DIRECCIÓN DE NIVEL</a:t>
            </a:r>
            <a:endParaRPr lang="es-AR" sz="2000" b="1" dirty="0">
              <a:solidFill>
                <a:schemeClr val="accent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43608" y="3140968"/>
            <a:ext cx="66967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solidFill>
                  <a:schemeClr val="accent1"/>
                </a:solidFill>
              </a:rPr>
              <a:t>MATRICULA RELATIVA AL PRIMER AÑO DE LA COHORTE 2011</a:t>
            </a:r>
            <a:endParaRPr lang="es-AR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983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5" y="1628800"/>
            <a:ext cx="8638468" cy="422325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37020" y="404664"/>
            <a:ext cx="68699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 – LENGUA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NIVEL DE DESEMPEÑO SEGÚN REPITENCIA DECLARADA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011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44521"/>
            <a:ext cx="8793189" cy="406074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37020" y="404664"/>
            <a:ext cx="68699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 – MATEMÁTICA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NIVEL DE DESEMPEÑO SEGÚN REPITENCIA DECLARADA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8712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94" y="1820177"/>
            <a:ext cx="7602011" cy="420111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-9428" y="404664"/>
            <a:ext cx="91628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PERFIL DE LOS ESTUDIANTES QUE ASISTEN AL SECTOR ESTATAL Y PRIVADO 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POR NIVEL SOCIOECONÓMICO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150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0" y="1642813"/>
            <a:ext cx="8668960" cy="357237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-9428" y="404664"/>
            <a:ext cx="91628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PERFIL DE LOS ESTUDIANTES QUE ASISTEN AL SECTOR ESTATAL Y PRIVADO 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POR MÁXIMO NIVEL EDUCATIVO DE LOS PADRES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159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56792"/>
            <a:ext cx="7982441" cy="436838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23409" y="404664"/>
            <a:ext cx="6497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COMPARACIÓN 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GRADO/ 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AÑO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INASISTENCIAS DECLARADAS POR LOS ESTUDIANTES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95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05" y="1557076"/>
            <a:ext cx="8497486" cy="432019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96545" y="404664"/>
            <a:ext cx="7550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 - LENGUA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NIVEL DE </a:t>
            </a:r>
            <a:r>
              <a:rPr lang="es-AR" sz="2400" b="1" dirty="0" smtClean="0">
                <a:solidFill>
                  <a:schemeClr val="accent1"/>
                </a:solidFill>
              </a:rPr>
              <a:t>DESEMPEÑO </a:t>
            </a:r>
            <a:r>
              <a:rPr lang="es-AR" sz="2400" b="1" dirty="0" smtClean="0">
                <a:solidFill>
                  <a:schemeClr val="accent1"/>
                </a:solidFill>
              </a:rPr>
              <a:t>SEGÚN ASISTENCIA AL NIVEL INICIAL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180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53" y="1700808"/>
            <a:ext cx="8110692" cy="386069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96545" y="404664"/>
            <a:ext cx="7550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 - MATEMÁTICA</a:t>
            </a:r>
          </a:p>
          <a:p>
            <a:pPr algn="ctr"/>
            <a:r>
              <a:rPr lang="es-AR" sz="2400" b="1" dirty="0" smtClean="0">
                <a:solidFill>
                  <a:schemeClr val="accent1"/>
                </a:solidFill>
              </a:rPr>
              <a:t>NIVEL DE </a:t>
            </a:r>
            <a:r>
              <a:rPr lang="es-AR" sz="2400" b="1" dirty="0" smtClean="0">
                <a:solidFill>
                  <a:schemeClr val="accent1"/>
                </a:solidFill>
              </a:rPr>
              <a:t>DESEMPEÑO </a:t>
            </a:r>
            <a:r>
              <a:rPr lang="es-AR" sz="2400" b="1" dirty="0" smtClean="0">
                <a:solidFill>
                  <a:schemeClr val="accent1"/>
                </a:solidFill>
              </a:rPr>
              <a:t>SEGÚN ASISTENCIA AL NIVEL INICIAL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9848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35" y="1484784"/>
            <a:ext cx="8652065" cy="431010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17046" y="404664"/>
            <a:ext cx="79099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 - LENGUA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NIVEL DE </a:t>
            </a:r>
            <a:r>
              <a:rPr lang="es-AR" sz="2000" b="1" dirty="0" smtClean="0">
                <a:solidFill>
                  <a:schemeClr val="accent1"/>
                </a:solidFill>
              </a:rPr>
              <a:t>DESEMPEÑO </a:t>
            </a:r>
            <a:r>
              <a:rPr lang="es-AR" sz="2000" b="1" dirty="0" smtClean="0">
                <a:solidFill>
                  <a:schemeClr val="accent1"/>
                </a:solidFill>
              </a:rPr>
              <a:t>SEGÚN NIVEL SOCIOECONÓMICO DEL ESTUDIANTES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8826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3" y="1700808"/>
            <a:ext cx="8435531" cy="407559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17046" y="404664"/>
            <a:ext cx="79099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0070C0"/>
                </a:solidFill>
              </a:rPr>
              <a:t>6</a:t>
            </a:r>
            <a:r>
              <a:rPr lang="es-AR" sz="2400" b="1" baseline="30000" dirty="0" smtClean="0">
                <a:solidFill>
                  <a:srgbClr val="0070C0"/>
                </a:solidFill>
              </a:rPr>
              <a:t>TO</a:t>
            </a:r>
            <a:r>
              <a:rPr lang="es-AR" sz="2400" b="1" dirty="0" smtClean="0">
                <a:solidFill>
                  <a:srgbClr val="0070C0"/>
                </a:solidFill>
              </a:rPr>
              <a:t> GRADO - MATEMÁTICA</a:t>
            </a:r>
          </a:p>
          <a:p>
            <a:pPr algn="ctr"/>
            <a:r>
              <a:rPr lang="es-AR" sz="2000" b="1" dirty="0" smtClean="0">
                <a:solidFill>
                  <a:schemeClr val="accent1"/>
                </a:solidFill>
              </a:rPr>
              <a:t>NIVEL DE </a:t>
            </a:r>
            <a:r>
              <a:rPr lang="es-AR" sz="2000" b="1" dirty="0" smtClean="0">
                <a:solidFill>
                  <a:schemeClr val="accent1"/>
                </a:solidFill>
              </a:rPr>
              <a:t>DESEMPEÑO </a:t>
            </a:r>
            <a:r>
              <a:rPr lang="es-AR" sz="2000" b="1" dirty="0" smtClean="0">
                <a:solidFill>
                  <a:schemeClr val="accent1"/>
                </a:solidFill>
              </a:rPr>
              <a:t>SEGÚN NIVEL SOCIOECONÓMICO DEL ESTUDIANTES</a:t>
            </a:r>
            <a:endParaRPr lang="es-A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36502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a">
  <a:themeElements>
    <a:clrScheme name="Metropolitana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Metrópoli</Template>
  <TotalTime>1506</TotalTime>
  <Words>1462</Words>
  <Application>Microsoft Office PowerPoint</Application>
  <PresentationFormat>Presentación en pantalla (4:3)</PresentationFormat>
  <Paragraphs>270</Paragraphs>
  <Slides>47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Metropolitana</vt:lpstr>
      <vt:lpstr>INFORME DE RESULTADOS APRENDER 2016 CÓRDOBA</vt:lpstr>
      <vt:lpstr>ÁREAS DE CONOCIMIENTO EVALUADAS EN APRENDER 2016.</vt:lpstr>
      <vt:lpstr>ESCUELAS PARTICIPANTES Y ESTUDIANTES RESPONDIENTES.</vt:lpstr>
      <vt:lpstr>6TO GRADO  PORCENTAJE DE RESPONDIENTES</vt:lpstr>
      <vt:lpstr>Presentación de PowerPoint</vt:lpstr>
      <vt:lpstr>6TO GRADO  RESULTADOS PROVINCIALES DEL NIVEL PRIMARIO  APRENDER 2016</vt:lpstr>
      <vt:lpstr>6TO GRADO - LENGUA RESULTADOS PROVINCIALES NIVEL PRIMARIO  EN RELACIÓN A LOS RESULTADOS GENERALES NACIONALES </vt:lpstr>
      <vt:lpstr>6to grado - LENGUA RESULTADOS PROVINCIALES NIVEL PRIMARIO  EN RELACIÓN A LOS RESULTADOS DE  OTRAS PROVINCIAS</vt:lpstr>
      <vt:lpstr>6to grado - MATEMÁTICA  RESULTADOS PROVINCIALES NIVEL PRIMARIO  EN RELACIÓN A LOS RESULTADOS GENERALES NACIONALES </vt:lpstr>
      <vt:lpstr>6to grado - MATEMÁTICA  RESULTADOS PROVINCIALES NIVEL PRIMARIO  EN RELACIÓN A LOS RESULTADOS DE  OTRAS PROVINCIAS</vt:lpstr>
      <vt:lpstr>6to grado  COMPARACIÓN del nivel primario ENTRE NIVELES DE DESEMPEÑO  ONE 2013 – APRENDER 2016</vt:lpstr>
      <vt:lpstr>Lengua  3ero grado</vt:lpstr>
      <vt:lpstr>3° GRADO  - LENGUA  NIVEL DE DESEMPEÑO POR DIRECCIONES DE NIVEL </vt:lpstr>
      <vt:lpstr>3° GRADO - LENGUA  NIVEL DE DESEMPEÑO SEGÚN ÁMBITO  </vt:lpstr>
      <vt:lpstr>Lengua  6to grado</vt:lpstr>
      <vt:lpstr>3° Y 6° GRADO  - LENGUA  NIVEL DE DESEMPEÑO POR DIRECCIONES DE NIVEL, CÓRDOBA </vt:lpstr>
      <vt:lpstr>6° GRADO  - LENGUA  NIVEL DE DESEMPEÑO SEGÚN ÁMBITO  </vt:lpstr>
      <vt:lpstr>3° GRADO - LENGUA  NIVEL DE DESEMPEÑO SEGÚN ÁMBITO  </vt:lpstr>
      <vt:lpstr>Matemática 3ero grado</vt:lpstr>
      <vt:lpstr>3° GRADO - MATEMÁTICA  NIVEL DE DESEMPEÑO POR DIRECCIONES DE NIVEL  </vt:lpstr>
      <vt:lpstr>3° GRADO - MATEMÁTICA  NIVEL DE DESEMPEÑO SEGÚN ÁMBITO</vt:lpstr>
      <vt:lpstr>Matemática 6to grado</vt:lpstr>
      <vt:lpstr>3° Y 6° GRADO - MATEMÁTICA  NIVEL DE DESEMPEÑO POR DIRECCIONES DE NIVEL, CÓRDOBA </vt:lpstr>
      <vt:lpstr>6° GRADO – MATEMÁTICA  NIVEL DE DESEMPEÑO SEGÚN ÁMBITO</vt:lpstr>
      <vt:lpstr>3° GRADO - MATEMÁTICA  NIVEL DE DESEMPEÑO SEGÚN ÁMBITO</vt:lpstr>
      <vt:lpstr>Capacidades y Contenidos evaluados.   Descriptores de los niveles de desempeño.</vt:lpstr>
      <vt:lpstr>LENGUA</vt:lpstr>
      <vt:lpstr>Presentación de PowerPoint</vt:lpstr>
      <vt:lpstr>MATEMÁTICA</vt:lpstr>
      <vt:lpstr>Presentación de PowerPoint</vt:lpstr>
      <vt:lpstr>Presentación de PowerPoint</vt:lpstr>
      <vt:lpstr>Análisis de Resultados Provinciales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SÍNTESIS DEL INFORME DE RESULTADOS APRENDER 2016</dc:title>
  <dc:creator>20289732668</dc:creator>
  <cp:lastModifiedBy>Rafael Dario</cp:lastModifiedBy>
  <cp:revision>192</cp:revision>
  <dcterms:created xsi:type="dcterms:W3CDTF">2017-03-28T11:33:47Z</dcterms:created>
  <dcterms:modified xsi:type="dcterms:W3CDTF">2017-06-13T14:36:32Z</dcterms:modified>
</cp:coreProperties>
</file>