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9" r:id="rId11"/>
    <p:sldId id="267" r:id="rId12"/>
    <p:sldId id="268" r:id="rId13"/>
    <p:sldId id="270" r:id="rId14"/>
    <p:sldId id="271" r:id="rId15"/>
    <p:sldId id="272" r:id="rId16"/>
    <p:sldId id="273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856" y="-9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7210230020\Downloads\Grafico%20comparativo%20-%20C&#243;rdob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009nt01\Grupos\DGPIyEE%20-%20Evaluacion\APRENDER%202016\RESULTADOS\Theta%20ONE%20Aprender%20-roman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7210230020\Downloads\Grafico%20comparativo%20-%20C&#243;rdob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'Cba-seg área Primaria'!$A$2</c:f>
          <c:strCache>
            <c:ptCount val="1"/>
            <c:pt idx="0">
              <c:v>Nivel de desempeño (%)  según área de conocimiento - Primaria 6° grado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'Cba-seg área Primaria'!$A$5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Primaria'!$B$5:$C$5</c:f>
              <c:numCache>
                <c:formatCode>General</c:formatCode>
                <c:ptCount val="2"/>
                <c:pt idx="0">
                  <c:v>10.8</c:v>
                </c:pt>
                <c:pt idx="1">
                  <c:v>12.8</c:v>
                </c:pt>
              </c:numCache>
            </c:numRef>
          </c:val>
        </c:ser>
        <c:ser>
          <c:idx val="1"/>
          <c:order val="1"/>
          <c:tx>
            <c:strRef>
              <c:f>'Cba-seg área Primaria'!$A$6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Primaria'!$B$6:$C$6</c:f>
              <c:numCache>
                <c:formatCode>General</c:formatCode>
                <c:ptCount val="2"/>
                <c:pt idx="0">
                  <c:v>14.8</c:v>
                </c:pt>
                <c:pt idx="1">
                  <c:v>19.6</c:v>
                </c:pt>
              </c:numCache>
            </c:numRef>
          </c:val>
        </c:ser>
        <c:ser>
          <c:idx val="2"/>
          <c:order val="2"/>
          <c:tx>
            <c:strRef>
              <c:f>'Cba-seg área Primaria'!$A$7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Primaria'!$B$7:$C$7</c:f>
              <c:numCache>
                <c:formatCode>0.0</c:formatCode>
                <c:ptCount val="2"/>
                <c:pt idx="0">
                  <c:v>33.0</c:v>
                </c:pt>
                <c:pt idx="1">
                  <c:v>40.0</c:v>
                </c:pt>
              </c:numCache>
            </c:numRef>
          </c:val>
        </c:ser>
        <c:ser>
          <c:idx val="3"/>
          <c:order val="3"/>
          <c:tx>
            <c:strRef>
              <c:f>'Cba-seg área Primaria'!$A$8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 área Primaria'!$B$4:$C$4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'Cba-seg área Primaria'!$B$8:$C$8</c:f>
              <c:numCache>
                <c:formatCode>General</c:formatCode>
                <c:ptCount val="2"/>
                <c:pt idx="0">
                  <c:v>41.4</c:v>
                </c:pt>
                <c:pt idx="1">
                  <c:v>27.6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4815384"/>
        <c:axId val="2124811464"/>
      </c:barChart>
      <c:catAx>
        <c:axId val="212481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4811464"/>
        <c:crosses val="autoZero"/>
        <c:auto val="1"/>
        <c:lblAlgn val="ctr"/>
        <c:lblOffset val="100"/>
        <c:noMultiLvlLbl val="0"/>
      </c:catAx>
      <c:valAx>
        <c:axId val="212481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481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33538432470155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'Cba-País  Primaria'!$A$2</c:f>
          <c:strCache>
            <c:ptCount val="1"/>
            <c:pt idx="0">
              <c:v>Nivel de desempeño (%) en Lengua, Córdoba y total país - Primaria 6° grado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 Primaria'!$A$5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Primaria'!$B$5:$C$5</c:f>
              <c:numCache>
                <c:formatCode>General</c:formatCode>
                <c:ptCount val="2"/>
                <c:pt idx="0">
                  <c:v>10.8</c:v>
                </c:pt>
                <c:pt idx="1">
                  <c:v>14.5</c:v>
                </c:pt>
              </c:numCache>
            </c:numRef>
          </c:val>
        </c:ser>
        <c:ser>
          <c:idx val="1"/>
          <c:order val="1"/>
          <c:tx>
            <c:strRef>
              <c:f>'Cba-País  Primaria'!$A$6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Primaria'!$B$6:$C$6</c:f>
              <c:numCache>
                <c:formatCode>General</c:formatCode>
                <c:ptCount val="2"/>
                <c:pt idx="0">
                  <c:v>14.8</c:v>
                </c:pt>
                <c:pt idx="1">
                  <c:v>18.7</c:v>
                </c:pt>
              </c:numCache>
            </c:numRef>
          </c:val>
        </c:ser>
        <c:ser>
          <c:idx val="2"/>
          <c:order val="2"/>
          <c:tx>
            <c:strRef>
              <c:f>'Cba-País  Primaria'!$A$7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Primaria'!$B$7:$C$7</c:f>
              <c:numCache>
                <c:formatCode>General</c:formatCode>
                <c:ptCount val="2"/>
                <c:pt idx="0" formatCode="0.0">
                  <c:v>33.0</c:v>
                </c:pt>
                <c:pt idx="1">
                  <c:v>34.5</c:v>
                </c:pt>
              </c:numCache>
            </c:numRef>
          </c:val>
        </c:ser>
        <c:ser>
          <c:idx val="3"/>
          <c:order val="3"/>
          <c:tx>
            <c:strRef>
              <c:f>'Cba-País  Primaria'!$A$8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Primaria'!$B$8:$C$8</c:f>
              <c:numCache>
                <c:formatCode>General</c:formatCode>
                <c:ptCount val="2"/>
                <c:pt idx="0">
                  <c:v>41.4</c:v>
                </c:pt>
                <c:pt idx="1">
                  <c:v>32.3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4771848"/>
        <c:axId val="2124768120"/>
      </c:barChart>
      <c:catAx>
        <c:axId val="212477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4768120"/>
        <c:crosses val="autoZero"/>
        <c:auto val="1"/>
        <c:lblAlgn val="ctr"/>
        <c:lblOffset val="100"/>
        <c:noMultiLvlLbl val="0"/>
      </c:catAx>
      <c:valAx>
        <c:axId val="212476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477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33538432470155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'Cba-País  Primaria'!$A$21</c:f>
          <c:strCache>
            <c:ptCount val="1"/>
            <c:pt idx="0">
              <c:v>Nivel de desempeño (%) en Matemática, Córdoba y total país - Primaria 6° grado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 Primaria'!$A$24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Primaria'!$B$24:$C$24</c:f>
              <c:numCache>
                <c:formatCode>0.0</c:formatCode>
                <c:ptCount val="2"/>
                <c:pt idx="0" formatCode="General">
                  <c:v>12.8</c:v>
                </c:pt>
                <c:pt idx="1">
                  <c:v>18.0</c:v>
                </c:pt>
              </c:numCache>
            </c:numRef>
          </c:val>
        </c:ser>
        <c:ser>
          <c:idx val="1"/>
          <c:order val="1"/>
          <c:tx>
            <c:strRef>
              <c:f>'Cba-País  Primaria'!$A$25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Primaria'!$B$25:$C$25</c:f>
              <c:numCache>
                <c:formatCode>General</c:formatCode>
                <c:ptCount val="2"/>
                <c:pt idx="0">
                  <c:v>19.6</c:v>
                </c:pt>
                <c:pt idx="1">
                  <c:v>23.4</c:v>
                </c:pt>
              </c:numCache>
            </c:numRef>
          </c:val>
        </c:ser>
        <c:ser>
          <c:idx val="2"/>
          <c:order val="2"/>
          <c:tx>
            <c:strRef>
              <c:f>'Cba-País  Primaria'!$A$26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Primaria'!$B$26:$C$26</c:f>
              <c:numCache>
                <c:formatCode>General</c:formatCode>
                <c:ptCount val="2"/>
                <c:pt idx="0" formatCode="0.0">
                  <c:v>40.0</c:v>
                </c:pt>
                <c:pt idx="1">
                  <c:v>38.9</c:v>
                </c:pt>
              </c:numCache>
            </c:numRef>
          </c:val>
        </c:ser>
        <c:ser>
          <c:idx val="3"/>
          <c:order val="3"/>
          <c:tx>
            <c:strRef>
              <c:f>'Cba-País  Primaria'!$A$27</c:f>
              <c:strCache>
                <c:ptCount val="1"/>
                <c:pt idx="0">
                  <c:v>Avanzado 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solidFill>
                <a:srgbClr val="00B0F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 Primaria'!$B$4:$C$4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 Primaria'!$B$27:$C$27</c:f>
              <c:numCache>
                <c:formatCode>General</c:formatCode>
                <c:ptCount val="2"/>
                <c:pt idx="0">
                  <c:v>27.6</c:v>
                </c:pt>
                <c:pt idx="1">
                  <c:v>19.7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1257848"/>
        <c:axId val="2091261592"/>
      </c:barChart>
      <c:catAx>
        <c:axId val="209125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261592"/>
        <c:crosses val="autoZero"/>
        <c:auto val="1"/>
        <c:lblAlgn val="ctr"/>
        <c:lblOffset val="100"/>
        <c:noMultiLvlLbl val="0"/>
      </c:catAx>
      <c:valAx>
        <c:axId val="209126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25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41756202070426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dirty="0" smtClean="0"/>
              <a:t>GESTIÓN ESTATAL</a:t>
            </a:r>
            <a:endParaRPr lang="es-AR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Hoja3!$B$15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Hoja3!$A$16:$A$17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Hoja3!$B$16:$B$17</c:f>
              <c:numCache>
                <c:formatCode>General</c:formatCode>
                <c:ptCount val="2"/>
                <c:pt idx="0" formatCode="0.0">
                  <c:v>468.0</c:v>
                </c:pt>
                <c:pt idx="1">
                  <c:v>472.8</c:v>
                </c:pt>
              </c:numCache>
            </c:numRef>
          </c:val>
        </c:ser>
        <c:ser>
          <c:idx val="1"/>
          <c:order val="1"/>
          <c:tx>
            <c:strRef>
              <c:f>Hoja3!$C$15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Hoja3!$A$16:$A$17</c:f>
              <c:strCache>
                <c:ptCount val="2"/>
                <c:pt idx="0">
                  <c:v>LENGUA</c:v>
                </c:pt>
                <c:pt idx="1">
                  <c:v>MATEMÁTICA</c:v>
                </c:pt>
              </c:strCache>
            </c:strRef>
          </c:cat>
          <c:val>
            <c:numRef>
              <c:f>Hoja3!$C$16:$C$17</c:f>
              <c:numCache>
                <c:formatCode>General</c:formatCode>
                <c:ptCount val="2"/>
                <c:pt idx="0">
                  <c:v>507.7</c:v>
                </c:pt>
                <c:pt idx="1">
                  <c:v>511.8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305192"/>
        <c:axId val="2091308168"/>
      </c:barChart>
      <c:catAx>
        <c:axId val="209130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91308168"/>
        <c:crosses val="autoZero"/>
        <c:auto val="1"/>
        <c:lblAlgn val="ctr"/>
        <c:lblOffset val="100"/>
        <c:noMultiLvlLbl val="0"/>
      </c:catAx>
      <c:valAx>
        <c:axId val="2091308168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2091305192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 b="1"/>
            </a:pPr>
            <a:endParaRPr lang="es-ES"/>
          </a:p>
        </c:txPr>
      </c:dTable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Hoja3!$A$8</c:f>
              <c:strCache>
                <c:ptCount val="1"/>
                <c:pt idx="0">
                  <c:v>ESTATAL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Hoja3!$B$7:$C$7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Hoja3!$B$8:$C$8</c:f>
              <c:numCache>
                <c:formatCode>General</c:formatCode>
                <c:ptCount val="2"/>
                <c:pt idx="0" formatCode="0.0">
                  <c:v>468.0</c:v>
                </c:pt>
                <c:pt idx="1">
                  <c:v>507.7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091344568"/>
        <c:axId val="2091347624"/>
      </c:scatterChart>
      <c:valAx>
        <c:axId val="2091344568"/>
        <c:scaling>
          <c:orientation val="minMax"/>
          <c:min val="2012.5"/>
        </c:scaling>
        <c:delete val="1"/>
        <c:axPos val="b"/>
        <c:numFmt formatCode="General" sourceLinked="1"/>
        <c:majorTickMark val="none"/>
        <c:minorTickMark val="none"/>
        <c:tickLblPos val="nextTo"/>
        <c:crossAx val="2091347624"/>
        <c:crosses val="autoZero"/>
        <c:crossBetween val="midCat"/>
      </c:valAx>
      <c:valAx>
        <c:axId val="209134762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2091344568"/>
        <c:crossesAt val="2012.0"/>
        <c:crossBetween val="midCat"/>
        <c:majorUnit val="50.0"/>
      </c:valAx>
    </c:plotArea>
    <c:legend>
      <c:legendPos val="r"/>
      <c:layout/>
      <c:overlay val="0"/>
      <c:txPr>
        <a:bodyPr/>
        <a:lstStyle/>
        <a:p>
          <a:pPr>
            <a:defRPr lang="es-ES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Hoja3!$A$12</c:f>
              <c:strCache>
                <c:ptCount val="1"/>
                <c:pt idx="0">
                  <c:v>ESTATAL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Hoja3!$B$11:$C$11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Hoja3!$B$12:$C$12</c:f>
              <c:numCache>
                <c:formatCode>General</c:formatCode>
                <c:ptCount val="2"/>
                <c:pt idx="0">
                  <c:v>472.8</c:v>
                </c:pt>
                <c:pt idx="1">
                  <c:v>511.8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091388664"/>
        <c:axId val="2091391656"/>
      </c:scatterChart>
      <c:valAx>
        <c:axId val="2091388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91391656"/>
        <c:crosses val="autoZero"/>
        <c:crossBetween val="midCat"/>
      </c:valAx>
      <c:valAx>
        <c:axId val="2091391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1388664"/>
        <c:crosses val="autoZero"/>
        <c:crossBetween val="midCat"/>
        <c:majorUnit val="50.0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93024114173231"/>
          <c:y val="0.144306819211224"/>
          <c:w val="0.930362199375534"/>
          <c:h val="0.64468300890871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Comparativo!$B$17</c:f>
              <c:strCache>
                <c:ptCount val="1"/>
                <c:pt idx="0">
                  <c:v>Por de bajo del nivel básico</c:v>
                </c:pt>
              </c:strCache>
            </c:strRef>
          </c:tx>
          <c:spPr>
            <a:solidFill>
              <a:srgbClr val="FF7E7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Comparativo!$B$19:$B$23</c:f>
              <c:numCache>
                <c:formatCode>0.0</c:formatCode>
                <c:ptCount val="5"/>
                <c:pt idx="0">
                  <c:v>19.0</c:v>
                </c:pt>
                <c:pt idx="1">
                  <c:v>10.8</c:v>
                </c:pt>
                <c:pt idx="3">
                  <c:v>23.29999999999999</c:v>
                </c:pt>
                <c:pt idx="4">
                  <c:v>12.8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11-403C-96FE-BCA9EB3A82B0}"/>
            </c:ext>
          </c:extLst>
        </c:ser>
        <c:ser>
          <c:idx val="1"/>
          <c:order val="1"/>
          <c:tx>
            <c:strRef>
              <c:f>Comparativo!$C$17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DB91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Comparativo!$C$19:$C$23</c:f>
              <c:numCache>
                <c:formatCode>0.0</c:formatCode>
                <c:ptCount val="5"/>
                <c:pt idx="0">
                  <c:v>25.0</c:v>
                </c:pt>
                <c:pt idx="1">
                  <c:v>14.8</c:v>
                </c:pt>
                <c:pt idx="3">
                  <c:v>28.0</c:v>
                </c:pt>
                <c:pt idx="4">
                  <c:v>19.6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E11-403C-96FE-BCA9EB3A82B0}"/>
            </c:ext>
          </c:extLst>
        </c:ser>
        <c:ser>
          <c:idx val="2"/>
          <c:order val="2"/>
          <c:tx>
            <c:strRef>
              <c:f>Comparativo!$D$17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A6CE3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Comparativo!$D$19:$D$23</c:f>
              <c:numCache>
                <c:formatCode>0.0</c:formatCode>
                <c:ptCount val="5"/>
                <c:pt idx="0">
                  <c:v>39.1</c:v>
                </c:pt>
                <c:pt idx="1">
                  <c:v>33.0</c:v>
                </c:pt>
                <c:pt idx="3">
                  <c:v>38.3</c:v>
                </c:pt>
                <c:pt idx="4">
                  <c:v>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E11-403C-96FE-BCA9EB3A82B0}"/>
            </c:ext>
          </c:extLst>
        </c:ser>
        <c:ser>
          <c:idx val="3"/>
          <c:order val="3"/>
          <c:tx>
            <c:strRef>
              <c:f>Comparativo!$E$17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9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Comparativo!$A$19:$A$23</c:f>
              <c:strCache>
                <c:ptCount val="5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</c:strCache>
            </c:strRef>
          </c:cat>
          <c:val>
            <c:numRef>
              <c:f>Comparativo!$E$19:$E$23</c:f>
              <c:numCache>
                <c:formatCode>0.0</c:formatCode>
                <c:ptCount val="5"/>
                <c:pt idx="0">
                  <c:v>16.9</c:v>
                </c:pt>
                <c:pt idx="1">
                  <c:v>41.4</c:v>
                </c:pt>
                <c:pt idx="3">
                  <c:v>10.4</c:v>
                </c:pt>
                <c:pt idx="4">
                  <c:v>27.6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E11-403C-96FE-BCA9EB3A8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2091465704"/>
        <c:axId val="2091469096"/>
      </c:barChart>
      <c:catAx>
        <c:axId val="2091465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 rot="-5400000" vert="horz"/>
          <a:lstStyle/>
          <a:p>
            <a:pPr algn="ctr">
              <a:defRPr lang="es-AR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469096"/>
        <c:crosses val="autoZero"/>
        <c:auto val="1"/>
        <c:lblAlgn val="ctr"/>
        <c:lblOffset val="100"/>
        <c:noMultiLvlLbl val="0"/>
      </c:catAx>
      <c:valAx>
        <c:axId val="2091469096"/>
        <c:scaling>
          <c:orientation val="minMax"/>
          <c:max val="1.0"/>
          <c:min val="0.0"/>
        </c:scaling>
        <c:delete val="0"/>
        <c:axPos val="l"/>
        <c:majorGridlines>
          <c:spPr>
            <a:ln>
              <a:solidFill>
                <a:srgbClr val="D9D9D9"/>
              </a:solidFill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 algn="ctr">
              <a:defRPr lang="es-AR" sz="1197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465704"/>
        <c:crosses val="autoZero"/>
        <c:crossBetween val="between"/>
        <c:majorUnit val="0.1"/>
        <c:minorUnit val="0.02"/>
      </c:valAx>
    </c:plotArea>
    <c:legend>
      <c:legendPos val="r"/>
      <c:layout>
        <c:manualLayout>
          <c:xMode val="edge"/>
          <c:yMode val="edge"/>
          <c:x val="0.0139556370771545"/>
          <c:y val="0.000513576277241871"/>
          <c:w val="0.984612813073743"/>
          <c:h val="0.0725957715313074"/>
        </c:manualLayout>
      </c:layout>
      <c:overlay val="0"/>
      <c:txPr>
        <a:bodyPr/>
        <a:lstStyle/>
        <a:p>
          <a:pPr>
            <a:defRPr lang="es-AR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'Cba-seg. área Secundaria'!$A$2</c:f>
          <c:strCache>
            <c:ptCount val="1"/>
            <c:pt idx="0">
              <c:v>Nivel de desempeño (%) según área de conocimiento - Secundario 5°/6° año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'Cba-seg. área Secundaria'!$A$5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'Cba-seg. área Secundaria'!$B$4:$E$4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Sociales</c:v>
                </c:pt>
                <c:pt idx="3">
                  <c:v>Cs. Naturales</c:v>
                </c:pt>
              </c:strCache>
            </c:strRef>
          </c:cat>
          <c:val>
            <c:numRef>
              <c:f>'Cba-seg. área Secundaria'!$B$5:$E$5</c:f>
              <c:numCache>
                <c:formatCode>General</c:formatCode>
                <c:ptCount val="4"/>
                <c:pt idx="0">
                  <c:v>17.3</c:v>
                </c:pt>
                <c:pt idx="1">
                  <c:v>31.7</c:v>
                </c:pt>
                <c:pt idx="2">
                  <c:v>13.1</c:v>
                </c:pt>
                <c:pt idx="3" formatCode="0.0">
                  <c:v>12.0</c:v>
                </c:pt>
              </c:numCache>
            </c:numRef>
          </c:val>
        </c:ser>
        <c:ser>
          <c:idx val="1"/>
          <c:order val="1"/>
          <c:tx>
            <c:strRef>
              <c:f>'Cba-seg. área Secundaria'!$A$6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'Cba-seg. área Secundaria'!$B$4:$E$4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Sociales</c:v>
                </c:pt>
                <c:pt idx="3">
                  <c:v>Cs. Naturales</c:v>
                </c:pt>
              </c:strCache>
            </c:strRef>
          </c:cat>
          <c:val>
            <c:numRef>
              <c:f>'Cba-seg. área Secundaria'!$B$6:$E$6</c:f>
              <c:numCache>
                <c:formatCode>0.0</c:formatCode>
                <c:ptCount val="4"/>
                <c:pt idx="0" formatCode="General">
                  <c:v>20.9</c:v>
                </c:pt>
                <c:pt idx="1">
                  <c:v>29.0</c:v>
                </c:pt>
                <c:pt idx="2" formatCode="General">
                  <c:v>18.2</c:v>
                </c:pt>
                <c:pt idx="3" formatCode="General">
                  <c:v>15.4</c:v>
                </c:pt>
              </c:numCache>
            </c:numRef>
          </c:val>
        </c:ser>
        <c:ser>
          <c:idx val="2"/>
          <c:order val="2"/>
          <c:tx>
            <c:strRef>
              <c:f>'Cba-seg. área Secundaria'!$A$7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'Cba-seg. área Secundaria'!$B$4:$E$4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Sociales</c:v>
                </c:pt>
                <c:pt idx="3">
                  <c:v>Cs. Naturales</c:v>
                </c:pt>
              </c:strCache>
            </c:strRef>
          </c:cat>
          <c:val>
            <c:numRef>
              <c:f>'Cba-seg. área Secundaria'!$B$7:$E$7</c:f>
              <c:numCache>
                <c:formatCode>0.0</c:formatCode>
                <c:ptCount val="4"/>
                <c:pt idx="0">
                  <c:v>48.9</c:v>
                </c:pt>
                <c:pt idx="1">
                  <c:v>31.9</c:v>
                </c:pt>
                <c:pt idx="2">
                  <c:v>24.5</c:v>
                </c:pt>
                <c:pt idx="3">
                  <c:v>57.9</c:v>
                </c:pt>
              </c:numCache>
            </c:numRef>
          </c:val>
        </c:ser>
        <c:ser>
          <c:idx val="3"/>
          <c:order val="3"/>
          <c:tx>
            <c:strRef>
              <c:f>'Cba-seg. área Secundaria'!$A$8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'Cba-seg. área Secundaria'!$B$4:$E$4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Sociales</c:v>
                </c:pt>
                <c:pt idx="3">
                  <c:v>Cs. Naturales</c:v>
                </c:pt>
              </c:strCache>
            </c:strRef>
          </c:cat>
          <c:val>
            <c:numRef>
              <c:f>'Cba-seg. área Secundaria'!$B$8:$E$8</c:f>
              <c:numCache>
                <c:formatCode>General</c:formatCode>
                <c:ptCount val="4"/>
                <c:pt idx="0">
                  <c:v>12.9</c:v>
                </c:pt>
                <c:pt idx="1">
                  <c:v>7.4</c:v>
                </c:pt>
                <c:pt idx="2">
                  <c:v>44.2</c:v>
                </c:pt>
                <c:pt idx="3">
                  <c:v>14.7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4695560"/>
        <c:axId val="2124691832"/>
      </c:barChart>
      <c:catAx>
        <c:axId val="212469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4691832"/>
        <c:crosses val="autoZero"/>
        <c:auto val="1"/>
        <c:lblAlgn val="ctr"/>
        <c:lblOffset val="100"/>
        <c:noMultiLvlLbl val="0"/>
      </c:catAx>
      <c:valAx>
        <c:axId val="212469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469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33538432470155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'Cba-País Secundaria'!$A$2</c:f>
          <c:strCache>
            <c:ptCount val="1"/>
            <c:pt idx="0">
              <c:v>Nivel de desempeño (%) en Lengua, Córdoba y total país - Secundario 5°/6° año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Secundaria'!$A$5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Secundaria'!$B$5:$C$5</c:f>
              <c:numCache>
                <c:formatCode>0.0</c:formatCode>
                <c:ptCount val="2"/>
                <c:pt idx="0" formatCode="General">
                  <c:v>17.3</c:v>
                </c:pt>
                <c:pt idx="1">
                  <c:v>23.0</c:v>
                </c:pt>
              </c:numCache>
            </c:numRef>
          </c:val>
        </c:ser>
        <c:ser>
          <c:idx val="1"/>
          <c:order val="1"/>
          <c:tx>
            <c:strRef>
              <c:f>'Cba-País Secundaria'!$A$6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Secundaria'!$B$6:$C$6</c:f>
              <c:numCache>
                <c:formatCode>0.0</c:formatCode>
                <c:ptCount val="2"/>
                <c:pt idx="0" formatCode="General">
                  <c:v>20.9</c:v>
                </c:pt>
                <c:pt idx="1">
                  <c:v>23.4</c:v>
                </c:pt>
              </c:numCache>
            </c:numRef>
          </c:val>
        </c:ser>
        <c:ser>
          <c:idx val="2"/>
          <c:order val="2"/>
          <c:tx>
            <c:strRef>
              <c:f>'Cba-País Secundaria'!$A$7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Secundaria'!$B$7:$C$7</c:f>
              <c:numCache>
                <c:formatCode>0.0</c:formatCode>
                <c:ptCount val="2"/>
                <c:pt idx="0">
                  <c:v>48.9</c:v>
                </c:pt>
                <c:pt idx="1">
                  <c:v>44.2</c:v>
                </c:pt>
              </c:numCache>
            </c:numRef>
          </c:val>
        </c:ser>
        <c:ser>
          <c:idx val="3"/>
          <c:order val="3"/>
          <c:tx>
            <c:strRef>
              <c:f>'Cba-País Secundaria'!$A$8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Secundaria'!$B$8:$C$8</c:f>
              <c:numCache>
                <c:formatCode>0.0</c:formatCode>
                <c:ptCount val="2"/>
                <c:pt idx="0" formatCode="General">
                  <c:v>12.9</c:v>
                </c:pt>
                <c:pt idx="1">
                  <c:v>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1553336"/>
        <c:axId val="2091557080"/>
      </c:barChart>
      <c:catAx>
        <c:axId val="209155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557080"/>
        <c:crosses val="autoZero"/>
        <c:auto val="1"/>
        <c:lblAlgn val="ctr"/>
        <c:lblOffset val="100"/>
        <c:noMultiLvlLbl val="0"/>
      </c:catAx>
      <c:valAx>
        <c:axId val="209155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55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33538432470155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'Cba-País Secundaria'!$A$21</c:f>
          <c:strCache>
            <c:ptCount val="1"/>
            <c:pt idx="0">
              <c:v>Nivel de desempeño (%) en Matemática, Córdoba y total país - Secundario 5°/6° año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Secundaria'!$A$24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Secundaria'!$B$24:$C$24</c:f>
              <c:numCache>
                <c:formatCode>General</c:formatCode>
                <c:ptCount val="2"/>
                <c:pt idx="0">
                  <c:v>31.7</c:v>
                </c:pt>
                <c:pt idx="1">
                  <c:v>40.9</c:v>
                </c:pt>
              </c:numCache>
            </c:numRef>
          </c:val>
        </c:ser>
        <c:ser>
          <c:idx val="1"/>
          <c:order val="1"/>
          <c:tx>
            <c:strRef>
              <c:f>'Cba-País Secundaria'!$A$25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Secundaria'!$B$25:$C$25</c:f>
              <c:numCache>
                <c:formatCode>General</c:formatCode>
                <c:ptCount val="2"/>
                <c:pt idx="0" formatCode="0.0">
                  <c:v>29.0</c:v>
                </c:pt>
                <c:pt idx="1">
                  <c:v>29.3</c:v>
                </c:pt>
              </c:numCache>
            </c:numRef>
          </c:val>
        </c:ser>
        <c:ser>
          <c:idx val="2"/>
          <c:order val="2"/>
          <c:tx>
            <c:strRef>
              <c:f>'Cba-País Secundaria'!$A$26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Secundaria'!$B$26:$C$26</c:f>
              <c:numCache>
                <c:formatCode>General</c:formatCode>
                <c:ptCount val="2"/>
                <c:pt idx="0" formatCode="0.0">
                  <c:v>31.9</c:v>
                </c:pt>
                <c:pt idx="1">
                  <c:v>24.6</c:v>
                </c:pt>
              </c:numCache>
            </c:numRef>
          </c:val>
        </c:ser>
        <c:ser>
          <c:idx val="3"/>
          <c:order val="3"/>
          <c:tx>
            <c:strRef>
              <c:f>'Cba-País Secundaria'!$A$27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Secundaria'!$B$27:$C$27</c:f>
              <c:numCache>
                <c:formatCode>General</c:formatCode>
                <c:ptCount val="2"/>
                <c:pt idx="0">
                  <c:v>7.4</c:v>
                </c:pt>
                <c:pt idx="1">
                  <c:v>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1621784"/>
        <c:axId val="2091625528"/>
      </c:barChart>
      <c:catAx>
        <c:axId val="209162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625528"/>
        <c:crosses val="autoZero"/>
        <c:auto val="1"/>
        <c:lblAlgn val="ctr"/>
        <c:lblOffset val="100"/>
        <c:noMultiLvlLbl val="0"/>
      </c:catAx>
      <c:valAx>
        <c:axId val="209162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62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41756202070426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'Cba-País Secundaria'!$A$39</c:f>
          <c:strCache>
            <c:ptCount val="1"/>
            <c:pt idx="0">
              <c:v>Nivel de desempeño (%) en Cs. Sociales, Córdoba y total país - Secundario 5°/6° año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Secundaria'!$A$42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Secundaria'!$B$42:$C$42</c:f>
              <c:numCache>
                <c:formatCode>0.0</c:formatCode>
                <c:ptCount val="2"/>
                <c:pt idx="0" formatCode="General">
                  <c:v>13.1</c:v>
                </c:pt>
                <c:pt idx="1">
                  <c:v>18.8</c:v>
                </c:pt>
              </c:numCache>
            </c:numRef>
          </c:val>
        </c:ser>
        <c:ser>
          <c:idx val="1"/>
          <c:order val="1"/>
          <c:tx>
            <c:strRef>
              <c:f>'Cba-País Secundaria'!$A$43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Secundaria'!$B$43:$C$43</c:f>
              <c:numCache>
                <c:formatCode>0.0</c:formatCode>
                <c:ptCount val="2"/>
                <c:pt idx="0" formatCode="General">
                  <c:v>18.2</c:v>
                </c:pt>
                <c:pt idx="1">
                  <c:v>22.3</c:v>
                </c:pt>
              </c:numCache>
            </c:numRef>
          </c:val>
        </c:ser>
        <c:ser>
          <c:idx val="2"/>
          <c:order val="2"/>
          <c:tx>
            <c:strRef>
              <c:f>'Cba-País Secundaria'!$A$44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Secundaria'!$B$44:$C$44</c:f>
              <c:numCache>
                <c:formatCode>0.0</c:formatCode>
                <c:ptCount val="2"/>
                <c:pt idx="0">
                  <c:v>24.5</c:v>
                </c:pt>
                <c:pt idx="1">
                  <c:v>24.9</c:v>
                </c:pt>
              </c:numCache>
            </c:numRef>
          </c:val>
        </c:ser>
        <c:ser>
          <c:idx val="3"/>
          <c:order val="3"/>
          <c:tx>
            <c:strRef>
              <c:f>'Cba-País Secundaria'!$A$45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Secundaria'!$B$45:$C$45</c:f>
              <c:numCache>
                <c:formatCode>0.0</c:formatCode>
                <c:ptCount val="2"/>
                <c:pt idx="0" formatCode="General">
                  <c:v>44.2</c:v>
                </c:pt>
                <c:pt idx="1">
                  <c:v>34.0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1688808"/>
        <c:axId val="2091692552"/>
      </c:barChart>
      <c:catAx>
        <c:axId val="209168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692552"/>
        <c:crosses val="autoZero"/>
        <c:auto val="1"/>
        <c:lblAlgn val="ctr"/>
        <c:lblOffset val="100"/>
        <c:noMultiLvlLbl val="0"/>
      </c:catAx>
      <c:valAx>
        <c:axId val="209169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68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41756202070426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'Cba-País Secundaria'!$A$58</c:f>
          <c:strCache>
            <c:ptCount val="1"/>
            <c:pt idx="0">
              <c:v>Nivel de desempeño (%) en Cs. Naturales, Córdoba y total país - Secundario 5°/6° año</c:v>
            </c:pt>
          </c:strCache>
        </c:strRef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0971227034120735"/>
          <c:y val="0.215428830071084"/>
          <c:w val="0.872321741032371"/>
          <c:h val="0.6733297464171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'Cba-País Secundaria'!$A$61</c:f>
              <c:strCache>
                <c:ptCount val="1"/>
                <c:pt idx="0">
                  <c:v>Por debajo del nivel básico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Secundaria'!$B$61:$C$61</c:f>
              <c:numCache>
                <c:formatCode>General</c:formatCode>
                <c:ptCount val="2"/>
                <c:pt idx="0" formatCode="0.0">
                  <c:v>12.0</c:v>
                </c:pt>
                <c:pt idx="1">
                  <c:v>16.9</c:v>
                </c:pt>
              </c:numCache>
            </c:numRef>
          </c:val>
        </c:ser>
        <c:ser>
          <c:idx val="1"/>
          <c:order val="1"/>
          <c:tx>
            <c:strRef>
              <c:f>'Cba-País Secundaria'!$A$62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Secundaria'!$B$62:$C$62</c:f>
              <c:numCache>
                <c:formatCode>General</c:formatCode>
                <c:ptCount val="2"/>
                <c:pt idx="0">
                  <c:v>15.4</c:v>
                </c:pt>
                <c:pt idx="1">
                  <c:v>19.4</c:v>
                </c:pt>
              </c:numCache>
            </c:numRef>
          </c:val>
        </c:ser>
        <c:ser>
          <c:idx val="2"/>
          <c:order val="2"/>
          <c:tx>
            <c:strRef>
              <c:f>'Cba-País Secundaria'!$A$63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Secundaria'!$B$63:$C$63</c:f>
              <c:numCache>
                <c:formatCode>General</c:formatCode>
                <c:ptCount val="2"/>
                <c:pt idx="0" formatCode="0.0">
                  <c:v>57.9</c:v>
                </c:pt>
                <c:pt idx="1">
                  <c:v>53.6</c:v>
                </c:pt>
              </c:numCache>
            </c:numRef>
          </c:val>
        </c:ser>
        <c:ser>
          <c:idx val="3"/>
          <c:order val="3"/>
          <c:tx>
            <c:strRef>
              <c:f>'Cba-País Secundaria'!$A$64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'Cba-País Secundaria'!$B$4:$C$4</c:f>
              <c:strCache>
                <c:ptCount val="2"/>
                <c:pt idx="0">
                  <c:v>Córdoba</c:v>
                </c:pt>
                <c:pt idx="1">
                  <c:v>Argentina</c:v>
                </c:pt>
              </c:strCache>
            </c:strRef>
          </c:cat>
          <c:val>
            <c:numRef>
              <c:f>'Cba-País Secundaria'!$B$64:$C$64</c:f>
              <c:numCache>
                <c:formatCode>General</c:formatCode>
                <c:ptCount val="2"/>
                <c:pt idx="0">
                  <c:v>14.7</c:v>
                </c:pt>
                <c:pt idx="1">
                  <c:v>10.1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1755848"/>
        <c:axId val="2091759592"/>
      </c:barChart>
      <c:catAx>
        <c:axId val="209175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759592"/>
        <c:crosses val="autoZero"/>
        <c:auto val="1"/>
        <c:lblAlgn val="ctr"/>
        <c:lblOffset val="100"/>
        <c:noMultiLvlLbl val="0"/>
      </c:catAx>
      <c:valAx>
        <c:axId val="209175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175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304461942257"/>
          <c:y val="0.141756202070426"/>
          <c:w val="0.737391076115489"/>
          <c:h val="0.06933791630363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ES" sz="1600"/>
            </a:pPr>
            <a:r>
              <a:rPr lang="es-AR" sz="1600" baseline="0"/>
              <a:t>TOTAL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06905074365704"/>
          <c:y val="0.102405295039846"/>
          <c:w val="0.692818460192476"/>
          <c:h val="0.5858351747927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Hoja1!$C$50</c:f>
              <c:strCache>
                <c:ptCount val="1"/>
                <c:pt idx="0">
                  <c:v> Año 2013</c:v>
                </c:pt>
              </c:strCache>
            </c:strRef>
          </c:tx>
          <c:invertIfNegative val="0"/>
          <c:cat>
            <c:strRef>
              <c:f>Hoja1!$B$51:$B$54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NATURALES</c:v>
                </c:pt>
                <c:pt idx="3">
                  <c:v>CS. SOCIALES</c:v>
                </c:pt>
              </c:strCache>
            </c:strRef>
          </c:cat>
          <c:val>
            <c:numRef>
              <c:f>Hoja1!$C$51:$C$54</c:f>
              <c:numCache>
                <c:formatCode>General</c:formatCode>
                <c:ptCount val="4"/>
                <c:pt idx="0">
                  <c:v>496.7</c:v>
                </c:pt>
                <c:pt idx="1">
                  <c:v>519.1</c:v>
                </c:pt>
                <c:pt idx="2" formatCode="0.0">
                  <c:v>486.3</c:v>
                </c:pt>
                <c:pt idx="3" formatCode="0.0">
                  <c:v>502.8</c:v>
                </c:pt>
              </c:numCache>
            </c:numRef>
          </c:val>
        </c:ser>
        <c:ser>
          <c:idx val="1"/>
          <c:order val="1"/>
          <c:tx>
            <c:strRef>
              <c:f>Hoja1!$D$50</c:f>
              <c:strCache>
                <c:ptCount val="1"/>
                <c:pt idx="0">
                  <c:v>Año 2016</c:v>
                </c:pt>
              </c:strCache>
            </c:strRef>
          </c:tx>
          <c:invertIfNegative val="0"/>
          <c:cat>
            <c:strRef>
              <c:f>Hoja1!$B$51:$B$54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NATURALES</c:v>
                </c:pt>
                <c:pt idx="3">
                  <c:v>CS. SOCIALES</c:v>
                </c:pt>
              </c:strCache>
            </c:strRef>
          </c:cat>
          <c:val>
            <c:numRef>
              <c:f>Hoja1!$D$51:$D$54</c:f>
              <c:numCache>
                <c:formatCode>General</c:formatCode>
                <c:ptCount val="4"/>
                <c:pt idx="0">
                  <c:v>519.9</c:v>
                </c:pt>
                <c:pt idx="1">
                  <c:v>522.6</c:v>
                </c:pt>
                <c:pt idx="2" formatCode="0.0">
                  <c:v>523.4</c:v>
                </c:pt>
                <c:pt idx="3">
                  <c:v>524.2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786312"/>
        <c:axId val="2091789384"/>
      </c:barChart>
      <c:catAx>
        <c:axId val="2091786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2091789384"/>
        <c:crosses val="autoZero"/>
        <c:auto val="1"/>
        <c:lblAlgn val="ctr"/>
        <c:lblOffset val="100"/>
        <c:noMultiLvlLbl val="0"/>
      </c:catAx>
      <c:valAx>
        <c:axId val="2091789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2091786312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/>
            </a:pPr>
            <a:endParaRPr lang="es-ES"/>
          </a:p>
        </c:txPr>
      </c:dTable>
    </c:plotArea>
    <c:legend>
      <c:legendPos val="r"/>
      <c:layout/>
      <c:overlay val="0"/>
      <c:txPr>
        <a:bodyPr/>
        <a:lstStyle/>
        <a:p>
          <a:pPr>
            <a:defRPr lang="es-ES"/>
          </a:pPr>
          <a:endParaRPr lang="es-ES"/>
        </a:p>
      </c:txPr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ES"/>
            </a:pPr>
            <a:r>
              <a:rPr lang="es-AR" sz="1400" baseline="0" dirty="0" smtClean="0"/>
              <a:t>GESTIÓN ESTATAL</a:t>
            </a:r>
            <a:endParaRPr lang="es-AR" sz="1400" baseline="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33474628171479"/>
          <c:y val="0.103302550144195"/>
          <c:w val="0.671804461942257"/>
          <c:h val="0.5898959852240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Hoja1!$C$15</c:f>
              <c:strCache>
                <c:ptCount val="1"/>
                <c:pt idx="0">
                  <c:v> Año 2013</c:v>
                </c:pt>
              </c:strCache>
            </c:strRef>
          </c:tx>
          <c:invertIfNegative val="0"/>
          <c:cat>
            <c:strRef>
              <c:f>Hoja1!$B$16:$B$19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NATURALES</c:v>
                </c:pt>
                <c:pt idx="3">
                  <c:v>CS. SOCIALES</c:v>
                </c:pt>
              </c:strCache>
            </c:strRef>
          </c:cat>
          <c:val>
            <c:numRef>
              <c:f>Hoja1!$C$16:$C$19</c:f>
              <c:numCache>
                <c:formatCode>General</c:formatCode>
                <c:ptCount val="4"/>
                <c:pt idx="0" formatCode="0.0">
                  <c:v>467.0</c:v>
                </c:pt>
                <c:pt idx="1">
                  <c:v>484.3</c:v>
                </c:pt>
                <c:pt idx="2" formatCode="0.0">
                  <c:v>466.7</c:v>
                </c:pt>
                <c:pt idx="3" formatCode="0.0">
                  <c:v>474.0</c:v>
                </c:pt>
              </c:numCache>
            </c:numRef>
          </c:val>
        </c:ser>
        <c:ser>
          <c:idx val="1"/>
          <c:order val="1"/>
          <c:tx>
            <c:strRef>
              <c:f>Hoja1!$D$15</c:f>
              <c:strCache>
                <c:ptCount val="1"/>
                <c:pt idx="0">
                  <c:v>Año 2016</c:v>
                </c:pt>
              </c:strCache>
            </c:strRef>
          </c:tx>
          <c:invertIfNegative val="0"/>
          <c:cat>
            <c:strRef>
              <c:f>Hoja1!$B$16:$B$19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NATURALES</c:v>
                </c:pt>
                <c:pt idx="3">
                  <c:v>CS. SOCIALES</c:v>
                </c:pt>
              </c:strCache>
            </c:strRef>
          </c:cat>
          <c:val>
            <c:numRef>
              <c:f>Hoja1!$D$16:$D$19</c:f>
              <c:numCache>
                <c:formatCode>General</c:formatCode>
                <c:ptCount val="4"/>
                <c:pt idx="0">
                  <c:v>498.2</c:v>
                </c:pt>
                <c:pt idx="1">
                  <c:v>491.6</c:v>
                </c:pt>
                <c:pt idx="2">
                  <c:v>500.4</c:v>
                </c:pt>
                <c:pt idx="3">
                  <c:v>498.9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4675432"/>
        <c:axId val="2124671992"/>
      </c:barChart>
      <c:catAx>
        <c:axId val="2124675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2124671992"/>
        <c:crosses val="autoZero"/>
        <c:auto val="1"/>
        <c:lblAlgn val="ctr"/>
        <c:lblOffset val="100"/>
        <c:noMultiLvlLbl val="0"/>
      </c:catAx>
      <c:valAx>
        <c:axId val="212467199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2124675432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>
                <a:solidFill>
                  <a:schemeClr val="tx1"/>
                </a:solidFill>
              </a:defRPr>
            </a:pPr>
            <a:endParaRPr lang="es-ES"/>
          </a:p>
        </c:txPr>
      </c:dTable>
    </c:plotArea>
    <c:legend>
      <c:legendPos val="r"/>
      <c:layout/>
      <c:overlay val="0"/>
      <c:txPr>
        <a:bodyPr/>
        <a:lstStyle/>
        <a:p>
          <a:pPr>
            <a:defRPr lang="es-ES"/>
          </a:pPr>
          <a:endParaRPr lang="es-ES"/>
        </a:p>
      </c:txPr>
    </c:legend>
    <c:plotVisOnly val="1"/>
    <c:dispBlanksAs val="gap"/>
    <c:showDLblsOverMax val="0"/>
  </c:chart>
  <c:spPr>
    <a:solidFill>
      <a:srgbClr val="FFFFFF"/>
    </a:solidFill>
    <a:effectLst>
      <a:outerShdw blurRad="50800" dist="50800" dir="5400000" sx="1000" sy="1000" algn="ctr" rotWithShape="0">
        <a:srgbClr val="4F81BD">
          <a:lumMod val="40000"/>
          <a:lumOff val="60000"/>
          <a:alpha val="75000"/>
        </a:srgbClr>
      </a:outerShdw>
    </a:effectLst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ES"/>
            </a:pPr>
            <a:r>
              <a:rPr lang="es-AR" sz="1400" baseline="0" dirty="0" smtClean="0"/>
              <a:t>GESTIÓN PRIVADA</a:t>
            </a:r>
            <a:endParaRPr lang="es-AR" sz="1400" baseline="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04127296587927"/>
          <c:y val="0.0991984110094346"/>
          <c:w val="0.692818460192476"/>
          <c:h val="0.608077427821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Hoja1!$C$32</c:f>
              <c:strCache>
                <c:ptCount val="1"/>
                <c:pt idx="0">
                  <c:v> Año 2013</c:v>
                </c:pt>
              </c:strCache>
            </c:strRef>
          </c:tx>
          <c:invertIfNegative val="0"/>
          <c:cat>
            <c:strRef>
              <c:f>Hoja1!$B$33:$B$36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NATURALES</c:v>
                </c:pt>
                <c:pt idx="3">
                  <c:v>CS. SOCIALES</c:v>
                </c:pt>
              </c:strCache>
            </c:strRef>
          </c:cat>
          <c:val>
            <c:numRef>
              <c:f>Hoja1!$C$33:$C$36</c:f>
              <c:numCache>
                <c:formatCode>General</c:formatCode>
                <c:ptCount val="4"/>
                <c:pt idx="0">
                  <c:v>527.7</c:v>
                </c:pt>
                <c:pt idx="1">
                  <c:v>553.8</c:v>
                </c:pt>
                <c:pt idx="2" formatCode="0.0">
                  <c:v>506.3</c:v>
                </c:pt>
                <c:pt idx="3" formatCode="0.0">
                  <c:v>532.0</c:v>
                </c:pt>
              </c:numCache>
            </c:numRef>
          </c:val>
        </c:ser>
        <c:ser>
          <c:idx val="1"/>
          <c:order val="1"/>
          <c:tx>
            <c:strRef>
              <c:f>Hoja1!$D$32</c:f>
              <c:strCache>
                <c:ptCount val="1"/>
                <c:pt idx="0">
                  <c:v>Año 2016</c:v>
                </c:pt>
              </c:strCache>
            </c:strRef>
          </c:tx>
          <c:invertIfNegative val="0"/>
          <c:cat>
            <c:strRef>
              <c:f>Hoja1!$B$33:$B$36</c:f>
              <c:strCache>
                <c:ptCount val="4"/>
                <c:pt idx="0">
                  <c:v>LENGUA</c:v>
                </c:pt>
                <c:pt idx="1">
                  <c:v>MATEMÁTICA</c:v>
                </c:pt>
                <c:pt idx="2">
                  <c:v>CS. NATURALES</c:v>
                </c:pt>
                <c:pt idx="3">
                  <c:v>CS. SOCIALES</c:v>
                </c:pt>
              </c:strCache>
            </c:strRef>
          </c:cat>
          <c:val>
            <c:numRef>
              <c:f>Hoja1!$D$33:$D$36</c:f>
              <c:numCache>
                <c:formatCode>General</c:formatCode>
                <c:ptCount val="4"/>
                <c:pt idx="0">
                  <c:v>545.1</c:v>
                </c:pt>
                <c:pt idx="1">
                  <c:v>558.5</c:v>
                </c:pt>
                <c:pt idx="2" formatCode="0.0">
                  <c:v>550.0</c:v>
                </c:pt>
                <c:pt idx="3">
                  <c:v>553.6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852168"/>
        <c:axId val="2091855240"/>
      </c:barChart>
      <c:catAx>
        <c:axId val="2091852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2091855240"/>
        <c:crosses val="autoZero"/>
        <c:auto val="1"/>
        <c:lblAlgn val="ctr"/>
        <c:lblOffset val="100"/>
        <c:noMultiLvlLbl val="0"/>
      </c:catAx>
      <c:valAx>
        <c:axId val="2091855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2091852168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>
                <a:solidFill>
                  <a:schemeClr val="tx1"/>
                </a:solidFill>
              </a:defRPr>
            </a:pPr>
            <a:endParaRPr lang="es-ES"/>
          </a:p>
        </c:txPr>
      </c:dTable>
    </c:plotArea>
    <c:legend>
      <c:legendPos val="r"/>
      <c:layout/>
      <c:overlay val="0"/>
      <c:txPr>
        <a:bodyPr/>
        <a:lstStyle/>
        <a:p>
          <a:pPr>
            <a:defRPr lang="es-ES"/>
          </a:pPr>
          <a:endParaRPr lang="es-ES"/>
        </a:p>
      </c:txPr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Hoja2!$B$4</c:f>
              <c:strCache>
                <c:ptCount val="1"/>
                <c:pt idx="0">
                  <c:v>PRIVADO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'[Theta ONE Aprender -roman.xlsx]Hoja2'!$C$2,'[Theta ONE Aprender -roman.xlsx]Hoja2'!$D$2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'[Theta ONE Aprender -roman.xlsx]Hoja2'!$C$4,'[Theta ONE Aprender -roman.xlsx]Hoja2'!$D$4</c:f>
              <c:numCache>
                <c:formatCode>General</c:formatCode>
                <c:ptCount val="2"/>
                <c:pt idx="0">
                  <c:v>527.7</c:v>
                </c:pt>
                <c:pt idx="1">
                  <c:v>545.1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Hoja2!$B$3</c:f>
              <c:strCache>
                <c:ptCount val="1"/>
                <c:pt idx="0">
                  <c:v>ESTATAL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'[Theta ONE Aprender -roman.xlsx]Hoja2'!$C$2,'[Theta ONE Aprender -roman.xlsx]Hoja2'!$D$2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'[Theta ONE Aprender -roman.xlsx]Hoja2'!$C$3,'[Theta ONE Aprender -roman.xlsx]Hoja2'!$D$3</c:f>
              <c:numCache>
                <c:formatCode>General</c:formatCode>
                <c:ptCount val="2"/>
                <c:pt idx="0" formatCode="0.0">
                  <c:v>467.0</c:v>
                </c:pt>
                <c:pt idx="1">
                  <c:v>498.2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Hoja2!$B$5</c:f>
              <c:strCache>
                <c:ptCount val="1"/>
                <c:pt idx="0">
                  <c:v>TOTAL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Hoja2!$C$2:$D$2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Hoja2!$C$5:$D$5</c:f>
              <c:numCache>
                <c:formatCode>General</c:formatCode>
                <c:ptCount val="2"/>
                <c:pt idx="0">
                  <c:v>496.7</c:v>
                </c:pt>
                <c:pt idx="1">
                  <c:v>519.9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24644856"/>
        <c:axId val="2124641784"/>
      </c:scatterChart>
      <c:valAx>
        <c:axId val="2124644856"/>
        <c:scaling>
          <c:orientation val="minMax"/>
          <c:max val="2019.0"/>
          <c:min val="2010.0"/>
        </c:scaling>
        <c:delete val="1"/>
        <c:axPos val="b"/>
        <c:numFmt formatCode="General" sourceLinked="1"/>
        <c:majorTickMark val="none"/>
        <c:minorTickMark val="none"/>
        <c:tickLblPos val="nextTo"/>
        <c:crossAx val="2124641784"/>
        <c:crosses val="autoZero"/>
        <c:crossBetween val="midCat"/>
        <c:majorUnit val="3.0"/>
      </c:valAx>
      <c:valAx>
        <c:axId val="2124641784"/>
        <c:scaling>
          <c:orientation val="minMax"/>
          <c:min val="40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12464485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Hoja2!$B$4</c:f>
              <c:strCache>
                <c:ptCount val="1"/>
                <c:pt idx="0">
                  <c:v>PRIVADO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'[Theta ONE Aprender -roman.xlsx]Hoja2'!$C$2,'[Theta ONE Aprender -roman.xlsx]Hoja2'!$D$2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Hoja2!$H$4:$I$4</c:f>
              <c:numCache>
                <c:formatCode>General</c:formatCode>
                <c:ptCount val="2"/>
                <c:pt idx="0">
                  <c:v>553.8</c:v>
                </c:pt>
                <c:pt idx="1">
                  <c:v>558.5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Hoja2!$B$3</c:f>
              <c:strCache>
                <c:ptCount val="1"/>
                <c:pt idx="0">
                  <c:v>ESTATAL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'[Theta ONE Aprender -roman.xlsx]Hoja2'!$C$2,'[Theta ONE Aprender -roman.xlsx]Hoja2'!$D$2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Hoja2!$H$3:$I$3</c:f>
              <c:numCache>
                <c:formatCode>General</c:formatCode>
                <c:ptCount val="2"/>
                <c:pt idx="0">
                  <c:v>484.3</c:v>
                </c:pt>
                <c:pt idx="1">
                  <c:v>491.6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Hoja2!$B$5</c:f>
              <c:strCache>
                <c:ptCount val="1"/>
                <c:pt idx="0">
                  <c:v>TOTAL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Hoja2!$C$2:$D$2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Hoja2!$H$5:$I$5</c:f>
              <c:numCache>
                <c:formatCode>General</c:formatCode>
                <c:ptCount val="2"/>
                <c:pt idx="0">
                  <c:v>519.1</c:v>
                </c:pt>
                <c:pt idx="1">
                  <c:v>522.6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26465752"/>
        <c:axId val="2126468824"/>
      </c:scatterChart>
      <c:valAx>
        <c:axId val="2126465752"/>
        <c:scaling>
          <c:orientation val="minMax"/>
          <c:max val="2019.0"/>
          <c:min val="2010.0"/>
        </c:scaling>
        <c:delete val="1"/>
        <c:axPos val="b"/>
        <c:numFmt formatCode="General" sourceLinked="1"/>
        <c:majorTickMark val="none"/>
        <c:minorTickMark val="none"/>
        <c:tickLblPos val="nextTo"/>
        <c:crossAx val="2126468824"/>
        <c:crosses val="autoZero"/>
        <c:crossBetween val="midCat"/>
        <c:majorUnit val="3.0"/>
      </c:valAx>
      <c:valAx>
        <c:axId val="2126468824"/>
        <c:scaling>
          <c:orientation val="minMax"/>
          <c:min val="40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12646575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Hoja2!$B$20</c:f>
              <c:strCache>
                <c:ptCount val="1"/>
                <c:pt idx="0">
                  <c:v>PRIVADO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Hoja2!$C$18:$D$18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Hoja2!$C$20:$D$20</c:f>
              <c:numCache>
                <c:formatCode>General</c:formatCode>
                <c:ptCount val="2"/>
                <c:pt idx="0" formatCode="0.0">
                  <c:v>532.0</c:v>
                </c:pt>
                <c:pt idx="1">
                  <c:v>553.6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Hoja2!$B$19</c:f>
              <c:strCache>
                <c:ptCount val="1"/>
                <c:pt idx="0">
                  <c:v>ESTATAL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Hoja2!$C$18:$D$18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Hoja2!$C$19:$D$19</c:f>
              <c:numCache>
                <c:formatCode>General</c:formatCode>
                <c:ptCount val="2"/>
                <c:pt idx="0" formatCode="0.0">
                  <c:v>474.0</c:v>
                </c:pt>
                <c:pt idx="1">
                  <c:v>498.9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Hoja2!$B$21</c:f>
              <c:strCache>
                <c:ptCount val="1"/>
                <c:pt idx="0">
                  <c:v>TOTAL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Hoja2!$C$18:$D$18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Hoja2!$C$21:$D$21</c:f>
              <c:numCache>
                <c:formatCode>General</c:formatCode>
                <c:ptCount val="2"/>
                <c:pt idx="0" formatCode="0.0">
                  <c:v>502.8</c:v>
                </c:pt>
                <c:pt idx="1">
                  <c:v>524.2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24474344"/>
        <c:axId val="2126091096"/>
      </c:scatterChart>
      <c:valAx>
        <c:axId val="2124474344"/>
        <c:scaling>
          <c:orientation val="minMax"/>
          <c:max val="2019.0"/>
          <c:min val="2010.0"/>
        </c:scaling>
        <c:delete val="1"/>
        <c:axPos val="b"/>
        <c:numFmt formatCode="General" sourceLinked="1"/>
        <c:majorTickMark val="none"/>
        <c:minorTickMark val="none"/>
        <c:tickLblPos val="nextTo"/>
        <c:crossAx val="2126091096"/>
        <c:crosses val="autoZero"/>
        <c:crossBetween val="midCat"/>
        <c:majorUnit val="3.0"/>
      </c:valAx>
      <c:valAx>
        <c:axId val="2126091096"/>
        <c:scaling>
          <c:orientation val="minMax"/>
          <c:min val="400.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212447434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Hoja2!$G$20</c:f>
              <c:strCache>
                <c:ptCount val="1"/>
                <c:pt idx="0">
                  <c:v>PRIVADO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Hoja2!$H$18:$I$18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Hoja2!$H$20:$I$20</c:f>
              <c:numCache>
                <c:formatCode>0.0</c:formatCode>
                <c:ptCount val="2"/>
                <c:pt idx="0">
                  <c:v>506.3</c:v>
                </c:pt>
                <c:pt idx="1">
                  <c:v>550.0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Hoja2!$G$19</c:f>
              <c:strCache>
                <c:ptCount val="1"/>
                <c:pt idx="0">
                  <c:v>ESTATAL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Hoja2!$H$18:$I$18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Hoja2!$H$19:$I$19</c:f>
              <c:numCache>
                <c:formatCode>General</c:formatCode>
                <c:ptCount val="2"/>
                <c:pt idx="0" formatCode="0.0">
                  <c:v>466.7</c:v>
                </c:pt>
                <c:pt idx="1">
                  <c:v>500.4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Hoja2!$G$21</c:f>
              <c:strCache>
                <c:ptCount val="1"/>
                <c:pt idx="0">
                  <c:v>TOTAL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Hoja2!$H$18:$I$18</c:f>
              <c:numCache>
                <c:formatCode>General</c:formatCode>
                <c:ptCount val="2"/>
                <c:pt idx="0">
                  <c:v>2013.0</c:v>
                </c:pt>
                <c:pt idx="1">
                  <c:v>2016.0</c:v>
                </c:pt>
              </c:numCache>
            </c:numRef>
          </c:xVal>
          <c:yVal>
            <c:numRef>
              <c:f>Hoja2!$H$21:$I$21</c:f>
              <c:numCache>
                <c:formatCode>0.0</c:formatCode>
                <c:ptCount val="2"/>
                <c:pt idx="0">
                  <c:v>486.3</c:v>
                </c:pt>
                <c:pt idx="1">
                  <c:v>523.4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26036984"/>
        <c:axId val="2126040120"/>
      </c:scatterChart>
      <c:valAx>
        <c:axId val="2126036984"/>
        <c:scaling>
          <c:orientation val="minMax"/>
          <c:max val="2019.0"/>
          <c:min val="2010.0"/>
        </c:scaling>
        <c:delete val="1"/>
        <c:axPos val="b"/>
        <c:numFmt formatCode="General" sourceLinked="1"/>
        <c:majorTickMark val="none"/>
        <c:minorTickMark val="none"/>
        <c:tickLblPos val="nextTo"/>
        <c:crossAx val="2126040120"/>
        <c:crosses val="autoZero"/>
        <c:crossBetween val="midCat"/>
        <c:majorUnit val="3.0"/>
      </c:valAx>
      <c:valAx>
        <c:axId val="2126040120"/>
        <c:scaling>
          <c:orientation val="minMax"/>
          <c:min val="400.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212603698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93024114173231"/>
          <c:y val="0.144306819211224"/>
          <c:w val="0.930362199375534"/>
          <c:h val="0.64468300890871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Comparativo!$B$17</c:f>
              <c:strCache>
                <c:ptCount val="1"/>
                <c:pt idx="0">
                  <c:v>Por de bajo del nivel básico</c:v>
                </c:pt>
              </c:strCache>
            </c:strRef>
          </c:tx>
          <c:spPr>
            <a:solidFill>
              <a:srgbClr val="FF7E7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Comparativo!$A$26:$A$36</c:f>
              <c:strCache>
                <c:ptCount val="11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  <c:pt idx="6">
                  <c:v>Ciencias sociales ONE 2013</c:v>
                </c:pt>
                <c:pt idx="7">
                  <c:v>Ciencias sociales Aprender</c:v>
                </c:pt>
                <c:pt idx="9">
                  <c:v>Ciencias naturales ONE 2013</c:v>
                </c:pt>
                <c:pt idx="10">
                  <c:v>Ciencias naturales Aprender</c:v>
                </c:pt>
              </c:strCache>
            </c:strRef>
          </c:cat>
          <c:val>
            <c:numRef>
              <c:f>Comparativo!$B$26:$B$36</c:f>
              <c:numCache>
                <c:formatCode>0.0</c:formatCode>
                <c:ptCount val="11"/>
                <c:pt idx="0">
                  <c:v>27.7</c:v>
                </c:pt>
                <c:pt idx="1">
                  <c:v>17.29999999999999</c:v>
                </c:pt>
                <c:pt idx="3">
                  <c:v>35.4</c:v>
                </c:pt>
                <c:pt idx="4">
                  <c:v>31.7</c:v>
                </c:pt>
                <c:pt idx="6">
                  <c:v>19.69999999999999</c:v>
                </c:pt>
                <c:pt idx="7">
                  <c:v>13.1</c:v>
                </c:pt>
                <c:pt idx="9">
                  <c:v>16.89999999999999</c:v>
                </c:pt>
                <c:pt idx="10">
                  <c:v>12.0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6A-41AE-9BBC-E35DE4AD83A2}"/>
            </c:ext>
          </c:extLst>
        </c:ser>
        <c:ser>
          <c:idx val="1"/>
          <c:order val="1"/>
          <c:tx>
            <c:strRef>
              <c:f>Comparativo!$C$17</c:f>
              <c:strCache>
                <c:ptCount val="1"/>
                <c:pt idx="0">
                  <c:v>Básico</c:v>
                </c:pt>
              </c:strCache>
            </c:strRef>
          </c:tx>
          <c:spPr>
            <a:solidFill>
              <a:srgbClr val="FDB91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Comparativo!$A$26:$A$36</c:f>
              <c:strCache>
                <c:ptCount val="11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  <c:pt idx="6">
                  <c:v>Ciencias sociales ONE 2013</c:v>
                </c:pt>
                <c:pt idx="7">
                  <c:v>Ciencias sociales Aprender</c:v>
                </c:pt>
                <c:pt idx="9">
                  <c:v>Ciencias naturales ONE 2013</c:v>
                </c:pt>
                <c:pt idx="10">
                  <c:v>Ciencias naturales Aprender</c:v>
                </c:pt>
              </c:strCache>
            </c:strRef>
          </c:cat>
          <c:val>
            <c:numRef>
              <c:f>Comparativo!$C$26:$C$36</c:f>
              <c:numCache>
                <c:formatCode>0.0</c:formatCode>
                <c:ptCount val="11"/>
                <c:pt idx="0">
                  <c:v>19.6</c:v>
                </c:pt>
                <c:pt idx="1">
                  <c:v>20.9</c:v>
                </c:pt>
                <c:pt idx="3">
                  <c:v>24.1</c:v>
                </c:pt>
                <c:pt idx="4">
                  <c:v>28.99999999999999</c:v>
                </c:pt>
                <c:pt idx="6">
                  <c:v>22.0</c:v>
                </c:pt>
                <c:pt idx="7">
                  <c:v>18.2</c:v>
                </c:pt>
                <c:pt idx="9">
                  <c:v>21.6</c:v>
                </c:pt>
                <c:pt idx="10">
                  <c:v>15.4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6A-41AE-9BBC-E35DE4AD83A2}"/>
            </c:ext>
          </c:extLst>
        </c:ser>
        <c:ser>
          <c:idx val="2"/>
          <c:order val="2"/>
          <c:tx>
            <c:strRef>
              <c:f>Comparativo!$D$17</c:f>
              <c:strCache>
                <c:ptCount val="1"/>
                <c:pt idx="0">
                  <c:v>Satisfactorio</c:v>
                </c:pt>
              </c:strCache>
            </c:strRef>
          </c:tx>
          <c:spPr>
            <a:solidFill>
              <a:srgbClr val="A6CE3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Comparativo!$A$26:$A$36</c:f>
              <c:strCache>
                <c:ptCount val="11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  <c:pt idx="6">
                  <c:v>Ciencias sociales ONE 2013</c:v>
                </c:pt>
                <c:pt idx="7">
                  <c:v>Ciencias sociales Aprender</c:v>
                </c:pt>
                <c:pt idx="9">
                  <c:v>Ciencias naturales ONE 2013</c:v>
                </c:pt>
                <c:pt idx="10">
                  <c:v>Ciencias naturales Aprender</c:v>
                </c:pt>
              </c:strCache>
            </c:strRef>
          </c:cat>
          <c:val>
            <c:numRef>
              <c:f>Comparativo!$D$26:$D$36</c:f>
              <c:numCache>
                <c:formatCode>0.0</c:formatCode>
                <c:ptCount val="11"/>
                <c:pt idx="0">
                  <c:v>40.8</c:v>
                </c:pt>
                <c:pt idx="1">
                  <c:v>48.9</c:v>
                </c:pt>
                <c:pt idx="3">
                  <c:v>32.2</c:v>
                </c:pt>
                <c:pt idx="4">
                  <c:v>31.9</c:v>
                </c:pt>
                <c:pt idx="6">
                  <c:v>22.7</c:v>
                </c:pt>
                <c:pt idx="7">
                  <c:v>24.5</c:v>
                </c:pt>
                <c:pt idx="9">
                  <c:v>57.70000000000001</c:v>
                </c:pt>
                <c:pt idx="10">
                  <c:v>57.9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C6A-41AE-9BBC-E35DE4AD83A2}"/>
            </c:ext>
          </c:extLst>
        </c:ser>
        <c:ser>
          <c:idx val="3"/>
          <c:order val="3"/>
          <c:tx>
            <c:strRef>
              <c:f>Comparativo!$E$17</c:f>
              <c:strCache>
                <c:ptCount val="1"/>
                <c:pt idx="0">
                  <c:v>Avanzado</c:v>
                </c:pt>
              </c:strCache>
            </c:strRef>
          </c:tx>
          <c:spPr>
            <a:solidFill>
              <a:srgbClr val="00B9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AR" sz="1400" b="1" i="0" u="none" strike="noStrike" kern="1200" baseline="0">
                    <a:solidFill>
                      <a:schemeClr val="tx1"/>
                    </a:solidFill>
                    <a:latin typeface="Gotham XNarrow Medium" charset="0"/>
                    <a:ea typeface="Gotham XNarrow Medium" charset="0"/>
                    <a:cs typeface="Gotham XNarrow Medium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Comparativo!$A$26:$A$36</c:f>
              <c:strCache>
                <c:ptCount val="11"/>
                <c:pt idx="0">
                  <c:v>Lengua ONE 2013</c:v>
                </c:pt>
                <c:pt idx="1">
                  <c:v>Lengua Aprender</c:v>
                </c:pt>
                <c:pt idx="3">
                  <c:v>Matemática ONE 2013</c:v>
                </c:pt>
                <c:pt idx="4">
                  <c:v>Matemática Aprender</c:v>
                </c:pt>
                <c:pt idx="6">
                  <c:v>Ciencias sociales ONE 2013</c:v>
                </c:pt>
                <c:pt idx="7">
                  <c:v>Ciencias sociales Aprender</c:v>
                </c:pt>
                <c:pt idx="9">
                  <c:v>Ciencias naturales ONE 2013</c:v>
                </c:pt>
                <c:pt idx="10">
                  <c:v>Ciencias naturales Aprender</c:v>
                </c:pt>
              </c:strCache>
            </c:strRef>
          </c:cat>
          <c:val>
            <c:numRef>
              <c:f>Comparativo!$E$26:$E$36</c:f>
              <c:numCache>
                <c:formatCode>0.0</c:formatCode>
                <c:ptCount val="11"/>
                <c:pt idx="0">
                  <c:v>11.9</c:v>
                </c:pt>
                <c:pt idx="1">
                  <c:v>12.9</c:v>
                </c:pt>
                <c:pt idx="3">
                  <c:v>8.3</c:v>
                </c:pt>
                <c:pt idx="4">
                  <c:v>7.400000000000001</c:v>
                </c:pt>
                <c:pt idx="6">
                  <c:v>35.6</c:v>
                </c:pt>
                <c:pt idx="7">
                  <c:v>44.2</c:v>
                </c:pt>
                <c:pt idx="9">
                  <c:v>3.8</c:v>
                </c:pt>
                <c:pt idx="10">
                  <c:v>14.7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C6A-41AE-9BBC-E35DE4AD8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2123793736"/>
        <c:axId val="2123547912"/>
      </c:barChart>
      <c:catAx>
        <c:axId val="2123793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 rot="-5400000" vert="horz"/>
          <a:lstStyle/>
          <a:p>
            <a:pPr algn="ctr">
              <a:defRPr lang="es-AR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3547912"/>
        <c:crosses val="autoZero"/>
        <c:auto val="1"/>
        <c:lblAlgn val="ctr"/>
        <c:lblOffset val="100"/>
        <c:noMultiLvlLbl val="0"/>
      </c:catAx>
      <c:valAx>
        <c:axId val="2123547912"/>
        <c:scaling>
          <c:orientation val="minMax"/>
          <c:max val="1.0"/>
          <c:min val="0.0"/>
        </c:scaling>
        <c:delete val="0"/>
        <c:axPos val="l"/>
        <c:majorGridlines>
          <c:spPr>
            <a:ln>
              <a:solidFill>
                <a:srgbClr val="D9D9D9"/>
              </a:solidFill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 algn="ctr">
              <a:defRPr lang="es-AR" sz="1197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3793736"/>
        <c:crosses val="autoZero"/>
        <c:crossBetween val="between"/>
        <c:majorUnit val="0.1"/>
        <c:minorUnit val="0.02"/>
      </c:valAx>
    </c:plotArea>
    <c:legend>
      <c:legendPos val="r"/>
      <c:layout>
        <c:manualLayout>
          <c:xMode val="edge"/>
          <c:yMode val="edge"/>
          <c:x val="0.0139556370771545"/>
          <c:y val="0.000513576277241871"/>
          <c:w val="0.984612813073743"/>
          <c:h val="0.0725957715313074"/>
        </c:manualLayout>
      </c:layout>
      <c:overlay val="0"/>
      <c:txPr>
        <a:bodyPr/>
        <a:lstStyle/>
        <a:p>
          <a:pPr>
            <a:defRPr lang="es-AR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12 Rectángulo redondeado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6 Rectángulo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9 Rectángulo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0 Rectángulo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F63AD-5869-4241-9D6B-A0450F3D09DF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12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3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87B14C5-D78C-4A52-806D-E49CD6D442DA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922B6-B383-4EA8-A2CE-3F993BA5BA6C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4CD93-E48E-466B-8908-E1693365F9D0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6 Rectángulo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7 Rectángulo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8 Rectángulo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B5BA0-1223-49BE-8F9D-60A307636CED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0D781-35E4-4C39-9970-E3DE1135BE1D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7318C-042C-44C3-8A81-FA1CEF655118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24793-A937-406C-B527-174EE09337CB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5F1F9-65E8-441C-99E5-44DB407085D0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BF346-CD00-4F70-A1B9-0A6AE9A1E08A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4C12C-E9D7-475F-83FD-087EBA05AB03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2C2AC-EA43-4DE2-AC92-7D69017F01EB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E10D2-1DB2-44D7-8872-B86B4735F065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C20CC-979A-4346-9D3D-8C5DF5FD1E02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8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16AC4-F565-44E4-B4B3-67BBCFC4998E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84235-856F-4F0B-ABBF-C78936ED5D9F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0 Rectángulo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1 Rectángulo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12 Rectángulo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CD857-D0E7-424D-A7CA-9B79F7918B39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923D1-4062-46F1-A4C1-57E09FF68071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81CC2-6931-48DD-9CA9-EEB5CF7B972C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78C18-7731-4846-9D93-CD395D146730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D374F-46E7-45A8-85D7-F7D81945CB19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B1DEE-6D7D-4A53-A13B-AC55916DD028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83D987C-2DD0-417B-AC16-47BC823845BD}" type="datetimeFigureOut">
              <a:rPr lang="es-AR"/>
              <a:pPr>
                <a:defRPr/>
              </a:pPr>
              <a:t>31/03/17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E7B1A8C3-61BA-450D-AA7C-BD779606EA37}" type="slidenum">
              <a:rPr lang="es-AR"/>
              <a:pPr>
                <a:defRPr/>
              </a:pPr>
              <a:t>‹Nr.›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74" r:id="rId8"/>
    <p:sldLayoutId id="2147483675" r:id="rId9"/>
    <p:sldLayoutId id="2147483666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B2C1D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9BBB59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9BBB59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38" y="3200400"/>
            <a:ext cx="7929562" cy="1600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AR" sz="1400" b="1" smtClean="0"/>
              <a:t>DIRECCIÓN GENERAL DE PLANEAMIENTO, INFORMACIÓN Y EVALUACIÓN EDUCATIVA</a:t>
            </a:r>
          </a:p>
          <a:p>
            <a:pPr>
              <a:lnSpc>
                <a:spcPct val="80000"/>
              </a:lnSpc>
            </a:pPr>
            <a:endParaRPr lang="es-AR" sz="1400" b="1" smtClean="0"/>
          </a:p>
          <a:p>
            <a:pPr>
              <a:lnSpc>
                <a:spcPct val="80000"/>
              </a:lnSpc>
            </a:pPr>
            <a:r>
              <a:rPr lang="es-AR" sz="1400" smtClean="0"/>
              <a:t>ÁREA DE EVALUACIÓN DE LA CALIDAD EDUCATIVA</a:t>
            </a:r>
          </a:p>
          <a:p>
            <a:pPr>
              <a:lnSpc>
                <a:spcPct val="80000"/>
              </a:lnSpc>
            </a:pPr>
            <a:endParaRPr lang="es-AR" sz="1400" smtClean="0"/>
          </a:p>
          <a:p>
            <a:pPr>
              <a:lnSpc>
                <a:spcPct val="80000"/>
              </a:lnSpc>
            </a:pPr>
            <a:r>
              <a:rPr lang="es-AR" sz="1400" smtClean="0"/>
              <a:t>Datos extraídos del Primer Informe de Resultados Córdoba – Censo 5/6 año de Secundaria y Censo 6 grado de Primaria elaborado por la Secretaría de Evaluación Educativa del Ministerio de Educación y Deportes de la Nación.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AR" b="1" cap="all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SÍNTESIS DEL INFORME DE RESULTADOS APRENDER 2016</a:t>
            </a:r>
            <a:br>
              <a:rPr lang="es-AR" b="1" cap="all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b="1" cap="all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CÓRDOBA</a:t>
            </a:r>
            <a:endParaRPr lang="es-A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021288"/>
            <a:ext cx="1728192" cy="4729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6021288"/>
            <a:ext cx="2557388" cy="50414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smtClean="0"/>
              <a:t>NIVEL PRIMARIO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2500" b="1" smtClean="0"/>
              <a:t>RESULTADOS PROVINCIALES DEL NIVEL PRIMARIO   APRENDER 2016</a:t>
            </a:r>
          </a:p>
        </p:txBody>
      </p:sp>
      <p:graphicFrame>
        <p:nvGraphicFramePr>
          <p:cNvPr id="4" name="3 Gráfico"/>
          <p:cNvGraphicFramePr/>
          <p:nvPr/>
        </p:nvGraphicFramePr>
        <p:xfrm>
          <a:off x="428596" y="1357298"/>
          <a:ext cx="850112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85750" y="71438"/>
            <a:ext cx="8643938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500" b="1" cap="all" dirty="0" smtClean="0"/>
              <a:t>RESULTADOS PROVINCIALES EN LENGUA DEL NIVEL PRIMARIO EN RELACIÓN A LOS RESULTADOS GENERALES NACIONALES </a:t>
            </a:r>
            <a:endParaRPr lang="es-AR" sz="2500" dirty="0"/>
          </a:p>
        </p:txBody>
      </p:sp>
      <p:graphicFrame>
        <p:nvGraphicFramePr>
          <p:cNvPr id="6" name="5 Gráfico"/>
          <p:cNvGraphicFramePr/>
          <p:nvPr/>
        </p:nvGraphicFramePr>
        <p:xfrm>
          <a:off x="214282" y="1214422"/>
          <a:ext cx="871543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300" b="1" cap="all" dirty="0" smtClean="0"/>
              <a:t>RESULTADOS PROVINCIALES EN MATEMÁTICA DEL NIVEL PRIMARIO EN RELACIÓN A LOS RESULTADOS GENERALES NACIONALES </a:t>
            </a:r>
            <a:endParaRPr lang="es-AR" sz="2300" dirty="0"/>
          </a:p>
        </p:txBody>
      </p:sp>
      <p:graphicFrame>
        <p:nvGraphicFramePr>
          <p:cNvPr id="4" name="3 Gráfico"/>
          <p:cNvGraphicFramePr/>
          <p:nvPr/>
        </p:nvGraphicFramePr>
        <p:xfrm>
          <a:off x="285720" y="1142984"/>
          <a:ext cx="8643998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400" b="1" cap="all" dirty="0" smtClean="0"/>
              <a:t>RESULTADOS PROVINCIALES DEL NIVEL PRIMARIO </a:t>
            </a:r>
            <a:br>
              <a:rPr lang="es-AR" sz="2400" b="1" cap="all" dirty="0" smtClean="0"/>
            </a:br>
            <a:r>
              <a:rPr lang="es-AR" sz="2400" b="1" cap="all" dirty="0" smtClean="0"/>
              <a:t>COMPARADOS ONE 2013 – APRENDER 2016</a:t>
            </a:r>
            <a:endParaRPr lang="es-AR" sz="2300" b="1" cap="all" dirty="0"/>
          </a:p>
        </p:txBody>
      </p:sp>
      <p:graphicFrame>
        <p:nvGraphicFramePr>
          <p:cNvPr id="6" name="5 Gráfico"/>
          <p:cNvGraphicFramePr/>
          <p:nvPr/>
        </p:nvGraphicFramePr>
        <p:xfrm>
          <a:off x="285720" y="1214423"/>
          <a:ext cx="8643998" cy="3766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RESULTADOS PROVINCIALES EN LENGUA DEL NIVEL PRIMARIO </a:t>
            </a:r>
            <a:br>
              <a:rPr lang="es-AR" sz="2000" b="1" cap="all" dirty="0" smtClean="0"/>
            </a:br>
            <a:r>
              <a:rPr lang="es-AR" sz="2000" b="1" cap="all" dirty="0" smtClean="0"/>
              <a:t>COMPARADOS ONE 2013 – APRENDER 2016</a:t>
            </a:r>
            <a:endParaRPr lang="es-AR" sz="2300" b="1" cap="all" dirty="0"/>
          </a:p>
        </p:txBody>
      </p:sp>
      <p:graphicFrame>
        <p:nvGraphicFramePr>
          <p:cNvPr id="8" name="7 Gráfico"/>
          <p:cNvGraphicFramePr/>
          <p:nvPr/>
        </p:nvGraphicFramePr>
        <p:xfrm>
          <a:off x="785786" y="1773784"/>
          <a:ext cx="785818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7" name="8 CuadroTexto"/>
          <p:cNvSpPr txBox="1">
            <a:spLocks noChangeArrowheads="1"/>
          </p:cNvSpPr>
          <p:nvPr/>
        </p:nvSpPr>
        <p:spPr bwMode="auto">
          <a:xfrm>
            <a:off x="1785938" y="5845175"/>
            <a:ext cx="658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2013 </a:t>
            </a:r>
          </a:p>
        </p:txBody>
      </p:sp>
      <p:sp>
        <p:nvSpPr>
          <p:cNvPr id="21508" name="9 CuadroTexto"/>
          <p:cNvSpPr txBox="1">
            <a:spLocks noChangeArrowheads="1"/>
          </p:cNvSpPr>
          <p:nvPr/>
        </p:nvSpPr>
        <p:spPr bwMode="auto">
          <a:xfrm>
            <a:off x="6357938" y="5916613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2016 </a:t>
            </a:r>
          </a:p>
        </p:txBody>
      </p:sp>
      <p:sp>
        <p:nvSpPr>
          <p:cNvPr id="21509" name="10 CuadroTexto"/>
          <p:cNvSpPr txBox="1">
            <a:spLocks noChangeArrowheads="1"/>
          </p:cNvSpPr>
          <p:nvPr/>
        </p:nvSpPr>
        <p:spPr bwMode="auto">
          <a:xfrm>
            <a:off x="3429000" y="142875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>
                <a:latin typeface="Perpetua"/>
              </a:rPr>
              <a:t>GESTIÓN ESTATAL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RESULTADOS PROVINCIALES EN matemática DEL NIVEL PRIMARIO </a:t>
            </a:r>
            <a:br>
              <a:rPr lang="es-AR" sz="2000" b="1" cap="all" dirty="0" smtClean="0"/>
            </a:br>
            <a:r>
              <a:rPr lang="es-AR" sz="2000" b="1" cap="all" dirty="0" smtClean="0"/>
              <a:t>COMPARADOS ONE 2013 – APRENDER 2016</a:t>
            </a:r>
            <a:endParaRPr lang="es-AR" sz="2300" b="1" cap="all" dirty="0"/>
          </a:p>
        </p:txBody>
      </p:sp>
      <p:sp>
        <p:nvSpPr>
          <p:cNvPr id="22530" name="8 CuadroTexto"/>
          <p:cNvSpPr txBox="1">
            <a:spLocks noChangeArrowheads="1"/>
          </p:cNvSpPr>
          <p:nvPr/>
        </p:nvSpPr>
        <p:spPr bwMode="auto">
          <a:xfrm>
            <a:off x="2071688" y="578643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2013 </a:t>
            </a:r>
          </a:p>
        </p:txBody>
      </p:sp>
      <p:sp>
        <p:nvSpPr>
          <p:cNvPr id="22531" name="9 CuadroTexto"/>
          <p:cNvSpPr txBox="1">
            <a:spLocks noChangeArrowheads="1"/>
          </p:cNvSpPr>
          <p:nvPr/>
        </p:nvSpPr>
        <p:spPr bwMode="auto">
          <a:xfrm>
            <a:off x="5929313" y="578643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2016 </a:t>
            </a:r>
          </a:p>
        </p:txBody>
      </p:sp>
      <p:sp>
        <p:nvSpPr>
          <p:cNvPr id="22532" name="10 CuadroTexto"/>
          <p:cNvSpPr txBox="1">
            <a:spLocks noChangeArrowheads="1"/>
          </p:cNvSpPr>
          <p:nvPr/>
        </p:nvSpPr>
        <p:spPr bwMode="auto">
          <a:xfrm>
            <a:off x="3429000" y="142875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>
                <a:latin typeface="Perpetua"/>
              </a:rPr>
              <a:t>GESTIÓN ESTATAL</a:t>
            </a:r>
          </a:p>
        </p:txBody>
      </p:sp>
      <p:graphicFrame>
        <p:nvGraphicFramePr>
          <p:cNvPr id="7" name="6 Gráfico"/>
          <p:cNvGraphicFramePr/>
          <p:nvPr/>
        </p:nvGraphicFramePr>
        <p:xfrm>
          <a:off x="1214414" y="1785926"/>
          <a:ext cx="6786610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COMPARACIÓN del nivel primario </a:t>
            </a:r>
            <a:br>
              <a:rPr lang="es-AR" sz="2000" b="1" cap="all" dirty="0" smtClean="0"/>
            </a:br>
            <a:r>
              <a:rPr lang="es-AR" sz="2000" b="1" cap="all" dirty="0" smtClean="0"/>
              <a:t>ENTRE NIVELES DE DESEMPEÑO </a:t>
            </a:r>
            <a:br>
              <a:rPr lang="es-AR" sz="2000" b="1" cap="all" dirty="0" smtClean="0"/>
            </a:br>
            <a:r>
              <a:rPr lang="es-AR" sz="2000" b="1" cap="all" dirty="0" smtClean="0"/>
              <a:t>ONE 2013 – APRENDER 2016</a:t>
            </a:r>
            <a:endParaRPr lang="es-AR" sz="2000" b="1" cap="all" dirty="0"/>
          </a:p>
        </p:txBody>
      </p:sp>
      <p:graphicFrame>
        <p:nvGraphicFramePr>
          <p:cNvPr id="8" name="7 Gráfico"/>
          <p:cNvGraphicFramePr/>
          <p:nvPr/>
        </p:nvGraphicFramePr>
        <p:xfrm>
          <a:off x="214282" y="1285860"/>
          <a:ext cx="8643998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5 Ima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000125"/>
            <a:ext cx="82867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smtClean="0"/>
              <a:t>NIVEL SECUNDARIO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2500" b="1" smtClean="0"/>
              <a:t>RESULTADOS PROVINCIALES DEL NIVEL SECUNDARIO   APRENDER 2016</a:t>
            </a:r>
          </a:p>
        </p:txBody>
      </p:sp>
      <p:graphicFrame>
        <p:nvGraphicFramePr>
          <p:cNvPr id="5" name="4 Gráfico"/>
          <p:cNvGraphicFramePr/>
          <p:nvPr/>
        </p:nvGraphicFramePr>
        <p:xfrm>
          <a:off x="428596" y="1285860"/>
          <a:ext cx="8429683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85750" y="142875"/>
            <a:ext cx="8643938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500" b="1" cap="all" dirty="0" smtClean="0"/>
              <a:t>RESULTADOS PROVINCIALES EN LENGUA DEL NIVEL SECUNDARIO EN RELACIÓN A LOS RESULTADOS GENERALES NACIONALES </a:t>
            </a:r>
            <a:endParaRPr lang="es-AR" sz="2500" dirty="0"/>
          </a:p>
        </p:txBody>
      </p:sp>
      <p:graphicFrame>
        <p:nvGraphicFramePr>
          <p:cNvPr id="4" name="3 Gráfico"/>
          <p:cNvGraphicFramePr/>
          <p:nvPr/>
        </p:nvGraphicFramePr>
        <p:xfrm>
          <a:off x="428596" y="1142984"/>
          <a:ext cx="8429684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85750" y="142875"/>
            <a:ext cx="8643938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500" b="1" cap="all" dirty="0" smtClean="0"/>
              <a:t>RESULTADOS PROVINCIALES EN MATEMÁTICA DEL NIVEL SECUNDARIO EN RELACIÓN A LOS RESULTADOS GENERALES NACIONALES </a:t>
            </a:r>
            <a:endParaRPr lang="es-AR" sz="2500" dirty="0"/>
          </a:p>
        </p:txBody>
      </p:sp>
      <p:graphicFrame>
        <p:nvGraphicFramePr>
          <p:cNvPr id="6" name="5 Gráfico"/>
          <p:cNvGraphicFramePr/>
          <p:nvPr/>
        </p:nvGraphicFramePr>
        <p:xfrm>
          <a:off x="285720" y="1285860"/>
          <a:ext cx="8501122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85750" y="142875"/>
            <a:ext cx="8643938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500" b="1" cap="all" dirty="0" smtClean="0"/>
              <a:t>RESULTADOS PROVINCIALES EN CS. SOCIALES DEL NIVEL SECUNDARIO EN RELACIÓN A LOS RESULTADOS GENERALES NACIONALES </a:t>
            </a:r>
            <a:endParaRPr lang="es-AR" sz="2500" dirty="0"/>
          </a:p>
        </p:txBody>
      </p:sp>
      <p:graphicFrame>
        <p:nvGraphicFramePr>
          <p:cNvPr id="4" name="3 Gráfico"/>
          <p:cNvGraphicFramePr/>
          <p:nvPr/>
        </p:nvGraphicFramePr>
        <p:xfrm>
          <a:off x="357158" y="1214422"/>
          <a:ext cx="857256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85750" y="142875"/>
            <a:ext cx="8643938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500" b="1" cap="all" dirty="0" smtClean="0"/>
              <a:t>RESULTADOS PROVINCIALES EN CS. NATURALES DEL NIVEL SECUNDARIO EN RELACIÓN A LOS RESULTADOS GENERALES NACIONALES </a:t>
            </a:r>
            <a:endParaRPr lang="es-AR" sz="2500" dirty="0"/>
          </a:p>
        </p:txBody>
      </p:sp>
      <p:graphicFrame>
        <p:nvGraphicFramePr>
          <p:cNvPr id="6" name="5 Gráfico"/>
          <p:cNvGraphicFramePr/>
          <p:nvPr/>
        </p:nvGraphicFramePr>
        <p:xfrm>
          <a:off x="285720" y="1285860"/>
          <a:ext cx="857256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400" b="1" cap="all" dirty="0" smtClean="0"/>
              <a:t>RESULTADOS PROVINCIALES DEL NIVEL SECUNDARIO COMPARADOS ONE 2013 – APRENDER 2016</a:t>
            </a:r>
            <a:endParaRPr lang="es-AR" sz="2300" b="1" cap="all" dirty="0"/>
          </a:p>
        </p:txBody>
      </p:sp>
      <p:graphicFrame>
        <p:nvGraphicFramePr>
          <p:cNvPr id="4" name="3 Gráfico"/>
          <p:cNvGraphicFramePr/>
          <p:nvPr/>
        </p:nvGraphicFramePr>
        <p:xfrm>
          <a:off x="285720" y="1357298"/>
          <a:ext cx="8572560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400" b="1" cap="all" dirty="0" smtClean="0"/>
              <a:t>RESULTADOS PROVINCIALES DEL NIVEL SECUNDARIO COMPARADOS ONE 2013 – APRENDER 2016</a:t>
            </a:r>
            <a:endParaRPr lang="es-AR" sz="2300" b="1" cap="all" dirty="0"/>
          </a:p>
        </p:txBody>
      </p:sp>
      <p:graphicFrame>
        <p:nvGraphicFramePr>
          <p:cNvPr id="6" name="5 Gráfico"/>
          <p:cNvGraphicFramePr/>
          <p:nvPr/>
        </p:nvGraphicFramePr>
        <p:xfrm>
          <a:off x="285720" y="1285860"/>
          <a:ext cx="8643998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400" b="1" cap="all" dirty="0" smtClean="0"/>
              <a:t>RESULTADOS PROVINCIALES DEL NIVEL SECUNDARIO COMPARADOS ONE 2013 – APRENDER 2016</a:t>
            </a:r>
            <a:endParaRPr lang="es-AR" sz="2300" b="1" cap="all" dirty="0"/>
          </a:p>
        </p:txBody>
      </p:sp>
      <p:graphicFrame>
        <p:nvGraphicFramePr>
          <p:cNvPr id="4" name="3 Gráfico"/>
          <p:cNvGraphicFramePr/>
          <p:nvPr/>
        </p:nvGraphicFramePr>
        <p:xfrm>
          <a:off x="285720" y="1833562"/>
          <a:ext cx="8501122" cy="4595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RESULTADOS PROVINCIALES EN LENGUA DEL NIVEL SECUNDARIO </a:t>
            </a:r>
            <a:br>
              <a:rPr lang="es-AR" sz="2000" b="1" cap="all" dirty="0" smtClean="0"/>
            </a:br>
            <a:r>
              <a:rPr lang="es-AR" sz="2000" b="1" cap="all" dirty="0" smtClean="0"/>
              <a:t>COMPARADOS ONE 2013 – APRENDER 2016</a:t>
            </a:r>
            <a:endParaRPr lang="es-AR" sz="2300" b="1" cap="all" dirty="0"/>
          </a:p>
        </p:txBody>
      </p:sp>
      <p:sp>
        <p:nvSpPr>
          <p:cNvPr id="38914" name="8 CuadroTexto"/>
          <p:cNvSpPr txBox="1">
            <a:spLocks noChangeArrowheads="1"/>
          </p:cNvSpPr>
          <p:nvPr/>
        </p:nvSpPr>
        <p:spPr bwMode="auto">
          <a:xfrm>
            <a:off x="2643188" y="5643563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2013 </a:t>
            </a:r>
          </a:p>
        </p:txBody>
      </p:sp>
      <p:sp>
        <p:nvSpPr>
          <p:cNvPr id="38915" name="9 CuadroTexto"/>
          <p:cNvSpPr txBox="1">
            <a:spLocks noChangeArrowheads="1"/>
          </p:cNvSpPr>
          <p:nvPr/>
        </p:nvSpPr>
        <p:spPr bwMode="auto">
          <a:xfrm>
            <a:off x="5072063" y="5643563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2016 </a:t>
            </a:r>
          </a:p>
        </p:txBody>
      </p:sp>
      <p:graphicFrame>
        <p:nvGraphicFramePr>
          <p:cNvPr id="7" name="6 Gráfico"/>
          <p:cNvGraphicFramePr/>
          <p:nvPr/>
        </p:nvGraphicFramePr>
        <p:xfrm>
          <a:off x="428596" y="1357298"/>
          <a:ext cx="8286808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RESULTADOS PROVINCIALES EN MATEMÁTICA DEL NIVEL SECUNDARIO </a:t>
            </a:r>
            <a:br>
              <a:rPr lang="es-AR" sz="2000" b="1" cap="all" dirty="0" smtClean="0"/>
            </a:br>
            <a:r>
              <a:rPr lang="es-AR" sz="2000" b="1" cap="all" dirty="0" smtClean="0"/>
              <a:t>COMPARADOS ONE 2013 – APRENDER 2016</a:t>
            </a:r>
            <a:endParaRPr lang="es-AR" sz="2300" b="1" cap="all" dirty="0"/>
          </a:p>
        </p:txBody>
      </p:sp>
      <p:sp>
        <p:nvSpPr>
          <p:cNvPr id="39938" name="8 CuadroTexto"/>
          <p:cNvSpPr txBox="1">
            <a:spLocks noChangeArrowheads="1"/>
          </p:cNvSpPr>
          <p:nvPr/>
        </p:nvSpPr>
        <p:spPr bwMode="auto">
          <a:xfrm>
            <a:off x="2786063" y="550068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2013 </a:t>
            </a:r>
          </a:p>
        </p:txBody>
      </p:sp>
      <p:sp>
        <p:nvSpPr>
          <p:cNvPr id="39939" name="9 CuadroTexto"/>
          <p:cNvSpPr txBox="1">
            <a:spLocks noChangeArrowheads="1"/>
          </p:cNvSpPr>
          <p:nvPr/>
        </p:nvSpPr>
        <p:spPr bwMode="auto">
          <a:xfrm>
            <a:off x="5072063" y="550068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2016 </a:t>
            </a:r>
          </a:p>
        </p:txBody>
      </p:sp>
      <p:graphicFrame>
        <p:nvGraphicFramePr>
          <p:cNvPr id="6" name="5 Gráfico"/>
          <p:cNvGraphicFramePr/>
          <p:nvPr/>
        </p:nvGraphicFramePr>
        <p:xfrm>
          <a:off x="357158" y="1214422"/>
          <a:ext cx="8215370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RESULTADOS PROVINCIALES EN CS. SOCIALES DEL NIVEL SECUNDARIO </a:t>
            </a:r>
            <a:br>
              <a:rPr lang="es-AR" sz="2000" b="1" cap="all" dirty="0" smtClean="0"/>
            </a:br>
            <a:r>
              <a:rPr lang="es-AR" sz="2000" b="1" cap="all" dirty="0" smtClean="0"/>
              <a:t>COMPARADOS ONE 2013 – APRENDER 2016</a:t>
            </a:r>
            <a:endParaRPr lang="es-AR" sz="2300" b="1" cap="all" dirty="0"/>
          </a:p>
        </p:txBody>
      </p:sp>
      <p:sp>
        <p:nvSpPr>
          <p:cNvPr id="40962" name="8 CuadroTexto"/>
          <p:cNvSpPr txBox="1">
            <a:spLocks noChangeArrowheads="1"/>
          </p:cNvSpPr>
          <p:nvPr/>
        </p:nvSpPr>
        <p:spPr bwMode="auto">
          <a:xfrm>
            <a:off x="2786063" y="550068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2013 </a:t>
            </a:r>
          </a:p>
        </p:txBody>
      </p:sp>
      <p:sp>
        <p:nvSpPr>
          <p:cNvPr id="40963" name="9 CuadroTexto"/>
          <p:cNvSpPr txBox="1">
            <a:spLocks noChangeArrowheads="1"/>
          </p:cNvSpPr>
          <p:nvPr/>
        </p:nvSpPr>
        <p:spPr bwMode="auto">
          <a:xfrm>
            <a:off x="5072063" y="550068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2016 </a:t>
            </a:r>
          </a:p>
        </p:txBody>
      </p:sp>
      <p:graphicFrame>
        <p:nvGraphicFramePr>
          <p:cNvPr id="7" name="6 Gráfico"/>
          <p:cNvGraphicFramePr/>
          <p:nvPr/>
        </p:nvGraphicFramePr>
        <p:xfrm>
          <a:off x="285720" y="1214422"/>
          <a:ext cx="8643998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RESULTADOS PROVINCIALES EN CS. NATURALES DEL NIVEL SECUNDARIO </a:t>
            </a:r>
            <a:br>
              <a:rPr lang="es-AR" sz="2000" b="1" cap="all" dirty="0" smtClean="0"/>
            </a:br>
            <a:r>
              <a:rPr lang="es-AR" sz="2000" b="1" cap="all" dirty="0" smtClean="0"/>
              <a:t>COMPARADOS ONE 2013 – APRENDER 2016</a:t>
            </a:r>
            <a:endParaRPr lang="es-AR" sz="2300" b="1" cap="all" dirty="0"/>
          </a:p>
        </p:txBody>
      </p:sp>
      <p:sp>
        <p:nvSpPr>
          <p:cNvPr id="41986" name="8 CuadroTexto"/>
          <p:cNvSpPr txBox="1">
            <a:spLocks noChangeArrowheads="1"/>
          </p:cNvSpPr>
          <p:nvPr/>
        </p:nvSpPr>
        <p:spPr bwMode="auto">
          <a:xfrm>
            <a:off x="2786063" y="550068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2013 </a:t>
            </a:r>
          </a:p>
        </p:txBody>
      </p:sp>
      <p:sp>
        <p:nvSpPr>
          <p:cNvPr id="41987" name="9 CuadroTexto"/>
          <p:cNvSpPr txBox="1">
            <a:spLocks noChangeArrowheads="1"/>
          </p:cNvSpPr>
          <p:nvPr/>
        </p:nvSpPr>
        <p:spPr bwMode="auto">
          <a:xfrm>
            <a:off x="5072063" y="5500688"/>
            <a:ext cx="65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>
                <a:latin typeface="Perpetua"/>
              </a:rPr>
              <a:t>2016 </a:t>
            </a:r>
          </a:p>
        </p:txBody>
      </p:sp>
      <p:graphicFrame>
        <p:nvGraphicFramePr>
          <p:cNvPr id="6" name="5 Gráfico"/>
          <p:cNvGraphicFramePr/>
          <p:nvPr/>
        </p:nvGraphicFramePr>
        <p:xfrm>
          <a:off x="285720" y="1285860"/>
          <a:ext cx="8572560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2000" b="1" cap="all" dirty="0" smtClean="0"/>
              <a:t>COMPARACIÓN del nivel SECUNDARIO </a:t>
            </a:r>
            <a:br>
              <a:rPr lang="es-AR" sz="2000" b="1" cap="all" dirty="0" smtClean="0"/>
            </a:br>
            <a:r>
              <a:rPr lang="es-AR" sz="2000" b="1" cap="all" dirty="0" smtClean="0"/>
              <a:t>ENTRE NIVELES DE DESEMPEÑO </a:t>
            </a:r>
            <a:br>
              <a:rPr lang="es-AR" sz="2000" b="1" cap="all" dirty="0" smtClean="0"/>
            </a:br>
            <a:r>
              <a:rPr lang="es-AR" sz="2000" b="1" cap="all" dirty="0" smtClean="0"/>
              <a:t>ONE 2013 – APRENDER 2016</a:t>
            </a:r>
            <a:endParaRPr lang="es-AR" sz="2000" b="1" cap="all" dirty="0"/>
          </a:p>
        </p:txBody>
      </p:sp>
      <p:graphicFrame>
        <p:nvGraphicFramePr>
          <p:cNvPr id="4" name="3 Gráfico"/>
          <p:cNvGraphicFramePr/>
          <p:nvPr/>
        </p:nvGraphicFramePr>
        <p:xfrm>
          <a:off x="285720" y="1142984"/>
          <a:ext cx="857256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2 Ima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428625"/>
            <a:ext cx="828675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250</TotalTime>
  <Words>283</Words>
  <Application>Microsoft Macintosh PowerPoint</Application>
  <PresentationFormat>Presentación en pantalla (4:3)</PresentationFormat>
  <Paragraphs>46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Equidad</vt:lpstr>
      <vt:lpstr>SÍNTESIS DEL INFORME DE RESULTADOS APRENDER 2016 CÓRDOBA</vt:lpstr>
      <vt:lpstr>NIVEL PRIMARIO</vt:lpstr>
      <vt:lpstr>RESULTADOS PROVINCIALES DEL NIVEL PRIMARIO   APRENDER 2016</vt:lpstr>
      <vt:lpstr>RESULTADOS PROVINCIALES EN LENGUA DEL NIVEL PRIMARIO EN RELACIÓN A LOS RESULTADOS GENERALES NACIONALES </vt:lpstr>
      <vt:lpstr>RESULTADOS PROVINCIALES EN MATEMÁTICA DEL NIVEL PRIMARIO EN RELACIÓN A LOS RESULTADOS GENERALES NACIONALES </vt:lpstr>
      <vt:lpstr>RESULTADOS PROVINCIALES DEL NIVEL PRIMARIO  COMPARADOS ONE 2013 – APRENDER 2016</vt:lpstr>
      <vt:lpstr>RESULTADOS PROVINCIALES EN LENGUA DEL NIVEL PRIMARIO  COMPARADOS ONE 2013 – APRENDER 2016</vt:lpstr>
      <vt:lpstr>RESULTADOS PROVINCIALES EN matemática DEL NIVEL PRIMARIO  COMPARADOS ONE 2013 – APRENDER 2016</vt:lpstr>
      <vt:lpstr>COMPARACIÓN del nivel primario  ENTRE NIVELES DE DESEMPEÑO  ONE 2013 – APRENDER 2016</vt:lpstr>
      <vt:lpstr>Presentación de PowerPoint</vt:lpstr>
      <vt:lpstr>NIVEL SECUNDARIO</vt:lpstr>
      <vt:lpstr>RESULTADOS PROVINCIALES DEL NIVEL SECUNDARIO   APRENDER 2016</vt:lpstr>
      <vt:lpstr>RESULTADOS PROVINCIALES EN LENGUA DEL NIVEL SECUNDARIO EN RELACIÓN A LOS RESULTADOS GENERALES NACIONALES </vt:lpstr>
      <vt:lpstr>RESULTADOS PROVINCIALES EN MATEMÁTICA DEL NIVEL SECUNDARIO EN RELACIÓN A LOS RESULTADOS GENERALES NACIONALES </vt:lpstr>
      <vt:lpstr>RESULTADOS PROVINCIALES EN CS. SOCIALES DEL NIVEL SECUNDARIO EN RELACIÓN A LOS RESULTADOS GENERALES NACIONALES </vt:lpstr>
      <vt:lpstr>RESULTADOS PROVINCIALES EN CS. NATURALES DEL NIVEL SECUNDARIO EN RELACIÓN A LOS RESULTADOS GENERALES NACIONALES </vt:lpstr>
      <vt:lpstr>RESULTADOS PROVINCIALES DEL NIVEL SECUNDARIO COMPARADOS ONE 2013 – APRENDER 2016</vt:lpstr>
      <vt:lpstr>RESULTADOS PROVINCIALES DEL NIVEL SECUNDARIO COMPARADOS ONE 2013 – APRENDER 2016</vt:lpstr>
      <vt:lpstr>RESULTADOS PROVINCIALES DEL NIVEL SECUNDARIO COMPARADOS ONE 2013 – APRENDER 2016</vt:lpstr>
      <vt:lpstr>RESULTADOS PROVINCIALES EN LENGUA DEL NIVEL SECUNDARIO  COMPARADOS ONE 2013 – APRENDER 2016</vt:lpstr>
      <vt:lpstr>RESULTADOS PROVINCIALES EN MATEMÁTICA DEL NIVEL SECUNDARIO  COMPARADOS ONE 2013 – APRENDER 2016</vt:lpstr>
      <vt:lpstr>RESULTADOS PROVINCIALES EN CS. SOCIALES DEL NIVEL SECUNDARIO  COMPARADOS ONE 2013 – APRENDER 2016</vt:lpstr>
      <vt:lpstr>RESULTADOS PROVINCIALES EN CS. NATURALES DEL NIVEL SECUNDARIO  COMPARADOS ONE 2013 – APRENDER 2016</vt:lpstr>
      <vt:lpstr>COMPARACIÓN del nivel SECUNDARIO  ENTRE NIVELES DE DESEMPEÑO  ONE 2013 – APRENDER 2016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SÍNTESIS DEL INFORME DE RESULTADOS APRENDER 2016</dc:title>
  <dc:creator>20289732668</dc:creator>
  <cp:lastModifiedBy>PUPIs mitch</cp:lastModifiedBy>
  <cp:revision>31</cp:revision>
  <dcterms:created xsi:type="dcterms:W3CDTF">2017-03-28T11:33:47Z</dcterms:created>
  <dcterms:modified xsi:type="dcterms:W3CDTF">2017-03-31T19:03:03Z</dcterms:modified>
</cp:coreProperties>
</file>