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63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DF51DE-E991-448B-81B0-1D87EEF93239}" type="datetimeFigureOut">
              <a:rPr lang="es-AR" smtClean="0"/>
              <a:pPr/>
              <a:t>16/06/2017</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827B61-7DB0-43CC-B014-E98F652E8D5D}" type="slidenum">
              <a:rPr lang="es-AR" smtClean="0"/>
              <a:pPr/>
              <a:t>‹Nº›</a:t>
            </a:fld>
            <a:endParaRPr lang="es-AR"/>
          </a:p>
        </p:txBody>
      </p:sp>
    </p:spTree>
    <p:extLst>
      <p:ext uri="{BB962C8B-B14F-4D97-AF65-F5344CB8AC3E}">
        <p14:creationId xmlns:p14="http://schemas.microsoft.com/office/powerpoint/2010/main" xmlns="" val="1112121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18121891-B516-4D99-B3F3-CDBFA40ABDFF}" type="datetime1">
              <a:rPr lang="es-AR" smtClean="0"/>
              <a:pPr/>
              <a:t>16/06/2017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485868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4595204-48B6-468D-BA84-5315441D8436}" type="datetime1">
              <a:rPr lang="es-AR" smtClean="0"/>
              <a:pPr/>
              <a:t>16/06/2017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813849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E1C93E8-BC42-496C-89BB-0091AA463705}" type="datetime1">
              <a:rPr lang="es-AR" smtClean="0"/>
              <a:pPr/>
              <a:t>16/06/2017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1351352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5C0CA085-6E07-454F-B913-313E46B4E95A}" type="datetime1">
              <a:rPr lang="es-AR" smtClean="0"/>
              <a:pPr/>
              <a:t>16/06/2017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134580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C663CD87-B757-4275-8A7D-75CD016731B3}" type="datetime1">
              <a:rPr lang="es-AR" smtClean="0"/>
              <a:pPr/>
              <a:t>16/06/2017</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1023486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265AEF86-2DFC-4536-B6C7-565B2EECCD02}" type="datetime1">
              <a:rPr lang="es-AR" smtClean="0"/>
              <a:pPr/>
              <a:t>16/06/2017</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2636333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A774143-CA12-4163-A234-B9AEF85B8D5A}" type="datetime1">
              <a:rPr lang="es-AR" smtClean="0"/>
              <a:pPr/>
              <a:t>16/06/2017</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586857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4B0808D-6C44-4353-8243-16C49D11CA4E}" type="datetime1">
              <a:rPr lang="es-AR" smtClean="0"/>
              <a:pPr/>
              <a:t>16/06/2017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558009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7042FE3-46A7-4DD3-8DC5-C8A29BC72C9F}" type="datetime1">
              <a:rPr lang="es-AR" smtClean="0"/>
              <a:pPr/>
              <a:t>16/06/2017</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3592011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BDC11395-2448-4B6F-99FF-ED3625F4DDC1}" type="datetime1">
              <a:rPr lang="es-AR" smtClean="0"/>
              <a:pPr/>
              <a:t>16/06/2017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2300371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378CB936-E8CB-46CC-BB4E-8046C8FFA56E}" type="datetime1">
              <a:rPr lang="es-AR" smtClean="0"/>
              <a:pPr/>
              <a:t>16/06/2017</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71073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82EFEE-09C7-4D45-BB92-15FA3C2F1D3D}" type="datetime1">
              <a:rPr lang="es-AR" smtClean="0"/>
              <a:pPr/>
              <a:t>16/06/2017</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66755C-832A-4192-84D5-83A796535840}" type="slidenum">
              <a:rPr lang="es-AR" smtClean="0"/>
              <a:pPr/>
              <a:t>‹Nº›</a:t>
            </a:fld>
            <a:endParaRPr lang="es-AR"/>
          </a:p>
        </p:txBody>
      </p:sp>
    </p:spTree>
    <p:extLst>
      <p:ext uri="{BB962C8B-B14F-4D97-AF65-F5344CB8AC3E}">
        <p14:creationId xmlns:p14="http://schemas.microsoft.com/office/powerpoint/2010/main" xmlns="" val="2713266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29600" cy="2002234"/>
          </a:xfrm>
        </p:spPr>
        <p:txBody>
          <a:bodyPr>
            <a:normAutofit/>
          </a:bodyPr>
          <a:lstStyle/>
          <a:p>
            <a:r>
              <a:rPr lang="es-AR" sz="4800" dirty="0">
                <a:solidFill>
                  <a:prstClr val="black"/>
                </a:solidFill>
              </a:rPr>
              <a:t>ACCESIBILIDAD A </a:t>
            </a:r>
            <a:r>
              <a:rPr lang="es-AR" sz="4800" dirty="0" smtClean="0">
                <a:solidFill>
                  <a:prstClr val="black"/>
                </a:solidFill>
              </a:rPr>
              <a:t>LA </a:t>
            </a:r>
            <a:r>
              <a:rPr lang="es-AR" sz="4800" dirty="0">
                <a:solidFill>
                  <a:prstClr val="black"/>
                </a:solidFill>
              </a:rPr>
              <a:t>ATENCIÓN DE LA SALUD EN ARGENTINA</a:t>
            </a:r>
            <a:endParaRPr lang="es-AR" sz="4800" dirty="0"/>
          </a:p>
        </p:txBody>
      </p:sp>
      <p:sp>
        <p:nvSpPr>
          <p:cNvPr id="6" name="5 Marcador de contenido"/>
          <p:cNvSpPr>
            <a:spLocks noGrp="1"/>
          </p:cNvSpPr>
          <p:nvPr>
            <p:ph idx="1"/>
          </p:nvPr>
        </p:nvSpPr>
        <p:spPr/>
        <p:txBody>
          <a:bodyPr/>
          <a:lstStyle/>
          <a:p>
            <a:pPr marL="0" indent="0" algn="r">
              <a:buNone/>
            </a:pPr>
            <a:endParaRPr lang="es-AR" sz="4000" dirty="0">
              <a:solidFill>
                <a:prstClr val="black"/>
              </a:solidFill>
              <a:ea typeface="+mj-ea"/>
              <a:cs typeface="+mj-cs"/>
            </a:endParaRPr>
          </a:p>
          <a:p>
            <a:pPr marL="0" indent="0">
              <a:buNone/>
            </a:pPr>
            <a:endParaRPr lang="es-AR" sz="2000" dirty="0" smtClean="0">
              <a:solidFill>
                <a:prstClr val="black"/>
              </a:solidFill>
              <a:ea typeface="+mj-ea"/>
              <a:cs typeface="+mj-cs"/>
            </a:endParaRPr>
          </a:p>
          <a:p>
            <a:pPr marL="0" indent="0" algn="ctr">
              <a:buNone/>
            </a:pPr>
            <a:r>
              <a:rPr lang="es-AR" sz="3600" dirty="0" smtClean="0">
                <a:solidFill>
                  <a:prstClr val="black"/>
                </a:solidFill>
                <a:ea typeface="+mj-ea"/>
                <a:cs typeface="+mj-cs"/>
              </a:rPr>
              <a:t>SEMINARIO TALLER DE ACTUALIZACIÓN EN BIOÉTICA CLÍNICA</a:t>
            </a:r>
            <a:endParaRPr lang="es-AR" sz="3600" dirty="0">
              <a:solidFill>
                <a:prstClr val="black"/>
              </a:solidFill>
              <a:ea typeface="+mj-ea"/>
              <a:cs typeface="+mj-cs"/>
            </a:endParaRPr>
          </a:p>
          <a:p>
            <a:pPr marL="0" indent="0">
              <a:buNone/>
            </a:pPr>
            <a:endParaRPr lang="es-AR" sz="2000" dirty="0" smtClean="0">
              <a:solidFill>
                <a:prstClr val="black"/>
              </a:solidFill>
              <a:ea typeface="+mj-ea"/>
              <a:cs typeface="+mj-cs"/>
            </a:endParaRPr>
          </a:p>
          <a:p>
            <a:pPr marL="0" indent="0">
              <a:buNone/>
            </a:pPr>
            <a:endParaRPr lang="es-AR" sz="2000" dirty="0">
              <a:solidFill>
                <a:prstClr val="black"/>
              </a:solidFill>
              <a:ea typeface="+mj-ea"/>
              <a:cs typeface="+mj-cs"/>
            </a:endParaRPr>
          </a:p>
          <a:p>
            <a:pPr marL="0" indent="0">
              <a:buNone/>
            </a:pPr>
            <a:endParaRPr lang="es-AR" sz="2000" dirty="0" smtClean="0">
              <a:solidFill>
                <a:prstClr val="black"/>
              </a:solidFill>
              <a:ea typeface="+mj-ea"/>
              <a:cs typeface="+mj-cs"/>
            </a:endParaRPr>
          </a:p>
          <a:p>
            <a:pPr marL="0" indent="0" algn="ctr">
              <a:buNone/>
            </a:pPr>
            <a:r>
              <a:rPr lang="es-AR" sz="2000" dirty="0" smtClean="0">
                <a:solidFill>
                  <a:prstClr val="black"/>
                </a:solidFill>
                <a:ea typeface="+mj-ea"/>
                <a:cs typeface="+mj-cs"/>
              </a:rPr>
              <a:t>MINISTERO DE SALUD DE LA PROVINCIA DE CÓRDOBA</a:t>
            </a:r>
          </a:p>
          <a:p>
            <a:pPr marL="0" indent="0" algn="ctr">
              <a:buNone/>
            </a:pPr>
            <a:r>
              <a:rPr lang="es-AR" sz="2000" dirty="0" smtClean="0">
                <a:solidFill>
                  <a:prstClr val="black"/>
                </a:solidFill>
                <a:ea typeface="+mj-ea"/>
                <a:cs typeface="+mj-cs"/>
              </a:rPr>
              <a:t>CÓRDOBA 16 E JUNIO DE 2017</a:t>
            </a:r>
          </a:p>
          <a:p>
            <a:pPr marL="0" indent="0" algn="r">
              <a:buNone/>
            </a:pPr>
            <a:r>
              <a:rPr lang="es-AR" sz="1400" smtClean="0">
                <a:solidFill>
                  <a:prstClr val="black"/>
                </a:solidFill>
                <a:ea typeface="+mj-ea"/>
                <a:cs typeface="+mj-cs"/>
              </a:rPr>
              <a:t>CAT. </a:t>
            </a:r>
            <a:r>
              <a:rPr lang="es-AR" sz="1400" dirty="0" smtClean="0">
                <a:solidFill>
                  <a:prstClr val="black"/>
                </a:solidFill>
                <a:ea typeface="+mj-ea"/>
                <a:cs typeface="+mj-cs"/>
              </a:rPr>
              <a:t>CARLOS GATTI</a:t>
            </a:r>
            <a:endParaRPr lang="es-AR" sz="1400" dirty="0"/>
          </a:p>
        </p:txBody>
      </p:sp>
      <p:sp>
        <p:nvSpPr>
          <p:cNvPr id="8" name="7 Marcador de número de diapositiva"/>
          <p:cNvSpPr>
            <a:spLocks noGrp="1"/>
          </p:cNvSpPr>
          <p:nvPr>
            <p:ph type="sldNum" sz="quarter" idx="12"/>
          </p:nvPr>
        </p:nvSpPr>
        <p:spPr/>
        <p:txBody>
          <a:bodyPr/>
          <a:lstStyle/>
          <a:p>
            <a:fld id="{8A66755C-832A-4192-84D5-83A796535840}" type="slidenum">
              <a:rPr lang="es-AR" smtClean="0"/>
              <a:pPr/>
              <a:t>1</a:t>
            </a:fld>
            <a:endParaRPr lang="es-AR"/>
          </a:p>
        </p:txBody>
      </p:sp>
    </p:spTree>
    <p:extLst>
      <p:ext uri="{BB962C8B-B14F-4D97-AF65-F5344CB8AC3E}">
        <p14:creationId xmlns:p14="http://schemas.microsoft.com/office/powerpoint/2010/main" xmlns="" val="2255907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lnSpcReduction="10000"/>
          </a:bodyPr>
          <a:lstStyle/>
          <a:p>
            <a:r>
              <a:rPr lang="es-AR" sz="4400" dirty="0" smtClean="0">
                <a:solidFill>
                  <a:srgbClr val="FF0000"/>
                </a:solidFill>
              </a:rPr>
              <a:t>“cuando una sociedad define el futuro de un niño por el lugar donde nació, no hay camino posible. Y para un país fragmentado como el nuestro, eso es tremendo”</a:t>
            </a:r>
          </a:p>
          <a:p>
            <a:pPr algn="r"/>
            <a:r>
              <a:rPr lang="es-AR" sz="2800" dirty="0" err="1" smtClean="0"/>
              <a:t>Alieto</a:t>
            </a:r>
            <a:r>
              <a:rPr lang="es-AR" sz="2800" dirty="0" smtClean="0"/>
              <a:t> </a:t>
            </a:r>
            <a:r>
              <a:rPr lang="es-AR" sz="2800" dirty="0" err="1" smtClean="0"/>
              <a:t>Guadagni</a:t>
            </a:r>
            <a:endParaRPr lang="es-AR" sz="2800" dirty="0"/>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2</a:t>
            </a:fld>
            <a:endParaRPr lang="es-AR"/>
          </a:p>
        </p:txBody>
      </p:sp>
    </p:spTree>
    <p:extLst>
      <p:ext uri="{BB962C8B-B14F-4D97-AF65-F5344CB8AC3E}">
        <p14:creationId xmlns:p14="http://schemas.microsoft.com/office/powerpoint/2010/main" xmlns="" val="34537707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DERECHO A LA SALUD</a:t>
            </a:r>
            <a:endParaRPr lang="es-AR" dirty="0"/>
          </a:p>
        </p:txBody>
      </p:sp>
      <p:sp>
        <p:nvSpPr>
          <p:cNvPr id="3" name="2 Marcador de contenido"/>
          <p:cNvSpPr>
            <a:spLocks noGrp="1"/>
          </p:cNvSpPr>
          <p:nvPr>
            <p:ph idx="1"/>
          </p:nvPr>
        </p:nvSpPr>
        <p:spPr/>
        <p:txBody>
          <a:bodyPr/>
          <a:lstStyle/>
          <a:p>
            <a:r>
              <a:rPr lang="es-AR" dirty="0" smtClean="0">
                <a:latin typeface="Comic Sans MS" pitchFamily="66" charset="0"/>
              </a:rPr>
              <a:t>El derecho a la salud es un derecho</a:t>
            </a:r>
            <a:r>
              <a:rPr lang="es-AR" b="1" dirty="0" smtClean="0">
                <a:latin typeface="Comic Sans MS" pitchFamily="66" charset="0"/>
              </a:rPr>
              <a:t> universal</a:t>
            </a:r>
            <a:r>
              <a:rPr lang="es-AR" dirty="0" smtClean="0">
                <a:latin typeface="Comic Sans MS" pitchFamily="66" charset="0"/>
              </a:rPr>
              <a:t>. Este derecho quiere decir que es un derecho que le corresponde a todas as personas, sin importar etnias, sexo, género, color, edad ni cualquier otra característica. Es un derecho para todas/os las personas sin importar quiénes seamos y de donde vengamos.</a:t>
            </a:r>
          </a:p>
          <a:p>
            <a:pPr marL="0" indent="0">
              <a:buNone/>
            </a:pPr>
            <a:endParaRPr lang="es-AR" dirty="0" smtClean="0">
              <a:latin typeface="Comic Sans MS" pitchFamily="66" charset="0"/>
            </a:endParaRPr>
          </a:p>
          <a:p>
            <a:endParaRPr lang="es-AR" dirty="0"/>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3</a:t>
            </a:fld>
            <a:endParaRPr lang="es-AR"/>
          </a:p>
        </p:txBody>
      </p:sp>
    </p:spTree>
    <p:extLst>
      <p:ext uri="{BB962C8B-B14F-4D97-AF65-F5344CB8AC3E}">
        <p14:creationId xmlns:p14="http://schemas.microsoft.com/office/powerpoint/2010/main" xmlns="" val="24815138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r>
              <a:rPr lang="es-AR" dirty="0" smtClean="0">
                <a:latin typeface="Comic Sans MS" pitchFamily="66" charset="0"/>
              </a:rPr>
              <a:t>El derecho a la salud es un derecho </a:t>
            </a:r>
            <a:r>
              <a:rPr lang="es-AR" b="1" dirty="0" smtClean="0">
                <a:latin typeface="Comic Sans MS" pitchFamily="66" charset="0"/>
              </a:rPr>
              <a:t>fundamental</a:t>
            </a:r>
            <a:r>
              <a:rPr lang="es-AR" dirty="0" smtClean="0">
                <a:latin typeface="Comic Sans MS" pitchFamily="66" charset="0"/>
              </a:rPr>
              <a:t>, ya que la salud está estrechamente vinculada a la existencia humana, bajo ningún concepto puede ser cuestionado y todas las personas deben gozar de este derecho. Este derecho es necesario para que el ser humano pueda desarrollar sus potencialidades y capacidades.</a:t>
            </a:r>
          </a:p>
          <a:p>
            <a:endParaRPr lang="es-AR" dirty="0"/>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4</a:t>
            </a:fld>
            <a:endParaRPr lang="es-AR"/>
          </a:p>
        </p:txBody>
      </p:sp>
    </p:spTree>
    <p:extLst>
      <p:ext uri="{BB962C8B-B14F-4D97-AF65-F5344CB8AC3E}">
        <p14:creationId xmlns:p14="http://schemas.microsoft.com/office/powerpoint/2010/main" xmlns="" val="1575495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lnSpcReduction="20000"/>
          </a:bodyPr>
          <a:lstStyle/>
          <a:p>
            <a:r>
              <a:rPr lang="es-AR" dirty="0" smtClean="0">
                <a:latin typeface="Comic Sans MS" pitchFamily="66" charset="0"/>
              </a:rPr>
              <a:t>Un análisis que no debe dejarse de lado es la salud como proceso, que supera el espacio de lo individual para considerarse comunitariamente o colectivamente.</a:t>
            </a:r>
          </a:p>
          <a:p>
            <a:r>
              <a:rPr lang="es-AR" dirty="0" smtClean="0">
                <a:latin typeface="Comic Sans MS" pitchFamily="66" charset="0"/>
              </a:rPr>
              <a:t>Es el resultado también de los modelos políticos, económicos, sociales vigentes, que definen los paradigmas sanitarios.</a:t>
            </a:r>
          </a:p>
          <a:p>
            <a:r>
              <a:rPr lang="es-AR" dirty="0" smtClean="0">
                <a:latin typeface="Comic Sans MS" pitchFamily="66" charset="0"/>
              </a:rPr>
              <a:t>Es decir no existen enfermedades de la pobreza, sino pobres que se enferman como resultado de su inaccesibilidad a la atención de su salud. </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5</a:t>
            </a:fld>
            <a:endParaRPr lang="es-AR"/>
          </a:p>
        </p:txBody>
      </p:sp>
    </p:spTree>
    <p:extLst>
      <p:ext uri="{BB962C8B-B14F-4D97-AF65-F5344CB8AC3E}">
        <p14:creationId xmlns:p14="http://schemas.microsoft.com/office/powerpoint/2010/main" xmlns="" val="1986793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latin typeface="Comic Sans MS" pitchFamily="66" charset="0"/>
              </a:rPr>
              <a:t>ACCESIBILIDAD</a:t>
            </a:r>
            <a:endParaRPr lang="es-AR" dirty="0">
              <a:latin typeface="Comic Sans MS" pitchFamily="66" charset="0"/>
            </a:endParaRPr>
          </a:p>
        </p:txBody>
      </p:sp>
      <p:sp>
        <p:nvSpPr>
          <p:cNvPr id="3" name="2 Marcador de contenido"/>
          <p:cNvSpPr>
            <a:spLocks noGrp="1"/>
          </p:cNvSpPr>
          <p:nvPr>
            <p:ph idx="1"/>
          </p:nvPr>
        </p:nvSpPr>
        <p:spPr/>
        <p:txBody>
          <a:bodyPr/>
          <a:lstStyle/>
          <a:p>
            <a:r>
              <a:rPr lang="es-AR" dirty="0" smtClean="0">
                <a:latin typeface="Comic Sans MS" pitchFamily="66" charset="0"/>
              </a:rPr>
              <a:t>El problema del sistema de salud argentino no es la accesibilidad, sino la “gran desigualdad entre ricos y pobres”</a:t>
            </a:r>
          </a:p>
          <a:p>
            <a:r>
              <a:rPr lang="es-AR" dirty="0" smtClean="0">
                <a:latin typeface="Comic Sans MS" pitchFamily="66" charset="0"/>
              </a:rPr>
              <a:t>Tenemos “una salud para ricos y otra para excluidos”</a:t>
            </a:r>
          </a:p>
          <a:p>
            <a:r>
              <a:rPr lang="es-AR" dirty="0" smtClean="0">
                <a:latin typeface="Comic Sans MS" pitchFamily="66" charset="0"/>
              </a:rPr>
              <a:t>Esto también se repite territorialmente, se podría  decir que hay veinticuatro realidades distintas, una por provincia.</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6</a:t>
            </a:fld>
            <a:endParaRPr lang="es-AR"/>
          </a:p>
        </p:txBody>
      </p:sp>
    </p:spTree>
    <p:extLst>
      <p:ext uri="{BB962C8B-B14F-4D97-AF65-F5344CB8AC3E}">
        <p14:creationId xmlns:p14="http://schemas.microsoft.com/office/powerpoint/2010/main" xmlns="" val="2867030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a:bodyPr>
          <a:lstStyle/>
          <a:p>
            <a:r>
              <a:rPr lang="es-AR" dirty="0" smtClean="0">
                <a:latin typeface="Comic Sans MS" pitchFamily="66" charset="0"/>
              </a:rPr>
              <a:t>Tenemos un distrito como CABA –en especial la zona metropolitana norte- donde la mortalidad infantil es la más baja del país, a diferencia de la provincia de Corrientes, que es la que mayor mortalidad infantil presenta.</a:t>
            </a:r>
          </a:p>
          <a:p>
            <a:r>
              <a:rPr lang="es-AR" dirty="0" smtClean="0">
                <a:latin typeface="Comic Sans MS" pitchFamily="66" charset="0"/>
              </a:rPr>
              <a:t>Hay 2,5 probabilidades de que un niño/a correntino se muera antes del año de vida que un niño/a de la zona norte de CABA.</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7</a:t>
            </a:fld>
            <a:endParaRPr lang="es-AR"/>
          </a:p>
        </p:txBody>
      </p:sp>
    </p:spTree>
    <p:extLst>
      <p:ext uri="{BB962C8B-B14F-4D97-AF65-F5344CB8AC3E}">
        <p14:creationId xmlns:p14="http://schemas.microsoft.com/office/powerpoint/2010/main" xmlns="" val="14088131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lnSpcReduction="10000"/>
          </a:bodyPr>
          <a:lstStyle/>
          <a:p>
            <a:r>
              <a:rPr lang="es-AR" dirty="0" smtClean="0">
                <a:latin typeface="Comic Sans MS" pitchFamily="66" charset="0"/>
              </a:rPr>
              <a:t>La crítica al sistema de salud se basa en la falta de dinero, pero ese tampoco es el problema central.</a:t>
            </a:r>
          </a:p>
          <a:p>
            <a:r>
              <a:rPr lang="es-AR" dirty="0" smtClean="0">
                <a:latin typeface="Comic Sans MS" pitchFamily="66" charset="0"/>
              </a:rPr>
              <a:t>Argentina es el país que más invierte en salud de todo el continente (8,5%), el resto de los países están por debajo del 6%.</a:t>
            </a:r>
          </a:p>
          <a:p>
            <a:r>
              <a:rPr lang="es-AR" dirty="0" smtClean="0">
                <a:latin typeface="Comic Sans MS" pitchFamily="66" charset="0"/>
              </a:rPr>
              <a:t>Es básicamente un problema de gestión y de modelo de atención.</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8</a:t>
            </a:fld>
            <a:endParaRPr lang="es-AR"/>
          </a:p>
        </p:txBody>
      </p:sp>
    </p:spTree>
    <p:extLst>
      <p:ext uri="{BB962C8B-B14F-4D97-AF65-F5344CB8AC3E}">
        <p14:creationId xmlns:p14="http://schemas.microsoft.com/office/powerpoint/2010/main" xmlns="" val="3383951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r>
              <a:rPr lang="es-AR" dirty="0" smtClean="0">
                <a:latin typeface="Comic Sans MS" pitchFamily="66" charset="0"/>
              </a:rPr>
              <a:t>La concentración de la riqueza en la Argentina explica la presunta pérdida de importancia del hospital público.</a:t>
            </a:r>
          </a:p>
          <a:p>
            <a:r>
              <a:rPr lang="es-AR" dirty="0" smtClean="0">
                <a:latin typeface="Comic Sans MS" pitchFamily="66" charset="0"/>
              </a:rPr>
              <a:t>Un grupo de gente tiene solucionado el tema e los servicios de salud a través de una prepaga o una obra social, no ve la salud como un problema, aunque tal vez lo sea el valor de la cuota.</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9</a:t>
            </a:fld>
            <a:endParaRPr lang="es-AR"/>
          </a:p>
        </p:txBody>
      </p:sp>
    </p:spTree>
    <p:extLst>
      <p:ext uri="{BB962C8B-B14F-4D97-AF65-F5344CB8AC3E}">
        <p14:creationId xmlns:p14="http://schemas.microsoft.com/office/powerpoint/2010/main" xmlns="" val="1204488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r>
              <a:rPr lang="es-AR" dirty="0" smtClean="0"/>
              <a:t>Hay un grupo intermedio que no son los que tiene obra social por su trabajo formal y están relativamente conformes pero se quejan del nivel de atención de su obra social.</a:t>
            </a:r>
            <a:endParaRPr lang="es-AR" dirty="0"/>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10</a:t>
            </a:fld>
            <a:endParaRPr lang="es-AR"/>
          </a:p>
        </p:txBody>
      </p:sp>
    </p:spTree>
    <p:extLst>
      <p:ext uri="{BB962C8B-B14F-4D97-AF65-F5344CB8AC3E}">
        <p14:creationId xmlns:p14="http://schemas.microsoft.com/office/powerpoint/2010/main" xmlns="" val="2004001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r>
              <a:rPr lang="es-AR" dirty="0" smtClean="0">
                <a:latin typeface="Comic Sans MS" pitchFamily="66" charset="0"/>
              </a:rPr>
              <a:t>Por último hay un tercer grupo que son los que concurren al hospital público. Resignados, toman lo que les den, ni siquiera se quejan porque tiene miedo que les quiten lo poco que tienen.</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11</a:t>
            </a:fld>
            <a:endParaRPr lang="es-AR"/>
          </a:p>
        </p:txBody>
      </p:sp>
    </p:spTree>
    <p:extLst>
      <p:ext uri="{BB962C8B-B14F-4D97-AF65-F5344CB8AC3E}">
        <p14:creationId xmlns:p14="http://schemas.microsoft.com/office/powerpoint/2010/main" xmlns="" val="39466876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xmlns="" val="1323426622"/>
              </p:ext>
            </p:extLst>
          </p:nvPr>
        </p:nvGraphicFramePr>
        <p:xfrm>
          <a:off x="323528" y="1556792"/>
          <a:ext cx="8229599" cy="3892628"/>
        </p:xfrm>
        <a:graphic>
          <a:graphicData uri="http://schemas.openxmlformats.org/drawingml/2006/table">
            <a:tbl>
              <a:tblPr/>
              <a:tblGrid>
                <a:gridCol w="707705"/>
                <a:gridCol w="417883"/>
                <a:gridCol w="417883"/>
                <a:gridCol w="417883"/>
                <a:gridCol w="417883"/>
                <a:gridCol w="417883"/>
                <a:gridCol w="417883"/>
                <a:gridCol w="417883"/>
                <a:gridCol w="417883"/>
                <a:gridCol w="417883"/>
                <a:gridCol w="417883"/>
                <a:gridCol w="298041"/>
                <a:gridCol w="119842"/>
                <a:gridCol w="417883"/>
                <a:gridCol w="417883"/>
                <a:gridCol w="417883"/>
                <a:gridCol w="417883"/>
                <a:gridCol w="417883"/>
                <a:gridCol w="417883"/>
                <a:gridCol w="417883"/>
              </a:tblGrid>
              <a:tr h="140169">
                <a:tc gridSpan="11">
                  <a:txBody>
                    <a:bodyPr/>
                    <a:lstStyle/>
                    <a:p>
                      <a:pPr algn="l" fontAlgn="t"/>
                      <a:r>
                        <a:rPr lang="es-AR" sz="800" b="0" i="0" u="none" strike="noStrike">
                          <a:effectLst/>
                          <a:latin typeface="Arial"/>
                        </a:rPr>
                        <a:t>Hogares según escala de ingreso total familiar. Total de aglomerados urbanos. Cuarto trimestre de 2016  </a:t>
                      </a:r>
                    </a:p>
                  </a:txBody>
                  <a:tcPr marL="6371" marR="6371" marT="6371" marB="0">
                    <a:lnL>
                      <a:noFill/>
                    </a:lnL>
                    <a:lnR>
                      <a:noFill/>
                    </a:lnR>
                    <a:lnT>
                      <a:noFill/>
                    </a:lnT>
                    <a:lnB>
                      <a:noFill/>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a:txBody>
                    <a:bodyPr/>
                    <a:lstStyle/>
                    <a:p>
                      <a:pPr algn="l" fontAlgn="t"/>
                      <a:endParaRPr lang="es-AR" sz="800" b="0" i="0" u="none" strike="noStrike">
                        <a:effectLst/>
                        <a:latin typeface="Arial"/>
                      </a:endParaRPr>
                    </a:p>
                  </a:txBody>
                  <a:tcPr marL="6371" marR="6371" marT="6371" marB="0">
                    <a:lnL>
                      <a:noFill/>
                    </a:lnL>
                    <a:lnR>
                      <a:noFill/>
                    </a:lnR>
                    <a:lnT>
                      <a:noFill/>
                    </a:lnT>
                    <a:lnB>
                      <a:noFill/>
                    </a:lnB>
                  </a:tcPr>
                </a:tc>
                <a:tc gridSpan="2">
                  <a:txBody>
                    <a:bodyPr/>
                    <a:lstStyle/>
                    <a:p>
                      <a:endParaRPr lang="es-AR"/>
                    </a:p>
                  </a:txBody>
                  <a:tcPr marL="6371" marR="6371" marT="6371" marB="0">
                    <a:lnL>
                      <a:noFill/>
                    </a:lnL>
                    <a:lnR>
                      <a:noFill/>
                    </a:lnR>
                    <a:lnT>
                      <a:noFill/>
                    </a:lnT>
                    <a:lnB>
                      <a:noFill/>
                    </a:lnB>
                  </a:tcPr>
                </a:tc>
                <a:tc hMerge="1">
                  <a:txBody>
                    <a:bodyPr/>
                    <a:lstStyle/>
                    <a:p>
                      <a:pPr algn="l" fontAlgn="t"/>
                      <a:endParaRPr lang="es-AR" sz="800" b="0" i="0" u="none" strike="noStrike">
                        <a:effectLst/>
                        <a:latin typeface="Arial"/>
                      </a:endParaRPr>
                    </a:p>
                  </a:txBody>
                  <a:tcPr marL="6371" marR="6371" marT="6371" marB="0">
                    <a:lnL>
                      <a:noFill/>
                    </a:lnL>
                    <a:lnR>
                      <a:noFill/>
                    </a:lnR>
                    <a:lnT>
                      <a:noFill/>
                    </a:lnT>
                    <a:lnB>
                      <a:noFill/>
                    </a:lnB>
                  </a:tcPr>
                </a:tc>
                <a:tc>
                  <a:txBody>
                    <a:bodyPr/>
                    <a:lstStyle/>
                    <a:p>
                      <a:pPr algn="l" fontAlgn="t"/>
                      <a:endParaRPr lang="es-AR" sz="800" b="0" i="0" u="none" strike="noStrike">
                        <a:effectLst/>
                        <a:latin typeface="Arial"/>
                      </a:endParaRPr>
                    </a:p>
                  </a:txBody>
                  <a:tcPr marL="6371" marR="6371" marT="6371" marB="0">
                    <a:lnL>
                      <a:noFill/>
                    </a:lnL>
                    <a:lnR>
                      <a:noFill/>
                    </a:lnR>
                    <a:lnT>
                      <a:noFill/>
                    </a:lnT>
                    <a:lnB>
                      <a:noFill/>
                    </a:lnB>
                  </a:tcPr>
                </a:tc>
                <a:tc>
                  <a:txBody>
                    <a:bodyPr/>
                    <a:lstStyle/>
                    <a:p>
                      <a:pPr algn="l" fontAlgn="t"/>
                      <a:endParaRPr lang="es-AR" sz="800" b="0" i="0" u="none" strike="noStrike">
                        <a:effectLst/>
                        <a:latin typeface="Arial"/>
                      </a:endParaRPr>
                    </a:p>
                  </a:txBody>
                  <a:tcPr marL="6371" marR="6371" marT="6371" marB="0">
                    <a:lnL>
                      <a:noFill/>
                    </a:lnL>
                    <a:lnR>
                      <a:noFill/>
                    </a:lnR>
                    <a:lnT>
                      <a:noFill/>
                    </a:lnT>
                    <a:lnB>
                      <a:noFill/>
                    </a:lnB>
                  </a:tcPr>
                </a:tc>
                <a:tc>
                  <a:txBody>
                    <a:bodyPr/>
                    <a:lstStyle/>
                    <a:p>
                      <a:pPr algn="l" fontAlgn="t"/>
                      <a:endParaRPr lang="es-AR" sz="800" b="0" i="0" u="none" strike="noStrike">
                        <a:effectLst/>
                        <a:latin typeface="Arial"/>
                      </a:endParaRPr>
                    </a:p>
                  </a:txBody>
                  <a:tcPr marL="6371" marR="6371" marT="6371" marB="0">
                    <a:lnL>
                      <a:noFill/>
                    </a:lnL>
                    <a:lnR>
                      <a:noFill/>
                    </a:lnR>
                    <a:lnT>
                      <a:noFill/>
                    </a:lnT>
                    <a:lnB>
                      <a:noFill/>
                    </a:lnB>
                  </a:tcPr>
                </a:tc>
                <a:tc>
                  <a:txBody>
                    <a:bodyPr/>
                    <a:lstStyle/>
                    <a:p>
                      <a:pPr algn="l" fontAlgn="t"/>
                      <a:endParaRPr lang="es-AR" sz="800" b="0" i="0" u="none" strike="noStrike">
                        <a:effectLst/>
                        <a:latin typeface="Arial"/>
                      </a:endParaRPr>
                    </a:p>
                  </a:txBody>
                  <a:tcPr marL="6371" marR="6371" marT="6371" marB="0">
                    <a:lnL>
                      <a:noFill/>
                    </a:lnL>
                    <a:lnR>
                      <a:noFill/>
                    </a:lnR>
                    <a:lnT>
                      <a:noFill/>
                    </a:lnT>
                    <a:lnB>
                      <a:noFill/>
                    </a:lnB>
                  </a:tcPr>
                </a:tc>
                <a:tc>
                  <a:txBody>
                    <a:bodyPr/>
                    <a:lstStyle/>
                    <a:p>
                      <a:pPr algn="l" fontAlgn="t"/>
                      <a:endParaRPr lang="es-AR" sz="800" b="0" i="0" u="none" strike="noStrike">
                        <a:effectLst/>
                        <a:latin typeface="Arial"/>
                      </a:endParaRPr>
                    </a:p>
                  </a:txBody>
                  <a:tcPr marL="6371" marR="6371" marT="6371" marB="0">
                    <a:lnL>
                      <a:noFill/>
                    </a:lnL>
                    <a:lnR>
                      <a:noFill/>
                    </a:lnR>
                    <a:lnT>
                      <a:noFill/>
                    </a:lnT>
                    <a:lnB>
                      <a:noFill/>
                    </a:lnB>
                  </a:tcPr>
                </a:tc>
                <a:tc>
                  <a:txBody>
                    <a:bodyPr/>
                    <a:lstStyle/>
                    <a:p>
                      <a:pPr algn="l" fontAlgn="t"/>
                      <a:endParaRPr lang="es-AR" sz="800" b="0" i="0" u="none" strike="noStrike">
                        <a:effectLst/>
                        <a:latin typeface="Arial"/>
                      </a:endParaRPr>
                    </a:p>
                  </a:txBody>
                  <a:tcPr marL="6371" marR="6371" marT="6371" marB="0">
                    <a:lnL>
                      <a:noFill/>
                    </a:lnL>
                    <a:lnR>
                      <a:noFill/>
                    </a:lnR>
                    <a:lnT>
                      <a:noFill/>
                    </a:lnT>
                    <a:lnB>
                      <a:noFill/>
                    </a:lnB>
                  </a:tcPr>
                </a:tc>
              </a:tr>
              <a:tr h="140169">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gridSpan="2">
                  <a:txBody>
                    <a:bodyPr/>
                    <a:lstStyle/>
                    <a:p>
                      <a:endParaRPr lang="es-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r>
              <a:tr h="140169">
                <a:tc rowSpan="2">
                  <a:txBody>
                    <a:bodyPr/>
                    <a:lstStyle/>
                    <a:p>
                      <a:pPr algn="ctr" fontAlgn="ctr"/>
                      <a:r>
                        <a:rPr lang="es-AR" sz="700" b="0" i="0" u="none" strike="noStrike">
                          <a:effectLst/>
                          <a:latin typeface="Arial"/>
                        </a:rPr>
                        <a:t>Número de decil</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gridSpan="3">
                  <a:txBody>
                    <a:bodyPr/>
                    <a:lstStyle/>
                    <a:p>
                      <a:pPr algn="ctr" fontAlgn="ctr"/>
                      <a:r>
                        <a:rPr lang="es-AR" sz="700" b="0" i="0" u="none" strike="noStrike">
                          <a:effectLst/>
                          <a:latin typeface="Arial"/>
                        </a:rPr>
                        <a:t>Escala de ingreso (en $)</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a:txBody>
                    <a:bodyPr/>
                    <a:lstStyle/>
                    <a:p>
                      <a:pPr algn="ctr" fontAlgn="b"/>
                      <a:r>
                        <a:rPr lang="es-AR" sz="700" b="0" i="0" u="none" strike="noStrike">
                          <a:effectLst/>
                          <a:latin typeface="Arial"/>
                        </a:rPr>
                        <a:t> </a:t>
                      </a: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gridSpan="8">
                  <a:txBody>
                    <a:bodyPr/>
                    <a:lstStyle/>
                    <a:p>
                      <a:pPr algn="ctr" fontAlgn="ctr"/>
                      <a:r>
                        <a:rPr lang="es-AR" sz="700" b="0" i="0" u="none" strike="noStrike">
                          <a:effectLst/>
                          <a:latin typeface="Arial"/>
                        </a:rPr>
                        <a:t>Población</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a:txBody>
                    <a:bodyPr/>
                    <a:lstStyle/>
                    <a:p>
                      <a:pPr algn="ctr" fontAlgn="b"/>
                      <a:r>
                        <a:rPr lang="es-AR" sz="700" b="0" i="0" u="none" strike="noStrike">
                          <a:effectLst/>
                          <a:latin typeface="Arial"/>
                        </a:rPr>
                        <a:t> </a:t>
                      </a: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gridSpan="5">
                  <a:txBody>
                    <a:bodyPr/>
                    <a:lstStyle/>
                    <a:p>
                      <a:pPr algn="ctr" fontAlgn="ctr"/>
                      <a:r>
                        <a:rPr lang="es-AR" sz="700" b="0" i="0" u="none" strike="noStrike">
                          <a:effectLst/>
                          <a:latin typeface="Arial"/>
                        </a:rPr>
                        <a:t>Ingreso total familiar (en $)</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414135">
                <a:tc vMerge="1">
                  <a:txBody>
                    <a:bodyPr/>
                    <a:lstStyle/>
                    <a:p>
                      <a:endParaRPr lang="es-AR"/>
                    </a:p>
                  </a:txBody>
                  <a:tcPr/>
                </a:tc>
                <a:tc>
                  <a:txBody>
                    <a:bodyPr/>
                    <a:lstStyle/>
                    <a:p>
                      <a:pPr algn="ctr" fontAlgn="b"/>
                      <a:r>
                        <a:rPr lang="es-AR" sz="700" b="0" i="0" u="none" strike="noStrike">
                          <a:effectLst/>
                          <a:latin typeface="Arial"/>
                        </a:rPr>
                        <a:t> </a:t>
                      </a:r>
                    </a:p>
                  </a:txBody>
                  <a:tcPr marL="6371" marR="6371" marT="63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Desde</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371" marR="6371" marT="63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Hasta</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371" marR="6371" marT="63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Hogares por decil</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371" marR="6371" marT="63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Porcentaje de hogares</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371" marR="6371" marT="63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Población por decil</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s-AR" sz="700" b="0" i="0" u="none" strike="noStrike">
                          <a:effectLst/>
                          <a:latin typeface="Arial"/>
                        </a:rPr>
                        <a:t> </a:t>
                      </a:r>
                    </a:p>
                  </a:txBody>
                  <a:tcPr marL="6371" marR="6371" marT="63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AR"/>
                    </a:p>
                  </a:txBody>
                  <a:tcPr/>
                </a:tc>
                <a:tc>
                  <a:txBody>
                    <a:bodyPr/>
                    <a:lstStyle/>
                    <a:p>
                      <a:pPr algn="ctr" fontAlgn="ctr"/>
                      <a:r>
                        <a:rPr lang="es-AR" sz="700" b="0" i="0" u="none" strike="noStrike">
                          <a:effectLst/>
                          <a:latin typeface="Arial"/>
                        </a:rPr>
                        <a:t>Porcentaje de personas</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371" marR="6371" marT="63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Ingreso total por decil (miles)</a:t>
                      </a:r>
                    </a:p>
                  </a:txBody>
                  <a:tcPr marL="6371" marR="6371" marT="63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371" marR="6371" marT="63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Porcentaje del ingreso</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371" marR="6371" marT="637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Ingreso medio por decil</a:t>
                      </a:r>
                    </a:p>
                  </a:txBody>
                  <a:tcPr marL="6371" marR="6371" marT="63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169">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AR"/>
                    </a:p>
                  </a:txBody>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371" marR="6371" marT="6371" marB="0" anchor="b">
                    <a:lnL>
                      <a:noFill/>
                    </a:lnL>
                    <a:lnR>
                      <a:noFill/>
                    </a:lnR>
                    <a:lnT w="6350" cap="flat" cmpd="sng" algn="ctr">
                      <a:solidFill>
                        <a:srgbClr val="000000"/>
                      </a:solidFill>
                      <a:prstDash val="solid"/>
                      <a:round/>
                      <a:headEnd type="none" w="med" len="med"/>
                      <a:tailEnd type="none" w="med" len="med"/>
                    </a:lnT>
                    <a:lnB>
                      <a:noFill/>
                    </a:lnB>
                  </a:tcPr>
                </a:tc>
              </a:tr>
              <a:tr h="140169">
                <a:tc>
                  <a:txBody>
                    <a:bodyPr/>
                    <a:lstStyle/>
                    <a:p>
                      <a:pPr algn="ctr" fontAlgn="t"/>
                      <a:r>
                        <a:rPr lang="es-AR" sz="700" b="0" i="0" u="none" strike="noStrike">
                          <a:effectLst/>
                          <a:latin typeface="Arial"/>
                        </a:rPr>
                        <a:t>1</a:t>
                      </a:r>
                    </a:p>
                  </a:txBody>
                  <a:tcPr marL="6371" marR="6371" marT="6371" marB="0">
                    <a:lnL>
                      <a:noFill/>
                    </a:lnL>
                    <a:lnR>
                      <a:noFill/>
                    </a:lnR>
                    <a:lnT>
                      <a:noFill/>
                    </a:lnT>
                    <a:lnB>
                      <a:noFill/>
                    </a:lnB>
                  </a:tcPr>
                </a:tc>
                <a:tc>
                  <a:txBody>
                    <a:bodyPr/>
                    <a:lstStyle/>
                    <a:p>
                      <a:pPr algn="l"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6.000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884.068</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2.014.898</a:t>
                      </a:r>
                    </a:p>
                  </a:txBody>
                  <a:tcPr marL="6371" marR="6371" marT="6371" marB="0">
                    <a:lnL>
                      <a:noFill/>
                    </a:lnL>
                    <a:lnR>
                      <a:noFill/>
                    </a:lnR>
                    <a:lnT>
                      <a:noFill/>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hMerge="1">
                  <a:txBody>
                    <a:bodyPr/>
                    <a:lstStyle/>
                    <a:p>
                      <a:endParaRPr lang="es-AR"/>
                    </a:p>
                  </a:txBody>
                  <a:tcPr/>
                </a:tc>
                <a:tc>
                  <a:txBody>
                    <a:bodyPr/>
                    <a:lstStyle/>
                    <a:p>
                      <a:pPr algn="r" fontAlgn="t"/>
                      <a:r>
                        <a:rPr lang="es-AR" sz="700" b="0" i="0" u="none" strike="noStrike">
                          <a:effectLst/>
                          <a:latin typeface="Arial"/>
                        </a:rPr>
                        <a:t>7,4</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3.894.090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2,1</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4.405</a:t>
                      </a:r>
                    </a:p>
                  </a:txBody>
                  <a:tcPr marL="6371" marR="6371" marT="6371" marB="0">
                    <a:lnL>
                      <a:noFill/>
                    </a:lnL>
                    <a:lnR>
                      <a:noFill/>
                    </a:lnR>
                    <a:lnT>
                      <a:noFill/>
                    </a:lnT>
                    <a:lnB>
                      <a:noFill/>
                    </a:lnB>
                  </a:tcPr>
                </a:tc>
              </a:tr>
              <a:tr h="140169">
                <a:tc>
                  <a:txBody>
                    <a:bodyPr/>
                    <a:lstStyle/>
                    <a:p>
                      <a:pPr algn="ctr" fontAlgn="t"/>
                      <a:r>
                        <a:rPr lang="es-AR" sz="700" b="0" i="0" u="none" strike="noStrike">
                          <a:effectLst/>
                          <a:latin typeface="Arial"/>
                        </a:rPr>
                        <a:t>2</a:t>
                      </a:r>
                    </a:p>
                  </a:txBody>
                  <a:tcPr marL="6371" marR="6371" marT="6371" marB="0">
                    <a:lnL>
                      <a:noFill/>
                    </a:lnL>
                    <a:lnR>
                      <a:noFill/>
                    </a:lnR>
                    <a:lnT>
                      <a:noFill/>
                    </a:lnT>
                    <a:lnB>
                      <a:noFill/>
                    </a:lnB>
                  </a:tcPr>
                </a:tc>
                <a:tc>
                  <a:txBody>
                    <a:bodyPr/>
                    <a:lstStyle/>
                    <a:p>
                      <a:pPr algn="l"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6.000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9.000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882.896</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2.346.045</a:t>
                      </a:r>
                    </a:p>
                  </a:txBody>
                  <a:tcPr marL="6371" marR="6371" marT="6371" marB="0">
                    <a:lnL>
                      <a:noFill/>
                    </a:lnL>
                    <a:lnR>
                      <a:noFill/>
                    </a:lnR>
                    <a:lnT>
                      <a:noFill/>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hMerge="1">
                  <a:txBody>
                    <a:bodyPr/>
                    <a:lstStyle/>
                    <a:p>
                      <a:endParaRPr lang="es-AR"/>
                    </a:p>
                  </a:txBody>
                  <a:tcPr/>
                </a:tc>
                <a:tc>
                  <a:txBody>
                    <a:bodyPr/>
                    <a:lstStyle/>
                    <a:p>
                      <a:pPr algn="r" fontAlgn="t"/>
                      <a:r>
                        <a:rPr lang="es-AR" sz="700" b="0" i="0" u="none" strike="noStrike">
                          <a:effectLst/>
                          <a:latin typeface="Arial"/>
                        </a:rPr>
                        <a:t>8,6</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6.861.473</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3,8</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7.772</a:t>
                      </a:r>
                    </a:p>
                  </a:txBody>
                  <a:tcPr marL="6371" marR="6371" marT="6371" marB="0">
                    <a:lnL>
                      <a:noFill/>
                    </a:lnL>
                    <a:lnR>
                      <a:noFill/>
                    </a:lnR>
                    <a:lnT>
                      <a:noFill/>
                    </a:lnT>
                    <a:lnB>
                      <a:noFill/>
                    </a:lnB>
                  </a:tcPr>
                </a:tc>
              </a:tr>
              <a:tr h="140169">
                <a:tc>
                  <a:txBody>
                    <a:bodyPr/>
                    <a:lstStyle/>
                    <a:p>
                      <a:pPr algn="ctr" fontAlgn="t"/>
                      <a:r>
                        <a:rPr lang="es-AR" sz="700" b="0" i="0" u="none" strike="noStrike">
                          <a:effectLst/>
                          <a:latin typeface="Arial"/>
                        </a:rPr>
                        <a:t>3</a:t>
                      </a:r>
                    </a:p>
                  </a:txBody>
                  <a:tcPr marL="6371" marR="6371" marT="6371" marB="0">
                    <a:lnL>
                      <a:noFill/>
                    </a:lnL>
                    <a:lnR>
                      <a:noFill/>
                    </a:lnR>
                    <a:lnT>
                      <a:noFill/>
                    </a:lnT>
                    <a:lnB>
                      <a:noFill/>
                    </a:lnB>
                  </a:tcPr>
                </a:tc>
                <a:tc>
                  <a:txBody>
                    <a:bodyPr/>
                    <a:lstStyle/>
                    <a:p>
                      <a:pPr algn="l"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9.000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11.000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884.180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2.434.842</a:t>
                      </a:r>
                    </a:p>
                  </a:txBody>
                  <a:tcPr marL="6371" marR="6371" marT="6371" marB="0">
                    <a:lnL>
                      <a:noFill/>
                    </a:lnL>
                    <a:lnR>
                      <a:noFill/>
                    </a:lnR>
                    <a:lnT>
                      <a:noFill/>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hMerge="1">
                  <a:txBody>
                    <a:bodyPr/>
                    <a:lstStyle/>
                    <a:p>
                      <a:endParaRPr lang="es-AR"/>
                    </a:p>
                  </a:txBody>
                  <a:tcPr/>
                </a:tc>
                <a:tc>
                  <a:txBody>
                    <a:bodyPr/>
                    <a:lstStyle/>
                    <a:p>
                      <a:pPr algn="r" fontAlgn="t"/>
                      <a:r>
                        <a:rPr lang="es-AR" sz="700" b="0" i="0" u="none" strike="noStrike">
                          <a:effectLst/>
                          <a:latin typeface="Arial"/>
                        </a:rPr>
                        <a:t>8,9</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9.008.856</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4,9</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10.189</a:t>
                      </a:r>
                    </a:p>
                  </a:txBody>
                  <a:tcPr marL="6371" marR="6371" marT="6371" marB="0">
                    <a:lnL>
                      <a:noFill/>
                    </a:lnL>
                    <a:lnR>
                      <a:noFill/>
                    </a:lnR>
                    <a:lnT>
                      <a:noFill/>
                    </a:lnT>
                    <a:lnB>
                      <a:noFill/>
                    </a:lnB>
                  </a:tcPr>
                </a:tc>
              </a:tr>
              <a:tr h="210253">
                <a:tc>
                  <a:txBody>
                    <a:bodyPr/>
                    <a:lstStyle/>
                    <a:p>
                      <a:pPr algn="ctr" fontAlgn="t"/>
                      <a:r>
                        <a:rPr lang="es-AR" sz="700" b="0" i="0" u="none" strike="noStrike">
                          <a:effectLst/>
                          <a:latin typeface="Arial"/>
                        </a:rPr>
                        <a:t>4</a:t>
                      </a:r>
                    </a:p>
                  </a:txBody>
                  <a:tcPr marL="6371" marR="6371" marT="6371" marB="0">
                    <a:lnL>
                      <a:noFill/>
                    </a:lnL>
                    <a:lnR>
                      <a:noFill/>
                    </a:lnR>
                    <a:lnT>
                      <a:noFill/>
                    </a:lnT>
                    <a:lnB>
                      <a:noFill/>
                    </a:lnB>
                  </a:tcPr>
                </a:tc>
                <a:tc>
                  <a:txBody>
                    <a:bodyPr/>
                    <a:lstStyle/>
                    <a:p>
                      <a:pPr algn="l"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11.000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13.500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881.700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2.598.925</a:t>
                      </a:r>
                    </a:p>
                  </a:txBody>
                  <a:tcPr marL="6371" marR="6371" marT="6371" marB="0">
                    <a:lnL>
                      <a:noFill/>
                    </a:lnL>
                    <a:lnR>
                      <a:noFill/>
                    </a:lnR>
                    <a:lnT>
                      <a:noFill/>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hMerge="1">
                  <a:txBody>
                    <a:bodyPr/>
                    <a:lstStyle/>
                    <a:p>
                      <a:endParaRPr lang="es-AR"/>
                    </a:p>
                  </a:txBody>
                  <a:tcPr/>
                </a:tc>
                <a:tc>
                  <a:txBody>
                    <a:bodyPr/>
                    <a:lstStyle/>
                    <a:p>
                      <a:pPr algn="r" fontAlgn="t"/>
                      <a:r>
                        <a:rPr lang="es-AR" sz="700" b="0" i="0" u="none" strike="noStrike">
                          <a:effectLst/>
                          <a:latin typeface="Arial"/>
                        </a:rPr>
                        <a:t>9,5</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10.741.353</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5,9</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12.183</a:t>
                      </a:r>
                    </a:p>
                  </a:txBody>
                  <a:tcPr marL="6371" marR="6371" marT="6371" marB="0">
                    <a:lnL>
                      <a:noFill/>
                    </a:lnL>
                    <a:lnR>
                      <a:noFill/>
                    </a:lnR>
                    <a:lnT>
                      <a:noFill/>
                    </a:lnT>
                    <a:lnB>
                      <a:noFill/>
                    </a:lnB>
                  </a:tcPr>
                </a:tc>
              </a:tr>
              <a:tr h="210253">
                <a:tc>
                  <a:txBody>
                    <a:bodyPr/>
                    <a:lstStyle/>
                    <a:p>
                      <a:pPr algn="ctr" fontAlgn="t"/>
                      <a:r>
                        <a:rPr lang="es-AR" sz="700" b="0" i="0" u="none" strike="noStrike">
                          <a:effectLst/>
                          <a:latin typeface="Arial"/>
                        </a:rPr>
                        <a:t>5</a:t>
                      </a:r>
                    </a:p>
                  </a:txBody>
                  <a:tcPr marL="6371" marR="6371" marT="6371" marB="0">
                    <a:lnL>
                      <a:noFill/>
                    </a:lnL>
                    <a:lnR>
                      <a:noFill/>
                    </a:lnR>
                    <a:lnT>
                      <a:noFill/>
                    </a:lnT>
                    <a:lnB>
                      <a:noFill/>
                    </a:lnB>
                  </a:tcPr>
                </a:tc>
                <a:tc>
                  <a:txBody>
                    <a:bodyPr/>
                    <a:lstStyle/>
                    <a:p>
                      <a:pPr algn="l"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13.500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16.000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883.630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2.681.761</a:t>
                      </a:r>
                    </a:p>
                  </a:txBody>
                  <a:tcPr marL="6371" marR="6371" marT="6371" marB="0">
                    <a:lnL>
                      <a:noFill/>
                    </a:lnL>
                    <a:lnR>
                      <a:noFill/>
                    </a:lnR>
                    <a:lnT>
                      <a:noFill/>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hMerge="1">
                  <a:txBody>
                    <a:bodyPr/>
                    <a:lstStyle/>
                    <a:p>
                      <a:endParaRPr lang="es-AR"/>
                    </a:p>
                  </a:txBody>
                  <a:tcPr/>
                </a:tc>
                <a:tc>
                  <a:txBody>
                    <a:bodyPr/>
                    <a:lstStyle/>
                    <a:p>
                      <a:pPr algn="r" fontAlgn="t"/>
                      <a:r>
                        <a:rPr lang="es-AR" sz="700" b="0" i="0" u="none" strike="noStrike">
                          <a:effectLst/>
                          <a:latin typeface="Arial"/>
                        </a:rPr>
                        <a:t>9,8</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13.088.275</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7,2</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14.812</a:t>
                      </a:r>
                    </a:p>
                  </a:txBody>
                  <a:tcPr marL="6371" marR="6371" marT="6371" marB="0">
                    <a:lnL>
                      <a:noFill/>
                    </a:lnL>
                    <a:lnR>
                      <a:noFill/>
                    </a:lnR>
                    <a:lnT>
                      <a:noFill/>
                    </a:lnT>
                    <a:lnB>
                      <a:noFill/>
                    </a:lnB>
                  </a:tcPr>
                </a:tc>
              </a:tr>
              <a:tr h="210253">
                <a:tc>
                  <a:txBody>
                    <a:bodyPr/>
                    <a:lstStyle/>
                    <a:p>
                      <a:pPr algn="ctr" fontAlgn="t"/>
                      <a:r>
                        <a:rPr lang="es-AR" sz="700" b="0" i="0" u="none" strike="noStrike">
                          <a:effectLst/>
                          <a:latin typeface="Arial"/>
                        </a:rPr>
                        <a:t>6</a:t>
                      </a:r>
                    </a:p>
                  </a:txBody>
                  <a:tcPr marL="6371" marR="6371" marT="6371" marB="0">
                    <a:lnL>
                      <a:noFill/>
                    </a:lnL>
                    <a:lnR>
                      <a:noFill/>
                    </a:lnR>
                    <a:lnT>
                      <a:noFill/>
                    </a:lnT>
                    <a:lnB>
                      <a:noFill/>
                    </a:lnB>
                  </a:tcPr>
                </a:tc>
                <a:tc>
                  <a:txBody>
                    <a:bodyPr/>
                    <a:lstStyle/>
                    <a:p>
                      <a:pPr algn="l"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16.000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19.800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882.971</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2.953.903</a:t>
                      </a:r>
                    </a:p>
                  </a:txBody>
                  <a:tcPr marL="6371" marR="6371" marT="6371" marB="0">
                    <a:lnL>
                      <a:noFill/>
                    </a:lnL>
                    <a:lnR>
                      <a:noFill/>
                    </a:lnR>
                    <a:lnT>
                      <a:noFill/>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hMerge="1">
                  <a:txBody>
                    <a:bodyPr/>
                    <a:lstStyle/>
                    <a:p>
                      <a:endParaRPr lang="es-AR"/>
                    </a:p>
                  </a:txBody>
                  <a:tcPr/>
                </a:tc>
                <a:tc>
                  <a:txBody>
                    <a:bodyPr/>
                    <a:lstStyle/>
                    <a:p>
                      <a:pPr algn="r" fontAlgn="t"/>
                      <a:r>
                        <a:rPr lang="es-AR" sz="700" b="0" i="0" u="none" strike="noStrike">
                          <a:effectLst/>
                          <a:latin typeface="Arial"/>
                        </a:rPr>
                        <a:t>10,8</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15.643.266</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8,6</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17.717</a:t>
                      </a:r>
                    </a:p>
                  </a:txBody>
                  <a:tcPr marL="6371" marR="6371" marT="6371" marB="0">
                    <a:lnL>
                      <a:noFill/>
                    </a:lnL>
                    <a:lnR>
                      <a:noFill/>
                    </a:lnR>
                    <a:lnT>
                      <a:noFill/>
                    </a:lnT>
                    <a:lnB>
                      <a:noFill/>
                    </a:lnB>
                  </a:tcPr>
                </a:tc>
              </a:tr>
              <a:tr h="210253">
                <a:tc>
                  <a:txBody>
                    <a:bodyPr/>
                    <a:lstStyle/>
                    <a:p>
                      <a:pPr algn="ctr" fontAlgn="t"/>
                      <a:r>
                        <a:rPr lang="es-AR" sz="700" b="0" i="0" u="none" strike="noStrike">
                          <a:effectLst/>
                          <a:latin typeface="Arial"/>
                        </a:rPr>
                        <a:t>7</a:t>
                      </a:r>
                    </a:p>
                  </a:txBody>
                  <a:tcPr marL="6371" marR="6371" marT="6371" marB="0">
                    <a:lnL>
                      <a:noFill/>
                    </a:lnL>
                    <a:lnR>
                      <a:noFill/>
                    </a:lnR>
                    <a:lnT>
                      <a:noFill/>
                    </a:lnT>
                    <a:lnB>
                      <a:noFill/>
                    </a:lnB>
                  </a:tcPr>
                </a:tc>
                <a:tc>
                  <a:txBody>
                    <a:bodyPr/>
                    <a:lstStyle/>
                    <a:p>
                      <a:pPr algn="l"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19.800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23.500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883.725</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2.927.800</a:t>
                      </a:r>
                    </a:p>
                  </a:txBody>
                  <a:tcPr marL="6371" marR="6371" marT="6371" marB="0">
                    <a:lnL>
                      <a:noFill/>
                    </a:lnL>
                    <a:lnR>
                      <a:noFill/>
                    </a:lnR>
                    <a:lnT>
                      <a:noFill/>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hMerge="1">
                  <a:txBody>
                    <a:bodyPr/>
                    <a:lstStyle/>
                    <a:p>
                      <a:endParaRPr lang="es-AR"/>
                    </a:p>
                  </a:txBody>
                  <a:tcPr/>
                </a:tc>
                <a:tc>
                  <a:txBody>
                    <a:bodyPr/>
                    <a:lstStyle/>
                    <a:p>
                      <a:pPr algn="r" fontAlgn="t"/>
                      <a:r>
                        <a:rPr lang="es-AR" sz="700" b="0" i="0" u="none" strike="noStrike">
                          <a:effectLst/>
                          <a:latin typeface="Arial"/>
                        </a:rPr>
                        <a:t>10,7</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18.830.153</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10,3</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21.308</a:t>
                      </a:r>
                    </a:p>
                  </a:txBody>
                  <a:tcPr marL="6371" marR="6371" marT="6371" marB="0">
                    <a:lnL>
                      <a:noFill/>
                    </a:lnL>
                    <a:lnR>
                      <a:noFill/>
                    </a:lnR>
                    <a:lnT>
                      <a:noFill/>
                    </a:lnT>
                    <a:lnB>
                      <a:noFill/>
                    </a:lnB>
                  </a:tcPr>
                </a:tc>
              </a:tr>
              <a:tr h="210253">
                <a:tc>
                  <a:txBody>
                    <a:bodyPr/>
                    <a:lstStyle/>
                    <a:p>
                      <a:pPr algn="ctr" fontAlgn="t"/>
                      <a:r>
                        <a:rPr lang="es-AR" sz="700" b="0" i="0" u="none" strike="noStrike">
                          <a:effectLst/>
                          <a:latin typeface="Arial"/>
                        </a:rPr>
                        <a:t>8</a:t>
                      </a:r>
                    </a:p>
                  </a:txBody>
                  <a:tcPr marL="6371" marR="6371" marT="6371" marB="0">
                    <a:lnL>
                      <a:noFill/>
                    </a:lnL>
                    <a:lnR>
                      <a:noFill/>
                    </a:lnR>
                    <a:lnT>
                      <a:noFill/>
                    </a:lnT>
                    <a:lnB>
                      <a:noFill/>
                    </a:lnB>
                  </a:tcPr>
                </a:tc>
                <a:tc>
                  <a:txBody>
                    <a:bodyPr/>
                    <a:lstStyle/>
                    <a:p>
                      <a:pPr algn="l"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23.500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29.000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882.889</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3.094.503</a:t>
                      </a:r>
                    </a:p>
                  </a:txBody>
                  <a:tcPr marL="6371" marR="6371" marT="6371" marB="0">
                    <a:lnL>
                      <a:noFill/>
                    </a:lnL>
                    <a:lnR>
                      <a:noFill/>
                    </a:lnR>
                    <a:lnT>
                      <a:noFill/>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hMerge="1">
                  <a:txBody>
                    <a:bodyPr/>
                    <a:lstStyle/>
                    <a:p>
                      <a:endParaRPr lang="es-AR"/>
                    </a:p>
                  </a:txBody>
                  <a:tcPr/>
                </a:tc>
                <a:tc>
                  <a:txBody>
                    <a:bodyPr/>
                    <a:lstStyle/>
                    <a:p>
                      <a:pPr algn="r" fontAlgn="t"/>
                      <a:r>
                        <a:rPr lang="es-AR" sz="700" b="0" i="0" u="none" strike="noStrike">
                          <a:effectLst/>
                          <a:latin typeface="Arial"/>
                        </a:rPr>
                        <a:t>11,4</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23.045.032</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12,6</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26.102</a:t>
                      </a:r>
                    </a:p>
                  </a:txBody>
                  <a:tcPr marL="6371" marR="6371" marT="6371" marB="0">
                    <a:lnL>
                      <a:noFill/>
                    </a:lnL>
                    <a:lnR>
                      <a:noFill/>
                    </a:lnR>
                    <a:lnT>
                      <a:noFill/>
                    </a:lnT>
                    <a:lnB>
                      <a:noFill/>
                    </a:lnB>
                  </a:tcPr>
                </a:tc>
              </a:tr>
              <a:tr h="210253">
                <a:tc>
                  <a:txBody>
                    <a:bodyPr/>
                    <a:lstStyle/>
                    <a:p>
                      <a:pPr algn="ctr" fontAlgn="t"/>
                      <a:r>
                        <a:rPr lang="es-AR" sz="700" b="0" i="0" u="none" strike="noStrike">
                          <a:effectLst/>
                          <a:latin typeface="Arial"/>
                        </a:rPr>
                        <a:t>9</a:t>
                      </a:r>
                    </a:p>
                  </a:txBody>
                  <a:tcPr marL="6371" marR="6371" marT="6371" marB="0">
                    <a:lnL>
                      <a:noFill/>
                    </a:lnL>
                    <a:lnR>
                      <a:noFill/>
                    </a:lnR>
                    <a:lnT>
                      <a:noFill/>
                    </a:lnT>
                    <a:lnB>
                      <a:noFill/>
                    </a:lnB>
                  </a:tcPr>
                </a:tc>
                <a:tc>
                  <a:txBody>
                    <a:bodyPr/>
                    <a:lstStyle/>
                    <a:p>
                      <a:pPr algn="l"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29.000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39.900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882.950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10</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3.143.054</a:t>
                      </a:r>
                    </a:p>
                  </a:txBody>
                  <a:tcPr marL="6371" marR="6371" marT="6371" marB="0">
                    <a:lnL>
                      <a:noFill/>
                    </a:lnL>
                    <a:lnR>
                      <a:noFill/>
                    </a:lnR>
                    <a:lnT>
                      <a:noFill/>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hMerge="1">
                  <a:txBody>
                    <a:bodyPr/>
                    <a:lstStyle/>
                    <a:p>
                      <a:endParaRPr lang="es-AR"/>
                    </a:p>
                  </a:txBody>
                  <a:tcPr/>
                </a:tc>
                <a:tc>
                  <a:txBody>
                    <a:bodyPr/>
                    <a:lstStyle/>
                    <a:p>
                      <a:pPr algn="r" fontAlgn="t"/>
                      <a:r>
                        <a:rPr lang="es-AR" sz="700" b="0" i="0" u="none" strike="noStrike">
                          <a:effectLst/>
                          <a:latin typeface="Arial"/>
                        </a:rPr>
                        <a:t>11,5</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29.528.822</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16,2</a:t>
                      </a:r>
                    </a:p>
                  </a:txBody>
                  <a:tcPr marL="6371" marR="6371" marT="6371" marB="0">
                    <a:lnL>
                      <a:noFill/>
                    </a:lnL>
                    <a:lnR>
                      <a:noFill/>
                    </a:lnR>
                    <a:lnT>
                      <a:noFill/>
                    </a:lnT>
                    <a:lnB>
                      <a:noFill/>
                    </a:lnB>
                  </a:tcPr>
                </a:tc>
                <a:tc>
                  <a:txBody>
                    <a:bodyPr/>
                    <a:lstStyle/>
                    <a:p>
                      <a:pPr algn="r" fontAlgn="t"/>
                      <a:endParaRPr lang="es-AR" sz="700" b="0" i="0" u="none" strike="noStrike">
                        <a:effectLst/>
                        <a:latin typeface="Arial"/>
                      </a:endParaRPr>
                    </a:p>
                  </a:txBody>
                  <a:tcPr marL="6371" marR="6371" marT="6371" marB="0">
                    <a:lnL>
                      <a:noFill/>
                    </a:lnL>
                    <a:lnR>
                      <a:noFill/>
                    </a:lnR>
                    <a:lnT>
                      <a:noFill/>
                    </a:lnT>
                    <a:lnB>
                      <a:noFill/>
                    </a:lnB>
                  </a:tcPr>
                </a:tc>
                <a:tc>
                  <a:txBody>
                    <a:bodyPr/>
                    <a:lstStyle/>
                    <a:p>
                      <a:pPr algn="r" fontAlgn="t"/>
                      <a:r>
                        <a:rPr lang="es-AR" sz="700" b="0" i="0" u="none" strike="noStrike">
                          <a:effectLst/>
                          <a:latin typeface="Arial"/>
                        </a:rPr>
                        <a:t>33.443</a:t>
                      </a:r>
                    </a:p>
                  </a:txBody>
                  <a:tcPr marL="6371" marR="6371" marT="6371" marB="0">
                    <a:lnL>
                      <a:noFill/>
                    </a:lnL>
                    <a:lnR>
                      <a:noFill/>
                    </a:lnR>
                    <a:lnT>
                      <a:noFill/>
                    </a:lnT>
                    <a:lnB>
                      <a:noFill/>
                    </a:lnB>
                  </a:tcPr>
                </a:tc>
              </a:tr>
              <a:tr h="210253">
                <a:tc>
                  <a:txBody>
                    <a:bodyPr/>
                    <a:lstStyle/>
                    <a:p>
                      <a:pPr algn="ctr" fontAlgn="t"/>
                      <a:r>
                        <a:rPr lang="es-AR" sz="700" b="0" i="0" u="none" strike="noStrike">
                          <a:effectLst/>
                          <a:latin typeface="Arial"/>
                        </a:rPr>
                        <a:t>10</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700" b="0"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39.975</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460.000</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882.579</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10</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3.055.880</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s-AR"/>
                    </a:p>
                  </a:txBody>
                  <a:tcPr/>
                </a:tc>
                <a:tc>
                  <a:txBody>
                    <a:bodyPr/>
                    <a:lstStyle/>
                    <a:p>
                      <a:pPr algn="r" fontAlgn="t"/>
                      <a:r>
                        <a:rPr lang="es-AR" sz="700" b="0" i="0" u="none" strike="noStrike">
                          <a:effectLst/>
                          <a:latin typeface="Arial"/>
                        </a:rPr>
                        <a:t>11,2</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51.605.867</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28,3</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58.472</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r>
              <a:tr h="210253">
                <a:tc>
                  <a:txBody>
                    <a:bodyPr/>
                    <a:lstStyle/>
                    <a:p>
                      <a:pPr algn="l" fontAlgn="t"/>
                      <a:r>
                        <a:rPr lang="es-AR" sz="700" b="0" i="0" u="none" strike="noStrike">
                          <a:effectLst/>
                          <a:latin typeface="Arial"/>
                        </a:rPr>
                        <a:t>Hogares con ingresos (</a:t>
                      </a:r>
                      <a:r>
                        <a:rPr lang="es-AR" sz="700" b="0" i="0" u="none" strike="noStrike" baseline="30000">
                          <a:effectLst/>
                          <a:latin typeface="Arial"/>
                        </a:rPr>
                        <a:t>1</a:t>
                      </a:r>
                      <a:r>
                        <a:rPr lang="es-AR" sz="700" b="0" i="0" u="none" strike="noStrike">
                          <a:effectLst/>
                          <a:latin typeface="Arial"/>
                        </a:rPr>
                        <a:t>)</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8.831.588</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99,4</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27.251.611</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r" fontAlgn="t"/>
                      <a:endParaRPr lang="es-AR" sz="700" b="0" i="0" u="none" strike="noStrike">
                        <a:effectLst/>
                        <a:latin typeface="Arial"/>
                      </a:endParaRP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AR"/>
                    </a:p>
                  </a:txBody>
                  <a:tcPr/>
                </a:tc>
                <a:tc>
                  <a:txBody>
                    <a:bodyPr/>
                    <a:lstStyle/>
                    <a:p>
                      <a:pPr algn="r" fontAlgn="t"/>
                      <a:r>
                        <a:rPr lang="es-AR" sz="700" b="1" i="0" u="none" strike="noStrike">
                          <a:effectLst/>
                          <a:latin typeface="Arial"/>
                        </a:rPr>
                        <a:t>100</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182.247.188</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100</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20.636</a:t>
                      </a:r>
                    </a:p>
                  </a:txBody>
                  <a:tcPr marL="6371" marR="6371" marT="6371" marB="0">
                    <a:lnL>
                      <a:noFill/>
                    </a:lnL>
                    <a:lnR>
                      <a:noFill/>
                    </a:lnR>
                    <a:lnT w="6350" cap="flat" cmpd="sng" algn="ctr">
                      <a:solidFill>
                        <a:srgbClr val="000000"/>
                      </a:solidFill>
                      <a:prstDash val="solid"/>
                      <a:round/>
                      <a:headEnd type="none" w="med" len="med"/>
                      <a:tailEnd type="none" w="med" len="med"/>
                    </a:lnT>
                    <a:lnB>
                      <a:noFill/>
                    </a:lnB>
                  </a:tcPr>
                </a:tc>
              </a:tr>
              <a:tr h="210253">
                <a:tc>
                  <a:txBody>
                    <a:bodyPr/>
                    <a:lstStyle/>
                    <a:p>
                      <a:pPr algn="l" fontAlgn="t"/>
                      <a:r>
                        <a:rPr lang="es-AR" sz="700" b="0" i="0" u="none" strike="noStrike">
                          <a:effectLst/>
                          <a:latin typeface="Arial"/>
                        </a:rPr>
                        <a:t>Hogares sin ingresos</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50.373</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0,6</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93.160</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s-AR"/>
                    </a:p>
                  </a:txBody>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a:noFill/>
                    </a:lnT>
                    <a:lnB w="6350" cap="flat" cmpd="sng" algn="ctr">
                      <a:solidFill>
                        <a:srgbClr val="000000"/>
                      </a:solidFill>
                      <a:prstDash val="solid"/>
                      <a:round/>
                      <a:headEnd type="none" w="med" len="med"/>
                      <a:tailEnd type="none" w="med" len="med"/>
                    </a:lnB>
                  </a:tcPr>
                </a:tc>
              </a:tr>
              <a:tr h="210253">
                <a:tc>
                  <a:txBody>
                    <a:bodyPr/>
                    <a:lstStyle/>
                    <a:p>
                      <a:pPr algn="l" fontAlgn="t"/>
                      <a:r>
                        <a:rPr lang="es-AR" sz="700" b="0" i="0" u="none" strike="noStrike">
                          <a:effectLst/>
                          <a:latin typeface="Arial"/>
                        </a:rPr>
                        <a:t>Total de hogares</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8.881.961</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100</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27.344.771</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AR"/>
                    </a:p>
                  </a:txBody>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dirty="0">
                          <a:effectLst/>
                          <a:latin typeface="Arial"/>
                        </a:rPr>
                        <a:t> </a:t>
                      </a:r>
                    </a:p>
                  </a:txBody>
                  <a:tcPr marL="6371" marR="6371" marT="6371"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5 Marcador de número de diapositiva"/>
          <p:cNvSpPr>
            <a:spLocks noGrp="1"/>
          </p:cNvSpPr>
          <p:nvPr>
            <p:ph type="sldNum" sz="quarter" idx="12"/>
          </p:nvPr>
        </p:nvSpPr>
        <p:spPr/>
        <p:txBody>
          <a:bodyPr/>
          <a:lstStyle/>
          <a:p>
            <a:fld id="{8A66755C-832A-4192-84D5-83A796535840}" type="slidenum">
              <a:rPr lang="es-AR" smtClean="0"/>
              <a:pPr/>
              <a:t>12</a:t>
            </a:fld>
            <a:endParaRPr lang="es-AR"/>
          </a:p>
        </p:txBody>
      </p:sp>
    </p:spTree>
    <p:extLst>
      <p:ext uri="{BB962C8B-B14F-4D97-AF65-F5344CB8AC3E}">
        <p14:creationId xmlns:p14="http://schemas.microsoft.com/office/powerpoint/2010/main" xmlns="" val="27186047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graphicFrame>
        <p:nvGraphicFramePr>
          <p:cNvPr id="4" name="3 Marcador de contenido"/>
          <p:cNvGraphicFramePr>
            <a:graphicFrameLocks noGrp="1"/>
          </p:cNvGraphicFramePr>
          <p:nvPr>
            <p:ph idx="1"/>
          </p:nvPr>
        </p:nvGraphicFramePr>
        <p:xfrm>
          <a:off x="457202" y="1906280"/>
          <a:ext cx="8229595" cy="3913803"/>
        </p:xfrm>
        <a:graphic>
          <a:graphicData uri="http://schemas.openxmlformats.org/drawingml/2006/table">
            <a:tbl>
              <a:tblPr/>
              <a:tblGrid>
                <a:gridCol w="676777"/>
                <a:gridCol w="419601"/>
                <a:gridCol w="419601"/>
                <a:gridCol w="419601"/>
                <a:gridCol w="419601"/>
                <a:gridCol w="419601"/>
                <a:gridCol w="419601"/>
                <a:gridCol w="419601"/>
                <a:gridCol w="419601"/>
                <a:gridCol w="419601"/>
                <a:gridCol w="419601"/>
                <a:gridCol w="419601"/>
                <a:gridCol w="419601"/>
                <a:gridCol w="419601"/>
                <a:gridCol w="419601"/>
                <a:gridCol w="419601"/>
                <a:gridCol w="419601"/>
                <a:gridCol w="419601"/>
                <a:gridCol w="419601"/>
              </a:tblGrid>
              <a:tr h="246888">
                <a:tc gridSpan="11">
                  <a:txBody>
                    <a:bodyPr/>
                    <a:lstStyle/>
                    <a:p>
                      <a:pPr algn="l" fontAlgn="t"/>
                      <a:r>
                        <a:rPr lang="es-AR" sz="800" b="0" i="0" u="none" strike="noStrike">
                          <a:effectLst/>
                          <a:latin typeface="Arial"/>
                        </a:rPr>
                        <a:t>Hogares según escala de ingreso per cápita familiar. Total de aglomerados urbanos. Cuarto trimestre de 2016  </a:t>
                      </a:r>
                    </a:p>
                  </a:txBody>
                  <a:tcPr marL="6673" marR="6673" marT="6673" marB="0">
                    <a:lnL>
                      <a:noFill/>
                    </a:lnL>
                    <a:lnR>
                      <a:noFill/>
                    </a:lnR>
                    <a:lnT>
                      <a:noFill/>
                    </a:lnT>
                    <a:lnB>
                      <a:noFill/>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a:txBody>
                    <a:bodyPr/>
                    <a:lstStyle/>
                    <a:p>
                      <a:pPr algn="l" fontAlgn="t"/>
                      <a:endParaRPr lang="es-AR" sz="800" b="0" i="0" u="none" strike="noStrike">
                        <a:effectLst/>
                        <a:latin typeface="Arial"/>
                      </a:endParaRPr>
                    </a:p>
                  </a:txBody>
                  <a:tcPr marL="6673" marR="6673" marT="6673" marB="0">
                    <a:lnL>
                      <a:noFill/>
                    </a:lnL>
                    <a:lnR>
                      <a:noFill/>
                    </a:lnR>
                    <a:lnT>
                      <a:noFill/>
                    </a:lnT>
                    <a:lnB>
                      <a:noFill/>
                    </a:lnB>
                  </a:tcPr>
                </a:tc>
                <a:tc>
                  <a:txBody>
                    <a:bodyPr/>
                    <a:lstStyle/>
                    <a:p>
                      <a:pPr algn="l" fontAlgn="t"/>
                      <a:endParaRPr lang="es-AR" sz="800" b="0" i="0" u="none" strike="noStrike">
                        <a:effectLst/>
                        <a:latin typeface="Arial"/>
                      </a:endParaRPr>
                    </a:p>
                  </a:txBody>
                  <a:tcPr marL="6673" marR="6673" marT="6673" marB="0">
                    <a:lnL>
                      <a:noFill/>
                    </a:lnL>
                    <a:lnR>
                      <a:noFill/>
                    </a:lnR>
                    <a:lnT>
                      <a:noFill/>
                    </a:lnT>
                    <a:lnB>
                      <a:noFill/>
                    </a:lnB>
                  </a:tcPr>
                </a:tc>
                <a:tc>
                  <a:txBody>
                    <a:bodyPr/>
                    <a:lstStyle/>
                    <a:p>
                      <a:pPr algn="l" fontAlgn="t"/>
                      <a:endParaRPr lang="es-AR" sz="800" b="0" i="0" u="none" strike="noStrike">
                        <a:effectLst/>
                        <a:latin typeface="Arial"/>
                      </a:endParaRPr>
                    </a:p>
                  </a:txBody>
                  <a:tcPr marL="6673" marR="6673" marT="6673" marB="0">
                    <a:lnL>
                      <a:noFill/>
                    </a:lnL>
                    <a:lnR>
                      <a:noFill/>
                    </a:lnR>
                    <a:lnT>
                      <a:noFill/>
                    </a:lnT>
                    <a:lnB>
                      <a:noFill/>
                    </a:lnB>
                  </a:tcPr>
                </a:tc>
                <a:tc>
                  <a:txBody>
                    <a:bodyPr/>
                    <a:lstStyle/>
                    <a:p>
                      <a:pPr algn="l" fontAlgn="t"/>
                      <a:endParaRPr lang="es-AR" sz="800" b="0" i="0" u="none" strike="noStrike">
                        <a:effectLst/>
                        <a:latin typeface="Arial"/>
                      </a:endParaRPr>
                    </a:p>
                  </a:txBody>
                  <a:tcPr marL="6673" marR="6673" marT="6673" marB="0">
                    <a:lnL>
                      <a:noFill/>
                    </a:lnL>
                    <a:lnR>
                      <a:noFill/>
                    </a:lnR>
                    <a:lnT>
                      <a:noFill/>
                    </a:lnT>
                    <a:lnB>
                      <a:noFill/>
                    </a:lnB>
                  </a:tcPr>
                </a:tc>
                <a:tc>
                  <a:txBody>
                    <a:bodyPr/>
                    <a:lstStyle/>
                    <a:p>
                      <a:pPr algn="l" fontAlgn="t"/>
                      <a:endParaRPr lang="es-AR" sz="800" b="0" i="0" u="none" strike="noStrike">
                        <a:effectLst/>
                        <a:latin typeface="Arial"/>
                      </a:endParaRPr>
                    </a:p>
                  </a:txBody>
                  <a:tcPr marL="6673" marR="6673" marT="6673" marB="0">
                    <a:lnL>
                      <a:noFill/>
                    </a:lnL>
                    <a:lnR>
                      <a:noFill/>
                    </a:lnR>
                    <a:lnT>
                      <a:noFill/>
                    </a:lnT>
                    <a:lnB>
                      <a:noFill/>
                    </a:lnB>
                  </a:tcPr>
                </a:tc>
                <a:tc>
                  <a:txBody>
                    <a:bodyPr/>
                    <a:lstStyle/>
                    <a:p>
                      <a:pPr algn="l" fontAlgn="t"/>
                      <a:endParaRPr lang="es-AR" sz="800" b="0" i="0" u="none" strike="noStrike">
                        <a:effectLst/>
                        <a:latin typeface="Arial"/>
                      </a:endParaRPr>
                    </a:p>
                  </a:txBody>
                  <a:tcPr marL="6673" marR="6673" marT="6673" marB="0">
                    <a:lnL>
                      <a:noFill/>
                    </a:lnL>
                    <a:lnR>
                      <a:noFill/>
                    </a:lnR>
                    <a:lnT>
                      <a:noFill/>
                    </a:lnT>
                    <a:lnB>
                      <a:noFill/>
                    </a:lnB>
                  </a:tcPr>
                </a:tc>
                <a:tc>
                  <a:txBody>
                    <a:bodyPr/>
                    <a:lstStyle/>
                    <a:p>
                      <a:pPr algn="l" fontAlgn="t"/>
                      <a:endParaRPr lang="es-AR" sz="800" b="0" i="0" u="none" strike="noStrike">
                        <a:effectLst/>
                        <a:latin typeface="Arial"/>
                      </a:endParaRPr>
                    </a:p>
                  </a:txBody>
                  <a:tcPr marL="6673" marR="6673" marT="6673" marB="0">
                    <a:lnL>
                      <a:noFill/>
                    </a:lnL>
                    <a:lnR>
                      <a:noFill/>
                    </a:lnR>
                    <a:lnT>
                      <a:noFill/>
                    </a:lnT>
                    <a:lnB>
                      <a:noFill/>
                    </a:lnB>
                  </a:tcPr>
                </a:tc>
                <a:tc>
                  <a:txBody>
                    <a:bodyPr/>
                    <a:lstStyle/>
                    <a:p>
                      <a:pPr algn="l" fontAlgn="t"/>
                      <a:endParaRPr lang="es-AR" sz="800" b="0" i="0" u="none" strike="noStrike">
                        <a:effectLst/>
                        <a:latin typeface="Arial"/>
                      </a:endParaRPr>
                    </a:p>
                  </a:txBody>
                  <a:tcPr marL="6673" marR="6673" marT="6673" marB="0">
                    <a:lnL>
                      <a:noFill/>
                    </a:lnL>
                    <a:lnR>
                      <a:noFill/>
                    </a:lnR>
                    <a:lnT>
                      <a:noFill/>
                    </a:lnT>
                    <a:lnB>
                      <a:noFill/>
                    </a:lnB>
                  </a:tcPr>
                </a:tc>
              </a:tr>
              <a:tr h="146798">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800" b="1"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r>
              <a:tr h="146798">
                <a:tc rowSpan="2">
                  <a:txBody>
                    <a:bodyPr/>
                    <a:lstStyle/>
                    <a:p>
                      <a:pPr algn="ctr" fontAlgn="ctr"/>
                      <a:r>
                        <a:rPr lang="es-AR" sz="700" b="0" i="0" u="none" strike="noStrike">
                          <a:effectLst/>
                          <a:latin typeface="Arial"/>
                        </a:rPr>
                        <a:t>Número de decil</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gridSpan="3">
                  <a:txBody>
                    <a:bodyPr/>
                    <a:lstStyle/>
                    <a:p>
                      <a:pPr algn="ctr" fontAlgn="ctr"/>
                      <a:r>
                        <a:rPr lang="es-AR" sz="700" b="0" i="0" u="none" strike="noStrike">
                          <a:effectLst/>
                          <a:latin typeface="Arial"/>
                        </a:rPr>
                        <a:t>Escala de ingreso (en $)</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a:txBody>
                    <a:bodyPr/>
                    <a:lstStyle/>
                    <a:p>
                      <a:pPr algn="ctr" fontAlgn="b"/>
                      <a:r>
                        <a:rPr lang="es-AR" sz="700" b="0" i="0" u="none" strike="noStrike">
                          <a:effectLst/>
                          <a:latin typeface="Arial"/>
                        </a:rPr>
                        <a:t> </a:t>
                      </a: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gridSpan="3">
                  <a:txBody>
                    <a:bodyPr/>
                    <a:lstStyle/>
                    <a:p>
                      <a:pPr algn="ctr" fontAlgn="b"/>
                      <a:r>
                        <a:rPr lang="es-AR" sz="700" b="0" i="0" u="none" strike="noStrike">
                          <a:effectLst/>
                          <a:latin typeface="Arial"/>
                        </a:rPr>
                        <a:t>Hogares</a:t>
                      </a:r>
                    </a:p>
                  </a:txBody>
                  <a:tcPr marL="6673" marR="6673" marT="66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a:txBody>
                    <a:bodyPr/>
                    <a:lstStyle/>
                    <a:p>
                      <a:pPr algn="ctr" fontAlgn="ctr"/>
                      <a:r>
                        <a:rPr lang="es-AR" sz="700" b="0" i="0" u="none" strike="noStrike">
                          <a:effectLst/>
                          <a:latin typeface="Arial"/>
                        </a:rPr>
                        <a:t> </a:t>
                      </a:r>
                    </a:p>
                  </a:txBody>
                  <a:tcPr marL="6673" marR="6673" marT="6673" marB="0" anchor="ctr">
                    <a:lnL>
                      <a:noFill/>
                    </a:lnL>
                    <a:lnR>
                      <a:noFill/>
                    </a:lnR>
                    <a:lnT w="6350" cap="flat" cmpd="sng" algn="ctr">
                      <a:solidFill>
                        <a:srgbClr val="000000"/>
                      </a:solidFill>
                      <a:prstDash val="solid"/>
                      <a:round/>
                      <a:headEnd type="none" w="med" len="med"/>
                      <a:tailEnd type="none" w="med" len="med"/>
                    </a:lnT>
                    <a:lnB>
                      <a:noFill/>
                    </a:lnB>
                  </a:tcPr>
                </a:tc>
                <a:tc gridSpan="3">
                  <a:txBody>
                    <a:bodyPr/>
                    <a:lstStyle/>
                    <a:p>
                      <a:pPr algn="ctr" fontAlgn="ctr"/>
                      <a:r>
                        <a:rPr lang="es-AR" sz="700" b="0" i="0" u="none" strike="noStrike">
                          <a:effectLst/>
                          <a:latin typeface="Arial"/>
                        </a:rPr>
                        <a:t>Población</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a:txBody>
                    <a:bodyPr/>
                    <a:lstStyle/>
                    <a:p>
                      <a:pPr algn="ctr" fontAlgn="b"/>
                      <a:r>
                        <a:rPr lang="es-AR" sz="700" b="0" i="0" u="none" strike="noStrike">
                          <a:effectLst/>
                          <a:latin typeface="Arial"/>
                        </a:rPr>
                        <a:t> </a:t>
                      </a: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gridSpan="5">
                  <a:txBody>
                    <a:bodyPr/>
                    <a:lstStyle/>
                    <a:p>
                      <a:pPr algn="ctr" fontAlgn="ctr"/>
                      <a:r>
                        <a:rPr lang="es-AR" sz="700" b="0" i="0" u="none" strike="noStrike">
                          <a:effectLst/>
                          <a:latin typeface="Arial"/>
                        </a:rPr>
                        <a:t>Ingreso per cápita familiar (en $)</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433722">
                <a:tc vMerge="1">
                  <a:txBody>
                    <a:bodyPr/>
                    <a:lstStyle/>
                    <a:p>
                      <a:endParaRPr lang="es-AR"/>
                    </a:p>
                  </a:txBody>
                  <a:tcPr/>
                </a:tc>
                <a:tc>
                  <a:txBody>
                    <a:bodyPr/>
                    <a:lstStyle/>
                    <a:p>
                      <a:pPr algn="ctr" fontAlgn="b"/>
                      <a:r>
                        <a:rPr lang="es-AR" sz="700" b="0" i="0" u="none" strike="noStrike">
                          <a:effectLst/>
                          <a:latin typeface="Arial"/>
                        </a:rPr>
                        <a:t> </a:t>
                      </a:r>
                    </a:p>
                  </a:txBody>
                  <a:tcPr marL="6673" marR="6673" marT="667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Desde</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673" marR="6673" marT="66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Hasta</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673" marR="6673" marT="667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Hogares por decil</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673" marR="6673" marT="66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Porcentaje de hogares</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673" marR="6673" marT="667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Población por decil</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673" marR="6673" marT="66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Porcentaje de personas</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673" marR="6673" marT="667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Ingreso total por decil (miles)</a:t>
                      </a:r>
                    </a:p>
                  </a:txBody>
                  <a:tcPr marL="6673" marR="6673" marT="66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673" marR="6673" marT="66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Porcentaje del ingreso</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700" b="0" i="0" u="none" strike="noStrike">
                          <a:effectLst/>
                          <a:latin typeface="Arial"/>
                        </a:rPr>
                        <a:t> </a:t>
                      </a:r>
                    </a:p>
                  </a:txBody>
                  <a:tcPr marL="6673" marR="6673" marT="66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700" b="0" i="0" u="none" strike="noStrike">
                          <a:effectLst/>
                          <a:latin typeface="Arial"/>
                        </a:rPr>
                        <a:t>Ingreso medio por decil</a:t>
                      </a:r>
                    </a:p>
                  </a:txBody>
                  <a:tcPr marL="6673" marR="6673" marT="667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98">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AR" sz="700" b="0" i="0" u="none" strike="noStrike">
                        <a:effectLst/>
                        <a:latin typeface="Arial"/>
                      </a:endParaRPr>
                    </a:p>
                  </a:txBody>
                  <a:tcPr marL="6673" marR="6673" marT="6673" marB="0" anchor="b">
                    <a:lnL>
                      <a:noFill/>
                    </a:lnL>
                    <a:lnR>
                      <a:noFill/>
                    </a:lnR>
                    <a:lnT w="6350" cap="flat" cmpd="sng" algn="ctr">
                      <a:solidFill>
                        <a:srgbClr val="000000"/>
                      </a:solidFill>
                      <a:prstDash val="solid"/>
                      <a:round/>
                      <a:headEnd type="none" w="med" len="med"/>
                      <a:tailEnd type="none" w="med" len="med"/>
                    </a:lnT>
                    <a:lnB>
                      <a:noFill/>
                    </a:lnB>
                  </a:tcPr>
                </a:tc>
              </a:tr>
              <a:tr h="146798">
                <a:tc>
                  <a:txBody>
                    <a:bodyPr/>
                    <a:lstStyle/>
                    <a:p>
                      <a:pPr algn="ctr" fontAlgn="t"/>
                      <a:r>
                        <a:rPr lang="es-AR" sz="700" b="0" i="0" u="none" strike="noStrike">
                          <a:effectLst/>
                          <a:latin typeface="Arial"/>
                        </a:rPr>
                        <a:t>1</a:t>
                      </a:r>
                    </a:p>
                  </a:txBody>
                  <a:tcPr marL="6673" marR="6673" marT="6673" marB="0">
                    <a:lnL>
                      <a:noFill/>
                    </a:lnL>
                    <a:lnR>
                      <a:noFill/>
                    </a:lnR>
                    <a:lnT>
                      <a:noFill/>
                    </a:lnT>
                    <a:lnB>
                      <a:noFill/>
                    </a:lnB>
                  </a:tcPr>
                </a:tc>
                <a:tc>
                  <a:txBody>
                    <a:bodyPr/>
                    <a:lstStyle/>
                    <a:p>
                      <a:pPr algn="l"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2.167</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885.064</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4.266.549</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15,7</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6.271.845</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3,4</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1.470</a:t>
                      </a:r>
                    </a:p>
                  </a:txBody>
                  <a:tcPr marL="6673" marR="6673" marT="6673" marB="0">
                    <a:lnL>
                      <a:noFill/>
                    </a:lnL>
                    <a:lnR>
                      <a:noFill/>
                    </a:lnR>
                    <a:lnT>
                      <a:noFill/>
                    </a:lnT>
                    <a:lnB>
                      <a:noFill/>
                    </a:lnB>
                  </a:tcPr>
                </a:tc>
              </a:tr>
              <a:tr h="220198">
                <a:tc>
                  <a:txBody>
                    <a:bodyPr/>
                    <a:lstStyle/>
                    <a:p>
                      <a:pPr algn="ctr" fontAlgn="t"/>
                      <a:r>
                        <a:rPr lang="es-AR" sz="700" b="0" i="0" u="none" strike="noStrike">
                          <a:effectLst/>
                          <a:latin typeface="Arial"/>
                        </a:rPr>
                        <a:t>2</a:t>
                      </a:r>
                    </a:p>
                  </a:txBody>
                  <a:tcPr marL="6673" marR="6673" marT="6673" marB="0">
                    <a:lnL>
                      <a:noFill/>
                    </a:lnL>
                    <a:lnR>
                      <a:noFill/>
                    </a:lnR>
                    <a:lnT>
                      <a:noFill/>
                    </a:lnT>
                    <a:lnB>
                      <a:noFill/>
                    </a:lnB>
                  </a:tcPr>
                </a:tc>
                <a:tc>
                  <a:txBody>
                    <a:bodyPr/>
                    <a:lstStyle/>
                    <a:p>
                      <a:pPr algn="l"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2.170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3.210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882.153</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3.758.196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13,8</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10.149.014</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5,6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2.701</a:t>
                      </a:r>
                    </a:p>
                  </a:txBody>
                  <a:tcPr marL="6673" marR="6673" marT="6673" marB="0">
                    <a:lnL>
                      <a:noFill/>
                    </a:lnL>
                    <a:lnR>
                      <a:noFill/>
                    </a:lnR>
                    <a:lnT>
                      <a:noFill/>
                    </a:lnT>
                    <a:lnB>
                      <a:noFill/>
                    </a:lnB>
                  </a:tcPr>
                </a:tc>
              </a:tr>
              <a:tr h="220198">
                <a:tc>
                  <a:txBody>
                    <a:bodyPr/>
                    <a:lstStyle/>
                    <a:p>
                      <a:pPr algn="ctr" fontAlgn="t"/>
                      <a:r>
                        <a:rPr lang="es-AR" sz="700" b="0" i="0" u="none" strike="noStrike">
                          <a:effectLst/>
                          <a:latin typeface="Arial"/>
                        </a:rPr>
                        <a:t>3</a:t>
                      </a:r>
                    </a:p>
                  </a:txBody>
                  <a:tcPr marL="6673" marR="6673" marT="6673" marB="0">
                    <a:lnL>
                      <a:noFill/>
                    </a:lnL>
                    <a:lnR>
                      <a:noFill/>
                    </a:lnR>
                    <a:lnT>
                      <a:noFill/>
                    </a:lnT>
                    <a:lnB>
                      <a:noFill/>
                    </a:lnB>
                  </a:tcPr>
                </a:tc>
                <a:tc>
                  <a:txBody>
                    <a:bodyPr/>
                    <a:lstStyle/>
                    <a:p>
                      <a:pPr algn="l"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3.220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4.250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882.268</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3.328.726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12,2</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12.366.288</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6,8</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3.715</a:t>
                      </a:r>
                    </a:p>
                  </a:txBody>
                  <a:tcPr marL="6673" marR="6673" marT="6673" marB="0">
                    <a:lnL>
                      <a:noFill/>
                    </a:lnL>
                    <a:lnR>
                      <a:noFill/>
                    </a:lnR>
                    <a:lnT>
                      <a:noFill/>
                    </a:lnT>
                    <a:lnB>
                      <a:noFill/>
                    </a:lnB>
                  </a:tcPr>
                </a:tc>
              </a:tr>
              <a:tr h="220198">
                <a:tc>
                  <a:txBody>
                    <a:bodyPr/>
                    <a:lstStyle/>
                    <a:p>
                      <a:pPr algn="ctr" fontAlgn="t"/>
                      <a:r>
                        <a:rPr lang="es-AR" sz="700" b="0" i="0" u="none" strike="noStrike">
                          <a:effectLst/>
                          <a:latin typeface="Arial"/>
                        </a:rPr>
                        <a:t>4</a:t>
                      </a:r>
                    </a:p>
                  </a:txBody>
                  <a:tcPr marL="6673" marR="6673" marT="6673" marB="0">
                    <a:lnL>
                      <a:noFill/>
                    </a:lnL>
                    <a:lnR>
                      <a:noFill/>
                    </a:lnR>
                    <a:lnT>
                      <a:noFill/>
                    </a:lnT>
                    <a:lnB>
                      <a:noFill/>
                    </a:lnB>
                  </a:tcPr>
                </a:tc>
                <a:tc>
                  <a:txBody>
                    <a:bodyPr/>
                    <a:lstStyle/>
                    <a:p>
                      <a:pPr algn="l"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4.250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5.167</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883.231</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2.898.352</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13.749.482</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7,5</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4.744</a:t>
                      </a:r>
                    </a:p>
                  </a:txBody>
                  <a:tcPr marL="6673" marR="6673" marT="6673" marB="0">
                    <a:lnL>
                      <a:noFill/>
                    </a:lnL>
                    <a:lnR>
                      <a:noFill/>
                    </a:lnR>
                    <a:lnT>
                      <a:noFill/>
                    </a:lnT>
                    <a:lnB>
                      <a:noFill/>
                    </a:lnB>
                  </a:tcPr>
                </a:tc>
              </a:tr>
              <a:tr h="220198">
                <a:tc>
                  <a:txBody>
                    <a:bodyPr/>
                    <a:lstStyle/>
                    <a:p>
                      <a:pPr algn="ctr" fontAlgn="t"/>
                      <a:r>
                        <a:rPr lang="es-AR" sz="700" b="0" i="0" u="none" strike="noStrike">
                          <a:effectLst/>
                          <a:latin typeface="Arial"/>
                        </a:rPr>
                        <a:t>5</a:t>
                      </a:r>
                    </a:p>
                  </a:txBody>
                  <a:tcPr marL="6673" marR="6673" marT="6673" marB="0">
                    <a:lnL>
                      <a:noFill/>
                    </a:lnL>
                    <a:lnR>
                      <a:noFill/>
                    </a:lnR>
                    <a:lnT>
                      <a:noFill/>
                    </a:lnT>
                    <a:lnB>
                      <a:noFill/>
                    </a:lnB>
                  </a:tcPr>
                </a:tc>
                <a:tc>
                  <a:txBody>
                    <a:bodyPr/>
                    <a:lstStyle/>
                    <a:p>
                      <a:pPr algn="l"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5.167</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6.000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883.332</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2.439.393</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9,0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13.594.419</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7,5</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5.573</a:t>
                      </a:r>
                    </a:p>
                  </a:txBody>
                  <a:tcPr marL="6673" marR="6673" marT="6673" marB="0">
                    <a:lnL>
                      <a:noFill/>
                    </a:lnL>
                    <a:lnR>
                      <a:noFill/>
                    </a:lnR>
                    <a:lnT>
                      <a:noFill/>
                    </a:lnT>
                    <a:lnB>
                      <a:noFill/>
                    </a:lnB>
                  </a:tcPr>
                </a:tc>
              </a:tr>
              <a:tr h="220198">
                <a:tc>
                  <a:txBody>
                    <a:bodyPr/>
                    <a:lstStyle/>
                    <a:p>
                      <a:pPr algn="ctr" fontAlgn="t"/>
                      <a:r>
                        <a:rPr lang="es-AR" sz="700" b="0" i="0" u="none" strike="noStrike">
                          <a:effectLst/>
                          <a:latin typeface="Arial"/>
                        </a:rPr>
                        <a:t>6</a:t>
                      </a:r>
                    </a:p>
                  </a:txBody>
                  <a:tcPr marL="6673" marR="6673" marT="6673" marB="0">
                    <a:lnL>
                      <a:noFill/>
                    </a:lnL>
                    <a:lnR>
                      <a:noFill/>
                    </a:lnR>
                    <a:lnT>
                      <a:noFill/>
                    </a:lnT>
                    <a:lnB>
                      <a:noFill/>
                    </a:lnB>
                  </a:tcPr>
                </a:tc>
                <a:tc>
                  <a:txBody>
                    <a:bodyPr/>
                    <a:lstStyle/>
                    <a:p>
                      <a:pPr algn="l"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6.000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7.500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883.603</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2.620.848</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9,6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17.518.389</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9,6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6.684</a:t>
                      </a:r>
                    </a:p>
                  </a:txBody>
                  <a:tcPr marL="6673" marR="6673" marT="6673" marB="0">
                    <a:lnL>
                      <a:noFill/>
                    </a:lnL>
                    <a:lnR>
                      <a:noFill/>
                    </a:lnR>
                    <a:lnT>
                      <a:noFill/>
                    </a:lnT>
                    <a:lnB>
                      <a:noFill/>
                    </a:lnB>
                  </a:tcPr>
                </a:tc>
              </a:tr>
              <a:tr h="220198">
                <a:tc>
                  <a:txBody>
                    <a:bodyPr/>
                    <a:lstStyle/>
                    <a:p>
                      <a:pPr algn="ctr" fontAlgn="t"/>
                      <a:r>
                        <a:rPr lang="es-AR" sz="700" b="0" i="0" u="none" strike="noStrike">
                          <a:effectLst/>
                          <a:latin typeface="Arial"/>
                        </a:rPr>
                        <a:t>7</a:t>
                      </a:r>
                    </a:p>
                  </a:txBody>
                  <a:tcPr marL="6673" marR="6673" marT="6673" marB="0">
                    <a:lnL>
                      <a:noFill/>
                    </a:lnL>
                    <a:lnR>
                      <a:noFill/>
                    </a:lnR>
                    <a:lnT>
                      <a:noFill/>
                    </a:lnT>
                    <a:lnB>
                      <a:noFill/>
                    </a:lnB>
                  </a:tcPr>
                </a:tc>
                <a:tc>
                  <a:txBody>
                    <a:bodyPr/>
                    <a:lstStyle/>
                    <a:p>
                      <a:pPr algn="l"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7.500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9.067</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883.805</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2.223.034</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8,2</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18.355.786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10,1</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8.257</a:t>
                      </a:r>
                    </a:p>
                  </a:txBody>
                  <a:tcPr marL="6673" marR="6673" marT="6673" marB="0">
                    <a:lnL>
                      <a:noFill/>
                    </a:lnL>
                    <a:lnR>
                      <a:noFill/>
                    </a:lnR>
                    <a:lnT>
                      <a:noFill/>
                    </a:lnT>
                    <a:lnB>
                      <a:noFill/>
                    </a:lnB>
                  </a:tcPr>
                </a:tc>
              </a:tr>
              <a:tr h="220198">
                <a:tc>
                  <a:txBody>
                    <a:bodyPr/>
                    <a:lstStyle/>
                    <a:p>
                      <a:pPr algn="ctr" fontAlgn="t"/>
                      <a:r>
                        <a:rPr lang="es-AR" sz="700" b="0" i="0" u="none" strike="noStrike">
                          <a:effectLst/>
                          <a:latin typeface="Arial"/>
                        </a:rPr>
                        <a:t>8</a:t>
                      </a:r>
                    </a:p>
                  </a:txBody>
                  <a:tcPr marL="6673" marR="6673" marT="6673" marB="0">
                    <a:lnL>
                      <a:noFill/>
                    </a:lnL>
                    <a:lnR>
                      <a:noFill/>
                    </a:lnR>
                    <a:lnT>
                      <a:noFill/>
                    </a:lnT>
                    <a:lnB>
                      <a:noFill/>
                    </a:lnB>
                  </a:tcPr>
                </a:tc>
                <a:tc>
                  <a:txBody>
                    <a:bodyPr/>
                    <a:lstStyle/>
                    <a:p>
                      <a:pPr algn="l"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9.070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12.000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881.905</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2.145.951</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7,9</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22.193.466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12,2</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10.342</a:t>
                      </a:r>
                    </a:p>
                  </a:txBody>
                  <a:tcPr marL="6673" marR="6673" marT="6673" marB="0">
                    <a:lnL>
                      <a:noFill/>
                    </a:lnL>
                    <a:lnR>
                      <a:noFill/>
                    </a:lnR>
                    <a:lnT>
                      <a:noFill/>
                    </a:lnT>
                    <a:lnB>
                      <a:noFill/>
                    </a:lnB>
                  </a:tcPr>
                </a:tc>
              </a:tr>
              <a:tr h="220198">
                <a:tc>
                  <a:txBody>
                    <a:bodyPr/>
                    <a:lstStyle/>
                    <a:p>
                      <a:pPr algn="ctr" fontAlgn="t"/>
                      <a:r>
                        <a:rPr lang="es-AR" sz="700" b="0" i="0" u="none" strike="noStrike">
                          <a:effectLst/>
                          <a:latin typeface="Arial"/>
                        </a:rPr>
                        <a:t>9</a:t>
                      </a:r>
                    </a:p>
                  </a:txBody>
                  <a:tcPr marL="6673" marR="6673" marT="6673" marB="0">
                    <a:lnL>
                      <a:noFill/>
                    </a:lnL>
                    <a:lnR>
                      <a:noFill/>
                    </a:lnR>
                    <a:lnT>
                      <a:noFill/>
                    </a:lnT>
                    <a:lnB>
                      <a:noFill/>
                    </a:lnB>
                  </a:tcPr>
                </a:tc>
                <a:tc>
                  <a:txBody>
                    <a:bodyPr/>
                    <a:lstStyle/>
                    <a:p>
                      <a:pPr algn="l"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12.000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16.000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885.768</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10</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1.934.054</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7,1</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26.563.305</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14,6</a:t>
                      </a:r>
                    </a:p>
                  </a:txBody>
                  <a:tcPr marL="6673" marR="6673" marT="6673" marB="0">
                    <a:lnL>
                      <a:noFill/>
                    </a:lnL>
                    <a:lnR>
                      <a:noFill/>
                    </a:lnR>
                    <a:lnT>
                      <a:noFill/>
                    </a:lnT>
                    <a:lnB>
                      <a:noFill/>
                    </a:lnB>
                  </a:tcPr>
                </a:tc>
                <a:tc>
                  <a:txBody>
                    <a:bodyPr/>
                    <a:lstStyle/>
                    <a:p>
                      <a:pPr algn="r" fontAlgn="t"/>
                      <a:endParaRPr lang="es-AR" sz="700" b="0" i="0" u="none" strike="noStrike">
                        <a:effectLst/>
                        <a:latin typeface="Arial"/>
                      </a:endParaRPr>
                    </a:p>
                  </a:txBody>
                  <a:tcPr marL="6673" marR="6673" marT="6673" marB="0">
                    <a:lnL>
                      <a:noFill/>
                    </a:lnL>
                    <a:lnR>
                      <a:noFill/>
                    </a:lnR>
                    <a:lnT>
                      <a:noFill/>
                    </a:lnT>
                    <a:lnB>
                      <a:noFill/>
                    </a:lnB>
                  </a:tcPr>
                </a:tc>
                <a:tc>
                  <a:txBody>
                    <a:bodyPr/>
                    <a:lstStyle/>
                    <a:p>
                      <a:pPr algn="r" fontAlgn="t"/>
                      <a:r>
                        <a:rPr lang="es-AR" sz="700" b="0" i="0" u="none" strike="noStrike">
                          <a:effectLst/>
                          <a:latin typeface="Arial"/>
                        </a:rPr>
                        <a:t>13.735</a:t>
                      </a:r>
                    </a:p>
                  </a:txBody>
                  <a:tcPr marL="6673" marR="6673" marT="6673" marB="0">
                    <a:lnL>
                      <a:noFill/>
                    </a:lnL>
                    <a:lnR>
                      <a:noFill/>
                    </a:lnR>
                    <a:lnT>
                      <a:noFill/>
                    </a:lnT>
                    <a:lnB>
                      <a:noFill/>
                    </a:lnB>
                  </a:tcPr>
                </a:tc>
              </a:tr>
              <a:tr h="220198">
                <a:tc>
                  <a:txBody>
                    <a:bodyPr/>
                    <a:lstStyle/>
                    <a:p>
                      <a:pPr algn="ctr" fontAlgn="t"/>
                      <a:r>
                        <a:rPr lang="es-AR" sz="700" b="0" i="0" u="none" strike="noStrike">
                          <a:effectLst/>
                          <a:latin typeface="Arial"/>
                        </a:rPr>
                        <a:t>10</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s-AR" sz="700" b="0"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16.100</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215.000</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880.459</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10</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1.636.508</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6,0</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41.485.194</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22,8</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25.350</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r>
              <a:tr h="220198">
                <a:tc>
                  <a:txBody>
                    <a:bodyPr/>
                    <a:lstStyle/>
                    <a:p>
                      <a:pPr algn="l" fontAlgn="t"/>
                      <a:r>
                        <a:rPr lang="es-AR" sz="700" b="0" i="0" u="none" strike="noStrike">
                          <a:effectLst/>
                          <a:latin typeface="Arial"/>
                        </a:rPr>
                        <a:t>Hogares con ingresos (</a:t>
                      </a:r>
                      <a:r>
                        <a:rPr lang="es-AR" sz="700" b="0" i="0" u="none" strike="noStrike" baseline="30000">
                          <a:effectLst/>
                          <a:latin typeface="Arial"/>
                        </a:rPr>
                        <a:t>1</a:t>
                      </a:r>
                      <a:r>
                        <a:rPr lang="es-AR" sz="700" b="0" i="0" u="none" strike="noStrike">
                          <a:effectLst/>
                          <a:latin typeface="Arial"/>
                        </a:rPr>
                        <a:t>)</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8.831.588</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99,4</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27.251.611</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100</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182.247.188</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100</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s-AR" sz="700" b="0" i="0" u="none" strike="noStrike">
                        <a:effectLst/>
                        <a:latin typeface="Arial"/>
                      </a:endParaRP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r>
                        <a:rPr lang="es-AR" sz="700" b="1" i="0" u="none" strike="noStrike">
                          <a:effectLst/>
                          <a:latin typeface="Arial"/>
                        </a:rPr>
                        <a:t>6.688</a:t>
                      </a:r>
                    </a:p>
                  </a:txBody>
                  <a:tcPr marL="6673" marR="6673" marT="6673" marB="0">
                    <a:lnL>
                      <a:noFill/>
                    </a:lnL>
                    <a:lnR>
                      <a:noFill/>
                    </a:lnR>
                    <a:lnT w="6350" cap="flat" cmpd="sng" algn="ctr">
                      <a:solidFill>
                        <a:srgbClr val="000000"/>
                      </a:solidFill>
                      <a:prstDash val="solid"/>
                      <a:round/>
                      <a:headEnd type="none" w="med" len="med"/>
                      <a:tailEnd type="none" w="med" len="med"/>
                    </a:lnT>
                    <a:lnB>
                      <a:noFill/>
                    </a:lnB>
                  </a:tcPr>
                </a:tc>
              </a:tr>
              <a:tr h="220198">
                <a:tc>
                  <a:txBody>
                    <a:bodyPr/>
                    <a:lstStyle/>
                    <a:p>
                      <a:pPr algn="l" fontAlgn="t"/>
                      <a:r>
                        <a:rPr lang="es-AR" sz="700" b="0" i="0" u="none" strike="noStrike">
                          <a:effectLst/>
                          <a:latin typeface="Arial"/>
                        </a:rPr>
                        <a:t>Hogares sin ingresos</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50.373</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0,6</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93.160</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endParaRPr lang="es-AR" sz="700" b="0" i="0" u="none" strike="noStrike">
                        <a:effectLst/>
                        <a:latin typeface="Arial"/>
                      </a:endParaRP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a:noFill/>
                    </a:lnT>
                    <a:lnB w="6350" cap="flat" cmpd="sng" algn="ctr">
                      <a:solidFill>
                        <a:srgbClr val="000000"/>
                      </a:solidFill>
                      <a:prstDash val="solid"/>
                      <a:round/>
                      <a:headEnd type="none" w="med" len="med"/>
                      <a:tailEnd type="none" w="med" len="med"/>
                    </a:lnB>
                  </a:tcPr>
                </a:tc>
              </a:tr>
              <a:tr h="220198">
                <a:tc>
                  <a:txBody>
                    <a:bodyPr/>
                    <a:lstStyle/>
                    <a:p>
                      <a:pPr algn="l" fontAlgn="t"/>
                      <a:r>
                        <a:rPr lang="es-AR" sz="700" b="0" i="0" u="none" strike="noStrike">
                          <a:effectLst/>
                          <a:latin typeface="Arial"/>
                        </a:rPr>
                        <a:t>Total de hogares</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8.881.961</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100</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1" i="0" u="none" strike="noStrike">
                          <a:effectLst/>
                          <a:latin typeface="Arial"/>
                        </a:rPr>
                        <a:t>27.344.771</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AR" sz="700" b="0" i="0" u="none" strike="noStrike" dirty="0">
                          <a:effectLst/>
                          <a:latin typeface="Arial"/>
                        </a:rPr>
                        <a:t> </a:t>
                      </a:r>
                    </a:p>
                  </a:txBody>
                  <a:tcPr marL="6673" marR="6673" marT="6673"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5 Marcador de número de diapositiva"/>
          <p:cNvSpPr>
            <a:spLocks noGrp="1"/>
          </p:cNvSpPr>
          <p:nvPr>
            <p:ph type="sldNum" sz="quarter" idx="12"/>
          </p:nvPr>
        </p:nvSpPr>
        <p:spPr/>
        <p:txBody>
          <a:bodyPr/>
          <a:lstStyle/>
          <a:p>
            <a:fld id="{8A66755C-832A-4192-84D5-83A796535840}" type="slidenum">
              <a:rPr lang="es-AR" smtClean="0"/>
              <a:pPr/>
              <a:t>13</a:t>
            </a:fld>
            <a:endParaRPr lang="es-AR"/>
          </a:p>
        </p:txBody>
      </p:sp>
    </p:spTree>
    <p:extLst>
      <p:ext uri="{BB962C8B-B14F-4D97-AF65-F5344CB8AC3E}">
        <p14:creationId xmlns:p14="http://schemas.microsoft.com/office/powerpoint/2010/main" xmlns="" val="20995947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r>
              <a:rPr lang="es-AR" dirty="0" smtClean="0">
                <a:latin typeface="Comic Sans MS" pitchFamily="66" charset="0"/>
              </a:rPr>
              <a:t>El Sistema de Atención de Salud de Argentina se sostiene por tres pilares que lo componen tres subsistemas:</a:t>
            </a:r>
          </a:p>
          <a:p>
            <a:r>
              <a:rPr lang="es-AR" dirty="0" smtClean="0">
                <a:latin typeface="Comic Sans MS" pitchFamily="66" charset="0"/>
              </a:rPr>
              <a:t>El subsistema público.</a:t>
            </a:r>
          </a:p>
          <a:p>
            <a:r>
              <a:rPr lang="es-AR" dirty="0" smtClean="0">
                <a:latin typeface="Comic Sans MS" pitchFamily="66" charset="0"/>
              </a:rPr>
              <a:t>El subsistema de obras sociales.</a:t>
            </a:r>
          </a:p>
          <a:p>
            <a:r>
              <a:rPr lang="es-AR" dirty="0" smtClean="0">
                <a:latin typeface="Comic Sans MS" pitchFamily="66" charset="0"/>
              </a:rPr>
              <a:t>El subsistema privado  </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14</a:t>
            </a:fld>
            <a:endParaRPr lang="es-AR"/>
          </a:p>
        </p:txBody>
      </p:sp>
    </p:spTree>
    <p:extLst>
      <p:ext uri="{BB962C8B-B14F-4D97-AF65-F5344CB8AC3E}">
        <p14:creationId xmlns:p14="http://schemas.microsoft.com/office/powerpoint/2010/main" xmlns="" val="28244284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lnSpcReduction="10000"/>
          </a:bodyPr>
          <a:lstStyle/>
          <a:p>
            <a:r>
              <a:rPr lang="es-AR" dirty="0" smtClean="0">
                <a:latin typeface="Comic Sans MS" pitchFamily="66" charset="0"/>
              </a:rPr>
              <a:t>Estos tres subsistemas coexisten y se superponen y en algunas situaciones compiten.</a:t>
            </a:r>
          </a:p>
          <a:p>
            <a:r>
              <a:rPr lang="es-AR" dirty="0" smtClean="0">
                <a:latin typeface="Comic Sans MS" pitchFamily="66" charset="0"/>
              </a:rPr>
              <a:t>El 50% de la población está cubierta por las obras sociales sindicales, de las fuerzas armadas, las provinciales y las universitarias.</a:t>
            </a:r>
          </a:p>
          <a:p>
            <a:r>
              <a:rPr lang="es-AR" dirty="0" smtClean="0">
                <a:latin typeface="Comic Sans MS" pitchFamily="66" charset="0"/>
              </a:rPr>
              <a:t>El 40% de la población es atendida por el subsistema público, nacional, provincial, municipal y comunales.</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15</a:t>
            </a:fld>
            <a:endParaRPr lang="es-AR"/>
          </a:p>
        </p:txBody>
      </p:sp>
    </p:spTree>
    <p:extLst>
      <p:ext uri="{BB962C8B-B14F-4D97-AF65-F5344CB8AC3E}">
        <p14:creationId xmlns:p14="http://schemas.microsoft.com/office/powerpoint/2010/main" xmlns="" val="2178979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r>
              <a:rPr lang="es-AR" dirty="0" smtClean="0">
                <a:latin typeface="Comic Sans MS" pitchFamily="66" charset="0"/>
              </a:rPr>
              <a:t>Por último el subsistema privado que atiende entre el 9 y 10% de la población y cuya finalidad es dar una cobertura, que en algunos casos supera las exigencias del PMO. Sus aportantes provienen de los grupos sociales más acomodados. Es un contrato privado no regulado por el estado.</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16</a:t>
            </a:fld>
            <a:endParaRPr lang="es-AR"/>
          </a:p>
        </p:txBody>
      </p:sp>
    </p:spTree>
    <p:extLst>
      <p:ext uri="{BB962C8B-B14F-4D97-AF65-F5344CB8AC3E}">
        <p14:creationId xmlns:p14="http://schemas.microsoft.com/office/powerpoint/2010/main" xmlns="" val="16258653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lnSpcReduction="10000"/>
          </a:bodyPr>
          <a:lstStyle/>
          <a:p>
            <a:r>
              <a:rPr lang="es-AR" dirty="0" smtClean="0">
                <a:latin typeface="Comic Sans MS" pitchFamily="66" charset="0"/>
              </a:rPr>
              <a:t>De todas maneras hay grupos poblacionales que no llegan a la atención de la salud, porque el sistema no está preparado para este tipo de atención, además, es pasivo, espera que la gente acuda; hay una búsqueda activa muy limitada.</a:t>
            </a:r>
          </a:p>
          <a:p>
            <a:r>
              <a:rPr lang="es-AR" dirty="0" smtClean="0">
                <a:latin typeface="Comic Sans MS" pitchFamily="66" charset="0"/>
              </a:rPr>
              <a:t>No se puede responsabilizar a la gente de los compromisos que no asumimos. </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17</a:t>
            </a:fld>
            <a:endParaRPr lang="es-AR"/>
          </a:p>
        </p:txBody>
      </p:sp>
    </p:spTree>
    <p:extLst>
      <p:ext uri="{BB962C8B-B14F-4D97-AF65-F5344CB8AC3E}">
        <p14:creationId xmlns:p14="http://schemas.microsoft.com/office/powerpoint/2010/main" xmlns="" val="15939580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dirty="0" smtClean="0"/>
          </a:p>
          <a:p>
            <a:r>
              <a:rPr lang="es-AR" dirty="0" smtClean="0">
                <a:latin typeface="Comic Sans MS" pitchFamily="66" charset="0"/>
              </a:rPr>
              <a:t>Existen tres formas de accesibilidad:</a:t>
            </a:r>
          </a:p>
          <a:p>
            <a:pPr>
              <a:buFont typeface="Wingdings" pitchFamily="2" charset="2"/>
              <a:buChar char="Ø"/>
            </a:pPr>
            <a:r>
              <a:rPr lang="es-AR" dirty="0" smtClean="0">
                <a:latin typeface="Comic Sans MS" pitchFamily="66" charset="0"/>
              </a:rPr>
              <a:t>Geográfica,</a:t>
            </a:r>
          </a:p>
          <a:p>
            <a:pPr>
              <a:buFont typeface="Wingdings" pitchFamily="2" charset="2"/>
              <a:buChar char="Ø"/>
            </a:pPr>
            <a:r>
              <a:rPr lang="es-AR" dirty="0" smtClean="0">
                <a:latin typeface="Comic Sans MS" pitchFamily="66" charset="0"/>
              </a:rPr>
              <a:t>Económica y</a:t>
            </a:r>
          </a:p>
          <a:p>
            <a:pPr>
              <a:buFont typeface="Wingdings" pitchFamily="2" charset="2"/>
              <a:buChar char="Ø"/>
            </a:pPr>
            <a:r>
              <a:rPr lang="es-AR" dirty="0" smtClean="0">
                <a:latin typeface="Comic Sans MS" pitchFamily="66" charset="0"/>
              </a:rPr>
              <a:t>Cultural. </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18</a:t>
            </a:fld>
            <a:endParaRPr lang="es-AR"/>
          </a:p>
        </p:txBody>
      </p:sp>
    </p:spTree>
    <p:extLst>
      <p:ext uri="{BB962C8B-B14F-4D97-AF65-F5344CB8AC3E}">
        <p14:creationId xmlns:p14="http://schemas.microsoft.com/office/powerpoint/2010/main" xmlns="" val="40153576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buFont typeface="Wingdings" pitchFamily="2" charset="2"/>
              <a:buChar char="Ø"/>
            </a:pPr>
            <a:r>
              <a:rPr lang="es-AR" dirty="0" smtClean="0">
                <a:latin typeface="Comic Sans MS" pitchFamily="66" charset="0"/>
              </a:rPr>
              <a:t>Geográfica, está relacionada con la distancia a los efectores de salud, a los accidentes geográficos que deba sortear, a los recorridos de los ómnibus, a las rutas que dividen barrios, a vivir de un lado o de otro de la avenida circunvalación, etc.</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19</a:t>
            </a:fld>
            <a:endParaRPr lang="es-AR"/>
          </a:p>
        </p:txBody>
      </p:sp>
    </p:spTree>
    <p:extLst>
      <p:ext uri="{BB962C8B-B14F-4D97-AF65-F5344CB8AC3E}">
        <p14:creationId xmlns:p14="http://schemas.microsoft.com/office/powerpoint/2010/main" xmlns="" val="28312557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buFont typeface="Wingdings" pitchFamily="2" charset="2"/>
              <a:buChar char="Ø"/>
            </a:pPr>
            <a:r>
              <a:rPr lang="es-AR" dirty="0" smtClean="0">
                <a:latin typeface="Comic Sans MS" pitchFamily="66" charset="0"/>
              </a:rPr>
              <a:t>Económica, la posibilidad de acceder cuando la atención tiene un costo, el miedo a lo que le costará el remedio o los análisis, al valor del pasaje para llegar (la distancia accesible por el medio habitual, no debe exceder de las diez cuadras o veinte minutos).</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20</a:t>
            </a:fld>
            <a:endParaRPr lang="es-AR"/>
          </a:p>
        </p:txBody>
      </p:sp>
    </p:spTree>
    <p:extLst>
      <p:ext uri="{BB962C8B-B14F-4D97-AF65-F5344CB8AC3E}">
        <p14:creationId xmlns:p14="http://schemas.microsoft.com/office/powerpoint/2010/main" xmlns="" val="15661013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buFont typeface="Wingdings" pitchFamily="2" charset="2"/>
              <a:buChar char="Ø"/>
            </a:pPr>
            <a:r>
              <a:rPr lang="es-AR" dirty="0" smtClean="0">
                <a:latin typeface="Comic Sans MS" pitchFamily="66" charset="0"/>
              </a:rPr>
              <a:t>Cultural, es la forma más compleja, es decir hacer que la atención sea aceptada como buena; que responde a sus patrones culturales, que va a ser respetado en sus creencias y valores. Que va a tener la posibilidad de no aceptar las indicaciones si las considera como contraculturales.</a:t>
            </a:r>
            <a:endParaRPr lang="es-AR"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21</a:t>
            </a:fld>
            <a:endParaRPr lang="es-AR"/>
          </a:p>
        </p:txBody>
      </p:sp>
    </p:spTree>
    <p:extLst>
      <p:ext uri="{BB962C8B-B14F-4D97-AF65-F5344CB8AC3E}">
        <p14:creationId xmlns:p14="http://schemas.microsoft.com/office/powerpoint/2010/main" xmlns="" val="25248743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r>
              <a:rPr lang="es-AR" dirty="0" smtClean="0">
                <a:latin typeface="Comic Sans MS" pitchFamily="66" charset="0"/>
              </a:rPr>
              <a:t>Es importante pensar que la salud y la accesibilidad, no es algo estable, no modificable. Es una </a:t>
            </a:r>
            <a:r>
              <a:rPr lang="es-AR" b="1" dirty="0" smtClean="0">
                <a:latin typeface="Comic Sans MS" pitchFamily="66" charset="0"/>
              </a:rPr>
              <a:t>construcción social, </a:t>
            </a:r>
            <a:r>
              <a:rPr lang="es-AR" dirty="0" smtClean="0">
                <a:latin typeface="Comic Sans MS" pitchFamily="66" charset="0"/>
              </a:rPr>
              <a:t>y que cada grupo humano, cada cultura entiende a su manera el proceso salud enfermedad atención y que debemos respetarlo en este mundo tan diverso y humano.</a:t>
            </a:r>
            <a:endParaRPr lang="es-AR" b="1" dirty="0">
              <a:latin typeface="Comic Sans MS" pitchFamily="66" charset="0"/>
            </a:endParaRPr>
          </a:p>
        </p:txBody>
      </p:sp>
      <p:sp>
        <p:nvSpPr>
          <p:cNvPr id="5" name="4 Marcador de número de diapositiva"/>
          <p:cNvSpPr>
            <a:spLocks noGrp="1"/>
          </p:cNvSpPr>
          <p:nvPr>
            <p:ph type="sldNum" sz="quarter" idx="12"/>
          </p:nvPr>
        </p:nvSpPr>
        <p:spPr/>
        <p:txBody>
          <a:bodyPr/>
          <a:lstStyle/>
          <a:p>
            <a:fld id="{8A66755C-832A-4192-84D5-83A796535840}" type="slidenum">
              <a:rPr lang="es-AR" smtClean="0"/>
              <a:pPr/>
              <a:t>22</a:t>
            </a:fld>
            <a:endParaRPr lang="es-AR"/>
          </a:p>
        </p:txBody>
      </p:sp>
    </p:spTree>
    <p:extLst>
      <p:ext uri="{BB962C8B-B14F-4D97-AF65-F5344CB8AC3E}">
        <p14:creationId xmlns:p14="http://schemas.microsoft.com/office/powerpoint/2010/main" xmlns="" val="961556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1418</Words>
  <Application>Microsoft Office PowerPoint</Application>
  <PresentationFormat>Presentación en pantalla (4:3)</PresentationFormat>
  <Paragraphs>430</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ACCESIBILIDAD A LA ATENCIÓN DE LA SALUD EN ARGENTINA</vt:lpstr>
      <vt:lpstr>Diapositiva 2</vt:lpstr>
      <vt:lpstr>DERECHO A LA SALUD</vt:lpstr>
      <vt:lpstr>Diapositiva 4</vt:lpstr>
      <vt:lpstr>Diapositiva 5</vt:lpstr>
      <vt:lpstr>ACCESIBILIDAD</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ACCESIBILIDAD A ALA ATENCIÓN DE LA SALUD EN ARGENTINA</dc:title>
  <dc:creator>Gatti</dc:creator>
  <cp:lastModifiedBy>Ferna</cp:lastModifiedBy>
  <cp:revision>17</cp:revision>
  <dcterms:created xsi:type="dcterms:W3CDTF">2017-06-16T00:34:09Z</dcterms:created>
  <dcterms:modified xsi:type="dcterms:W3CDTF">2017-06-16T14:11:39Z</dcterms:modified>
</cp:coreProperties>
</file>