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6" r:id="rId3"/>
    <p:sldId id="257" r:id="rId4"/>
    <p:sldId id="258" r:id="rId5"/>
    <p:sldId id="259" r:id="rId6"/>
    <p:sldId id="27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376556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108364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1379046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3366705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188907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1486351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845058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3812942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196338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128687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D29CD5AE-961C-495C-BC06-26E5C1AE0DB2}" type="datetimeFigureOut">
              <a:rPr lang="es-AR" smtClean="0"/>
              <a:t>23/04/2017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7B8459FE-83A6-446F-8901-D5068AF0E1BC}" type="slidenum">
              <a:rPr lang="es-AR" smtClean="0"/>
              <a:t>‹Nº›</a:t>
            </a:fld>
            <a:endParaRPr lang="es-AR"/>
          </a:p>
        </p:txBody>
      </p:sp>
    </p:spTree>
    <p:extLst>
      <p:ext uri="{BB962C8B-B14F-4D97-AF65-F5344CB8AC3E}">
        <p14:creationId xmlns:p14="http://schemas.microsoft.com/office/powerpoint/2010/main" val="3582984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CD5AE-961C-495C-BC06-26E5C1AE0DB2}" type="datetimeFigureOut">
              <a:rPr lang="es-AR" smtClean="0"/>
              <a:t>23/04/2017</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459FE-83A6-446F-8901-D5068AF0E1BC}" type="slidenum">
              <a:rPr lang="es-AR" smtClean="0"/>
              <a:t>‹Nº›</a:t>
            </a:fld>
            <a:endParaRPr lang="es-AR"/>
          </a:p>
        </p:txBody>
      </p:sp>
    </p:spTree>
    <p:extLst>
      <p:ext uri="{BB962C8B-B14F-4D97-AF65-F5344CB8AC3E}">
        <p14:creationId xmlns:p14="http://schemas.microsoft.com/office/powerpoint/2010/main" val="3605455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unnam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88913"/>
            <a:ext cx="7920038" cy="6669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23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20000" y="468000"/>
            <a:ext cx="7848872" cy="5909310"/>
          </a:xfrm>
          <a:prstGeom prst="rect">
            <a:avLst/>
          </a:prstGeom>
        </p:spPr>
        <p:txBody>
          <a:bodyPr wrap="square">
            <a:spAutoFit/>
          </a:bodyPr>
          <a:lstStyle/>
          <a:p>
            <a:pPr algn="just"/>
            <a:r>
              <a:rPr lang="es-AR" dirty="0" smtClean="0">
                <a:solidFill>
                  <a:srgbClr val="FF0000"/>
                </a:solidFill>
                <a:latin typeface="Arial Rounded MT Bold" pitchFamily="34" charset="0"/>
              </a:rPr>
              <a:t>PLAN DE ESTUDIOS DE LA MAESTRÍA EN BIOÉTICA 2013.</a:t>
            </a:r>
          </a:p>
          <a:p>
            <a:pPr algn="just"/>
            <a:endParaRPr lang="es-AR" dirty="0" smtClean="0">
              <a:latin typeface="Arial Rounded MT Bold" pitchFamily="34" charset="0"/>
            </a:endParaRPr>
          </a:p>
          <a:p>
            <a:pPr algn="just"/>
            <a:r>
              <a:rPr lang="es-AR" dirty="0" smtClean="0">
                <a:latin typeface="Arial Rounded MT Bold" pitchFamily="34" charset="0"/>
              </a:rPr>
              <a:t>Bajo la inspiración y la fuerza del artículo 23 de la Declaración Universal de Bioética y Derechos Humanos de la Unesco (DUBDH, 2005), se anima a “fomentar la educación, información y difusión de conocimientos sobre bioética”; la Maestría en Bioética de la FCM de la UNC aspira a cumplir con tal cometido.</a:t>
            </a:r>
          </a:p>
          <a:p>
            <a:pPr algn="just"/>
            <a:r>
              <a:rPr lang="es-AR" dirty="0" smtClean="0">
                <a:latin typeface="Arial Rounded MT Bold" pitchFamily="34" charset="0"/>
              </a:rPr>
              <a:t>En tal sentido, </a:t>
            </a:r>
            <a:r>
              <a:rPr lang="es-AR" dirty="0" smtClean="0">
                <a:solidFill>
                  <a:schemeClr val="tx2">
                    <a:lumMod val="50000"/>
                  </a:schemeClr>
                </a:solidFill>
                <a:latin typeface="Arial Rounded MT Bold" pitchFamily="34" charset="0"/>
              </a:rPr>
              <a:t>se intenta hacer lugar y satisfacer la respuesta práctica a preguntas tales como:</a:t>
            </a:r>
          </a:p>
          <a:p>
            <a:pPr marL="342900" indent="-342900" algn="just">
              <a:buAutoNum type="arabicPeriod"/>
            </a:pPr>
            <a:r>
              <a:rPr lang="es-AR" dirty="0" smtClean="0">
                <a:solidFill>
                  <a:srgbClr val="FF0000"/>
                </a:solidFill>
                <a:latin typeface="Arial Rounded MT Bold" pitchFamily="34" charset="0"/>
              </a:rPr>
              <a:t>¿En qué consiste educar  en bioética?</a:t>
            </a:r>
            <a:endParaRPr lang="es-AR" dirty="0">
              <a:latin typeface="Arial Rounded MT Bold" pitchFamily="34" charset="0"/>
            </a:endParaRPr>
          </a:p>
          <a:p>
            <a:pPr algn="just"/>
            <a:r>
              <a:rPr lang="es-AR" dirty="0" smtClean="0">
                <a:latin typeface="Arial Rounded MT Bold" pitchFamily="34" charset="0"/>
              </a:rPr>
              <a:t>2. ¿Qué efectos e impacto cognitivo y práctico supone su transmisión?</a:t>
            </a:r>
          </a:p>
          <a:p>
            <a:pPr algn="just"/>
            <a:r>
              <a:rPr lang="es-AR" dirty="0" smtClean="0">
                <a:latin typeface="Arial Rounded MT Bold" pitchFamily="34" charset="0"/>
              </a:rPr>
              <a:t>3. </a:t>
            </a:r>
            <a:r>
              <a:rPr lang="es-AR" dirty="0" smtClean="0">
                <a:solidFill>
                  <a:srgbClr val="FF0000"/>
                </a:solidFill>
                <a:latin typeface="Arial Rounded MT Bold" pitchFamily="34" charset="0"/>
              </a:rPr>
              <a:t>¿Cuál es la articulación/correlación entre cultura de expertos, trayectos de formación académica superior y enseñanza de ese saber?</a:t>
            </a:r>
          </a:p>
          <a:p>
            <a:pPr algn="just"/>
            <a:r>
              <a:rPr lang="es-AR" dirty="0" smtClean="0">
                <a:latin typeface="Arial Rounded MT Bold" pitchFamily="34" charset="0"/>
              </a:rPr>
              <a:t>4. ¿Cuál es la función de la bioética como “disciplina” en relación con el conocimiento en general, con la cultura política y social, con los sujetos involucrados?</a:t>
            </a:r>
          </a:p>
          <a:p>
            <a:pPr algn="just"/>
            <a:r>
              <a:rPr lang="es-AR" dirty="0" smtClean="0">
                <a:latin typeface="Arial Rounded MT Bold" pitchFamily="34" charset="0"/>
              </a:rPr>
              <a:t>Preguntas ineludibles e inseparables de los problemas ligados a cuestiones metodológicas de la enseñanza de la (bio) ética.</a:t>
            </a:r>
          </a:p>
          <a:p>
            <a:endParaRPr lang="es-AR" dirty="0"/>
          </a:p>
        </p:txBody>
      </p:sp>
    </p:spTree>
    <p:extLst>
      <p:ext uri="{BB962C8B-B14F-4D97-AF65-F5344CB8AC3E}">
        <p14:creationId xmlns:p14="http://schemas.microsoft.com/office/powerpoint/2010/main" val="131093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4000" y="828000"/>
            <a:ext cx="7776864" cy="4955203"/>
          </a:xfrm>
          <a:prstGeom prst="rect">
            <a:avLst/>
          </a:prstGeom>
        </p:spPr>
        <p:txBody>
          <a:bodyPr wrap="square">
            <a:spAutoFit/>
          </a:bodyPr>
          <a:lstStyle/>
          <a:p>
            <a:pPr algn="just">
              <a:lnSpc>
                <a:spcPct val="200000"/>
              </a:lnSpc>
            </a:pPr>
            <a:r>
              <a:rPr lang="es-AR" sz="2000" dirty="0" smtClean="0">
                <a:solidFill>
                  <a:schemeClr val="tx2">
                    <a:lumMod val="75000"/>
                  </a:schemeClr>
                </a:solidFill>
                <a:latin typeface="Arial Rounded MT Bold" pitchFamily="34" charset="0"/>
              </a:rPr>
              <a:t>Todos estos interrogantes remiten al análisis de las relaciones que cada sujeto establece con el conocimiento en general y con el conocimiento ético-filosófico en particular; los modos, estrategias y medios a través de los cuales se organiza ese conocimiento en relación con el “sujeto” de la educación en bioética, y las formas de articular esta “actividad cognitiva” con otras prácticas institucionales.</a:t>
            </a:r>
            <a:endParaRPr lang="es-AR" dirty="0"/>
          </a:p>
          <a:p>
            <a:endParaRPr lang="es-AR" dirty="0" smtClean="0"/>
          </a:p>
          <a:p>
            <a:endParaRPr lang="es-AR" dirty="0"/>
          </a:p>
        </p:txBody>
      </p:sp>
    </p:spTree>
    <p:extLst>
      <p:ext uri="{BB962C8B-B14F-4D97-AF65-F5344CB8AC3E}">
        <p14:creationId xmlns:p14="http://schemas.microsoft.com/office/powerpoint/2010/main" val="2310063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720000"/>
            <a:ext cx="8568952" cy="5355312"/>
          </a:xfrm>
          <a:prstGeom prst="rect">
            <a:avLst/>
          </a:prstGeom>
        </p:spPr>
        <p:txBody>
          <a:bodyPr wrap="square">
            <a:spAutoFit/>
          </a:bodyPr>
          <a:lstStyle/>
          <a:p>
            <a:r>
              <a:rPr lang="es-AR" dirty="0" smtClean="0">
                <a:solidFill>
                  <a:schemeClr val="tx2">
                    <a:lumMod val="50000"/>
                  </a:schemeClr>
                </a:solidFill>
                <a:latin typeface="Arial Rounded MT Bold" pitchFamily="34" charset="0"/>
              </a:rPr>
              <a:t>Una educación problematizante se hace cargo, básicamente, de tres cuestiones: </a:t>
            </a:r>
          </a:p>
          <a:p>
            <a:endParaRPr lang="es-AR" dirty="0" smtClean="0">
              <a:solidFill>
                <a:schemeClr val="tx2">
                  <a:lumMod val="50000"/>
                </a:schemeClr>
              </a:solidFill>
              <a:latin typeface="Arial Rounded MT Bold" pitchFamily="34" charset="0"/>
            </a:endParaRPr>
          </a:p>
          <a:p>
            <a:r>
              <a:rPr lang="es-AR" dirty="0" smtClean="0">
                <a:solidFill>
                  <a:schemeClr val="tx2">
                    <a:lumMod val="50000"/>
                  </a:schemeClr>
                </a:solidFill>
                <a:latin typeface="Arial Rounded MT Bold" pitchFamily="34" charset="0"/>
              </a:rPr>
              <a:t>1.- El estatuto del conocimiento.</a:t>
            </a:r>
          </a:p>
          <a:p>
            <a:endParaRPr lang="es-AR" dirty="0" smtClean="0">
              <a:solidFill>
                <a:schemeClr val="tx2">
                  <a:lumMod val="50000"/>
                </a:schemeClr>
              </a:solidFill>
              <a:latin typeface="Arial Rounded MT Bold" pitchFamily="34" charset="0"/>
            </a:endParaRPr>
          </a:p>
          <a:p>
            <a:endParaRPr lang="es-AR" dirty="0">
              <a:solidFill>
                <a:schemeClr val="tx2">
                  <a:lumMod val="50000"/>
                </a:schemeClr>
              </a:solidFill>
              <a:latin typeface="Arial Rounded MT Bold" pitchFamily="34" charset="0"/>
            </a:endParaRPr>
          </a:p>
          <a:p>
            <a:r>
              <a:rPr lang="es-AR" dirty="0" smtClean="0">
                <a:solidFill>
                  <a:schemeClr val="tx2">
                    <a:lumMod val="50000"/>
                  </a:schemeClr>
                </a:solidFill>
                <a:latin typeface="Arial Rounded MT Bold" pitchFamily="34" charset="0"/>
              </a:rPr>
              <a:t>2.- La relación de ese conocimiento con la “verdad”, con los sujetos involucrados en esa práctica educativa y con la cultura en general; </a:t>
            </a:r>
          </a:p>
          <a:p>
            <a:endParaRPr lang="es-AR" dirty="0" smtClean="0">
              <a:solidFill>
                <a:schemeClr val="tx2">
                  <a:lumMod val="50000"/>
                </a:schemeClr>
              </a:solidFill>
              <a:latin typeface="Arial Rounded MT Bold" pitchFamily="34" charset="0"/>
            </a:endParaRPr>
          </a:p>
          <a:p>
            <a:endParaRPr lang="es-AR" dirty="0" smtClean="0">
              <a:solidFill>
                <a:schemeClr val="tx2">
                  <a:lumMod val="50000"/>
                </a:schemeClr>
              </a:solidFill>
              <a:latin typeface="Arial Rounded MT Bold" pitchFamily="34" charset="0"/>
            </a:endParaRPr>
          </a:p>
          <a:p>
            <a:r>
              <a:rPr lang="es-AR" dirty="0" smtClean="0">
                <a:solidFill>
                  <a:schemeClr val="tx2">
                    <a:lumMod val="50000"/>
                  </a:schemeClr>
                </a:solidFill>
                <a:latin typeface="Arial Rounded MT Bold" pitchFamily="34" charset="0"/>
              </a:rPr>
              <a:t>3.- Las estrategias metodológicas que permiten y promueven, u obstaculizan las posibilidades teórico-prácticas de los sujetos en tanto elementos y actores a la vez de ese proceso.</a:t>
            </a:r>
          </a:p>
          <a:p>
            <a:endParaRPr lang="es-AR" dirty="0" smtClean="0">
              <a:solidFill>
                <a:schemeClr val="tx2">
                  <a:lumMod val="50000"/>
                </a:schemeClr>
              </a:solidFill>
              <a:latin typeface="Arial Rounded MT Bold" pitchFamily="34" charset="0"/>
            </a:endParaRPr>
          </a:p>
          <a:p>
            <a:endParaRPr lang="es-AR" dirty="0">
              <a:solidFill>
                <a:schemeClr val="tx2">
                  <a:lumMod val="50000"/>
                </a:schemeClr>
              </a:solidFill>
              <a:latin typeface="Arial Rounded MT Bold" pitchFamily="34" charset="0"/>
            </a:endParaRPr>
          </a:p>
          <a:p>
            <a:endParaRPr lang="es-AR" dirty="0" smtClean="0">
              <a:solidFill>
                <a:schemeClr val="tx2">
                  <a:lumMod val="50000"/>
                </a:schemeClr>
              </a:solidFill>
              <a:latin typeface="Arial Rounded MT Bold" pitchFamily="34" charset="0"/>
            </a:endParaRPr>
          </a:p>
          <a:p>
            <a:r>
              <a:rPr lang="es-AR" dirty="0" smtClean="0">
                <a:solidFill>
                  <a:schemeClr val="tx2">
                    <a:lumMod val="50000"/>
                  </a:schemeClr>
                </a:solidFill>
                <a:latin typeface="Arial Rounded MT Bold" pitchFamily="34" charset="0"/>
              </a:rPr>
              <a:t>O, lo que es lo mismo, se preocupa, desde la perspectiva de una educación crítica, por la relación del sujeto con las condiciones socio-institucionales, interpersonales y materiales en que se desarrolla dicho proceso.</a:t>
            </a:r>
            <a:endParaRPr lang="es-AR" dirty="0">
              <a:solidFill>
                <a:schemeClr val="tx2">
                  <a:lumMod val="50000"/>
                </a:schemeClr>
              </a:solidFill>
              <a:latin typeface="Arial Rounded MT Bold" pitchFamily="34" charset="0"/>
            </a:endParaRPr>
          </a:p>
        </p:txBody>
      </p:sp>
    </p:spTree>
    <p:extLst>
      <p:ext uri="{BB962C8B-B14F-4D97-AF65-F5344CB8AC3E}">
        <p14:creationId xmlns:p14="http://schemas.microsoft.com/office/powerpoint/2010/main" val="2696165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51520" y="58847"/>
            <a:ext cx="8640960" cy="6324808"/>
          </a:xfrm>
          <a:prstGeom prst="rect">
            <a:avLst/>
          </a:prstGeom>
        </p:spPr>
        <p:txBody>
          <a:bodyPr wrap="square">
            <a:spAutoFit/>
          </a:bodyPr>
          <a:lstStyle/>
          <a:p>
            <a:pPr>
              <a:lnSpc>
                <a:spcPct val="150000"/>
              </a:lnSpc>
            </a:pPr>
            <a:r>
              <a:rPr lang="es-AR" dirty="0">
                <a:latin typeface="Arial Rounded MT Bold" pitchFamily="34" charset="0"/>
              </a:rPr>
              <a:t>L</a:t>
            </a:r>
            <a:r>
              <a:rPr lang="es-AR" dirty="0" smtClean="0">
                <a:latin typeface="Arial Rounded MT Bold" pitchFamily="34" charset="0"/>
              </a:rPr>
              <a:t>as siguientes cuestiones son las que metodológicamente guían la presente propuesta :</a:t>
            </a:r>
          </a:p>
          <a:p>
            <a:pPr>
              <a:lnSpc>
                <a:spcPct val="150000"/>
              </a:lnSpc>
            </a:pPr>
            <a:r>
              <a:rPr lang="es-AR" dirty="0" smtClean="0">
                <a:solidFill>
                  <a:srgbClr val="FF0000"/>
                </a:solidFill>
                <a:latin typeface="Arial Rounded MT Bold" pitchFamily="34" charset="0"/>
              </a:rPr>
              <a:t>1</a:t>
            </a:r>
            <a:r>
              <a:rPr lang="es-AR" dirty="0" smtClean="0">
                <a:latin typeface="Arial Rounded MT Bold" pitchFamily="34" charset="0"/>
              </a:rPr>
              <a:t>.- Cómo se materializan en el ejercicio de la enseñanza de la bioética las propuestas de formación según un análisis que tenga en cuenta la forma de organización del conocimiento bioético, su distribución, su relación con otras disciplinas, las formas de racionalidad que lo define y el tipo de interés que le es correlativo.</a:t>
            </a:r>
          </a:p>
          <a:p>
            <a:pPr>
              <a:lnSpc>
                <a:spcPct val="150000"/>
              </a:lnSpc>
            </a:pPr>
            <a:r>
              <a:rPr lang="es-AR" dirty="0" smtClean="0">
                <a:solidFill>
                  <a:srgbClr val="FF0000"/>
                </a:solidFill>
                <a:latin typeface="Arial Rounded MT Bold" pitchFamily="34" charset="0"/>
              </a:rPr>
              <a:t>2</a:t>
            </a:r>
            <a:r>
              <a:rPr lang="es-AR" dirty="0" smtClean="0">
                <a:latin typeface="Arial Rounded MT Bold" pitchFamily="34" charset="0"/>
              </a:rPr>
              <a:t>.- De qué modo, a través de qué procedimientos, la enseñanza de la bioética se transforma en “competencia cognitiva”, “competencia política”, “competencia ética”. </a:t>
            </a:r>
          </a:p>
          <a:p>
            <a:pPr>
              <a:lnSpc>
                <a:spcPct val="150000"/>
              </a:lnSpc>
            </a:pPr>
            <a:r>
              <a:rPr lang="es-AR" dirty="0" smtClean="0">
                <a:solidFill>
                  <a:srgbClr val="FF0000"/>
                </a:solidFill>
                <a:latin typeface="Arial Rounded MT Bold" pitchFamily="34" charset="0"/>
              </a:rPr>
              <a:t>3</a:t>
            </a:r>
            <a:r>
              <a:rPr lang="es-AR" dirty="0" smtClean="0">
                <a:latin typeface="Arial Rounded MT Bold" pitchFamily="34" charset="0"/>
              </a:rPr>
              <a:t>.- Cuáles son las estrategias metodológicas que se ponen en práctica en relación con el conocimiento como problema de transmisión, como problema de aprendizaje y su relación con la dimensión político-institucional y ético-social. (Articulación entre procesos de apropiación de la lógica de la disciplina, las condiciones contextuales y los sujetos).</a:t>
            </a:r>
            <a:endParaRPr lang="es-AR" dirty="0"/>
          </a:p>
        </p:txBody>
      </p:sp>
    </p:spTree>
    <p:extLst>
      <p:ext uri="{BB962C8B-B14F-4D97-AF65-F5344CB8AC3E}">
        <p14:creationId xmlns:p14="http://schemas.microsoft.com/office/powerpoint/2010/main" val="3288008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455175"/>
            <a:ext cx="8568952" cy="6186309"/>
          </a:xfrm>
          <a:prstGeom prst="rect">
            <a:avLst/>
          </a:prstGeom>
        </p:spPr>
        <p:txBody>
          <a:bodyPr wrap="square">
            <a:spAutoFit/>
          </a:bodyPr>
          <a:lstStyle/>
          <a:p>
            <a:r>
              <a:rPr lang="es-AR" dirty="0" smtClean="0">
                <a:solidFill>
                  <a:schemeClr val="accent3">
                    <a:lumMod val="50000"/>
                  </a:schemeClr>
                </a:solidFill>
                <a:latin typeface="Arial Rounded MT Bold" pitchFamily="34" charset="0"/>
              </a:rPr>
              <a:t>Competencias del Egresado</a:t>
            </a:r>
          </a:p>
          <a:p>
            <a:r>
              <a:rPr lang="es-AR" dirty="0" smtClean="0">
                <a:solidFill>
                  <a:schemeClr val="tx2">
                    <a:lumMod val="50000"/>
                  </a:schemeClr>
                </a:solidFill>
                <a:latin typeface="Arial Rounded MT Bold" pitchFamily="34" charset="0"/>
              </a:rPr>
              <a:t>El egresado estará en condiciones de:</a:t>
            </a:r>
          </a:p>
          <a:p>
            <a:endParaRPr lang="es-AR" dirty="0" smtClean="0">
              <a:solidFill>
                <a:schemeClr val="tx2">
                  <a:lumMod val="50000"/>
                </a:schemeClr>
              </a:solidFill>
              <a:latin typeface="Arial Rounded MT Bold" pitchFamily="34" charset="0"/>
            </a:endParaRPr>
          </a:p>
          <a:p>
            <a:r>
              <a:rPr lang="es-AR" dirty="0" smtClean="0">
                <a:solidFill>
                  <a:schemeClr val="tx2">
                    <a:lumMod val="50000"/>
                  </a:schemeClr>
                </a:solidFill>
                <a:latin typeface="Arial Rounded MT Bold" pitchFamily="34" charset="0"/>
              </a:rPr>
              <a:t>- Problematizar y actualizar el objeto de estudio y los diferentes métodos de la Bioética desde una perspectiva histórico-político-filosófica.</a:t>
            </a:r>
          </a:p>
          <a:p>
            <a:r>
              <a:rPr lang="es-AR" dirty="0" smtClean="0">
                <a:solidFill>
                  <a:schemeClr val="accent3">
                    <a:lumMod val="50000"/>
                  </a:schemeClr>
                </a:solidFill>
                <a:latin typeface="Arial Rounded MT Bold" pitchFamily="34" charset="0"/>
              </a:rPr>
              <a:t>- Generar un abordaje integrado de la problemática Bioética en los diferentes campos disciplinarios</a:t>
            </a:r>
            <a:r>
              <a:rPr lang="es-AR" dirty="0" smtClean="0">
                <a:solidFill>
                  <a:schemeClr val="tx2">
                    <a:lumMod val="50000"/>
                  </a:schemeClr>
                </a:solidFill>
                <a:latin typeface="Arial Rounded MT Bold" pitchFamily="34" charset="0"/>
              </a:rPr>
              <a:t>.</a:t>
            </a:r>
          </a:p>
          <a:p>
            <a:r>
              <a:rPr lang="es-AR" dirty="0" smtClean="0">
                <a:solidFill>
                  <a:schemeClr val="tx2">
                    <a:lumMod val="50000"/>
                  </a:schemeClr>
                </a:solidFill>
                <a:latin typeface="Arial Rounded MT Bold" pitchFamily="34" charset="0"/>
              </a:rPr>
              <a:t>- Identificar y reflexionar sobre los dilemas éticos inherentes a su área profesional.</a:t>
            </a:r>
          </a:p>
          <a:p>
            <a:r>
              <a:rPr lang="es-AR" dirty="0" smtClean="0">
                <a:solidFill>
                  <a:schemeClr val="accent3">
                    <a:lumMod val="50000"/>
                  </a:schemeClr>
                </a:solidFill>
                <a:latin typeface="Arial Rounded MT Bold" pitchFamily="34" charset="0"/>
              </a:rPr>
              <a:t>- Formar parte de procesos deliberativos a través de los cuales aporte  posibles soluciones a conflictos éticos de la práctica profesional.</a:t>
            </a:r>
          </a:p>
          <a:p>
            <a:r>
              <a:rPr lang="es-AR" dirty="0" smtClean="0">
                <a:solidFill>
                  <a:schemeClr val="tx2">
                    <a:lumMod val="50000"/>
                  </a:schemeClr>
                </a:solidFill>
                <a:latin typeface="Arial Rounded MT Bold" pitchFamily="34" charset="0"/>
              </a:rPr>
              <a:t>- Participar en la organización y responsabilidad de conducción de Comités de Bioética Clínica y de Investigación, y en sus múltiples actividades específicas. </a:t>
            </a:r>
          </a:p>
          <a:p>
            <a:r>
              <a:rPr lang="es-AR" dirty="0" smtClean="0">
                <a:solidFill>
                  <a:schemeClr val="accent3">
                    <a:lumMod val="50000"/>
                  </a:schemeClr>
                </a:solidFill>
                <a:latin typeface="Arial Rounded MT Bold" pitchFamily="34" charset="0"/>
              </a:rPr>
              <a:t>- Apropiarse de herramientas teórico-prácticas que le permitan identificar  nuevos modos de investigación en el campo de la Bioética a fin de proponer respuestas mejor fundadas a los dilemas éticos recurrentes y a los novedosos.</a:t>
            </a:r>
          </a:p>
          <a:p>
            <a:r>
              <a:rPr lang="es-AR" dirty="0" smtClean="0">
                <a:solidFill>
                  <a:schemeClr val="tx2">
                    <a:lumMod val="50000"/>
                  </a:schemeClr>
                </a:solidFill>
                <a:latin typeface="Arial Rounded MT Bold" pitchFamily="34" charset="0"/>
              </a:rPr>
              <a:t>- Evaluar diversas modalidades de la enseñanza y orientaciones del aprendizaje en bioética de acuerdo a las situaciones particulares de enseñanza y según los diferentes contextos institucionales y socio-culturales.</a:t>
            </a:r>
            <a:endParaRPr lang="es-AR" dirty="0">
              <a:solidFill>
                <a:schemeClr val="tx2">
                  <a:lumMod val="50000"/>
                </a:schemeClr>
              </a:solidFill>
              <a:latin typeface="Arial Rounded MT Bold" pitchFamily="34" charset="0"/>
            </a:endParaRPr>
          </a:p>
        </p:txBody>
      </p:sp>
    </p:spTree>
    <p:extLst>
      <p:ext uri="{BB962C8B-B14F-4D97-AF65-F5344CB8AC3E}">
        <p14:creationId xmlns:p14="http://schemas.microsoft.com/office/powerpoint/2010/main" val="3401873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197346"/>
            <a:ext cx="8496944" cy="6601807"/>
          </a:xfrm>
          <a:prstGeom prst="rect">
            <a:avLst/>
          </a:prstGeom>
        </p:spPr>
        <p:txBody>
          <a:bodyPr wrap="square">
            <a:spAutoFit/>
          </a:bodyPr>
          <a:lstStyle/>
          <a:p>
            <a:pPr algn="just"/>
            <a:r>
              <a:rPr lang="es-AR" b="1" dirty="0" smtClean="0">
                <a:solidFill>
                  <a:schemeClr val="bg2">
                    <a:lumMod val="10000"/>
                  </a:schemeClr>
                </a:solidFill>
              </a:rPr>
              <a:t>CICLOS Y DISTRIBUCIÓN DE ASIGNATURAS</a:t>
            </a:r>
          </a:p>
          <a:p>
            <a:pPr algn="just"/>
            <a:endParaRPr lang="es-AR" dirty="0" smtClean="0"/>
          </a:p>
          <a:p>
            <a:pPr algn="just"/>
            <a:r>
              <a:rPr lang="es-AR" dirty="0" smtClean="0">
                <a:latin typeface="Arial Rounded MT Bold" pitchFamily="34" charset="0"/>
              </a:rPr>
              <a:t>El Plan de Estudios de la Maestría en Bioética comprende cinco ciclos de contenidos teórico-prácticos distribuidos en diversas asignaturas.</a:t>
            </a:r>
          </a:p>
          <a:p>
            <a:pPr algn="just"/>
            <a:endParaRPr lang="es-AR" dirty="0" smtClean="0">
              <a:latin typeface="Arial Rounded MT Bold" pitchFamily="34" charset="0"/>
            </a:endParaRPr>
          </a:p>
          <a:p>
            <a:pPr algn="just"/>
            <a:r>
              <a:rPr lang="es-AR" dirty="0" smtClean="0">
                <a:solidFill>
                  <a:srgbClr val="FF0000"/>
                </a:solidFill>
                <a:latin typeface="Arial Rounded MT Bold" pitchFamily="34" charset="0"/>
              </a:rPr>
              <a:t>PRIMER CICLO</a:t>
            </a:r>
            <a:endParaRPr lang="es-AR" dirty="0" smtClean="0">
              <a:latin typeface="Arial Rounded MT Bold" pitchFamily="34" charset="0"/>
            </a:endParaRPr>
          </a:p>
          <a:p>
            <a:pPr algn="just"/>
            <a:r>
              <a:rPr lang="es-AR" sz="1600" dirty="0" smtClean="0">
                <a:latin typeface="Arial Rounded MT Bold" pitchFamily="34" charset="0"/>
              </a:rPr>
              <a:t>CÓD.    ASIGNATURAS</a:t>
            </a:r>
          </a:p>
          <a:p>
            <a:pPr algn="just">
              <a:lnSpc>
                <a:spcPct val="150000"/>
              </a:lnSpc>
            </a:pPr>
            <a:r>
              <a:rPr lang="es-AR" dirty="0" smtClean="0">
                <a:solidFill>
                  <a:srgbClr val="FF0000"/>
                </a:solidFill>
                <a:latin typeface="Arial Rounded MT Bold" pitchFamily="34" charset="0"/>
              </a:rPr>
              <a:t>01         Introducción a la bioética</a:t>
            </a:r>
            <a:r>
              <a:rPr lang="es-AR" dirty="0" smtClean="0">
                <a:latin typeface="Arial Rounded MT Bold" pitchFamily="34" charset="0"/>
              </a:rPr>
              <a:t>: La práctica médica en la cultura griega: contexto y textos sobre la relación médico-paciente. La praxis médica como símil de la praxis filosófico-política. Códigos deontológicos y su recepción. Dilemas y aportes del monoteísmo en su expansión político-cultural. La tradición médica, jurídica y política en el Medioevo y la Modernidad: Autonomía y responsabilidad en la práctica médica; Ilustración y Romanticismo: médicos ilustrados-ciudadanos ilustrados. Contexto del desarrollo de la bioética en el s. XX. Biotecnología y la pregunta ética. Principales documentos, declaraciones y códigos deontológicos. Los “paradigmas” bioéticos. Aportes y situaciones dilemáticas desde la bioética latinoamericana. </a:t>
            </a:r>
            <a:endParaRPr lang="es-AR" dirty="0">
              <a:latin typeface="Arial Rounded MT Bold" pitchFamily="34" charset="0"/>
            </a:endParaRPr>
          </a:p>
        </p:txBody>
      </p:sp>
    </p:spTree>
    <p:extLst>
      <p:ext uri="{BB962C8B-B14F-4D97-AF65-F5344CB8AC3E}">
        <p14:creationId xmlns:p14="http://schemas.microsoft.com/office/powerpoint/2010/main" val="3406751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04000" y="756000"/>
            <a:ext cx="8136904" cy="5355312"/>
          </a:xfrm>
          <a:prstGeom prst="rect">
            <a:avLst/>
          </a:prstGeom>
        </p:spPr>
        <p:txBody>
          <a:bodyPr wrap="square">
            <a:spAutoFit/>
          </a:bodyPr>
          <a:lstStyle/>
          <a:p>
            <a:pPr algn="just">
              <a:lnSpc>
                <a:spcPct val="200000"/>
              </a:lnSpc>
            </a:pPr>
            <a:r>
              <a:rPr lang="es-AR" dirty="0" smtClean="0">
                <a:solidFill>
                  <a:srgbClr val="FF0000"/>
                </a:solidFill>
                <a:latin typeface="Arial Rounded MT Bold" pitchFamily="34" charset="0"/>
              </a:rPr>
              <a:t>Metodología</a:t>
            </a:r>
          </a:p>
          <a:p>
            <a:pPr algn="just">
              <a:lnSpc>
                <a:spcPct val="200000"/>
              </a:lnSpc>
            </a:pPr>
            <a:r>
              <a:rPr lang="es-AR" dirty="0" smtClean="0">
                <a:latin typeface="Arial Rounded MT Bold" pitchFamily="34" charset="0"/>
              </a:rPr>
              <a:t>Exposición dialogada en base a un eje conceptual: la perspectiva histórico-política. Se problematiza la constitución histórica de la bioética como campo de conocimiento y sus efectos normativos en las prácticas a ella vinculadas.</a:t>
            </a:r>
          </a:p>
          <a:p>
            <a:pPr algn="just">
              <a:lnSpc>
                <a:spcPct val="200000"/>
              </a:lnSpc>
            </a:pPr>
            <a:r>
              <a:rPr lang="es-AR" dirty="0" smtClean="0">
                <a:latin typeface="Arial Rounded MT Bold" pitchFamily="34" charset="0"/>
              </a:rPr>
              <a:t>El sentido de esta forma de intervención en la tematización de la bioética, obedece a la intención de mostrar cómo las reglas de formación de las conceptualizaciones pueden variar históricamente, a pesar de ciertas continuidades y énfasis en problemáticas particulares.</a:t>
            </a:r>
          </a:p>
          <a:p>
            <a:endParaRPr lang="es-AR" dirty="0"/>
          </a:p>
        </p:txBody>
      </p:sp>
    </p:spTree>
    <p:extLst>
      <p:ext uri="{BB962C8B-B14F-4D97-AF65-F5344CB8AC3E}">
        <p14:creationId xmlns:p14="http://schemas.microsoft.com/office/powerpoint/2010/main" val="2243289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8000" y="504000"/>
            <a:ext cx="8640960" cy="5078313"/>
          </a:xfrm>
          <a:prstGeom prst="rect">
            <a:avLst/>
          </a:prstGeom>
        </p:spPr>
        <p:txBody>
          <a:bodyPr wrap="square">
            <a:spAutoFit/>
          </a:bodyPr>
          <a:lstStyle/>
          <a:p>
            <a:pPr>
              <a:lnSpc>
                <a:spcPct val="200000"/>
              </a:lnSpc>
            </a:pPr>
            <a:r>
              <a:rPr lang="es-AR" dirty="0" smtClean="0">
                <a:solidFill>
                  <a:srgbClr val="FF0000"/>
                </a:solidFill>
                <a:latin typeface="Arial Rounded MT Bold" pitchFamily="34" charset="0"/>
              </a:rPr>
              <a:t>02	Fundamentación de la Bioética	</a:t>
            </a:r>
          </a:p>
          <a:p>
            <a:pPr>
              <a:lnSpc>
                <a:spcPct val="200000"/>
              </a:lnSpc>
            </a:pPr>
            <a:r>
              <a:rPr lang="es-AR" dirty="0" smtClean="0">
                <a:latin typeface="Arial Rounded MT Bold" pitchFamily="34" charset="0"/>
              </a:rPr>
              <a:t> Fundamentación moral. Lenguaje, métodos, argumentos. Juicios, principios y normas. La lógica de los juicios morales. Principios y criterios para la construcción de una teoría ética. Teorías éticas de la virtud; teorías deontológicas y éticas de principios; teorías </a:t>
            </a:r>
            <a:r>
              <a:rPr lang="es-AR" dirty="0" err="1" smtClean="0">
                <a:latin typeface="Arial Rounded MT Bold" pitchFamily="34" charset="0"/>
              </a:rPr>
              <a:t>consecuencialistas</a:t>
            </a:r>
            <a:r>
              <a:rPr lang="es-AR" dirty="0" smtClean="0">
                <a:latin typeface="Arial Rounded MT Bold" pitchFamily="34" charset="0"/>
              </a:rPr>
              <a:t> o utilitaristas; éticas del cuidado. Éticas cognitivas/no cognitivas, éticas naturalistas/no naturalistas. El “cientificismo” y el racionalismo crítico. De la ética kantiana a las éticas del diálogo. El problema de los valores en bioética. El concepto de dignidad humana.</a:t>
            </a:r>
            <a:endParaRPr lang="es-AR" dirty="0"/>
          </a:p>
        </p:txBody>
      </p:sp>
    </p:spTree>
    <p:extLst>
      <p:ext uri="{BB962C8B-B14F-4D97-AF65-F5344CB8AC3E}">
        <p14:creationId xmlns:p14="http://schemas.microsoft.com/office/powerpoint/2010/main" val="732470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40000" y="1080000"/>
            <a:ext cx="8136904" cy="4247317"/>
          </a:xfrm>
          <a:prstGeom prst="rect">
            <a:avLst/>
          </a:prstGeom>
        </p:spPr>
        <p:txBody>
          <a:bodyPr wrap="square">
            <a:spAutoFit/>
          </a:bodyPr>
          <a:lstStyle/>
          <a:p>
            <a:pPr>
              <a:lnSpc>
                <a:spcPct val="200000"/>
              </a:lnSpc>
            </a:pPr>
            <a:r>
              <a:rPr lang="es-AR" dirty="0" smtClean="0">
                <a:solidFill>
                  <a:srgbClr val="FF0000"/>
                </a:solidFill>
                <a:latin typeface="Arial Rounded MT Bold" pitchFamily="34" charset="0"/>
              </a:rPr>
              <a:t>Metodología</a:t>
            </a:r>
          </a:p>
          <a:p>
            <a:pPr algn="just">
              <a:lnSpc>
                <a:spcPct val="200000"/>
              </a:lnSpc>
            </a:pPr>
            <a:r>
              <a:rPr lang="es-AR" dirty="0" smtClean="0">
                <a:latin typeface="Arial Rounded MT Bold" pitchFamily="34" charset="0"/>
              </a:rPr>
              <a:t>Exposición dialogada en base a la problematización de las distintas perspectivas filosóficas inherentes a los problemas a desarrollar. Tales perspectivas son descriptas -en tanto opción metodológica- como estrategias argumentativas que justifican o increpan un modo particular de configuración de la reflexión ética, sus conceptos y problemas.</a:t>
            </a:r>
            <a:endParaRPr lang="es-AR" dirty="0"/>
          </a:p>
          <a:p>
            <a:endParaRPr lang="es-AR" dirty="0"/>
          </a:p>
        </p:txBody>
      </p:sp>
    </p:spTree>
    <p:extLst>
      <p:ext uri="{BB962C8B-B14F-4D97-AF65-F5344CB8AC3E}">
        <p14:creationId xmlns:p14="http://schemas.microsoft.com/office/powerpoint/2010/main" val="2032924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32000" y="288000"/>
            <a:ext cx="8280920" cy="6186309"/>
          </a:xfrm>
          <a:prstGeom prst="rect">
            <a:avLst/>
          </a:prstGeom>
        </p:spPr>
        <p:txBody>
          <a:bodyPr wrap="square">
            <a:spAutoFit/>
          </a:bodyPr>
          <a:lstStyle/>
          <a:p>
            <a:pPr algn="just">
              <a:lnSpc>
                <a:spcPct val="200000"/>
              </a:lnSpc>
            </a:pPr>
            <a:r>
              <a:rPr lang="es-AR" dirty="0" smtClean="0">
                <a:solidFill>
                  <a:srgbClr val="FF0000"/>
                </a:solidFill>
                <a:latin typeface="Arial Rounded MT Bold" pitchFamily="34" charset="0"/>
              </a:rPr>
              <a:t>03	Métodos de la bioética</a:t>
            </a:r>
            <a:r>
              <a:rPr lang="es-AR" dirty="0" smtClean="0">
                <a:latin typeface="Arial Rounded MT Bold" pitchFamily="34" charset="0"/>
              </a:rPr>
              <a:t>: Métodos de análisis de casos en la praxis clínica. Principios y metodología. Métodos aplicados en Estados Unidos: </a:t>
            </a:r>
            <a:r>
              <a:rPr lang="es-AR" dirty="0" err="1" smtClean="0">
                <a:latin typeface="Arial Rounded MT Bold" pitchFamily="34" charset="0"/>
              </a:rPr>
              <a:t>Thomasma</a:t>
            </a:r>
            <a:r>
              <a:rPr lang="es-AR" dirty="0" smtClean="0">
                <a:latin typeface="Arial Rounded MT Bold" pitchFamily="34" charset="0"/>
              </a:rPr>
              <a:t>, </a:t>
            </a:r>
            <a:r>
              <a:rPr lang="es-AR" dirty="0" err="1" smtClean="0">
                <a:latin typeface="Arial Rounded MT Bold" pitchFamily="34" charset="0"/>
              </a:rPr>
              <a:t>Pellegrino</a:t>
            </a:r>
            <a:r>
              <a:rPr lang="es-AR" dirty="0" smtClean="0">
                <a:latin typeface="Arial Rounded MT Bold" pitchFamily="34" charset="0"/>
              </a:rPr>
              <a:t>,  </a:t>
            </a:r>
            <a:r>
              <a:rPr lang="es-AR" dirty="0" err="1" smtClean="0">
                <a:latin typeface="Arial Rounded MT Bold" pitchFamily="34" charset="0"/>
              </a:rPr>
              <a:t>Johnsen</a:t>
            </a:r>
            <a:r>
              <a:rPr lang="es-AR" dirty="0" smtClean="0">
                <a:latin typeface="Arial Rounded MT Bold" pitchFamily="34" charset="0"/>
              </a:rPr>
              <a:t>, </a:t>
            </a:r>
            <a:r>
              <a:rPr lang="es-AR" dirty="0" err="1" smtClean="0">
                <a:latin typeface="Arial Rounded MT Bold" pitchFamily="34" charset="0"/>
              </a:rPr>
              <a:t>Siegler</a:t>
            </a:r>
            <a:r>
              <a:rPr lang="es-AR" dirty="0" smtClean="0">
                <a:latin typeface="Arial Rounded MT Bold" pitchFamily="34" charset="0"/>
              </a:rPr>
              <a:t> </a:t>
            </a:r>
            <a:r>
              <a:rPr lang="es-AR" dirty="0" err="1" smtClean="0">
                <a:latin typeface="Arial Rounded MT Bold" pitchFamily="34" charset="0"/>
              </a:rPr>
              <a:t>Winslade</a:t>
            </a:r>
            <a:r>
              <a:rPr lang="es-AR" dirty="0" smtClean="0">
                <a:latin typeface="Arial Rounded MT Bold" pitchFamily="34" charset="0"/>
              </a:rPr>
              <a:t>, </a:t>
            </a:r>
            <a:r>
              <a:rPr lang="es-AR" dirty="0" err="1" smtClean="0">
                <a:latin typeface="Arial Rounded MT Bold" pitchFamily="34" charset="0"/>
              </a:rPr>
              <a:t>Drane</a:t>
            </a:r>
            <a:r>
              <a:rPr lang="es-AR" dirty="0" smtClean="0">
                <a:latin typeface="Arial Rounded MT Bold" pitchFamily="34" charset="0"/>
              </a:rPr>
              <a:t>. Método Europeo-Latinoamericano: </a:t>
            </a:r>
            <a:r>
              <a:rPr lang="es-AR" dirty="0" err="1" smtClean="0">
                <a:latin typeface="Arial Rounded MT Bold" pitchFamily="34" charset="0"/>
              </a:rPr>
              <a:t>Saas</a:t>
            </a:r>
            <a:r>
              <a:rPr lang="es-AR" dirty="0" smtClean="0">
                <a:latin typeface="Arial Rounded MT Bold" pitchFamily="34" charset="0"/>
              </a:rPr>
              <a:t>, Protocolo de </a:t>
            </a:r>
            <a:r>
              <a:rPr lang="es-AR" dirty="0" err="1" smtClean="0">
                <a:latin typeface="Arial Rounded MT Bold" pitchFamily="34" charset="0"/>
              </a:rPr>
              <a:t>Bochum</a:t>
            </a:r>
            <a:r>
              <a:rPr lang="es-AR" dirty="0" smtClean="0">
                <a:latin typeface="Arial Rounded MT Bold" pitchFamily="34" charset="0"/>
              </a:rPr>
              <a:t>, </a:t>
            </a:r>
            <a:r>
              <a:rPr lang="es-AR" dirty="0" err="1" smtClean="0">
                <a:latin typeface="Arial Rounded MT Bold" pitchFamily="34" charset="0"/>
              </a:rPr>
              <a:t>Mainetti</a:t>
            </a:r>
            <a:r>
              <a:rPr lang="es-AR" dirty="0" smtClean="0">
                <a:latin typeface="Arial Rounded MT Bold" pitchFamily="34" charset="0"/>
              </a:rPr>
              <a:t>. Bioética de máximos y bioética de mínimos. Actitudes de la ética civil. Actitudes de oposición. Actitudes de buena voluntad. Actitudes de consenso táctico y de consenso racional.</a:t>
            </a:r>
          </a:p>
          <a:p>
            <a:pPr algn="just">
              <a:lnSpc>
                <a:spcPct val="200000"/>
              </a:lnSpc>
            </a:pPr>
            <a:r>
              <a:rPr lang="es-AR" dirty="0" smtClean="0">
                <a:solidFill>
                  <a:srgbClr val="FF0000"/>
                </a:solidFill>
                <a:latin typeface="Arial Rounded MT Bold" pitchFamily="34" charset="0"/>
              </a:rPr>
              <a:t>Metodología</a:t>
            </a:r>
          </a:p>
          <a:p>
            <a:pPr algn="just">
              <a:lnSpc>
                <a:spcPct val="200000"/>
              </a:lnSpc>
            </a:pPr>
            <a:r>
              <a:rPr lang="es-AR" dirty="0" smtClean="0">
                <a:latin typeface="Arial Rounded MT Bold" pitchFamily="34" charset="0"/>
              </a:rPr>
              <a:t>Clases teórico-prácticas. Exposición dialogada. Confrontación de los diferentes sistemas de análisis como estrategia de comprensión. Uso y análisis de casos.</a:t>
            </a:r>
            <a:endParaRPr lang="es-AR" dirty="0">
              <a:latin typeface="Arial Rounded MT Bold" pitchFamily="34" charset="0"/>
            </a:endParaRPr>
          </a:p>
        </p:txBody>
      </p:sp>
    </p:spTree>
    <p:extLst>
      <p:ext uri="{BB962C8B-B14F-4D97-AF65-F5344CB8AC3E}">
        <p14:creationId xmlns:p14="http://schemas.microsoft.com/office/powerpoint/2010/main" val="3231139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432000"/>
            <a:ext cx="8280920" cy="6186309"/>
          </a:xfrm>
          <a:prstGeom prst="rect">
            <a:avLst/>
          </a:prstGeom>
        </p:spPr>
        <p:txBody>
          <a:bodyPr wrap="square">
            <a:spAutoFit/>
          </a:bodyPr>
          <a:lstStyle/>
          <a:p>
            <a:pPr algn="just"/>
            <a:r>
              <a:rPr lang="es-AR" dirty="0" smtClean="0">
                <a:solidFill>
                  <a:srgbClr val="FF0000"/>
                </a:solidFill>
                <a:latin typeface="Arial Rounded MT Bold" pitchFamily="34" charset="0"/>
              </a:rPr>
              <a:t>SEGUNDO CICLO</a:t>
            </a:r>
          </a:p>
          <a:p>
            <a:pPr algn="just"/>
            <a:r>
              <a:rPr lang="es-AR" sz="1600" dirty="0" smtClean="0">
                <a:latin typeface="Arial Rounded MT Bold" pitchFamily="34" charset="0"/>
              </a:rPr>
              <a:t>CÓD.	ASIGNATURAS</a:t>
            </a:r>
            <a:r>
              <a:rPr lang="es-AR" dirty="0" smtClean="0">
                <a:latin typeface="Arial Rounded MT Bold" pitchFamily="34" charset="0"/>
              </a:rPr>
              <a:t>	</a:t>
            </a:r>
          </a:p>
          <a:p>
            <a:pPr algn="just"/>
            <a:endParaRPr lang="es-AR" dirty="0" smtClean="0">
              <a:latin typeface="Arial Rounded MT Bold" pitchFamily="34" charset="0"/>
            </a:endParaRPr>
          </a:p>
          <a:p>
            <a:pPr marL="342900" indent="-342900" algn="just">
              <a:buAutoNum type="arabicPlain" startAt="4"/>
            </a:pPr>
            <a:r>
              <a:rPr lang="es-AR" dirty="0" smtClean="0">
                <a:solidFill>
                  <a:srgbClr val="FF0000"/>
                </a:solidFill>
                <a:latin typeface="Arial Rounded MT Bold" pitchFamily="34" charset="0"/>
              </a:rPr>
              <a:t>Bioética en el Campo de la Salud: </a:t>
            </a:r>
            <a:r>
              <a:rPr lang="es-AR" dirty="0" smtClean="0">
                <a:latin typeface="Arial Rounded MT Bold" pitchFamily="34" charset="0"/>
              </a:rPr>
              <a:t>Conformación del campo de la salud. Concepto de salud y enfermedad. Evolución histórica. Las relaciones sociales expresadas en el proceso salud-enfermedad. La vida y la salud como uno de los problemas fundamentales de la bioética. Justicia sanitaria. Salud Mental: La dimensión de lo subjetivo. Cuestiones éticas de las intervenciones sobre la subjetividad. Estigma y nosografías. Psicoterapia y medicación en el campo de la salud mental. Sistema de cuidado de la salud y sus instituciones sociales. Educación para la salud. Atención primaria de salud. Concepciones históricas de la relación médico-paciente. Nuevas concepciones de la relación médico-paciente- afiliado- enfermo- cliente-; reglas éticas de la relación equipo de salud- paciente- familia.</a:t>
            </a:r>
          </a:p>
          <a:p>
            <a:pPr algn="just"/>
            <a:endParaRPr lang="es-AR" dirty="0" smtClean="0">
              <a:latin typeface="Arial Rounded MT Bold" pitchFamily="34" charset="0"/>
            </a:endParaRPr>
          </a:p>
          <a:p>
            <a:pPr algn="just"/>
            <a:r>
              <a:rPr lang="es-AR" dirty="0" smtClean="0">
                <a:solidFill>
                  <a:srgbClr val="FF0000"/>
                </a:solidFill>
                <a:latin typeface="Arial Rounded MT Bold" pitchFamily="34" charset="0"/>
              </a:rPr>
              <a:t>Metodología:</a:t>
            </a:r>
            <a:r>
              <a:rPr lang="es-AR" dirty="0" smtClean="0">
                <a:latin typeface="Arial Rounded MT Bold" pitchFamily="34" charset="0"/>
              </a:rPr>
              <a:t> Exposición teórico-práctica de las problemáticas ético-políticas del campo de la salud. Recuperación de las experiencias profesionales; debate en base a conceptos trabajados en anteriores encuentros; presentación y discusión de casos desde la perspectiva ético-política.</a:t>
            </a:r>
            <a:endParaRPr lang="es-AR" dirty="0"/>
          </a:p>
        </p:txBody>
      </p:sp>
    </p:spTree>
    <p:extLst>
      <p:ext uri="{BB962C8B-B14F-4D97-AF65-F5344CB8AC3E}">
        <p14:creationId xmlns:p14="http://schemas.microsoft.com/office/powerpoint/2010/main" val="312261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576000"/>
            <a:ext cx="8568952" cy="5909310"/>
          </a:xfrm>
          <a:prstGeom prst="rect">
            <a:avLst/>
          </a:prstGeom>
        </p:spPr>
        <p:txBody>
          <a:bodyPr wrap="square">
            <a:spAutoFit/>
          </a:bodyPr>
          <a:lstStyle/>
          <a:p>
            <a:pPr marL="342900" indent="-342900">
              <a:buAutoNum type="arabicPlain" startAt="5"/>
            </a:pPr>
            <a:r>
              <a:rPr lang="es-AR" dirty="0" smtClean="0">
                <a:solidFill>
                  <a:srgbClr val="FF0000"/>
                </a:solidFill>
                <a:latin typeface="Arial Rounded MT Bold" pitchFamily="34" charset="0"/>
              </a:rPr>
              <a:t>Bioética Clínica I</a:t>
            </a:r>
            <a:endParaRPr lang="es-AR" dirty="0">
              <a:latin typeface="Arial Rounded MT Bold" pitchFamily="34" charset="0"/>
            </a:endParaRPr>
          </a:p>
          <a:p>
            <a:endParaRPr lang="es-AR" dirty="0" smtClean="0">
              <a:latin typeface="Arial Rounded MT Bold" pitchFamily="34" charset="0"/>
            </a:endParaRPr>
          </a:p>
          <a:p>
            <a:pPr algn="just"/>
            <a:r>
              <a:rPr lang="es-AR" dirty="0" smtClean="0">
                <a:latin typeface="Arial Rounded MT Bold" pitchFamily="34" charset="0"/>
              </a:rPr>
              <a:t>Concepto de salud-enfermedad. La salud como parte de procesos sociales. Sistema de cuidado de la salud y las instituciones sociales. Relación clínica: El profesional de la salud y su relación con principios, reglas y normas (Principios de autonomía, justicia, beneficencia, no maleficencia); su impacto normativo en la relación médico-paciente. Proceso de toma de decisión en ética clínica. Reglas de veracidad, confidencialidad, protección de la intimidad, consentimiento informado. La argumentación  moral como instrumento fundamental de los procesos deliberativos. Comités de bioética clínica. Comités de ética de la investigación.</a:t>
            </a:r>
          </a:p>
          <a:p>
            <a:pPr algn="just"/>
            <a:endParaRPr lang="es-AR" dirty="0" smtClean="0">
              <a:latin typeface="Arial Rounded MT Bold" pitchFamily="34" charset="0"/>
            </a:endParaRPr>
          </a:p>
          <a:p>
            <a:pPr algn="just"/>
            <a:r>
              <a:rPr lang="es-AR" dirty="0" smtClean="0">
                <a:solidFill>
                  <a:srgbClr val="FF0000"/>
                </a:solidFill>
                <a:latin typeface="Arial Rounded MT Bold" pitchFamily="34" charset="0"/>
              </a:rPr>
              <a:t>Metodología: </a:t>
            </a:r>
          </a:p>
          <a:p>
            <a:pPr algn="just"/>
            <a:r>
              <a:rPr lang="es-AR" dirty="0" smtClean="0">
                <a:latin typeface="Arial Rounded MT Bold" pitchFamily="34" charset="0"/>
              </a:rPr>
              <a:t>Indagación sobre los conocimientos que los maestrandos poseen sobre el tema.</a:t>
            </a:r>
          </a:p>
          <a:p>
            <a:pPr algn="just"/>
            <a:r>
              <a:rPr lang="es-AR" dirty="0" smtClean="0">
                <a:latin typeface="Arial Rounded MT Bold" pitchFamily="34" charset="0"/>
              </a:rPr>
              <a:t>Enseñanza basada en la problematización de saberes, conceptos y  temas relacionados con los contenidos a desarrollar. Exposición dialogada con énfasis en conceptos básicos de la relación clínica de un comité de bioética. Utilización de casos y aplicación de herramientas argumentativas para el debate.</a:t>
            </a:r>
            <a:endParaRPr lang="es-AR" dirty="0" smtClean="0"/>
          </a:p>
          <a:p>
            <a:endParaRPr lang="es-AR" dirty="0"/>
          </a:p>
        </p:txBody>
      </p:sp>
    </p:spTree>
    <p:extLst>
      <p:ext uri="{BB962C8B-B14F-4D97-AF65-F5344CB8AC3E}">
        <p14:creationId xmlns:p14="http://schemas.microsoft.com/office/powerpoint/2010/main" val="2244247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48000" y="792000"/>
            <a:ext cx="7776864" cy="5493812"/>
          </a:xfrm>
          <a:prstGeom prst="rect">
            <a:avLst/>
          </a:prstGeom>
        </p:spPr>
        <p:txBody>
          <a:bodyPr wrap="square">
            <a:spAutoFit/>
          </a:bodyPr>
          <a:lstStyle/>
          <a:p>
            <a:pPr algn="just">
              <a:lnSpc>
                <a:spcPct val="150000"/>
              </a:lnSpc>
            </a:pPr>
            <a:r>
              <a:rPr lang="es-AR" dirty="0" smtClean="0">
                <a:solidFill>
                  <a:srgbClr val="FF0000"/>
                </a:solidFill>
              </a:rPr>
              <a:t> 06	</a:t>
            </a:r>
            <a:r>
              <a:rPr lang="es-AR" dirty="0" smtClean="0">
                <a:solidFill>
                  <a:srgbClr val="FF0000"/>
                </a:solidFill>
                <a:latin typeface="Arial Rounded MT Bold" pitchFamily="34" charset="0"/>
              </a:rPr>
              <a:t> Bioética Clínica II: </a:t>
            </a:r>
            <a:r>
              <a:rPr lang="es-AR" dirty="0" smtClean="0">
                <a:latin typeface="Arial Rounded MT Bold" pitchFamily="34" charset="0"/>
              </a:rPr>
              <a:t>Dilemas Bioéticos en el diagnóstico, pronóstico, tratamiento. Protección  de la intimidad. Secreto profesional. Enfermedades de declaración obligatoria. Historias clínicas. Manejo y custodia de la información. Protección de los datos personales. Especialidades médicas y sus dilemas específicos. Dilemas Bioéticos en otras disciplinas vinculadas directamente a la salud. Problemas Bioéticos  relacionados con la sexualidad: homosexualidad, transexualidad y travestismo. Sexo y género. Sexualidad, religión y política.</a:t>
            </a:r>
          </a:p>
          <a:p>
            <a:pPr algn="just">
              <a:lnSpc>
                <a:spcPct val="150000"/>
              </a:lnSpc>
            </a:pPr>
            <a:r>
              <a:rPr lang="es-AR" dirty="0" smtClean="0">
                <a:solidFill>
                  <a:srgbClr val="FF0000"/>
                </a:solidFill>
                <a:latin typeface="Arial Rounded MT Bold" pitchFamily="34" charset="0"/>
              </a:rPr>
              <a:t>Metodología: </a:t>
            </a:r>
            <a:r>
              <a:rPr lang="es-AR" dirty="0" smtClean="0">
                <a:latin typeface="Arial Rounded MT Bold" pitchFamily="34" charset="0"/>
              </a:rPr>
              <a:t>Indagación sobre los conocimientos que los maestrandos poseen sobre el tema. Exposición dialogada. Enseñanza basada en la problematización de saberes, conceptos y  temas relacionados con los contenidos a desarrollar.</a:t>
            </a:r>
            <a:endParaRPr lang="es-AR" dirty="0">
              <a:latin typeface="Arial Rounded MT Bold" pitchFamily="34" charset="0"/>
            </a:endParaRPr>
          </a:p>
        </p:txBody>
      </p:sp>
    </p:spTree>
    <p:extLst>
      <p:ext uri="{BB962C8B-B14F-4D97-AF65-F5344CB8AC3E}">
        <p14:creationId xmlns:p14="http://schemas.microsoft.com/office/powerpoint/2010/main" val="376304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751344"/>
            <a:ext cx="8352928" cy="5493812"/>
          </a:xfrm>
          <a:prstGeom prst="rect">
            <a:avLst/>
          </a:prstGeom>
        </p:spPr>
        <p:txBody>
          <a:bodyPr wrap="square">
            <a:spAutoFit/>
          </a:bodyPr>
          <a:lstStyle/>
          <a:p>
            <a:r>
              <a:rPr lang="es-AR" dirty="0" smtClean="0">
                <a:solidFill>
                  <a:srgbClr val="FF0000"/>
                </a:solidFill>
                <a:latin typeface="Arial Rounded MT Bold" pitchFamily="34" charset="0"/>
              </a:rPr>
              <a:t>TERCER CICLO</a:t>
            </a:r>
          </a:p>
          <a:p>
            <a:r>
              <a:rPr lang="es-AR" dirty="0" smtClean="0">
                <a:latin typeface="Arial Rounded MT Bold" pitchFamily="34" charset="0"/>
              </a:rPr>
              <a:t>CÓD.	ASIGNATURAS	</a:t>
            </a:r>
          </a:p>
          <a:p>
            <a:endParaRPr lang="es-AR" dirty="0">
              <a:latin typeface="Arial Rounded MT Bold" pitchFamily="34" charset="0"/>
            </a:endParaRPr>
          </a:p>
          <a:p>
            <a:pPr marL="342900" indent="-342900" algn="just">
              <a:lnSpc>
                <a:spcPct val="150000"/>
              </a:lnSpc>
              <a:buAutoNum type="arabicPlain" startAt="6"/>
            </a:pPr>
            <a:r>
              <a:rPr lang="es-AR" dirty="0" smtClean="0">
                <a:solidFill>
                  <a:srgbClr val="FF0000"/>
                </a:solidFill>
                <a:latin typeface="Arial Rounded MT Bold" pitchFamily="34" charset="0"/>
              </a:rPr>
              <a:t>Metodología de la Investigación: </a:t>
            </a:r>
            <a:r>
              <a:rPr lang="es-AR" dirty="0" smtClean="0">
                <a:latin typeface="Arial Rounded MT Bold" pitchFamily="34" charset="0"/>
              </a:rPr>
              <a:t>El tercer ciclo está referido a las </a:t>
            </a:r>
            <a:r>
              <a:rPr lang="es-AR" dirty="0" smtClean="0">
                <a:solidFill>
                  <a:srgbClr val="FF0000"/>
                </a:solidFill>
                <a:latin typeface="Arial Rounded MT Bold" pitchFamily="34" charset="0"/>
              </a:rPr>
              <a:t>modalidades de investigación científica, y a la ética de la investigación en seres humanos y animales. </a:t>
            </a:r>
            <a:r>
              <a:rPr lang="es-AR" dirty="0" smtClean="0">
                <a:latin typeface="Arial Rounded MT Bold" pitchFamily="34" charset="0"/>
              </a:rPr>
              <a:t>Se introducen dos talleres de metodología de la investigación  dirigidos al abordaje del trabajo de tesis, “desde el diseño del proyecto a fin de formular y redactar los aspectos centrales del mismo proponiendo, además, orientaciones para su consecución. Es decir, las decisiones teóricas y metodológicas que se adoptarán, las modalidades específicas de articular -explícita o implícitamente- las relaciones entre teorías, métodos, procedimientos o estrategias desplegadas en torno a la dilucidación” del campo problemático de la bioética.</a:t>
            </a:r>
            <a:endParaRPr lang="es-AR" dirty="0"/>
          </a:p>
        </p:txBody>
      </p:sp>
    </p:spTree>
    <p:extLst>
      <p:ext uri="{BB962C8B-B14F-4D97-AF65-F5344CB8AC3E}">
        <p14:creationId xmlns:p14="http://schemas.microsoft.com/office/powerpoint/2010/main" val="2657012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288000"/>
            <a:ext cx="8352928" cy="3970318"/>
          </a:xfrm>
          <a:prstGeom prst="rect">
            <a:avLst/>
          </a:prstGeom>
        </p:spPr>
        <p:txBody>
          <a:bodyPr wrap="square">
            <a:spAutoFit/>
          </a:bodyPr>
          <a:lstStyle/>
          <a:p>
            <a:pPr>
              <a:lnSpc>
                <a:spcPct val="150000"/>
              </a:lnSpc>
            </a:pPr>
            <a:r>
              <a:rPr lang="es-AR" dirty="0" smtClean="0">
                <a:latin typeface="Arial Rounded MT Bold" pitchFamily="34" charset="0"/>
              </a:rPr>
              <a:t>La investigación científica. Modelos de investigación. La investigación orientada a la obtención de resultados. Investigación cuantitativa y cualitativa. El diseño de un proyecto de investigación. Determinación del ámbito problemático del trabajo de investigación. La construcción de un problema de investigación. El rigor científico y las cuestiones éticas. El concepto de dignidad humana. Evaluación de su carácter adscriptivo y de las semejanzas y diferencias de sus condiciones de atribución respecto a las propias de la atribución de responsabilidad. </a:t>
            </a:r>
            <a:endParaRPr lang="es-AR" dirty="0"/>
          </a:p>
          <a:p>
            <a:endParaRPr lang="es-AR" dirty="0" smtClean="0"/>
          </a:p>
          <a:p>
            <a:endParaRPr lang="es-AR" dirty="0"/>
          </a:p>
        </p:txBody>
      </p:sp>
    </p:spTree>
    <p:extLst>
      <p:ext uri="{BB962C8B-B14F-4D97-AF65-F5344CB8AC3E}">
        <p14:creationId xmlns:p14="http://schemas.microsoft.com/office/powerpoint/2010/main" val="1065998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152000" y="332656"/>
            <a:ext cx="6948264" cy="5909310"/>
          </a:xfrm>
          <a:prstGeom prst="rect">
            <a:avLst/>
          </a:prstGeom>
        </p:spPr>
        <p:txBody>
          <a:bodyPr wrap="square">
            <a:spAutoFit/>
          </a:bodyPr>
          <a:lstStyle/>
          <a:p>
            <a:pPr algn="just">
              <a:lnSpc>
                <a:spcPct val="150000"/>
              </a:lnSpc>
            </a:pPr>
            <a:endParaRPr lang="es-AR" dirty="0" smtClean="0">
              <a:latin typeface="Arial Rounded MT Bold" pitchFamily="34" charset="0"/>
            </a:endParaRPr>
          </a:p>
          <a:p>
            <a:pPr algn="just">
              <a:lnSpc>
                <a:spcPct val="150000"/>
              </a:lnSpc>
            </a:pPr>
            <a:r>
              <a:rPr lang="es-AR" dirty="0" smtClean="0">
                <a:latin typeface="Arial Rounded MT Bold" pitchFamily="34" charset="0"/>
              </a:rPr>
              <a:t>La complejidad conceptual del problema de la </a:t>
            </a:r>
            <a:r>
              <a:rPr lang="es-AR" dirty="0" smtClean="0">
                <a:solidFill>
                  <a:srgbClr val="FF0000"/>
                </a:solidFill>
                <a:latin typeface="Arial Rounded MT Bold" pitchFamily="34" charset="0"/>
              </a:rPr>
              <a:t>atribución de responsabilidad en investigación</a:t>
            </a:r>
            <a:r>
              <a:rPr lang="es-AR" dirty="0" smtClean="0">
                <a:latin typeface="Arial Rounded MT Bold" pitchFamily="34" charset="0"/>
              </a:rPr>
              <a:t>: distintas acepciones de “responsabilidad”. Significado en el derecho y en la moral. Condiciones filosóficas para la atribución de responsabilidad: ¿quién es responsable? ¿De qué? ¿En qué condiciones? </a:t>
            </a:r>
          </a:p>
          <a:p>
            <a:pPr algn="just">
              <a:lnSpc>
                <a:spcPct val="150000"/>
              </a:lnSpc>
            </a:pPr>
            <a:r>
              <a:rPr lang="es-AR" dirty="0" smtClean="0">
                <a:solidFill>
                  <a:srgbClr val="FF0000"/>
                </a:solidFill>
                <a:latin typeface="Arial Rounded MT Bold" pitchFamily="34" charset="0"/>
              </a:rPr>
              <a:t>Metodología</a:t>
            </a:r>
            <a:r>
              <a:rPr lang="es-AR" dirty="0" smtClean="0">
                <a:latin typeface="Arial Rounded MT Bold" pitchFamily="34" charset="0"/>
              </a:rPr>
              <a:t>: Clases teórico-prácticas. Exposiciones a través de las cuales se reconstruyen los procesos de investigación científica desde la perspectiva de las diversas disciplinas que interactúan en el campo de la bioética, y se problematiza la relación entre conocimiento científico e intereses públicos y privados.</a:t>
            </a:r>
          </a:p>
          <a:p>
            <a:pPr algn="just">
              <a:lnSpc>
                <a:spcPct val="150000"/>
              </a:lnSpc>
            </a:pPr>
            <a:r>
              <a:rPr lang="es-AR" b="1" dirty="0" smtClean="0"/>
              <a:t>08 Ética de la investigación biomédica. 09 Bioética e inv. Con animales</a:t>
            </a:r>
            <a:endParaRPr lang="es-AR" b="1" dirty="0"/>
          </a:p>
        </p:txBody>
      </p:sp>
    </p:spTree>
    <p:extLst>
      <p:ext uri="{BB962C8B-B14F-4D97-AF65-F5344CB8AC3E}">
        <p14:creationId xmlns:p14="http://schemas.microsoft.com/office/powerpoint/2010/main" val="592418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683568" y="1166843"/>
            <a:ext cx="8208912" cy="3139321"/>
          </a:xfrm>
          <a:prstGeom prst="rect">
            <a:avLst/>
          </a:prstGeom>
        </p:spPr>
        <p:txBody>
          <a:bodyPr wrap="square">
            <a:spAutoFit/>
          </a:bodyPr>
          <a:lstStyle/>
          <a:p>
            <a:r>
              <a:rPr lang="es-AR" dirty="0" smtClean="0">
                <a:latin typeface="Arial Rounded MT Bold" pitchFamily="34" charset="0"/>
              </a:rPr>
              <a:t>CUARTO CICLO</a:t>
            </a:r>
          </a:p>
          <a:p>
            <a:r>
              <a:rPr lang="es-AR" dirty="0" smtClean="0">
                <a:latin typeface="Arial Rounded MT Bold" pitchFamily="34" charset="0"/>
              </a:rPr>
              <a:t>CÓD.	ASIGNATURAS	</a:t>
            </a:r>
          </a:p>
          <a:p>
            <a:r>
              <a:rPr lang="es-AR" dirty="0" smtClean="0">
                <a:latin typeface="Arial Rounded MT Bold" pitchFamily="34" charset="0"/>
              </a:rPr>
              <a:t>10	Bioética y Derecho: Éticas Aplicadas y Bioética. Justificación de la Bioética desde los Derechos Humanos: la cultura occidental y el paradigma de la bioética. Teoría y Práctica de los Comités de Bioética. Del “principialismo” anglosajón a la Declaración Universal de Derechos Humanos. El principio de responsabilidad. El concepto de “dignidad humana”. Posibilidad de una bioética latinoamericana. De la bioética a la biopolítica: biopolítica, biopoder y bioética. Cuestiones conceptuales implicadas. La intimidad del cuerpo y de la persona.</a:t>
            </a:r>
          </a:p>
          <a:p>
            <a:endParaRPr lang="es-AR" dirty="0"/>
          </a:p>
        </p:txBody>
      </p:sp>
    </p:spTree>
    <p:extLst>
      <p:ext uri="{BB962C8B-B14F-4D97-AF65-F5344CB8AC3E}">
        <p14:creationId xmlns:p14="http://schemas.microsoft.com/office/powerpoint/2010/main" val="4000099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286000" y="593968"/>
            <a:ext cx="4572000" cy="5632311"/>
          </a:xfrm>
          <a:prstGeom prst="rect">
            <a:avLst/>
          </a:prstGeom>
        </p:spPr>
        <p:txBody>
          <a:bodyPr>
            <a:spAutoFit/>
          </a:bodyPr>
          <a:lstStyle/>
          <a:p>
            <a:pPr algn="just"/>
            <a:r>
              <a:rPr lang="es-AR" dirty="0" smtClean="0">
                <a:latin typeface="Arial Rounded MT Bold" pitchFamily="34" charset="0"/>
              </a:rPr>
              <a:t>CUARTO CICLO</a:t>
            </a:r>
          </a:p>
          <a:p>
            <a:pPr algn="just"/>
            <a:r>
              <a:rPr lang="es-AR" sz="1200" dirty="0" smtClean="0">
                <a:latin typeface="Arial Rounded MT Bold" pitchFamily="34" charset="0"/>
              </a:rPr>
              <a:t>CÓD.	ASIGNATURAS</a:t>
            </a:r>
            <a:r>
              <a:rPr lang="es-AR" dirty="0" smtClean="0">
                <a:latin typeface="Arial Rounded MT Bold" pitchFamily="34" charset="0"/>
              </a:rPr>
              <a:t>	</a:t>
            </a:r>
          </a:p>
          <a:p>
            <a:pPr algn="ctr"/>
            <a:endParaRPr lang="es-AR" dirty="0" smtClean="0">
              <a:solidFill>
                <a:srgbClr val="FF0000"/>
              </a:solidFill>
              <a:latin typeface="Arial Rounded MT Bold" pitchFamily="34" charset="0"/>
            </a:endParaRPr>
          </a:p>
          <a:p>
            <a:pPr algn="ctr"/>
            <a:r>
              <a:rPr lang="es-AR" dirty="0" smtClean="0">
                <a:solidFill>
                  <a:srgbClr val="FF0000"/>
                </a:solidFill>
                <a:latin typeface="Arial Rounded MT Bold" pitchFamily="34" charset="0"/>
              </a:rPr>
              <a:t>10	Bioética y Derecho</a:t>
            </a:r>
            <a:r>
              <a:rPr lang="es-AR" dirty="0" smtClean="0">
                <a:latin typeface="Arial Rounded MT Bold" pitchFamily="34" charset="0"/>
              </a:rPr>
              <a:t>: Éticas Aplicadas y Bioética. Justificación de la Bioética desde los Derechos Humanos: la cultura occidental y el paradigma de la bioética. Teoría y Práctica de los Comités de Bioética. Del “principialismo” anglosajón a la Declaración Universal de Derechos Humanos. El principio de responsabilidad. El concepto de “dignidad humana”. Posibilidad de una bioética latinoamericana. De la bioética a la biopolítica: biopolítica, biopoder y bioética. Cuestiones conceptuales implicadas. La intimidad del cuerpo y de la persona.</a:t>
            </a:r>
          </a:p>
          <a:p>
            <a:pPr algn="just"/>
            <a:endParaRPr lang="es-AR" dirty="0">
              <a:latin typeface="Arial Rounded MT Bold" pitchFamily="34" charset="0"/>
            </a:endParaRPr>
          </a:p>
        </p:txBody>
      </p:sp>
    </p:spTree>
    <p:extLst>
      <p:ext uri="{BB962C8B-B14F-4D97-AF65-F5344CB8AC3E}">
        <p14:creationId xmlns:p14="http://schemas.microsoft.com/office/powerpoint/2010/main" val="635547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9512" y="764704"/>
            <a:ext cx="8712968" cy="7432804"/>
          </a:xfrm>
          <a:prstGeom prst="rect">
            <a:avLst/>
          </a:prstGeom>
        </p:spPr>
        <p:txBody>
          <a:bodyPr wrap="square">
            <a:spAutoFit/>
          </a:bodyPr>
          <a:lstStyle/>
          <a:p>
            <a:r>
              <a:rPr lang="es-AR" dirty="0" smtClean="0">
                <a:solidFill>
                  <a:srgbClr val="FF0000"/>
                </a:solidFill>
                <a:latin typeface="Arial Rounded MT Bold" pitchFamily="34" charset="0"/>
              </a:rPr>
              <a:t>Bioética y Economía</a:t>
            </a:r>
            <a:r>
              <a:rPr lang="es-AR" dirty="0" smtClean="0">
                <a:latin typeface="Arial Rounded MT Bold" pitchFamily="34" charset="0"/>
              </a:rPr>
              <a:t>. </a:t>
            </a:r>
          </a:p>
          <a:p>
            <a:endParaRPr lang="es-AR" dirty="0">
              <a:latin typeface="Arial Rounded MT Bold" pitchFamily="34" charset="0"/>
            </a:endParaRPr>
          </a:p>
          <a:p>
            <a:pPr algn="just">
              <a:lnSpc>
                <a:spcPct val="150000"/>
              </a:lnSpc>
            </a:pPr>
            <a:r>
              <a:rPr lang="es-AR" dirty="0" smtClean="0">
                <a:latin typeface="Arial Rounded MT Bold" pitchFamily="34" charset="0"/>
              </a:rPr>
              <a:t>Crisis económica y su impacto en la salud. Problemas de financiamiento en el desarrollo equitativo de la salud. La equidad y la justicia como estrategias centrales del sistema de salud y el desarrollo humano. El aumento del número de población. Mayor concentración de la riqueza. Incremento de la economía informal y mayor exclusión de los beneficios de la seguridad social. Caída de los ingresos salariales. Inversión en salud: desarrollo humano, económico de la salud y del derecho social de los individuos. Evaluación del sistema de salud. Justicia distributiva. Criterios de equidad y justicia. Asignación de recursos económicos para la Salud.</a:t>
            </a:r>
          </a:p>
          <a:p>
            <a:pPr algn="just">
              <a:lnSpc>
                <a:spcPct val="150000"/>
              </a:lnSpc>
            </a:pPr>
            <a:r>
              <a:rPr lang="es-AR" dirty="0" smtClean="0">
                <a:solidFill>
                  <a:srgbClr val="FF0000"/>
                </a:solidFill>
                <a:latin typeface="Arial Rounded MT Bold" pitchFamily="34" charset="0"/>
              </a:rPr>
              <a:t>Metodología: </a:t>
            </a:r>
            <a:r>
              <a:rPr lang="es-AR" dirty="0" smtClean="0">
                <a:latin typeface="Arial Rounded MT Bold" pitchFamily="34" charset="0"/>
              </a:rPr>
              <a:t>Clases teórico-prácticas. Exposición dialogada. Análisis de las problemáticas económicas en el campo de la salud.</a:t>
            </a:r>
          </a:p>
          <a:p>
            <a:endParaRPr lang="es-AR" dirty="0">
              <a:latin typeface="Arial Rounded MT Bold" pitchFamily="34" charset="0"/>
            </a:endParaRPr>
          </a:p>
          <a:p>
            <a:endParaRPr lang="es-AR" dirty="0" smtClean="0">
              <a:latin typeface="Arial Rounded MT Bold" pitchFamily="34" charset="0"/>
            </a:endParaRPr>
          </a:p>
          <a:p>
            <a:endParaRPr lang="es-AR" dirty="0">
              <a:latin typeface="Arial Rounded MT Bold" pitchFamily="34" charset="0"/>
            </a:endParaRPr>
          </a:p>
          <a:p>
            <a:endParaRPr lang="es-AR" dirty="0" smtClean="0">
              <a:latin typeface="Arial Rounded MT Bold" pitchFamily="34" charset="0"/>
            </a:endParaRPr>
          </a:p>
          <a:p>
            <a:endParaRPr lang="es-AR" dirty="0">
              <a:latin typeface="Arial Rounded MT Bold" pitchFamily="34" charset="0"/>
            </a:endParaRPr>
          </a:p>
          <a:p>
            <a:endParaRPr lang="es-AR" dirty="0" smtClean="0">
              <a:latin typeface="Arial Rounded MT Bold" pitchFamily="34" charset="0"/>
            </a:endParaRPr>
          </a:p>
          <a:p>
            <a:r>
              <a:rPr lang="es-AR" dirty="0" smtClean="0">
                <a:latin typeface="Arial Rounded MT Bold" pitchFamily="34" charset="0"/>
              </a:rPr>
              <a:t>	</a:t>
            </a:r>
          </a:p>
          <a:p>
            <a:pPr marL="342900" indent="-342900">
              <a:buAutoNum type="arabicPlain" startAt="12"/>
            </a:pPr>
            <a:endParaRPr lang="es-AR" dirty="0"/>
          </a:p>
        </p:txBody>
      </p:sp>
    </p:spTree>
    <p:extLst>
      <p:ext uri="{BB962C8B-B14F-4D97-AF65-F5344CB8AC3E}">
        <p14:creationId xmlns:p14="http://schemas.microsoft.com/office/powerpoint/2010/main" val="260220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1166843"/>
            <a:ext cx="8640960" cy="4193905"/>
          </a:xfrm>
          <a:prstGeom prst="rect">
            <a:avLst/>
          </a:prstGeom>
        </p:spPr>
        <p:txBody>
          <a:bodyPr wrap="square">
            <a:spAutoFit/>
          </a:bodyPr>
          <a:lstStyle/>
          <a:p>
            <a:pPr algn="just">
              <a:lnSpc>
                <a:spcPct val="150000"/>
              </a:lnSpc>
            </a:pPr>
            <a:r>
              <a:rPr lang="es-AR" dirty="0" smtClean="0">
                <a:solidFill>
                  <a:srgbClr val="FF0000"/>
                </a:solidFill>
                <a:latin typeface="Arial Rounded MT Bold" pitchFamily="34" charset="0"/>
              </a:rPr>
              <a:t>Bioética y medioambiente: </a:t>
            </a:r>
            <a:r>
              <a:rPr lang="es-AR" dirty="0" smtClean="0">
                <a:latin typeface="Arial Rounded MT Bold" pitchFamily="34" charset="0"/>
              </a:rPr>
              <a:t>Ética ambiental. Consideraciones bioéticas sobre la relación entre producción alimentaria y consecuencias socio-ambientales. La agricultura y los ecosistemas: Estado de situación. Alimentación, producción de alimentos y consecuencias para la salud humana. Ciencia y biotecnología. </a:t>
            </a:r>
            <a:r>
              <a:rPr lang="es-AR" dirty="0" err="1" smtClean="0">
                <a:latin typeface="Arial Rounded MT Bold" pitchFamily="34" charset="0"/>
              </a:rPr>
              <a:t>Agrotóxicos</a:t>
            </a:r>
            <a:r>
              <a:rPr lang="es-AR" dirty="0" smtClean="0">
                <a:latin typeface="Arial Rounded MT Bold" pitchFamily="34" charset="0"/>
              </a:rPr>
              <a:t> y sus efectos en la salud y el ambiente. Los derechos de las generaciones futuras; la Bioética y la </a:t>
            </a:r>
            <a:r>
              <a:rPr lang="es-AR" dirty="0" err="1" smtClean="0">
                <a:latin typeface="Arial Rounded MT Bold" pitchFamily="34" charset="0"/>
              </a:rPr>
              <a:t>Ecoética</a:t>
            </a:r>
            <a:r>
              <a:rPr lang="es-AR" dirty="0" smtClean="0">
                <a:latin typeface="Arial Rounded MT Bold" pitchFamily="34" charset="0"/>
              </a:rPr>
              <a:t>. Dilemas éticos. Las estrategias de vida de las sociedades actuales (estrategias de cadenas alimentarias largas y cortas), y su incidencia en el desarrollo de patrones de normalidad y patrones de desarrollo. Bioética y </a:t>
            </a:r>
            <a:r>
              <a:rPr lang="es-AR" dirty="0" err="1" smtClean="0">
                <a:latin typeface="Arial Rounded MT Bold" pitchFamily="34" charset="0"/>
              </a:rPr>
              <a:t>Ecoética</a:t>
            </a:r>
            <a:r>
              <a:rPr lang="es-AR" dirty="0" smtClean="0">
                <a:latin typeface="Arial Rounded MT Bold" pitchFamily="34" charset="0"/>
              </a:rPr>
              <a:t>: Los derechos de las generaciones futuras.</a:t>
            </a:r>
            <a:endParaRPr lang="es-AR" dirty="0">
              <a:latin typeface="Arial Rounded MT Bold" pitchFamily="34" charset="0"/>
            </a:endParaRPr>
          </a:p>
        </p:txBody>
      </p:sp>
    </p:spTree>
    <p:extLst>
      <p:ext uri="{BB962C8B-B14F-4D97-AF65-F5344CB8AC3E}">
        <p14:creationId xmlns:p14="http://schemas.microsoft.com/office/powerpoint/2010/main" val="3331742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286000" y="1582341"/>
            <a:ext cx="4572000" cy="4247317"/>
          </a:xfrm>
          <a:prstGeom prst="rect">
            <a:avLst/>
          </a:prstGeom>
        </p:spPr>
        <p:txBody>
          <a:bodyPr>
            <a:spAutoFit/>
          </a:bodyPr>
          <a:lstStyle/>
          <a:p>
            <a:pPr algn="just"/>
            <a:r>
              <a:rPr lang="es-AR" dirty="0" smtClean="0">
                <a:latin typeface="Arial Rounded MT Bold" pitchFamily="34" charset="0"/>
              </a:rPr>
              <a:t>QUINTO CICLO</a:t>
            </a:r>
          </a:p>
          <a:p>
            <a:pPr algn="just"/>
            <a:r>
              <a:rPr lang="es-AR" dirty="0" smtClean="0">
                <a:latin typeface="Arial Rounded MT Bold" pitchFamily="34" charset="0"/>
              </a:rPr>
              <a:t>CÓD.	ASIGNATURAS	</a:t>
            </a:r>
          </a:p>
          <a:p>
            <a:pPr algn="just"/>
            <a:r>
              <a:rPr lang="es-AR" dirty="0" smtClean="0">
                <a:latin typeface="Arial Rounded MT Bold" pitchFamily="34" charset="0"/>
              </a:rPr>
              <a:t>13	Biogenética: Problematización filosófica y biológica de los conceptos de especie y naturaleza humana. Genética y origen de la vida. Proyecto genoma humano. Biodiversidad. Bioingeniería genética. Diagnóstico Genético. Clonación reproductiva y con fines terapéuticos. Células madres. Biotecnologías en Latinoamérica.</a:t>
            </a:r>
          </a:p>
          <a:p>
            <a:pPr algn="just"/>
            <a:r>
              <a:rPr lang="es-AR" dirty="0" smtClean="0">
                <a:latin typeface="Arial Rounded MT Bold" pitchFamily="34" charset="0"/>
              </a:rPr>
              <a:t>Metodología: Exposición dialogada con énfasis en los conceptos ejes y la participación de los alumnos. Utilización de casos. 	 </a:t>
            </a:r>
            <a:endParaRPr lang="es-AR" dirty="0">
              <a:latin typeface="Arial Rounded MT Bold" pitchFamily="34" charset="0"/>
            </a:endParaRPr>
          </a:p>
        </p:txBody>
      </p:sp>
    </p:spTree>
    <p:extLst>
      <p:ext uri="{BB962C8B-B14F-4D97-AF65-F5344CB8AC3E}">
        <p14:creationId xmlns:p14="http://schemas.microsoft.com/office/powerpoint/2010/main" val="153409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99592" y="1535881"/>
            <a:ext cx="7704856" cy="4247317"/>
          </a:xfrm>
          <a:prstGeom prst="rect">
            <a:avLst/>
          </a:prstGeom>
        </p:spPr>
        <p:txBody>
          <a:bodyPr wrap="square">
            <a:spAutoFit/>
          </a:bodyPr>
          <a:lstStyle/>
          <a:p>
            <a:pPr marL="342900" indent="-342900" algn="just">
              <a:buAutoNum type="arabicPlain" startAt="14"/>
            </a:pPr>
            <a:r>
              <a:rPr lang="es-AR" dirty="0" smtClean="0">
                <a:latin typeface="Arial Rounded MT Bold" pitchFamily="34" charset="0"/>
              </a:rPr>
              <a:t>Problemas éticos del comienzo de la vida:</a:t>
            </a:r>
          </a:p>
          <a:p>
            <a:pPr algn="just"/>
            <a:endParaRPr lang="es-AR" dirty="0">
              <a:latin typeface="Arial Rounded MT Bold" pitchFamily="34" charset="0"/>
            </a:endParaRPr>
          </a:p>
          <a:p>
            <a:pPr algn="just"/>
            <a:r>
              <a:rPr lang="es-AR" dirty="0" smtClean="0">
                <a:latin typeface="Arial Rounded MT Bold" pitchFamily="34" charset="0"/>
              </a:rPr>
              <a:t>La vida biológica, la vida humana y la vida de la “persona”. Teorías del comienzo de la vida: de la concepción, de la implantación, de la línea primitiva, de la cerebración. Diagnóstico prenatal. Recién nacido con anomalías. El paciente, la familia, el equipo médico. Eugenesia. Aborto: Aspecto éticos. Objeción de conciencia. Secreto profesional. Programa Nacional de Salud Sexual y Procreación Responsable. Procreación humana asistida: fertilización in vitro e inseminación artificial. Madres de sustitución. Salud reproductiva. Anticoncepción.</a:t>
            </a:r>
          </a:p>
          <a:p>
            <a:pPr algn="just"/>
            <a:endParaRPr lang="es-AR" dirty="0" smtClean="0">
              <a:latin typeface="Arial Rounded MT Bold" pitchFamily="34" charset="0"/>
            </a:endParaRPr>
          </a:p>
          <a:p>
            <a:pPr algn="just"/>
            <a:r>
              <a:rPr lang="es-AR" dirty="0" smtClean="0">
                <a:latin typeface="Arial Rounded MT Bold" pitchFamily="34" charset="0"/>
              </a:rPr>
              <a:t>Metodología: Clase teórico-práctica. Exposición dialogada en base a conceptos básicos. Recuperación de conocimientos y experiencia de los maestrandos. Utilización de casos.	</a:t>
            </a:r>
            <a:endParaRPr lang="es-AR" dirty="0">
              <a:latin typeface="Arial Rounded MT Bold" pitchFamily="34" charset="0"/>
            </a:endParaRPr>
          </a:p>
        </p:txBody>
      </p:sp>
    </p:spTree>
    <p:extLst>
      <p:ext uri="{BB962C8B-B14F-4D97-AF65-F5344CB8AC3E}">
        <p14:creationId xmlns:p14="http://schemas.microsoft.com/office/powerpoint/2010/main" val="71800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665976"/>
            <a:ext cx="7992888" cy="5355312"/>
          </a:xfrm>
          <a:prstGeom prst="rect">
            <a:avLst/>
          </a:prstGeom>
        </p:spPr>
        <p:txBody>
          <a:bodyPr wrap="square">
            <a:spAutoFit/>
          </a:bodyPr>
          <a:lstStyle/>
          <a:p>
            <a:pPr algn="just">
              <a:lnSpc>
                <a:spcPct val="150000"/>
              </a:lnSpc>
            </a:pPr>
            <a:r>
              <a:rPr lang="es-AR" dirty="0" smtClean="0"/>
              <a:t>15 	</a:t>
            </a:r>
            <a:r>
              <a:rPr lang="es-AR" dirty="0" smtClean="0">
                <a:solidFill>
                  <a:srgbClr val="FF0000"/>
                </a:solidFill>
                <a:latin typeface="Arial Rounded MT Bold" pitchFamily="34" charset="0"/>
              </a:rPr>
              <a:t>Problemas éticos del final de la vida</a:t>
            </a:r>
            <a:r>
              <a:rPr lang="es-AR" dirty="0" smtClean="0">
                <a:latin typeface="Arial Rounded MT Bold" pitchFamily="34" charset="0"/>
              </a:rPr>
              <a:t>: La muerte, concepto. Enfoque antropológico. La muerte en Medicina. El valor de la vida humana. Sacralización y criterio de calidad de vida: ética del dolor. Enfermos agudos, crónicos, irreversibles, terminales. Criterios de muerte: trípode biológica -muerte cerebral, muerte encefálica. Eutanasia. Suicidio asistido. Medicinas paliativas: el enfermo terminal. Tratamientos médicos proporcionados y desproporcionados. Encarnizamiento terapéutico.</a:t>
            </a:r>
          </a:p>
          <a:p>
            <a:pPr algn="just">
              <a:lnSpc>
                <a:spcPct val="150000"/>
              </a:lnSpc>
            </a:pPr>
            <a:endParaRPr lang="es-AR" dirty="0" smtClean="0">
              <a:latin typeface="Arial Rounded MT Bold" pitchFamily="34" charset="0"/>
            </a:endParaRPr>
          </a:p>
          <a:p>
            <a:pPr algn="just">
              <a:lnSpc>
                <a:spcPct val="150000"/>
              </a:lnSpc>
            </a:pPr>
            <a:r>
              <a:rPr lang="es-AR" dirty="0" smtClean="0">
                <a:latin typeface="Arial Rounded MT Bold" pitchFamily="34" charset="0"/>
              </a:rPr>
              <a:t>Metodología: Desarrollo de la temática teórica a partir de ejes problemáticos. Instancias reflexivas sobre las experiencias previas de los participantes. Análisis desde diferentes campos del conocimiento.</a:t>
            </a:r>
          </a:p>
          <a:p>
            <a:endParaRPr lang="es-AR" dirty="0"/>
          </a:p>
        </p:txBody>
      </p:sp>
    </p:spTree>
    <p:extLst>
      <p:ext uri="{BB962C8B-B14F-4D97-AF65-F5344CB8AC3E}">
        <p14:creationId xmlns:p14="http://schemas.microsoft.com/office/powerpoint/2010/main" val="343724693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1764</Words>
  <Application>Microsoft Office PowerPoint</Application>
  <PresentationFormat>Presentación en pantalla (4:3)</PresentationFormat>
  <Paragraphs>109</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Samsung</dc:creator>
  <cp:lastModifiedBy>Sandra</cp:lastModifiedBy>
  <cp:revision>25</cp:revision>
  <cp:lastPrinted>2017-04-21T02:32:40Z</cp:lastPrinted>
  <dcterms:created xsi:type="dcterms:W3CDTF">2017-04-21T00:30:59Z</dcterms:created>
  <dcterms:modified xsi:type="dcterms:W3CDTF">2017-04-23T22:57:22Z</dcterms:modified>
</cp:coreProperties>
</file>