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73" r:id="rId2"/>
    <p:sldId id="274" r:id="rId3"/>
    <p:sldId id="275" r:id="rId4"/>
    <p:sldId id="276" r:id="rId5"/>
    <p:sldId id="256" r:id="rId6"/>
    <p:sldId id="257" r:id="rId7"/>
    <p:sldId id="258" r:id="rId8"/>
    <p:sldId id="260" r:id="rId9"/>
    <p:sldId id="263" r:id="rId10"/>
    <p:sldId id="264" r:id="rId11"/>
    <p:sldId id="266" r:id="rId12"/>
    <p:sldId id="269" r:id="rId13"/>
    <p:sldId id="270" r:id="rId14"/>
    <p:sldId id="271" r:id="rId15"/>
    <p:sldId id="284" r:id="rId16"/>
    <p:sldId id="278" r:id="rId17"/>
    <p:sldId id="279" r:id="rId18"/>
    <p:sldId id="280" r:id="rId19"/>
    <p:sldId id="281" r:id="rId20"/>
    <p:sldId id="282" r:id="rId21"/>
    <p:sldId id="283" r:id="rId22"/>
    <p:sldId id="285" r:id="rId23"/>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83902C-4EBE-4336-A5AA-BC4BE5F73B87}" type="datetimeFigureOut">
              <a:rPr lang="es-AR" smtClean="0"/>
              <a:t>23/04/2017</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B50028-1307-4E88-B940-39F120B975E3}" type="slidenum">
              <a:rPr lang="es-AR" smtClean="0"/>
              <a:t>‹Nº›</a:t>
            </a:fld>
            <a:endParaRPr lang="es-AR"/>
          </a:p>
        </p:txBody>
      </p:sp>
    </p:spTree>
    <p:extLst>
      <p:ext uri="{BB962C8B-B14F-4D97-AF65-F5344CB8AC3E}">
        <p14:creationId xmlns:p14="http://schemas.microsoft.com/office/powerpoint/2010/main" val="3181300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47B50028-1307-4E88-B940-39F120B975E3}" type="slidenum">
              <a:rPr lang="es-AR" smtClean="0"/>
              <a:t>12</a:t>
            </a:fld>
            <a:endParaRPr lang="es-AR"/>
          </a:p>
        </p:txBody>
      </p:sp>
    </p:spTree>
    <p:extLst>
      <p:ext uri="{BB962C8B-B14F-4D97-AF65-F5344CB8AC3E}">
        <p14:creationId xmlns:p14="http://schemas.microsoft.com/office/powerpoint/2010/main" val="25044544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smtClean="0"/>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FAB1C0EA-3990-4189-AD14-CB03E3165528}" type="datetimeFigureOut">
              <a:rPr lang="es-AR" smtClean="0"/>
              <a:t>23/04/2017</a:t>
            </a:fld>
            <a:endParaRPr lang="es-AR"/>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s-AR"/>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6CFEC9C-3039-4D29-B843-24E405047533}" type="slidenum">
              <a:rPr lang="es-AR" smtClean="0"/>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5" name="4 Marcador de pie de página"/>
          <p:cNvSpPr>
            <a:spLocks noGrp="1"/>
          </p:cNvSpPr>
          <p:nvPr>
            <p:ph type="ftr" sz="quarter" idx="11"/>
          </p:nvPr>
        </p:nvSpPr>
        <p:spPr/>
        <p:txBody>
          <a:bodyPr/>
          <a:lstStyle>
            <a:extLst/>
          </a:lstStyle>
          <a:p>
            <a:endParaRPr lang="es-AR"/>
          </a:p>
        </p:txBody>
      </p:sp>
      <p:sp>
        <p:nvSpPr>
          <p:cNvPr id="6" name="5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FAB1C0EA-3990-4189-AD14-CB03E3165528}" type="datetimeFigureOut">
              <a:rPr lang="es-AR" smtClean="0"/>
              <a:t>23/04/2017</a:t>
            </a:fld>
            <a:endParaRPr lang="es-A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s-AR"/>
          </a:p>
        </p:txBody>
      </p:sp>
      <p:sp>
        <p:nvSpPr>
          <p:cNvPr id="6" name="5 Marcador de número de diapositiva"/>
          <p:cNvSpPr>
            <a:spLocks noGrp="1"/>
          </p:cNvSpPr>
          <p:nvPr>
            <p:ph type="sldNum" sz="quarter" idx="12"/>
          </p:nvPr>
        </p:nvSpPr>
        <p:spPr>
          <a:xfrm>
            <a:off x="6733952" y="6555112"/>
            <a:ext cx="588336" cy="228600"/>
          </a:xfrm>
        </p:spPr>
        <p:txBody>
          <a:bodyPr/>
          <a:lstStyle>
            <a:extLst/>
          </a:lstStyle>
          <a:p>
            <a:fld id="{96CFEC9C-3039-4D29-B843-24E405047533}" type="slidenum">
              <a:rPr lang="es-AR" smtClean="0"/>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6" name="5 Marcador de pie de página"/>
          <p:cNvSpPr>
            <a:spLocks noGrp="1"/>
          </p:cNvSpPr>
          <p:nvPr>
            <p:ph type="ftr" sz="quarter" idx="11"/>
          </p:nvPr>
        </p:nvSpPr>
        <p:spPr/>
        <p:txBody>
          <a:bodyPr/>
          <a:lstStyle>
            <a:extLst/>
          </a:lstStyle>
          <a:p>
            <a:endParaRPr lang="es-AR"/>
          </a:p>
        </p:txBody>
      </p:sp>
      <p:sp>
        <p:nvSpPr>
          <p:cNvPr id="7" name="6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8" name="7 Marcador de pie de página"/>
          <p:cNvSpPr>
            <a:spLocks noGrp="1"/>
          </p:cNvSpPr>
          <p:nvPr>
            <p:ph type="ftr" sz="quarter" idx="11"/>
          </p:nvPr>
        </p:nvSpPr>
        <p:spPr/>
        <p:txBody>
          <a:bodyPr/>
          <a:lstStyle>
            <a:extLst/>
          </a:lstStyle>
          <a:p>
            <a:endParaRPr lang="es-AR"/>
          </a:p>
        </p:txBody>
      </p:sp>
      <p:sp>
        <p:nvSpPr>
          <p:cNvPr id="9" name="8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4" name="3 Marcador de pie de página"/>
          <p:cNvSpPr>
            <a:spLocks noGrp="1"/>
          </p:cNvSpPr>
          <p:nvPr>
            <p:ph type="ftr" sz="quarter" idx="11"/>
          </p:nvPr>
        </p:nvSpPr>
        <p:spPr/>
        <p:txBody>
          <a:bodyPr/>
          <a:lstStyle>
            <a:extLst/>
          </a:lstStyle>
          <a:p>
            <a:endParaRPr lang="es-AR"/>
          </a:p>
        </p:txBody>
      </p:sp>
      <p:sp>
        <p:nvSpPr>
          <p:cNvPr id="5" name="4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FAB1C0EA-3990-4189-AD14-CB03E3165528}" type="datetimeFigureOut">
              <a:rPr lang="es-AR" smtClean="0"/>
              <a:t>23/04/2017</a:t>
            </a:fld>
            <a:endParaRPr lang="es-A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s-AR"/>
          </a:p>
        </p:txBody>
      </p:sp>
      <p:sp>
        <p:nvSpPr>
          <p:cNvPr id="4" name="3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6" name="5 Marcador de pie de página"/>
          <p:cNvSpPr>
            <a:spLocks noGrp="1"/>
          </p:cNvSpPr>
          <p:nvPr>
            <p:ph type="ftr" sz="quarter" idx="11"/>
          </p:nvPr>
        </p:nvSpPr>
        <p:spPr/>
        <p:txBody>
          <a:bodyPr/>
          <a:lstStyle>
            <a:extLst/>
          </a:lstStyle>
          <a:p>
            <a:endParaRPr lang="es-AR"/>
          </a:p>
        </p:txBody>
      </p:sp>
      <p:sp>
        <p:nvSpPr>
          <p:cNvPr id="7" name="6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smtClean="0"/>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smtClean="0"/>
              <a:t>Haga clic para modificar el estilo de texto del patrón</a:t>
            </a:r>
          </a:p>
        </p:txBody>
      </p:sp>
      <p:sp>
        <p:nvSpPr>
          <p:cNvPr id="5" name="4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6" name="5 Marcador de pie de página"/>
          <p:cNvSpPr>
            <a:spLocks noGrp="1"/>
          </p:cNvSpPr>
          <p:nvPr>
            <p:ph type="ftr" sz="quarter" idx="11"/>
          </p:nvPr>
        </p:nvSpPr>
        <p:spPr/>
        <p:txBody>
          <a:bodyPr/>
          <a:lstStyle>
            <a:extLst/>
          </a:lstStyle>
          <a:p>
            <a:endParaRPr lang="es-AR"/>
          </a:p>
        </p:txBody>
      </p:sp>
      <p:sp>
        <p:nvSpPr>
          <p:cNvPr id="7" name="6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smtClean="0"/>
              <a:t>Haga clic en el icono para agregar una imagen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FAB1C0EA-3990-4189-AD14-CB03E3165528}" type="datetimeFigureOut">
              <a:rPr lang="es-AR" smtClean="0"/>
              <a:t>23/04/2017</a:t>
            </a:fld>
            <a:endParaRPr lang="es-AR"/>
          </a:p>
        </p:txBody>
      </p:sp>
      <p:sp>
        <p:nvSpPr>
          <p:cNvPr id="5" name="4 Marcador de pie de página"/>
          <p:cNvSpPr>
            <a:spLocks noGrp="1"/>
          </p:cNvSpPr>
          <p:nvPr>
            <p:ph type="ftr" sz="quarter" idx="11"/>
          </p:nvPr>
        </p:nvSpPr>
        <p:spPr/>
        <p:txBody>
          <a:bodyPr/>
          <a:lstStyle>
            <a:extLst/>
          </a:lstStyle>
          <a:p>
            <a:endParaRPr lang="es-AR"/>
          </a:p>
        </p:txBody>
      </p:sp>
      <p:sp>
        <p:nvSpPr>
          <p:cNvPr id="6" name="5 Marcador de número de diapositiva"/>
          <p:cNvSpPr>
            <a:spLocks noGrp="1"/>
          </p:cNvSpPr>
          <p:nvPr>
            <p:ph type="sldNum" sz="quarter" idx="12"/>
          </p:nvPr>
        </p:nvSpPr>
        <p:spPr/>
        <p:txBody>
          <a:bodyPr/>
          <a:lstStyle>
            <a:extLst/>
          </a:lstStyle>
          <a:p>
            <a:fld id="{96CFEC9C-3039-4D29-B843-24E405047533}"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extLst/>
          </a:lstStyle>
          <a:p>
            <a:fld id="{FAB1C0EA-3990-4189-AD14-CB03E3165528}" type="datetimeFigureOut">
              <a:rPr lang="es-AR" smtClean="0"/>
              <a:t>23/04/2017</a:t>
            </a:fld>
            <a:endParaRPr lang="es-AR"/>
          </a:p>
        </p:txBody>
      </p:sp>
      <p:sp>
        <p:nvSpPr>
          <p:cNvPr id="5" name="4 Marcador de pie de página"/>
          <p:cNvSpPr>
            <a:spLocks noGrp="1"/>
          </p:cNvSpPr>
          <p:nvPr>
            <p:ph type="ftr" sz="quarter" idx="11"/>
          </p:nvPr>
        </p:nvSpPr>
        <p:spPr>
          <a:xfrm>
            <a:off x="457200" y="6556248"/>
            <a:ext cx="3657600" cy="228600"/>
          </a:xfrm>
        </p:spPr>
        <p:txBody>
          <a:bodyPr/>
          <a:lstStyle>
            <a:extLst/>
          </a:lstStyle>
          <a:p>
            <a:endParaRPr lang="es-A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6CFEC9C-3039-4D29-B843-24E405047533}"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s-ES" smtClean="0"/>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FAB1C0EA-3990-4189-AD14-CB03E3165528}" type="datetimeFigureOut">
              <a:rPr lang="es-AR" smtClean="0"/>
              <a:t>23/04/2017</a:t>
            </a:fld>
            <a:endParaRPr lang="es-A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s-A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6CFEC9C-3039-4D29-B843-24E405047533}" type="slidenum">
              <a:rPr lang="es-AR" smtClean="0"/>
              <a:t>‹Nº›</a:t>
            </a:fld>
            <a:endParaRPr lang="es-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redbioetica-edu.com.ar/" TargetMode="External"/><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https://www.facebook.com/pages/Programa-de-Educaci%C3%B3n-Permanente-en-Bio%C3%A9tica/633499173371172" TargetMode="External"/><Relationship Id="rId4" Type="http://schemas.openxmlformats.org/officeDocument/2006/relationships/hyperlink" Target="mailto:info@redbioetica-edu.com.a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sz="4400" dirty="0" smtClean="0"/>
              <a:t>Actividad del segundo encuentro del seminario taller</a:t>
            </a:r>
            <a:endParaRPr lang="es-AR" sz="4400" dirty="0"/>
          </a:p>
        </p:txBody>
      </p:sp>
      <p:sp>
        <p:nvSpPr>
          <p:cNvPr id="3" name="2 Subtítulo"/>
          <p:cNvSpPr>
            <a:spLocks noGrp="1"/>
          </p:cNvSpPr>
          <p:nvPr>
            <p:ph type="subTitle" idx="1"/>
          </p:nvPr>
        </p:nvSpPr>
        <p:spPr>
          <a:xfrm>
            <a:off x="3354442" y="4704016"/>
            <a:ext cx="5114778" cy="1101248"/>
          </a:xfrm>
        </p:spPr>
        <p:txBody>
          <a:bodyPr>
            <a:normAutofit/>
          </a:bodyPr>
          <a:lstStyle/>
          <a:p>
            <a:r>
              <a:rPr lang="es-AR" sz="4000" dirty="0" smtClean="0"/>
              <a:t>2017</a:t>
            </a:r>
            <a:endParaRPr lang="es-AR" sz="4000" dirty="0"/>
          </a:p>
        </p:txBody>
      </p:sp>
    </p:spTree>
    <p:extLst>
      <p:ext uri="{BB962C8B-B14F-4D97-AF65-F5344CB8AC3E}">
        <p14:creationId xmlns:p14="http://schemas.microsoft.com/office/powerpoint/2010/main" val="263592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pieza posgr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47625"/>
            <a:ext cx="6337300" cy="695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59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unnam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88913"/>
            <a:ext cx="7920038" cy="6669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830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encabezado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554038"/>
            <a:ext cx="7239000" cy="962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8695" name="Group 23"/>
          <p:cNvGraphicFramePr>
            <a:graphicFrameLocks noGrp="1"/>
          </p:cNvGraphicFramePr>
          <p:nvPr/>
        </p:nvGraphicFramePr>
        <p:xfrm>
          <a:off x="0" y="0"/>
          <a:ext cx="8972550" cy="6858001"/>
        </p:xfrm>
        <a:graphic>
          <a:graphicData uri="http://schemas.openxmlformats.org/drawingml/2006/table">
            <a:tbl>
              <a:tblPr/>
              <a:tblGrid>
                <a:gridCol w="2990850"/>
                <a:gridCol w="5981700"/>
              </a:tblGrid>
              <a:tr h="617538">
                <a:tc gridSpan="2">
                  <a:txBody>
                    <a:bodyPr/>
                    <a:lstStyle>
                      <a:lvl1pPr>
                        <a:spcBef>
                          <a:spcPct val="20000"/>
                        </a:spcBef>
                        <a:buClr>
                          <a:schemeClr val="accent1"/>
                        </a:buClr>
                        <a:buSzPct val="65000"/>
                        <a:buFont typeface="Wingdings" pitchFamily="2" charset="2"/>
                        <a:defRPr sz="2600">
                          <a:solidFill>
                            <a:schemeClr val="tx1"/>
                          </a:solidFill>
                          <a:latin typeface="Arial" charset="0"/>
                        </a:defRPr>
                      </a:lvl1pPr>
                      <a:lvl2pPr indent="-112713">
                        <a:spcBef>
                          <a:spcPct val="20000"/>
                        </a:spcBef>
                        <a:buClr>
                          <a:schemeClr val="accent2"/>
                        </a:buClr>
                        <a:buSzPct val="60000"/>
                        <a:buFont typeface="Wingdings" pitchFamily="2" charset="2"/>
                        <a:defRPr sz="2200">
                          <a:solidFill>
                            <a:schemeClr val="tx1"/>
                          </a:solidFill>
                          <a:latin typeface="Arial" charset="0"/>
                        </a:defRPr>
                      </a:lvl2pPr>
                      <a:lvl3pPr indent="-242888">
                        <a:spcBef>
                          <a:spcPct val="20000"/>
                        </a:spcBef>
                        <a:buClr>
                          <a:schemeClr val="accent1"/>
                        </a:buClr>
                        <a:buSzPct val="65000"/>
                        <a:buFont typeface="Wingdings" pitchFamily="2" charset="2"/>
                        <a:defRPr sz="2000">
                          <a:solidFill>
                            <a:schemeClr val="tx1"/>
                          </a:solidFill>
                          <a:latin typeface="Arial" charset="0"/>
                        </a:defRPr>
                      </a:lvl3pPr>
                      <a:lvl4pPr indent="-347663">
                        <a:spcBef>
                          <a:spcPct val="20000"/>
                        </a:spcBef>
                        <a:buClr>
                          <a:schemeClr val="accent2"/>
                        </a:buClr>
                        <a:buSzPct val="70000"/>
                        <a:buFont typeface="Wingdings" pitchFamily="2" charset="2"/>
                        <a:defRPr>
                          <a:solidFill>
                            <a:schemeClr val="tx1"/>
                          </a:solidFill>
                          <a:latin typeface="Arial" charset="0"/>
                        </a:defRPr>
                      </a:lvl4pPr>
                      <a:lvl5pPr indent="-487363">
                        <a:spcBef>
                          <a:spcPct val="20000"/>
                        </a:spcBef>
                        <a:buClr>
                          <a:schemeClr val="accent1"/>
                        </a:buClr>
                        <a:buSzPct val="75000"/>
                        <a:buFont typeface="Wingdings" pitchFamily="2" charset="2"/>
                        <a:defRPr>
                          <a:solidFill>
                            <a:schemeClr val="tx1"/>
                          </a:solidFill>
                          <a:latin typeface="Arial"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s-ES_tradnl" altLang="es-AR" sz="2600" b="0" i="0" u="none" strike="noStrike" cap="none" normalizeH="0" baseline="0" smtClean="0">
                        <a:ln>
                          <a:noFill/>
                        </a:ln>
                        <a:solidFill>
                          <a:schemeClr val="tx1"/>
                        </a:solidFill>
                        <a:effectLst/>
                        <a:latin typeface="Arial" charset="0"/>
                      </a:endParaRPr>
                    </a:p>
                  </a:txBody>
                  <a:tcPr anchor="ctr" horzOverflow="overflow">
                    <a:lnL cap="flat">
                      <a:noFill/>
                    </a:lnL>
                    <a:lnR cap="flat">
                      <a:noFill/>
                    </a:lnR>
                    <a:lnT cap="flat">
                      <a:noFill/>
                    </a:lnT>
                    <a:lnB>
                      <a:noFill/>
                    </a:lnB>
                    <a:lnTlToBr>
                      <a:noFill/>
                    </a:lnTlToBr>
                    <a:lnBlToTr>
                      <a:noFill/>
                    </a:lnBlToTr>
                    <a:noFill/>
                  </a:tcPr>
                </a:tc>
                <a:tc hMerge="1">
                  <a:txBody>
                    <a:bodyPr/>
                    <a:lstStyle/>
                    <a:p>
                      <a:endParaRPr lang="es-AR"/>
                    </a:p>
                  </a:txBody>
                  <a:tcPr/>
                </a:tc>
              </a:tr>
              <a:tr h="6240463">
                <a:tc>
                  <a:txBody>
                    <a:bodyPr/>
                    <a:lstStyle>
                      <a:lvl1pPr>
                        <a:spcBef>
                          <a:spcPct val="20000"/>
                        </a:spcBef>
                        <a:buClr>
                          <a:schemeClr val="accent1"/>
                        </a:buClr>
                        <a:buSzPct val="65000"/>
                        <a:buFont typeface="Wingdings" pitchFamily="2" charset="2"/>
                        <a:defRPr sz="2600">
                          <a:solidFill>
                            <a:schemeClr val="tx1"/>
                          </a:solidFill>
                          <a:latin typeface="Arial" charset="0"/>
                        </a:defRPr>
                      </a:lvl1pPr>
                      <a:lvl2pPr indent="-112713">
                        <a:spcBef>
                          <a:spcPct val="20000"/>
                        </a:spcBef>
                        <a:buClr>
                          <a:schemeClr val="accent2"/>
                        </a:buClr>
                        <a:buSzPct val="60000"/>
                        <a:buFont typeface="Wingdings" pitchFamily="2" charset="2"/>
                        <a:defRPr sz="2200">
                          <a:solidFill>
                            <a:schemeClr val="tx1"/>
                          </a:solidFill>
                          <a:latin typeface="Arial" charset="0"/>
                        </a:defRPr>
                      </a:lvl2pPr>
                      <a:lvl3pPr indent="-242888">
                        <a:spcBef>
                          <a:spcPct val="20000"/>
                        </a:spcBef>
                        <a:buClr>
                          <a:schemeClr val="accent1"/>
                        </a:buClr>
                        <a:buSzPct val="65000"/>
                        <a:buFont typeface="Wingdings" pitchFamily="2" charset="2"/>
                        <a:defRPr sz="2000">
                          <a:solidFill>
                            <a:schemeClr val="tx1"/>
                          </a:solidFill>
                          <a:latin typeface="Arial" charset="0"/>
                        </a:defRPr>
                      </a:lvl3pPr>
                      <a:lvl4pPr indent="-347663">
                        <a:spcBef>
                          <a:spcPct val="20000"/>
                        </a:spcBef>
                        <a:buClr>
                          <a:schemeClr val="accent2"/>
                        </a:buClr>
                        <a:buSzPct val="70000"/>
                        <a:buFont typeface="Wingdings" pitchFamily="2" charset="2"/>
                        <a:defRPr>
                          <a:solidFill>
                            <a:schemeClr val="tx1"/>
                          </a:solidFill>
                          <a:latin typeface="Arial" charset="0"/>
                        </a:defRPr>
                      </a:lvl4pPr>
                      <a:lvl5pPr indent="-487363">
                        <a:spcBef>
                          <a:spcPct val="20000"/>
                        </a:spcBef>
                        <a:buClr>
                          <a:schemeClr val="accent1"/>
                        </a:buClr>
                        <a:buSzPct val="75000"/>
                        <a:buFont typeface="Wingdings" pitchFamily="2" charset="2"/>
                        <a:defRPr>
                          <a:solidFill>
                            <a:schemeClr val="tx1"/>
                          </a:solidFill>
                          <a:latin typeface="Arial"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0" lang="es-ES" altLang="es-AR" sz="1700" b="0" i="0" u="none" strike="noStrike" cap="none" normalizeH="0" baseline="0" smtClean="0">
                          <a:ln>
                            <a:noFill/>
                          </a:ln>
                          <a:solidFill>
                            <a:schemeClr val="tx1"/>
                          </a:solidFill>
                          <a:effectLst/>
                          <a:latin typeface="Times New Roman" pitchFamily="18" charset="0"/>
                          <a:cs typeface="Times New Roman" pitchFamily="18" charset="0"/>
                        </a:rPr>
                        <a:t>  </a:t>
                      </a:r>
                      <a:r>
                        <a:rPr kumimoji="0" lang="es-ES" altLang="es-AR" sz="25700" b="0" i="0" u="none" strike="noStrike" cap="none" normalizeH="0" baseline="0" smtClean="0">
                          <a:ln>
                            <a:noFill/>
                          </a:ln>
                          <a:solidFill>
                            <a:schemeClr val="tx1"/>
                          </a:solidFill>
                          <a:effectLst/>
                          <a:latin typeface="Times New Roman" pitchFamily="18" charset="0"/>
                          <a:cs typeface="Times New Roman" pitchFamily="18" charset="0"/>
                        </a:rPr>
                        <a:t> </a:t>
                      </a:r>
                      <a:r>
                        <a:rPr kumimoji="0" lang="es-ES" altLang="es-AR" sz="1700" b="0" i="0" u="none" strike="noStrike" cap="none" normalizeH="0" baseline="0" smtClean="0">
                          <a:ln>
                            <a:noFill/>
                          </a:ln>
                          <a:solidFill>
                            <a:schemeClr val="tx1"/>
                          </a:solidFill>
                          <a:effectLst/>
                          <a:latin typeface="Times New Roman" pitchFamily="18" charset="0"/>
                          <a:cs typeface="Times New Roman" pitchFamily="18" charset="0"/>
                        </a:rPr>
                        <a:t>                            </a:t>
                      </a:r>
                    </a:p>
                  </a:txBody>
                  <a:tcPr horzOverflow="overflow">
                    <a:lnL cap="flat">
                      <a:noFill/>
                    </a:lnL>
                    <a:lnR>
                      <a:noFill/>
                    </a:lnR>
                    <a:lnT>
                      <a:noFill/>
                    </a:lnT>
                    <a:lnB cap="flat">
                      <a:noFill/>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charset="0"/>
                        </a:defRPr>
                      </a:lvl1pPr>
                      <a:lvl2pPr indent="-112713">
                        <a:spcBef>
                          <a:spcPct val="20000"/>
                        </a:spcBef>
                        <a:buClr>
                          <a:schemeClr val="accent2"/>
                        </a:buClr>
                        <a:buSzPct val="60000"/>
                        <a:buFont typeface="Wingdings" pitchFamily="2" charset="2"/>
                        <a:defRPr sz="2200">
                          <a:solidFill>
                            <a:schemeClr val="tx1"/>
                          </a:solidFill>
                          <a:latin typeface="Arial" charset="0"/>
                        </a:defRPr>
                      </a:lvl2pPr>
                      <a:lvl3pPr indent="-242888">
                        <a:spcBef>
                          <a:spcPct val="20000"/>
                        </a:spcBef>
                        <a:buClr>
                          <a:schemeClr val="accent1"/>
                        </a:buClr>
                        <a:buSzPct val="65000"/>
                        <a:buFont typeface="Wingdings" pitchFamily="2" charset="2"/>
                        <a:defRPr sz="2000">
                          <a:solidFill>
                            <a:schemeClr val="tx1"/>
                          </a:solidFill>
                          <a:latin typeface="Arial" charset="0"/>
                        </a:defRPr>
                      </a:lvl3pPr>
                      <a:lvl4pPr indent="-347663">
                        <a:spcBef>
                          <a:spcPct val="20000"/>
                        </a:spcBef>
                        <a:buClr>
                          <a:schemeClr val="accent2"/>
                        </a:buClr>
                        <a:buSzPct val="70000"/>
                        <a:buFont typeface="Wingdings" pitchFamily="2" charset="2"/>
                        <a:defRPr>
                          <a:solidFill>
                            <a:schemeClr val="tx1"/>
                          </a:solidFill>
                          <a:latin typeface="Arial" charset="0"/>
                        </a:defRPr>
                      </a:lvl4pPr>
                      <a:lvl5pPr indent="-487363">
                        <a:spcBef>
                          <a:spcPct val="20000"/>
                        </a:spcBef>
                        <a:buClr>
                          <a:schemeClr val="accent1"/>
                        </a:buClr>
                        <a:buSzPct val="75000"/>
                        <a:buFont typeface="Wingdings" pitchFamily="2" charset="2"/>
                        <a:defRPr>
                          <a:solidFill>
                            <a:schemeClr val="tx1"/>
                          </a:solidFill>
                          <a:latin typeface="Arial"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endParaRPr kumimoji="0" lang="es-ES" altLang="es-AR" sz="1500" b="1" i="0" u="none" strike="noStrike" cap="none" normalizeH="0" baseline="0" smtClean="0">
                        <a:ln>
                          <a:noFill/>
                        </a:ln>
                        <a:solidFill>
                          <a:srgbClr val="99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0" lang="es-ES" altLang="es-AR" sz="1500" b="1" i="0" u="none" strike="noStrike" cap="none" normalizeH="0" baseline="0" smtClean="0">
                          <a:ln>
                            <a:noFill/>
                          </a:ln>
                          <a:solidFill>
                            <a:srgbClr val="990000"/>
                          </a:solidFill>
                          <a:effectLst/>
                          <a:latin typeface="Tahoma" pitchFamily="34" charset="0"/>
                          <a:cs typeface="Tahoma" pitchFamily="34" charset="0"/>
                        </a:rPr>
                        <a:t>Programa de Educación Permanente en Bioética</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500" b="1" i="0" u="none" strike="noStrike" cap="none" normalizeH="0" baseline="0" smtClean="0">
                          <a:ln>
                            <a:noFill/>
                          </a:ln>
                          <a:solidFill>
                            <a:srgbClr val="990000"/>
                          </a:solidFill>
                          <a:effectLst/>
                          <a:latin typeface="Tahoma" pitchFamily="34" charset="0"/>
                          <a:cs typeface="Tahoma" pitchFamily="34" charset="0"/>
                        </a:rPr>
                        <a:t>PROPUESTA EDUCATIVA 2017</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300" b="1" i="0" u="none" strike="noStrike" cap="none" normalizeH="0" baseline="0" smtClean="0">
                          <a:ln>
                            <a:noFill/>
                          </a:ln>
                          <a:solidFill>
                            <a:srgbClr val="990000"/>
                          </a:solidFill>
                          <a:effectLst/>
                          <a:latin typeface="Tahoma" pitchFamily="34" charset="0"/>
                          <a:cs typeface="Tahoma" pitchFamily="34" charset="0"/>
                        </a:rPr>
                        <a:t>CURSOS TOTALMENTE A DISTANCIA</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300" b="1" i="0" u="none" strike="noStrike" cap="none" normalizeH="0" baseline="0" smtClean="0">
                          <a:ln>
                            <a:noFill/>
                          </a:ln>
                          <a:solidFill>
                            <a:srgbClr val="CC6633"/>
                          </a:solidFill>
                          <a:effectLst/>
                          <a:latin typeface="Tahoma" pitchFamily="34" charset="0"/>
                          <a:cs typeface="Tahoma" pitchFamily="34" charset="0"/>
                        </a:rPr>
                        <a:t>Certificado por el PEPB, la Redbioética UNESCO y el Programa para América Latina y el Caribe en Bioética de la UNESCO (Oficina de Montevideo)</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300" b="1" i="0" u="none" strike="noStrike" cap="none" normalizeH="0" baseline="0" smtClean="0">
                          <a:ln>
                            <a:noFill/>
                          </a:ln>
                          <a:solidFill>
                            <a:srgbClr val="990000"/>
                          </a:solidFill>
                          <a:effectLst/>
                          <a:latin typeface="Tahoma" pitchFamily="34" charset="0"/>
                          <a:cs typeface="Tahoma" pitchFamily="34" charset="0"/>
                        </a:rPr>
                        <a:t>“XI CURSO DE INTRODUCCIÓN A LA BIOÉTICA CLÍNICA Y SOCIAL”</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300" b="1" i="0" u="none" strike="noStrike" cap="none" normalizeH="0" baseline="0" smtClean="0">
                          <a:ln>
                            <a:noFill/>
                          </a:ln>
                          <a:solidFill>
                            <a:srgbClr val="990000"/>
                          </a:solidFill>
                          <a:effectLst/>
                          <a:latin typeface="Tahoma" pitchFamily="34" charset="0"/>
                          <a:cs typeface="Tahoma" pitchFamily="34" charset="0"/>
                        </a:rPr>
                        <a:t>“XII CURSO DE INTRODUCCIÓN A LA ÉTICA DE LA INVESTIGACIÓN EN SERES HUMANOS”</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000" b="0" i="0" u="none" strike="noStrike" cap="none" normalizeH="0" baseline="0" smtClean="0">
                          <a:ln>
                            <a:noFill/>
                          </a:ln>
                          <a:solidFill>
                            <a:srgbClr val="CC6633"/>
                          </a:solidFill>
                          <a:effectLst/>
                          <a:latin typeface="Tahoma" pitchFamily="34" charset="0"/>
                          <a:cs typeface="Tahoma" pitchFamily="34" charset="0"/>
                        </a:rPr>
                        <a:t>Con prestigiosos docentes expertos en la temática de toda América Latina y con el auspicio de la</a:t>
                      </a:r>
                      <a:r>
                        <a:rPr kumimoji="0" lang="es-ES" altLang="es-AR" sz="1000" b="1" i="0" u="none" strike="noStrike" cap="none" normalizeH="0" baseline="0" smtClean="0">
                          <a:ln>
                            <a:noFill/>
                          </a:ln>
                          <a:solidFill>
                            <a:srgbClr val="CC6633"/>
                          </a:solidFill>
                          <a:effectLst/>
                          <a:latin typeface="Tahoma" pitchFamily="34" charset="0"/>
                          <a:cs typeface="Tahoma" pitchFamily="34" charset="0"/>
                        </a:rPr>
                        <a:t> Universidad Nacional de Córdoba</a:t>
                      </a:r>
                      <a:r>
                        <a:rPr kumimoji="0" lang="es-ES" altLang="es-AR" sz="1000" b="0" i="0" u="none" strike="noStrike" cap="none" normalizeH="0" baseline="0" smtClean="0">
                          <a:ln>
                            <a:noFill/>
                          </a:ln>
                          <a:solidFill>
                            <a:srgbClr val="CC6633"/>
                          </a:solidFill>
                          <a:effectLst/>
                          <a:latin typeface="Tahoma" pitchFamily="34" charset="0"/>
                          <a:cs typeface="Tahoma" pitchFamily="34" charset="0"/>
                        </a:rPr>
                        <a:t> (UNC, Argentina), de la </a:t>
                      </a:r>
                      <a:r>
                        <a:rPr kumimoji="0" lang="es-ES" altLang="es-AR" sz="1000" b="1" i="0" u="none" strike="noStrike" cap="none" normalizeH="0" baseline="0" smtClean="0">
                          <a:ln>
                            <a:noFill/>
                          </a:ln>
                          <a:solidFill>
                            <a:srgbClr val="CC6633"/>
                          </a:solidFill>
                          <a:effectLst/>
                          <a:latin typeface="Tahoma" pitchFamily="34" charset="0"/>
                          <a:cs typeface="Tahoma" pitchFamily="34" charset="0"/>
                        </a:rPr>
                        <a:t>Universidad Nacional del Litoral</a:t>
                      </a:r>
                      <a:r>
                        <a:rPr kumimoji="0" lang="es-ES" altLang="es-AR" sz="1000" b="0" i="0" u="none" strike="noStrike" cap="none" normalizeH="0" baseline="0" smtClean="0">
                          <a:ln>
                            <a:noFill/>
                          </a:ln>
                          <a:solidFill>
                            <a:srgbClr val="CC6633"/>
                          </a:solidFill>
                          <a:effectLst/>
                          <a:latin typeface="Tahoma" pitchFamily="34" charset="0"/>
                          <a:cs typeface="Tahoma" pitchFamily="34" charset="0"/>
                        </a:rPr>
                        <a:t> (UNL, Argentina), de la</a:t>
                      </a:r>
                      <a:r>
                        <a:rPr kumimoji="0" lang="es-ES" altLang="es-AR" sz="1000" b="1" i="0" u="none" strike="noStrike" cap="none" normalizeH="0" baseline="0" smtClean="0">
                          <a:ln>
                            <a:noFill/>
                          </a:ln>
                          <a:solidFill>
                            <a:srgbClr val="CC6633"/>
                          </a:solidFill>
                          <a:effectLst/>
                          <a:latin typeface="Tahoma" pitchFamily="34" charset="0"/>
                          <a:cs typeface="Tahoma" pitchFamily="34" charset="0"/>
                        </a:rPr>
                        <a:t> Universidad de Brasilia</a:t>
                      </a:r>
                      <a:r>
                        <a:rPr kumimoji="0" lang="es-ES" altLang="es-AR" sz="1000" b="0" i="0" u="none" strike="noStrike" cap="none" normalizeH="0" baseline="0" smtClean="0">
                          <a:ln>
                            <a:noFill/>
                          </a:ln>
                          <a:solidFill>
                            <a:srgbClr val="CC6633"/>
                          </a:solidFill>
                          <a:effectLst/>
                          <a:latin typeface="Tahoma" pitchFamily="34" charset="0"/>
                          <a:cs typeface="Tahoma" pitchFamily="34" charset="0"/>
                        </a:rPr>
                        <a:t> (UnB, Brasil) y de la </a:t>
                      </a:r>
                      <a:r>
                        <a:rPr kumimoji="0" lang="es-ES" altLang="es-AR" sz="1000" b="1" i="0" u="none" strike="noStrike" cap="none" normalizeH="0" baseline="0" smtClean="0">
                          <a:ln>
                            <a:noFill/>
                          </a:ln>
                          <a:solidFill>
                            <a:srgbClr val="CC6633"/>
                          </a:solidFill>
                          <a:effectLst/>
                          <a:latin typeface="Tahoma" pitchFamily="34" charset="0"/>
                          <a:cs typeface="Tahoma" pitchFamily="34" charset="0"/>
                        </a:rPr>
                        <a:t>Universidad Alberto Hurtado</a:t>
                      </a:r>
                      <a:r>
                        <a:rPr kumimoji="0" lang="es-ES" altLang="es-AR" sz="1000" b="0" i="0" u="none" strike="noStrike" cap="none" normalizeH="0" baseline="0" smtClean="0">
                          <a:ln>
                            <a:noFill/>
                          </a:ln>
                          <a:solidFill>
                            <a:srgbClr val="CC6633"/>
                          </a:solidFill>
                          <a:effectLst/>
                          <a:latin typeface="Tahoma" pitchFamily="34" charset="0"/>
                          <a:cs typeface="Tahoma" pitchFamily="34" charset="0"/>
                        </a:rPr>
                        <a:t> de Chile.</a:t>
                      </a:r>
                      <a:br>
                        <a:rPr kumimoji="0" lang="es-ES" altLang="es-AR" sz="1000" b="0" i="0" u="none" strike="noStrike" cap="none" normalizeH="0" baseline="0" smtClean="0">
                          <a:ln>
                            <a:noFill/>
                          </a:ln>
                          <a:solidFill>
                            <a:srgbClr val="CC6633"/>
                          </a:solidFill>
                          <a:effectLst/>
                          <a:latin typeface="Tahoma" pitchFamily="34" charset="0"/>
                          <a:cs typeface="Tahoma" pitchFamily="34" charset="0"/>
                        </a:rPr>
                      </a:b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100" b="1" i="0" u="none" strike="noStrike" cap="none" normalizeH="0" baseline="0" smtClean="0">
                          <a:ln>
                            <a:noFill/>
                          </a:ln>
                          <a:solidFill>
                            <a:srgbClr val="990000"/>
                          </a:solidFill>
                          <a:effectLst/>
                          <a:latin typeface="Tahoma" pitchFamily="34" charset="0"/>
                          <a:cs typeface="Tahoma" pitchFamily="34" charset="0"/>
                        </a:rPr>
                        <a:t>Inscripciones a partir del 1º de Diciembre</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300" b="1" i="0" u="none" strike="noStrike" cap="none" normalizeH="0" baseline="0" smtClean="0">
                          <a:ln>
                            <a:noFill/>
                          </a:ln>
                          <a:solidFill>
                            <a:srgbClr val="CC6633"/>
                          </a:solidFill>
                          <a:effectLst/>
                          <a:latin typeface="Tahoma" pitchFamily="34" charset="0"/>
                          <a:cs typeface="Tahoma" pitchFamily="34" charset="0"/>
                        </a:rPr>
                        <a:t>Cierre de inscripciones 15 de abril o hasta completar el cupo.</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100" b="1" i="0" u="none" strike="noStrike" cap="none" normalizeH="0" baseline="0" smtClean="0">
                          <a:ln>
                            <a:noFill/>
                          </a:ln>
                          <a:solidFill>
                            <a:srgbClr val="990000"/>
                          </a:solidFill>
                          <a:effectLst/>
                          <a:latin typeface="Tahoma" pitchFamily="34" charset="0"/>
                          <a:cs typeface="Tahoma" pitchFamily="34" charset="0"/>
                        </a:rPr>
                        <a:t>Cursos comienzan: 2 de Mayo de 2017</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100" b="1" i="0" u="none" strike="noStrike" cap="none" normalizeH="0" baseline="0" smtClean="0">
                          <a:ln>
                            <a:noFill/>
                          </a:ln>
                          <a:solidFill>
                            <a:srgbClr val="CC6633"/>
                          </a:solidFill>
                          <a:effectLst/>
                          <a:latin typeface="Tahoma" pitchFamily="34" charset="0"/>
                          <a:cs typeface="Tahoma" pitchFamily="34" charset="0"/>
                        </a:rPr>
                        <a:t>Desde ya agradecemos la difusión de este mail.</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100" b="1" i="0" u="none" strike="noStrike" cap="none" normalizeH="0" baseline="0" smtClean="0">
                          <a:ln>
                            <a:noFill/>
                          </a:ln>
                          <a:solidFill>
                            <a:srgbClr val="990000"/>
                          </a:solidFill>
                          <a:effectLst/>
                          <a:latin typeface="Tahoma" pitchFamily="34" charset="0"/>
                          <a:cs typeface="Tahoma" pitchFamily="34" charset="0"/>
                        </a:rPr>
                        <a:t>Para mayor información visite</a:t>
                      </a:r>
                      <a:r>
                        <a:rPr kumimoji="0" lang="es-ES" altLang="es-AR" sz="1100" b="0" i="0" u="none" strike="noStrike" cap="none" normalizeH="0" baseline="0" smtClean="0">
                          <a:ln>
                            <a:noFill/>
                          </a:ln>
                          <a:solidFill>
                            <a:schemeClr val="tx1"/>
                          </a:solidFill>
                          <a:effectLst/>
                          <a:latin typeface="Tahoma" pitchFamily="34" charset="0"/>
                          <a:cs typeface="Tahoma" pitchFamily="34" charset="0"/>
                        </a:rPr>
                        <a:t> </a:t>
                      </a:r>
                      <a:r>
                        <a:rPr kumimoji="0" lang="es-ES" altLang="es-AR" sz="1100" b="1" i="0" u="none" strike="noStrike" cap="none" normalizeH="0" baseline="0" smtClean="0">
                          <a:ln>
                            <a:noFill/>
                          </a:ln>
                          <a:solidFill>
                            <a:srgbClr val="0066FF"/>
                          </a:solidFill>
                          <a:effectLst/>
                          <a:latin typeface="Tahoma" pitchFamily="34" charset="0"/>
                          <a:cs typeface="Tahoma" pitchFamily="34" charset="0"/>
                          <a:hlinkClick r:id="rId3"/>
                        </a:rPr>
                        <a:t>www.redbioetica-edu.com.ar</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100" b="1" i="0" u="none" strike="noStrike" cap="none" normalizeH="0" baseline="0" smtClean="0">
                          <a:ln>
                            <a:noFill/>
                          </a:ln>
                          <a:solidFill>
                            <a:srgbClr val="CC6633"/>
                          </a:solidFill>
                          <a:effectLst/>
                          <a:latin typeface="Tahoma" pitchFamily="34" charset="0"/>
                          <a:cs typeface="Tahoma" pitchFamily="34" charset="0"/>
                        </a:rPr>
                        <a:t>O escríbanos a</a:t>
                      </a:r>
                      <a:r>
                        <a:rPr kumimoji="0" lang="es-ES" altLang="es-AR" sz="1100" b="0" i="0" u="none" strike="noStrike" cap="none" normalizeH="0" baseline="0" smtClean="0">
                          <a:ln>
                            <a:noFill/>
                          </a:ln>
                          <a:solidFill>
                            <a:schemeClr val="tx1"/>
                          </a:solidFill>
                          <a:effectLst/>
                          <a:latin typeface="Tahoma" pitchFamily="34" charset="0"/>
                          <a:cs typeface="Tahoma" pitchFamily="34" charset="0"/>
                        </a:rPr>
                        <a:t> </a:t>
                      </a:r>
                      <a:r>
                        <a:rPr kumimoji="0" lang="es-ES" altLang="es-AR" sz="1100" b="1" i="0" u="none" strike="noStrike" cap="none" normalizeH="0" baseline="0" smtClean="0">
                          <a:ln>
                            <a:noFill/>
                          </a:ln>
                          <a:solidFill>
                            <a:schemeClr val="tx1"/>
                          </a:solidFill>
                          <a:effectLst/>
                          <a:latin typeface="Tahoma" pitchFamily="34" charset="0"/>
                          <a:cs typeface="Tahoma" pitchFamily="34" charset="0"/>
                          <a:hlinkClick r:id="rId4"/>
                        </a:rPr>
                        <a:t>info@redbioetica-edu.com.ar</a:t>
                      </a:r>
                      <a:endParaRPr kumimoji="0" lang="es-ES" altLang="es-AR" sz="11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0" lang="es-ES" altLang="es-AR" sz="1100" b="1" i="0" u="none" strike="noStrike" cap="none" normalizeH="0" baseline="0" smtClean="0">
                          <a:ln>
                            <a:noFill/>
                          </a:ln>
                          <a:solidFill>
                            <a:srgbClr val="990000"/>
                          </a:solidFill>
                          <a:effectLst/>
                          <a:latin typeface="Tahoma" pitchFamily="34" charset="0"/>
                          <a:cs typeface="Tahoma" pitchFamily="34" charset="0"/>
                        </a:rPr>
                        <a:t>O seguinos en facebook </a:t>
                      </a:r>
                      <a:r>
                        <a:rPr kumimoji="0" lang="es-ES" altLang="es-AR" sz="1100" b="1" i="0" u="none" strike="noStrike" cap="none" normalizeH="0" baseline="0" smtClean="0">
                          <a:ln>
                            <a:noFill/>
                          </a:ln>
                          <a:solidFill>
                            <a:srgbClr val="990000"/>
                          </a:solidFill>
                          <a:effectLst/>
                          <a:latin typeface="Tahoma" pitchFamily="34" charset="0"/>
                          <a:cs typeface="Tahoma" pitchFamily="34" charset="0"/>
                          <a:hlinkClick r:id="rId5"/>
                        </a:rPr>
                        <a:t>  </a:t>
                      </a:r>
                      <a:r>
                        <a:rPr kumimoji="0" lang="es-ES" altLang="es-AR" sz="1600" b="1" i="0" u="none" strike="noStrike" cap="none" normalizeH="0" baseline="0" smtClean="0">
                          <a:ln>
                            <a:noFill/>
                          </a:ln>
                          <a:solidFill>
                            <a:srgbClr val="990000"/>
                          </a:solidFill>
                          <a:effectLst/>
                          <a:latin typeface="Tahoma" pitchFamily="34" charset="0"/>
                          <a:cs typeface="Tahoma" pitchFamily="34" charset="0"/>
                        </a:rPr>
                        <a:t> </a:t>
                      </a:r>
                      <a:r>
                        <a:rPr kumimoji="0" lang="es-ES" altLang="es-AR" sz="1100" b="1" i="0" u="none" strike="noStrike" cap="none" normalizeH="0" baseline="0" smtClean="0">
                          <a:ln>
                            <a:noFill/>
                          </a:ln>
                          <a:solidFill>
                            <a:srgbClr val="990000"/>
                          </a:solidFill>
                          <a:effectLst/>
                          <a:latin typeface="Tahoma" pitchFamily="34" charset="0"/>
                          <a:cs typeface="Tahoma" pitchFamily="34" charset="0"/>
                        </a:rPr>
                        <a:t>             </a:t>
                      </a:r>
                    </a:p>
                  </a:txBody>
                  <a:tcPr horzOverflow="overflow">
                    <a:lnL>
                      <a:noFill/>
                    </a:lnL>
                    <a:lnR cap="flat">
                      <a:noFill/>
                    </a:lnR>
                    <a:lnT>
                      <a:noFill/>
                    </a:lnT>
                    <a:lnB cap="flat">
                      <a:noFill/>
                    </a:lnB>
                    <a:lnTlToBr>
                      <a:noFill/>
                    </a:lnTlToBr>
                    <a:lnBlToTr>
                      <a:noFill/>
                    </a:lnBlToTr>
                    <a:noFill/>
                  </a:tcPr>
                </a:tc>
              </a:tr>
            </a:tbl>
          </a:graphicData>
        </a:graphic>
      </p:graphicFrame>
      <p:pic>
        <p:nvPicPr>
          <p:cNvPr id="28679" name="Picture 7" descr="mail_d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950" y="1117600"/>
            <a:ext cx="1685925" cy="4400550"/>
          </a:xfrm>
          <a:prstGeom prst="rect">
            <a:avLst/>
          </a:prstGeom>
          <a:noFill/>
          <a:extLst>
            <a:ext uri="{909E8E84-426E-40DD-AFC4-6F175D3DCCD1}">
              <a14:hiddenFill xmlns:a14="http://schemas.microsoft.com/office/drawing/2010/main">
                <a:solidFill>
                  <a:srgbClr val="FFFFFF"/>
                </a:solidFill>
              </a14:hiddenFill>
            </a:ext>
          </a:extLst>
        </p:spPr>
      </p:pic>
      <p:pic>
        <p:nvPicPr>
          <p:cNvPr id="28681" name="Picture 9" descr="face">
            <a:hlinkClick r:id="rId5"/>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73850" y="5211763"/>
            <a:ext cx="333375" cy="27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478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4149080"/>
            <a:ext cx="7992888" cy="2088232"/>
          </a:xfrm>
          <a:solidFill>
            <a:srgbClr val="92D050"/>
          </a:solidFill>
          <a:ln w="76200">
            <a:solidFill>
              <a:srgbClr val="FFC000"/>
            </a:solidFill>
          </a:ln>
        </p:spPr>
        <p:txBody>
          <a:bodyPr>
            <a:normAutofit fontScale="92500" lnSpcReduction="10000"/>
          </a:bodyPr>
          <a:lstStyle/>
          <a:p>
            <a:pPr algn="ctr"/>
            <a:endParaRPr lang="es-AR" sz="2800" b="1" dirty="0" smtClean="0">
              <a:solidFill>
                <a:schemeClr val="tx1"/>
              </a:solidFill>
            </a:endParaRPr>
          </a:p>
          <a:p>
            <a:pPr algn="ctr"/>
            <a:r>
              <a:rPr lang="es-AR" sz="2800" b="1" dirty="0" smtClean="0">
                <a:solidFill>
                  <a:schemeClr val="tx1"/>
                </a:solidFill>
              </a:rPr>
              <a:t>Vinculación entre el trabajo de evaluación 2016 y la continuidad de las actividades </a:t>
            </a:r>
          </a:p>
          <a:p>
            <a:pPr algn="ctr"/>
            <a:r>
              <a:rPr lang="es-AR" sz="2800" b="1" dirty="0" smtClean="0">
                <a:solidFill>
                  <a:schemeClr val="tx1"/>
                </a:solidFill>
              </a:rPr>
              <a:t>de los CHB en el corriente año</a:t>
            </a:r>
          </a:p>
          <a:p>
            <a:pPr algn="ctr"/>
            <a:r>
              <a:rPr lang="es-AR" dirty="0" smtClean="0"/>
              <a:t> </a:t>
            </a:r>
          </a:p>
          <a:p>
            <a:pPr algn="ctr"/>
            <a:endParaRPr lang="es-AR" dirty="0"/>
          </a:p>
        </p:txBody>
      </p:sp>
    </p:spTree>
    <p:extLst>
      <p:ext uri="{BB962C8B-B14F-4D97-AF65-F5344CB8AC3E}">
        <p14:creationId xmlns:p14="http://schemas.microsoft.com/office/powerpoint/2010/main" val="1811310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268288" y="692150"/>
            <a:ext cx="7543800" cy="1314450"/>
          </a:xfrm>
          <a:ln w="57150">
            <a:solidFill>
              <a:srgbClr val="FF0000"/>
            </a:solidFill>
          </a:ln>
        </p:spPr>
        <p:txBody>
          <a:bodyPr rtlCol="0">
            <a:normAutofit/>
          </a:bodyPr>
          <a:lstStyle/>
          <a:p>
            <a:pPr fontAlgn="auto">
              <a:spcAft>
                <a:spcPts val="0"/>
              </a:spcAft>
              <a:defRPr/>
            </a:pPr>
            <a:r>
              <a:rPr lang="es-AR" dirty="0" smtClean="0">
                <a:solidFill>
                  <a:schemeClr val="tx1">
                    <a:lumMod val="85000"/>
                    <a:lumOff val="15000"/>
                  </a:schemeClr>
                </a:solidFill>
              </a:rPr>
              <a:t>Producción grupal 2016</a:t>
            </a:r>
            <a:endParaRPr lang="es-AR" dirty="0">
              <a:solidFill>
                <a:schemeClr val="tx1">
                  <a:lumMod val="85000"/>
                  <a:lumOff val="15000"/>
                </a:schemeClr>
              </a:solidFill>
            </a:endParaRPr>
          </a:p>
        </p:txBody>
      </p:sp>
      <p:pic>
        <p:nvPicPr>
          <p:cNvPr id="15362" name="Picture 2" descr="Resultado de imagen para imagen edificio OMS con agenda del desarrollo"/>
          <p:cNvPicPr>
            <a:picLocks noChangeAspect="1" noChangeArrowheads="1"/>
          </p:cNvPicPr>
          <p:nvPr/>
        </p:nvPicPr>
        <p:blipFill>
          <a:blip r:embed="rId2"/>
          <a:srcRect/>
          <a:stretch>
            <a:fillRect/>
          </a:stretch>
        </p:blipFill>
        <p:spPr bwMode="auto">
          <a:xfrm>
            <a:off x="3244850" y="2223095"/>
            <a:ext cx="5715000" cy="4086225"/>
          </a:xfrm>
          <a:prstGeom prst="rect">
            <a:avLst/>
          </a:prstGeom>
          <a:noFill/>
          <a:ln w="9525">
            <a:noFill/>
            <a:miter lim="800000"/>
            <a:headEnd/>
            <a:tailEnd/>
          </a:ln>
        </p:spPr>
      </p:pic>
      <p:pic>
        <p:nvPicPr>
          <p:cNvPr id="15364" name="Picture 2" descr="Resultado de imagen para imagen edificio OMS con agenda del desarrollo"/>
          <p:cNvPicPr>
            <a:picLocks noChangeAspect="1" noChangeArrowheads="1"/>
          </p:cNvPicPr>
          <p:nvPr/>
        </p:nvPicPr>
        <p:blipFill>
          <a:blip r:embed="rId3"/>
          <a:srcRect/>
          <a:stretch>
            <a:fillRect/>
          </a:stretch>
        </p:blipFill>
        <p:spPr bwMode="auto">
          <a:xfrm>
            <a:off x="395288" y="3140968"/>
            <a:ext cx="2447925" cy="2304255"/>
          </a:xfrm>
          <a:prstGeom prst="rect">
            <a:avLst/>
          </a:prstGeom>
          <a:noFill/>
          <a:ln w="9525">
            <a:noFill/>
            <a:miter lim="800000"/>
            <a:headEnd/>
            <a:tailEnd/>
          </a:ln>
        </p:spPr>
      </p:pic>
    </p:spTree>
    <p:extLst>
      <p:ext uri="{BB962C8B-B14F-4D97-AF65-F5344CB8AC3E}">
        <p14:creationId xmlns:p14="http://schemas.microsoft.com/office/powerpoint/2010/main" val="336109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arn(inVertical)">
                                      <p:cBhvr>
                                        <p:cTn id="7" dur="500"/>
                                        <p:tgtEl>
                                          <p:spTgt spid="15364"/>
                                        </p:tgtEl>
                                      </p:cBhvr>
                                    </p:animEffect>
                                  </p:childTnLst>
                                </p:cTn>
                              </p:par>
                              <p:par>
                                <p:cTn id="8" presetID="16" presetClass="entr" presetSubtype="21"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barn(inVertical)">
                                      <p:cBhvr>
                                        <p:cTn id="10"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571184" cy="1143000"/>
          </a:xfrm>
          <a:ln w="57150">
            <a:solidFill>
              <a:schemeClr val="tx2">
                <a:lumMod val="75000"/>
              </a:schemeClr>
            </a:solidFill>
          </a:ln>
        </p:spPr>
        <p:txBody>
          <a:bodyPr>
            <a:normAutofit fontScale="90000"/>
          </a:bodyPr>
          <a:lstStyle/>
          <a:p>
            <a:pPr algn="ctr"/>
            <a:r>
              <a:rPr lang="es-AR" dirty="0" smtClean="0"/>
              <a:t>Comités hospitalarios de bioética clínica</a:t>
            </a:r>
            <a:endParaRPr lang="es-AR" dirty="0"/>
          </a:p>
        </p:txBody>
      </p:sp>
      <p:sp>
        <p:nvSpPr>
          <p:cNvPr id="3" name="2 Marcador de contenido"/>
          <p:cNvSpPr>
            <a:spLocks noGrp="1"/>
          </p:cNvSpPr>
          <p:nvPr>
            <p:ph sz="half" idx="1"/>
          </p:nvPr>
        </p:nvSpPr>
        <p:spPr/>
        <p:txBody>
          <a:bodyPr>
            <a:normAutofit/>
          </a:bodyPr>
          <a:lstStyle/>
          <a:p>
            <a:r>
              <a:rPr lang="es-AR" dirty="0" smtClean="0"/>
              <a:t>Hospital Materno </a:t>
            </a:r>
            <a:r>
              <a:rPr lang="es-AR" dirty="0"/>
              <a:t>P</a:t>
            </a:r>
            <a:r>
              <a:rPr lang="es-AR" dirty="0" smtClean="0"/>
              <a:t>rovincial</a:t>
            </a:r>
            <a:endParaRPr lang="es-AR" dirty="0"/>
          </a:p>
        </p:txBody>
      </p:sp>
      <p:sp>
        <p:nvSpPr>
          <p:cNvPr id="4" name="3 Marcador de contenido"/>
          <p:cNvSpPr>
            <a:spLocks noGrp="1"/>
          </p:cNvSpPr>
          <p:nvPr>
            <p:ph sz="half" idx="2"/>
          </p:nvPr>
        </p:nvSpPr>
        <p:spPr>
          <a:xfrm>
            <a:off x="4178808" y="1600200"/>
            <a:ext cx="3849576" cy="4925144"/>
          </a:xfrm>
          <a:ln w="38100">
            <a:solidFill>
              <a:srgbClr val="FFC000"/>
            </a:solidFill>
          </a:ln>
        </p:spPr>
        <p:txBody>
          <a:bodyPr>
            <a:normAutofit/>
          </a:bodyPr>
          <a:lstStyle/>
          <a:p>
            <a:pPr marL="0" indent="0">
              <a:buNone/>
            </a:pPr>
            <a:r>
              <a:rPr lang="es-AR" dirty="0" smtClean="0"/>
              <a:t>Propuestas de gestión de residuos hospitalarios de la maternidad provincial  como aporte al problema de los residuos sólidos urbanos en el marco de la mejora del ambiente para las generaciones futuras</a:t>
            </a:r>
            <a:endParaRPr lang="es-AR" dirty="0"/>
          </a:p>
        </p:txBody>
      </p:sp>
      <p:sp>
        <p:nvSpPr>
          <p:cNvPr id="5" name="4 Flecha abajo"/>
          <p:cNvSpPr/>
          <p:nvPr/>
        </p:nvSpPr>
        <p:spPr>
          <a:xfrm>
            <a:off x="1979712" y="2708920"/>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67544" y="3645024"/>
            <a:ext cx="3600400" cy="1938992"/>
          </a:xfrm>
          <a:prstGeom prst="rect">
            <a:avLst/>
          </a:prstGeom>
          <a:noFill/>
          <a:ln w="28575">
            <a:solidFill>
              <a:schemeClr val="tx2">
                <a:lumMod val="75000"/>
              </a:schemeClr>
            </a:solidFill>
          </a:ln>
        </p:spPr>
        <p:txBody>
          <a:bodyPr wrap="square" rtlCol="0">
            <a:spAutoFit/>
          </a:bodyPr>
          <a:lstStyle/>
          <a:p>
            <a:r>
              <a:rPr lang="es-AR" sz="2400" dirty="0" smtClean="0"/>
              <a:t>Analizaron el tratamiento de la basura en Capital y su relación con los DDSS y objetivos post 2015</a:t>
            </a:r>
            <a:endParaRPr lang="es-AR" sz="2400" dirty="0"/>
          </a:p>
        </p:txBody>
      </p:sp>
      <p:sp>
        <p:nvSpPr>
          <p:cNvPr id="8" name="7 Flecha derecha"/>
          <p:cNvSpPr/>
          <p:nvPr/>
        </p:nvSpPr>
        <p:spPr>
          <a:xfrm>
            <a:off x="1709682" y="5733256"/>
            <a:ext cx="900100" cy="576064"/>
          </a:xfrm>
          <a:prstGeom prst="rightArrow">
            <a:avLst>
              <a:gd name="adj1" fmla="val 50000"/>
              <a:gd name="adj2" fmla="val 467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888847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571184" cy="1143000"/>
          </a:xfrm>
          <a:ln w="57150">
            <a:solidFill>
              <a:schemeClr val="tx2">
                <a:lumMod val="75000"/>
              </a:schemeClr>
            </a:solidFill>
          </a:ln>
        </p:spPr>
        <p:txBody>
          <a:bodyPr>
            <a:normAutofit fontScale="90000"/>
          </a:bodyPr>
          <a:lstStyle/>
          <a:p>
            <a:pPr algn="ctr"/>
            <a:r>
              <a:rPr lang="es-AR" dirty="0" smtClean="0"/>
              <a:t>Comités hospitalarios de bioética clínica</a:t>
            </a:r>
            <a:endParaRPr lang="es-AR" dirty="0"/>
          </a:p>
        </p:txBody>
      </p:sp>
      <p:sp>
        <p:nvSpPr>
          <p:cNvPr id="3" name="2 Marcador de contenido"/>
          <p:cNvSpPr>
            <a:spLocks noGrp="1"/>
          </p:cNvSpPr>
          <p:nvPr>
            <p:ph sz="half" idx="1"/>
          </p:nvPr>
        </p:nvSpPr>
        <p:spPr/>
        <p:txBody>
          <a:bodyPr>
            <a:normAutofit/>
          </a:bodyPr>
          <a:lstStyle/>
          <a:p>
            <a:r>
              <a:rPr lang="es-AR" dirty="0" smtClean="0"/>
              <a:t>Grupo </a:t>
            </a:r>
            <a:endParaRPr lang="es-AR" dirty="0"/>
          </a:p>
        </p:txBody>
      </p:sp>
      <p:sp>
        <p:nvSpPr>
          <p:cNvPr id="4" name="3 Marcador de contenido"/>
          <p:cNvSpPr>
            <a:spLocks noGrp="1"/>
          </p:cNvSpPr>
          <p:nvPr>
            <p:ph sz="half" idx="2"/>
          </p:nvPr>
        </p:nvSpPr>
        <p:spPr>
          <a:xfrm>
            <a:off x="4178808" y="1937588"/>
            <a:ext cx="3849576" cy="4299724"/>
          </a:xfrm>
          <a:ln w="38100">
            <a:solidFill>
              <a:srgbClr val="FFC000"/>
            </a:solidFill>
          </a:ln>
        </p:spPr>
        <p:txBody>
          <a:bodyPr>
            <a:normAutofit/>
          </a:bodyPr>
          <a:lstStyle/>
          <a:p>
            <a:pPr marL="0" indent="0">
              <a:buNone/>
            </a:pPr>
            <a:r>
              <a:rPr lang="es-AR" dirty="0" smtClean="0"/>
              <a:t>Acciones bioéticas a nivel educativo a realizar en el Día mundial del agua en el lugar de desempeño habitual de cada miembro del grupo de trabajo que presentó la propuesta</a:t>
            </a:r>
            <a:endParaRPr lang="es-AR" dirty="0"/>
          </a:p>
        </p:txBody>
      </p:sp>
      <p:sp>
        <p:nvSpPr>
          <p:cNvPr id="5" name="4 Flecha abajo"/>
          <p:cNvSpPr/>
          <p:nvPr/>
        </p:nvSpPr>
        <p:spPr>
          <a:xfrm>
            <a:off x="2005844" y="1916832"/>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67544" y="2852936"/>
            <a:ext cx="3600400" cy="3046988"/>
          </a:xfrm>
          <a:prstGeom prst="rect">
            <a:avLst/>
          </a:prstGeom>
          <a:noFill/>
          <a:ln w="28575">
            <a:solidFill>
              <a:schemeClr val="tx2">
                <a:lumMod val="75000"/>
              </a:schemeClr>
            </a:solidFill>
          </a:ln>
        </p:spPr>
        <p:txBody>
          <a:bodyPr wrap="square" rtlCol="0">
            <a:spAutoFit/>
          </a:bodyPr>
          <a:lstStyle/>
          <a:p>
            <a:r>
              <a:rPr lang="es-AR" sz="2400" dirty="0" smtClean="0"/>
              <a:t>La educación bioética para el desarrollo sostenible del agua en la comunidad. Informe de estrategias para la enseñanza. Ética del cuidado (Juniors </a:t>
            </a:r>
            <a:r>
              <a:rPr lang="es-AR" sz="2400" dirty="0" err="1" smtClean="0"/>
              <a:t>Archiment</a:t>
            </a:r>
            <a:r>
              <a:rPr lang="es-AR" sz="2400" dirty="0" smtClean="0"/>
              <a:t>)</a:t>
            </a:r>
            <a:endParaRPr lang="es-AR" sz="2400" dirty="0"/>
          </a:p>
        </p:txBody>
      </p:sp>
      <p:sp>
        <p:nvSpPr>
          <p:cNvPr id="8" name="7 Flecha derecha"/>
          <p:cNvSpPr/>
          <p:nvPr/>
        </p:nvSpPr>
        <p:spPr>
          <a:xfrm>
            <a:off x="1709682" y="6021288"/>
            <a:ext cx="900100" cy="576064"/>
          </a:xfrm>
          <a:prstGeom prst="rightArrow">
            <a:avLst>
              <a:gd name="adj1" fmla="val 50000"/>
              <a:gd name="adj2" fmla="val 467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523592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571184" cy="1143000"/>
          </a:xfrm>
          <a:ln w="57150">
            <a:solidFill>
              <a:schemeClr val="tx2">
                <a:lumMod val="75000"/>
              </a:schemeClr>
            </a:solidFill>
          </a:ln>
        </p:spPr>
        <p:txBody>
          <a:bodyPr>
            <a:normAutofit fontScale="90000"/>
          </a:bodyPr>
          <a:lstStyle/>
          <a:p>
            <a:pPr algn="ctr"/>
            <a:r>
              <a:rPr lang="es-AR" dirty="0" smtClean="0"/>
              <a:t>Comités hospitalarios de bioética clínica</a:t>
            </a:r>
            <a:endParaRPr lang="es-AR" dirty="0"/>
          </a:p>
        </p:txBody>
      </p:sp>
      <p:sp>
        <p:nvSpPr>
          <p:cNvPr id="3" name="2 Marcador de contenido"/>
          <p:cNvSpPr>
            <a:spLocks noGrp="1"/>
          </p:cNvSpPr>
          <p:nvPr>
            <p:ph sz="half" idx="1"/>
          </p:nvPr>
        </p:nvSpPr>
        <p:spPr/>
        <p:txBody>
          <a:bodyPr>
            <a:normAutofit fontScale="92500"/>
          </a:bodyPr>
          <a:lstStyle/>
          <a:p>
            <a:r>
              <a:rPr lang="es-AR" dirty="0" smtClean="0"/>
              <a:t>Hospital </a:t>
            </a:r>
            <a:r>
              <a:rPr lang="es-AR" dirty="0" err="1" smtClean="0"/>
              <a:t>Iturraspe</a:t>
            </a:r>
            <a:endParaRPr lang="es-AR" dirty="0" smtClean="0"/>
          </a:p>
          <a:p>
            <a:pPr marL="0" indent="0">
              <a:buNone/>
            </a:pPr>
            <a:r>
              <a:rPr lang="es-AR" dirty="0" smtClean="0"/>
              <a:t>San Francisco </a:t>
            </a:r>
            <a:endParaRPr lang="es-AR" dirty="0"/>
          </a:p>
        </p:txBody>
      </p:sp>
      <p:sp>
        <p:nvSpPr>
          <p:cNvPr id="4" name="3 Marcador de contenido"/>
          <p:cNvSpPr>
            <a:spLocks noGrp="1"/>
          </p:cNvSpPr>
          <p:nvPr>
            <p:ph sz="half" idx="2"/>
          </p:nvPr>
        </p:nvSpPr>
        <p:spPr>
          <a:xfrm>
            <a:off x="4178808" y="1937588"/>
            <a:ext cx="3849576" cy="4299724"/>
          </a:xfrm>
          <a:ln w="38100">
            <a:solidFill>
              <a:srgbClr val="FFC000"/>
            </a:solidFill>
          </a:ln>
        </p:spPr>
        <p:txBody>
          <a:bodyPr>
            <a:normAutofit fontScale="92500"/>
          </a:bodyPr>
          <a:lstStyle/>
          <a:p>
            <a:pPr marL="0" indent="0">
              <a:buNone/>
            </a:pPr>
            <a:r>
              <a:rPr lang="es-AR" dirty="0" smtClean="0"/>
              <a:t>Acciones bioéticas concretas en el corriente año como aporte al empoderamiento de las mujeres bajo programa. Difusión de la perspectiva de género en la comunidad hospitalaria.</a:t>
            </a:r>
            <a:endParaRPr lang="es-AR" dirty="0"/>
          </a:p>
        </p:txBody>
      </p:sp>
      <p:sp>
        <p:nvSpPr>
          <p:cNvPr id="5" name="4 Flecha abajo"/>
          <p:cNvSpPr/>
          <p:nvPr/>
        </p:nvSpPr>
        <p:spPr>
          <a:xfrm>
            <a:off x="2987824" y="2276872"/>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67544" y="3284984"/>
            <a:ext cx="3600400" cy="2677656"/>
          </a:xfrm>
          <a:prstGeom prst="rect">
            <a:avLst/>
          </a:prstGeom>
          <a:noFill/>
          <a:ln w="28575">
            <a:solidFill>
              <a:schemeClr val="tx2">
                <a:lumMod val="75000"/>
              </a:schemeClr>
            </a:solidFill>
          </a:ln>
        </p:spPr>
        <p:txBody>
          <a:bodyPr wrap="square" rtlCol="0">
            <a:spAutoFit/>
          </a:bodyPr>
          <a:lstStyle/>
          <a:p>
            <a:r>
              <a:rPr lang="es-AR" sz="2400" dirty="0" smtClean="0"/>
              <a:t>Igualdad de género y su relación con los programas vigentes a nivel provincial, en el área de maternidad responsable y violencia familiar</a:t>
            </a:r>
            <a:endParaRPr lang="es-AR" sz="2400" dirty="0"/>
          </a:p>
        </p:txBody>
      </p:sp>
      <p:sp>
        <p:nvSpPr>
          <p:cNvPr id="8" name="7 Flecha derecha"/>
          <p:cNvSpPr/>
          <p:nvPr/>
        </p:nvSpPr>
        <p:spPr>
          <a:xfrm>
            <a:off x="1709682" y="6021288"/>
            <a:ext cx="900100" cy="576064"/>
          </a:xfrm>
          <a:prstGeom prst="rightArrow">
            <a:avLst>
              <a:gd name="adj1" fmla="val 50000"/>
              <a:gd name="adj2" fmla="val 467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37177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571184" cy="1143000"/>
          </a:xfrm>
          <a:ln w="57150">
            <a:solidFill>
              <a:schemeClr val="tx2">
                <a:lumMod val="75000"/>
              </a:schemeClr>
            </a:solidFill>
          </a:ln>
        </p:spPr>
        <p:txBody>
          <a:bodyPr>
            <a:normAutofit fontScale="90000"/>
          </a:bodyPr>
          <a:lstStyle/>
          <a:p>
            <a:pPr algn="ctr"/>
            <a:r>
              <a:rPr lang="es-AR" dirty="0" smtClean="0"/>
              <a:t>Comités hospitalarios de bioética clínica</a:t>
            </a:r>
            <a:endParaRPr lang="es-AR" dirty="0"/>
          </a:p>
        </p:txBody>
      </p:sp>
      <p:sp>
        <p:nvSpPr>
          <p:cNvPr id="3" name="2 Marcador de contenido"/>
          <p:cNvSpPr>
            <a:spLocks noGrp="1"/>
          </p:cNvSpPr>
          <p:nvPr>
            <p:ph sz="half" idx="1"/>
          </p:nvPr>
        </p:nvSpPr>
        <p:spPr/>
        <p:txBody>
          <a:bodyPr>
            <a:normAutofit lnSpcReduction="10000"/>
          </a:bodyPr>
          <a:lstStyle/>
          <a:p>
            <a:r>
              <a:rPr lang="es-AR" dirty="0" smtClean="0"/>
              <a:t>Hospital Domingo Funes </a:t>
            </a:r>
            <a:endParaRPr lang="es-AR" dirty="0"/>
          </a:p>
        </p:txBody>
      </p:sp>
      <p:sp>
        <p:nvSpPr>
          <p:cNvPr id="4" name="3 Marcador de contenido"/>
          <p:cNvSpPr>
            <a:spLocks noGrp="1"/>
          </p:cNvSpPr>
          <p:nvPr>
            <p:ph sz="half" idx="2"/>
          </p:nvPr>
        </p:nvSpPr>
        <p:spPr>
          <a:xfrm>
            <a:off x="4178808" y="1937588"/>
            <a:ext cx="3849576" cy="4299724"/>
          </a:xfrm>
          <a:ln w="38100">
            <a:solidFill>
              <a:srgbClr val="FFC000"/>
            </a:solidFill>
          </a:ln>
        </p:spPr>
        <p:txBody>
          <a:bodyPr>
            <a:normAutofit lnSpcReduction="10000"/>
          </a:bodyPr>
          <a:lstStyle/>
          <a:p>
            <a:pPr marL="0" indent="0">
              <a:buNone/>
            </a:pPr>
            <a:r>
              <a:rPr lang="es-AR" dirty="0" smtClean="0"/>
              <a:t>Que harán para aportar en esta temática mediante acciones desde el CHB. Delimitar, diseñar y aplicación concretamente en uno de estos temas en el ámbito del hospital o el área de influencia </a:t>
            </a:r>
            <a:endParaRPr lang="es-AR" dirty="0"/>
          </a:p>
        </p:txBody>
      </p:sp>
      <p:sp>
        <p:nvSpPr>
          <p:cNvPr id="5" name="4 Flecha abajo"/>
          <p:cNvSpPr/>
          <p:nvPr/>
        </p:nvSpPr>
        <p:spPr>
          <a:xfrm>
            <a:off x="2005844" y="2348880"/>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67544" y="3212976"/>
            <a:ext cx="3600400" cy="2677656"/>
          </a:xfrm>
          <a:prstGeom prst="rect">
            <a:avLst/>
          </a:prstGeom>
          <a:noFill/>
          <a:ln w="28575">
            <a:solidFill>
              <a:schemeClr val="tx2">
                <a:lumMod val="75000"/>
              </a:schemeClr>
            </a:solidFill>
          </a:ln>
        </p:spPr>
        <p:txBody>
          <a:bodyPr wrap="square" rtlCol="0">
            <a:spAutoFit/>
          </a:bodyPr>
          <a:lstStyle/>
          <a:p>
            <a:r>
              <a:rPr lang="es-AR" sz="2400" dirty="0" smtClean="0"/>
              <a:t>Medio ambiente, prevención, responsabilidad individual y social, cuidado del agua, saneamiento, impacto de la ley de bosques</a:t>
            </a:r>
            <a:endParaRPr lang="es-AR" sz="2400" dirty="0"/>
          </a:p>
        </p:txBody>
      </p:sp>
      <p:sp>
        <p:nvSpPr>
          <p:cNvPr id="8" name="7 Flecha derecha"/>
          <p:cNvSpPr/>
          <p:nvPr/>
        </p:nvSpPr>
        <p:spPr>
          <a:xfrm>
            <a:off x="1709682" y="6021288"/>
            <a:ext cx="900100" cy="576064"/>
          </a:xfrm>
          <a:prstGeom prst="rightArrow">
            <a:avLst>
              <a:gd name="adj1" fmla="val 50000"/>
              <a:gd name="adj2" fmla="val 467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371778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571184" cy="1143000"/>
          </a:xfrm>
          <a:ln w="57150">
            <a:solidFill>
              <a:schemeClr val="tx2">
                <a:lumMod val="75000"/>
              </a:schemeClr>
            </a:solidFill>
          </a:ln>
        </p:spPr>
        <p:txBody>
          <a:bodyPr>
            <a:normAutofit fontScale="90000"/>
          </a:bodyPr>
          <a:lstStyle/>
          <a:p>
            <a:pPr algn="ctr"/>
            <a:r>
              <a:rPr lang="es-AR" dirty="0" smtClean="0"/>
              <a:t>Comités hospitalarios de bioética clínica</a:t>
            </a:r>
            <a:endParaRPr lang="es-AR" dirty="0"/>
          </a:p>
        </p:txBody>
      </p:sp>
      <p:sp>
        <p:nvSpPr>
          <p:cNvPr id="3" name="2 Marcador de contenido"/>
          <p:cNvSpPr>
            <a:spLocks noGrp="1"/>
          </p:cNvSpPr>
          <p:nvPr>
            <p:ph sz="half" idx="1"/>
          </p:nvPr>
        </p:nvSpPr>
        <p:spPr/>
        <p:txBody>
          <a:bodyPr>
            <a:normAutofit fontScale="92500" lnSpcReduction="10000"/>
          </a:bodyPr>
          <a:lstStyle/>
          <a:p>
            <a:r>
              <a:rPr lang="es-AR" dirty="0" smtClean="0"/>
              <a:t>Hospital Pediátrico del Niño Jesús</a:t>
            </a:r>
            <a:endParaRPr lang="es-AR" dirty="0"/>
          </a:p>
        </p:txBody>
      </p:sp>
      <p:sp>
        <p:nvSpPr>
          <p:cNvPr id="4" name="3 Marcador de contenido"/>
          <p:cNvSpPr>
            <a:spLocks noGrp="1"/>
          </p:cNvSpPr>
          <p:nvPr>
            <p:ph sz="half" idx="2"/>
          </p:nvPr>
        </p:nvSpPr>
        <p:spPr>
          <a:xfrm>
            <a:off x="4178808" y="1937588"/>
            <a:ext cx="3849576" cy="4299724"/>
          </a:xfrm>
          <a:ln w="38100">
            <a:solidFill>
              <a:srgbClr val="FFC000"/>
            </a:solidFill>
          </a:ln>
        </p:spPr>
        <p:txBody>
          <a:bodyPr>
            <a:normAutofit fontScale="92500" lnSpcReduction="10000"/>
          </a:bodyPr>
          <a:lstStyle/>
          <a:p>
            <a:pPr marL="0" indent="0">
              <a:buNone/>
            </a:pPr>
            <a:r>
              <a:rPr lang="es-AR" dirty="0" smtClean="0"/>
              <a:t>A partir del caso testigo, que acciones podrían llevarse a cabo en la institución? Educativas? De análisis </a:t>
            </a:r>
            <a:r>
              <a:rPr lang="es-AR" dirty="0"/>
              <a:t>e</a:t>
            </a:r>
            <a:r>
              <a:rPr lang="es-AR" dirty="0" smtClean="0"/>
              <a:t>pidemiológico, de concientización, de implementación de procedimientos relacionados con el tema? </a:t>
            </a:r>
            <a:endParaRPr lang="es-AR" dirty="0"/>
          </a:p>
        </p:txBody>
      </p:sp>
      <p:sp>
        <p:nvSpPr>
          <p:cNvPr id="5" name="4 Flecha abajo"/>
          <p:cNvSpPr/>
          <p:nvPr/>
        </p:nvSpPr>
        <p:spPr>
          <a:xfrm>
            <a:off x="2005844" y="2708920"/>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67544" y="3759423"/>
            <a:ext cx="3600400" cy="2308324"/>
          </a:xfrm>
          <a:prstGeom prst="rect">
            <a:avLst/>
          </a:prstGeom>
          <a:noFill/>
          <a:ln w="28575">
            <a:solidFill>
              <a:schemeClr val="tx2">
                <a:lumMod val="75000"/>
              </a:schemeClr>
            </a:solidFill>
          </a:ln>
        </p:spPr>
        <p:txBody>
          <a:bodyPr wrap="square" rtlCol="0">
            <a:spAutoFit/>
          </a:bodyPr>
          <a:lstStyle/>
          <a:p>
            <a:r>
              <a:rPr lang="es-AR" sz="2400" dirty="0" smtClean="0"/>
              <a:t>Sociedad y determinantes sociales.</a:t>
            </a:r>
          </a:p>
          <a:p>
            <a:r>
              <a:rPr lang="es-AR" sz="2400" dirty="0" smtClean="0"/>
              <a:t>La situación de las adicciones en jóvenes embarazadas y niños. Análisis de un caso</a:t>
            </a:r>
            <a:endParaRPr lang="es-AR" sz="2400" dirty="0"/>
          </a:p>
        </p:txBody>
      </p:sp>
      <p:sp>
        <p:nvSpPr>
          <p:cNvPr id="8" name="7 Flecha derecha"/>
          <p:cNvSpPr/>
          <p:nvPr/>
        </p:nvSpPr>
        <p:spPr>
          <a:xfrm>
            <a:off x="1709682" y="6021288"/>
            <a:ext cx="900100" cy="576064"/>
          </a:xfrm>
          <a:prstGeom prst="rightArrow">
            <a:avLst>
              <a:gd name="adj1" fmla="val 50000"/>
              <a:gd name="adj2" fmla="val 467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371778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571184" cy="1143000"/>
          </a:xfrm>
          <a:ln w="57150">
            <a:solidFill>
              <a:schemeClr val="tx2">
                <a:lumMod val="75000"/>
              </a:schemeClr>
            </a:solidFill>
          </a:ln>
        </p:spPr>
        <p:txBody>
          <a:bodyPr>
            <a:normAutofit fontScale="90000"/>
          </a:bodyPr>
          <a:lstStyle/>
          <a:p>
            <a:pPr algn="ctr"/>
            <a:r>
              <a:rPr lang="es-AR" dirty="0" smtClean="0"/>
              <a:t>Comités hospitalarios de bioética clínica</a:t>
            </a:r>
            <a:endParaRPr lang="es-AR" dirty="0"/>
          </a:p>
        </p:txBody>
      </p:sp>
      <p:sp>
        <p:nvSpPr>
          <p:cNvPr id="3" name="2 Marcador de contenido"/>
          <p:cNvSpPr>
            <a:spLocks noGrp="1"/>
          </p:cNvSpPr>
          <p:nvPr>
            <p:ph sz="half" idx="1"/>
          </p:nvPr>
        </p:nvSpPr>
        <p:spPr/>
        <p:txBody>
          <a:bodyPr>
            <a:normAutofit lnSpcReduction="10000"/>
          </a:bodyPr>
          <a:lstStyle/>
          <a:p>
            <a:r>
              <a:rPr lang="es-AR" dirty="0" smtClean="0"/>
              <a:t>Hospital Misericordia</a:t>
            </a:r>
            <a:endParaRPr lang="es-AR" dirty="0"/>
          </a:p>
        </p:txBody>
      </p:sp>
      <p:sp>
        <p:nvSpPr>
          <p:cNvPr id="4" name="3 Marcador de contenido"/>
          <p:cNvSpPr>
            <a:spLocks noGrp="1"/>
          </p:cNvSpPr>
          <p:nvPr>
            <p:ph sz="half" idx="2"/>
          </p:nvPr>
        </p:nvSpPr>
        <p:spPr>
          <a:xfrm>
            <a:off x="4178808" y="1937588"/>
            <a:ext cx="3849576" cy="4299724"/>
          </a:xfrm>
          <a:ln w="38100">
            <a:solidFill>
              <a:srgbClr val="FFC000"/>
            </a:solidFill>
          </a:ln>
        </p:spPr>
        <p:txBody>
          <a:bodyPr>
            <a:normAutofit lnSpcReduction="10000"/>
          </a:bodyPr>
          <a:lstStyle/>
          <a:p>
            <a:pPr marL="0" indent="0">
              <a:buNone/>
            </a:pPr>
            <a:r>
              <a:rPr lang="es-AR" dirty="0" smtClean="0"/>
              <a:t>Que harán para aportar en esta temática mediante acciones desde el CHB. Delimitar, diseñar y aplicación concreta en el ámbito del hospital (parques y áreas verdes circundantes)</a:t>
            </a:r>
            <a:endParaRPr lang="es-AR" dirty="0"/>
          </a:p>
        </p:txBody>
      </p:sp>
      <p:sp>
        <p:nvSpPr>
          <p:cNvPr id="5" name="4 Flecha abajo"/>
          <p:cNvSpPr/>
          <p:nvPr/>
        </p:nvSpPr>
        <p:spPr>
          <a:xfrm>
            <a:off x="1979712" y="2647109"/>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67544" y="4182179"/>
            <a:ext cx="3600400" cy="830997"/>
          </a:xfrm>
          <a:prstGeom prst="rect">
            <a:avLst/>
          </a:prstGeom>
          <a:noFill/>
          <a:ln w="28575">
            <a:solidFill>
              <a:schemeClr val="tx2">
                <a:lumMod val="75000"/>
              </a:schemeClr>
            </a:solidFill>
          </a:ln>
        </p:spPr>
        <p:txBody>
          <a:bodyPr wrap="square" rtlCol="0">
            <a:spAutoFit/>
          </a:bodyPr>
          <a:lstStyle/>
          <a:p>
            <a:r>
              <a:rPr lang="es-AR" sz="2400" dirty="0" smtClean="0"/>
              <a:t>Medio ambiente, y naturaleza</a:t>
            </a:r>
            <a:endParaRPr lang="es-AR" sz="2400" dirty="0"/>
          </a:p>
        </p:txBody>
      </p:sp>
      <p:sp>
        <p:nvSpPr>
          <p:cNvPr id="8" name="7 Flecha derecha"/>
          <p:cNvSpPr/>
          <p:nvPr/>
        </p:nvSpPr>
        <p:spPr>
          <a:xfrm>
            <a:off x="1691426" y="5353806"/>
            <a:ext cx="900100" cy="576064"/>
          </a:xfrm>
          <a:prstGeom prst="rightArrow">
            <a:avLst>
              <a:gd name="adj1" fmla="val 50000"/>
              <a:gd name="adj2" fmla="val 467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063633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Hospital san roque</a:t>
            </a:r>
            <a:endParaRPr lang="es-AR" dirty="0"/>
          </a:p>
        </p:txBody>
      </p:sp>
      <p:sp>
        <p:nvSpPr>
          <p:cNvPr id="3" name="2 Marcador de contenido"/>
          <p:cNvSpPr>
            <a:spLocks noGrp="1"/>
          </p:cNvSpPr>
          <p:nvPr>
            <p:ph sz="half" idx="1"/>
          </p:nvPr>
        </p:nvSpPr>
        <p:spPr/>
        <p:txBody>
          <a:bodyPr>
            <a:normAutofit lnSpcReduction="10000"/>
          </a:bodyPr>
          <a:lstStyle/>
          <a:p>
            <a:r>
              <a:rPr lang="es-AR" i="1" dirty="0">
                <a:solidFill>
                  <a:schemeClr val="bg2">
                    <a:lumMod val="50000"/>
                  </a:schemeClr>
                </a:solidFill>
              </a:rPr>
              <a:t>C</a:t>
            </a:r>
            <a:r>
              <a:rPr lang="es-AR" i="1" dirty="0" smtClean="0">
                <a:solidFill>
                  <a:schemeClr val="bg2">
                    <a:lumMod val="50000"/>
                  </a:schemeClr>
                </a:solidFill>
              </a:rPr>
              <a:t>aso</a:t>
            </a:r>
            <a:endParaRPr lang="es-AR" i="1" dirty="0">
              <a:solidFill>
                <a:schemeClr val="bg2">
                  <a:lumMod val="50000"/>
                </a:schemeClr>
              </a:solidFill>
            </a:endParaRPr>
          </a:p>
        </p:txBody>
      </p:sp>
      <p:sp>
        <p:nvSpPr>
          <p:cNvPr id="4" name="3 Marcador de contenido"/>
          <p:cNvSpPr>
            <a:spLocks noGrp="1"/>
          </p:cNvSpPr>
          <p:nvPr>
            <p:ph sz="half" idx="2"/>
          </p:nvPr>
        </p:nvSpPr>
        <p:spPr>
          <a:ln w="38100">
            <a:solidFill>
              <a:srgbClr val="00B050"/>
            </a:solidFill>
          </a:ln>
        </p:spPr>
        <p:txBody>
          <a:bodyPr>
            <a:normAutofit lnSpcReduction="10000"/>
          </a:bodyPr>
          <a:lstStyle/>
          <a:p>
            <a:pPr marL="0" indent="0">
              <a:buNone/>
            </a:pPr>
            <a:r>
              <a:rPr lang="es-AR" dirty="0"/>
              <a:t>D</a:t>
            </a:r>
            <a:r>
              <a:rPr lang="es-AR" dirty="0" smtClean="0"/>
              <a:t>irigidas a la institución y que se transforman en acciones educativas para disminuir la desigualdad del contexto, que permitiría en el caso concreto viabilizar el ejercicio de la autonomía</a:t>
            </a:r>
            <a:endParaRPr lang="es-AR" dirty="0"/>
          </a:p>
        </p:txBody>
      </p:sp>
      <p:sp>
        <p:nvSpPr>
          <p:cNvPr id="5" name="4 Flecha abajo"/>
          <p:cNvSpPr/>
          <p:nvPr/>
        </p:nvSpPr>
        <p:spPr>
          <a:xfrm>
            <a:off x="1698068" y="2348880"/>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611560" y="3501008"/>
            <a:ext cx="3240360" cy="1938992"/>
          </a:xfrm>
          <a:prstGeom prst="rect">
            <a:avLst/>
          </a:prstGeom>
          <a:noFill/>
          <a:ln w="38100">
            <a:solidFill>
              <a:schemeClr val="accent4">
                <a:lumMod val="75000"/>
              </a:schemeClr>
            </a:solidFill>
          </a:ln>
        </p:spPr>
        <p:txBody>
          <a:bodyPr wrap="square" rtlCol="0">
            <a:spAutoFit/>
          </a:bodyPr>
          <a:lstStyle/>
          <a:p>
            <a:r>
              <a:rPr lang="es-AR" sz="2400" b="1" i="1" dirty="0" smtClean="0">
                <a:solidFill>
                  <a:srgbClr val="00B050"/>
                </a:solidFill>
              </a:rPr>
              <a:t>RECOMENDACIONES</a:t>
            </a:r>
            <a:endParaRPr lang="es-AR" sz="2400" dirty="0"/>
          </a:p>
          <a:p>
            <a:endParaRPr lang="es-AR" sz="2400" dirty="0" smtClean="0"/>
          </a:p>
          <a:p>
            <a:r>
              <a:rPr lang="es-AR" sz="2400" dirty="0" smtClean="0"/>
              <a:t>Dirigidas a la madre: respetar su autonomía</a:t>
            </a:r>
            <a:endParaRPr lang="es-AR" sz="2400" dirty="0"/>
          </a:p>
        </p:txBody>
      </p:sp>
    </p:spTree>
    <p:extLst>
      <p:ext uri="{BB962C8B-B14F-4D97-AF65-F5344CB8AC3E}">
        <p14:creationId xmlns:p14="http://schemas.microsoft.com/office/powerpoint/2010/main" val="2173700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5389098" y="1143000"/>
            <a:ext cx="3429000" cy="4518248"/>
          </a:xfrm>
        </p:spPr>
        <p:txBody>
          <a:bodyPr>
            <a:normAutofit/>
          </a:bodyPr>
          <a:lstStyle/>
          <a:p>
            <a:r>
              <a:rPr lang="es-AR" sz="4800" dirty="0" smtClean="0">
                <a:solidFill>
                  <a:srgbClr val="0070C0"/>
                </a:solidFill>
              </a:rPr>
              <a:t>Análisis de casos.</a:t>
            </a:r>
            <a:br>
              <a:rPr lang="es-AR" sz="4800" dirty="0" smtClean="0">
                <a:solidFill>
                  <a:srgbClr val="0070C0"/>
                </a:solidFill>
              </a:rPr>
            </a:br>
            <a:r>
              <a:rPr lang="es-AR" sz="4800" dirty="0" smtClean="0">
                <a:solidFill>
                  <a:srgbClr val="0070C0"/>
                </a:solidFill>
              </a:rPr>
              <a:t>Debate bioético</a:t>
            </a:r>
            <a:br>
              <a:rPr lang="es-AR" sz="4800" dirty="0" smtClean="0">
                <a:solidFill>
                  <a:srgbClr val="0070C0"/>
                </a:solidFill>
              </a:rPr>
            </a:br>
            <a:endParaRPr lang="es-AR" sz="4800" dirty="0">
              <a:solidFill>
                <a:srgbClr val="0070C0"/>
              </a:solidFill>
            </a:endParaRPr>
          </a:p>
        </p:txBody>
      </p:sp>
      <p:pic>
        <p:nvPicPr>
          <p:cNvPr id="9" name="Picture 1032" descr="pediatria"/>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5987" r="15987"/>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985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8219256" cy="1143000"/>
          </a:xfrm>
          <a:solidFill>
            <a:srgbClr val="92D050"/>
          </a:solidFill>
        </p:spPr>
        <p:txBody>
          <a:bodyPr>
            <a:normAutofit fontScale="90000"/>
          </a:bodyPr>
          <a:lstStyle/>
          <a:p>
            <a:r>
              <a:rPr lang="es-AR" dirty="0" smtClean="0"/>
              <a:t>Metodología de la sesión clínica</a:t>
            </a:r>
            <a:endParaRPr lang="es-AR" dirty="0"/>
          </a:p>
        </p:txBody>
      </p:sp>
      <p:sp>
        <p:nvSpPr>
          <p:cNvPr id="3" name="2 Marcador de contenido"/>
          <p:cNvSpPr>
            <a:spLocks noGrp="1"/>
          </p:cNvSpPr>
          <p:nvPr>
            <p:ph idx="1"/>
          </p:nvPr>
        </p:nvSpPr>
        <p:spPr>
          <a:xfrm>
            <a:off x="457200" y="2039064"/>
            <a:ext cx="7239000" cy="4558288"/>
          </a:xfrm>
          <a:ln w="57150">
            <a:solidFill>
              <a:schemeClr val="accent1"/>
            </a:solidFill>
          </a:ln>
        </p:spPr>
        <p:txBody>
          <a:bodyPr>
            <a:normAutofit fontScale="77500" lnSpcReduction="20000"/>
          </a:bodyPr>
          <a:lstStyle/>
          <a:p>
            <a:pPr>
              <a:lnSpc>
                <a:spcPct val="80000"/>
              </a:lnSpc>
            </a:pPr>
            <a:r>
              <a:rPr lang="es-ES_tradnl" altLang="es-AR" sz="2800" b="1" dirty="0"/>
              <a:t>Momento 1</a:t>
            </a:r>
            <a:r>
              <a:rPr lang="es-ES_tradnl" altLang="es-AR" sz="2800" dirty="0"/>
              <a:t>:  Presentación del Caso.</a:t>
            </a:r>
          </a:p>
          <a:p>
            <a:pPr>
              <a:lnSpc>
                <a:spcPct val="80000"/>
              </a:lnSpc>
              <a:buFont typeface="Wingdings" pitchFamily="2" charset="2"/>
              <a:buNone/>
            </a:pPr>
            <a:endParaRPr lang="es-ES_tradnl" altLang="es-AR" sz="2800" dirty="0"/>
          </a:p>
          <a:p>
            <a:pPr>
              <a:lnSpc>
                <a:spcPct val="80000"/>
              </a:lnSpc>
            </a:pPr>
            <a:r>
              <a:rPr lang="es-ES_tradnl" altLang="es-AR" sz="2800" b="1" dirty="0"/>
              <a:t>Momento 2:</a:t>
            </a:r>
            <a:r>
              <a:rPr lang="es-ES_tradnl" altLang="es-AR" sz="2800" dirty="0"/>
              <a:t>  Ronda de preguntas de los asistentes sobre los posibles interrogantes clínicos que puedan emerger de la lectura del caso.</a:t>
            </a:r>
          </a:p>
          <a:p>
            <a:pPr>
              <a:lnSpc>
                <a:spcPct val="80000"/>
              </a:lnSpc>
            </a:pPr>
            <a:endParaRPr lang="es-ES_tradnl" altLang="es-AR" sz="2800" dirty="0"/>
          </a:p>
          <a:p>
            <a:pPr>
              <a:lnSpc>
                <a:spcPct val="80000"/>
              </a:lnSpc>
            </a:pPr>
            <a:r>
              <a:rPr lang="es-ES_tradnl" altLang="es-AR" sz="2800" b="1" dirty="0"/>
              <a:t>Momento 3:</a:t>
            </a:r>
            <a:r>
              <a:rPr lang="es-ES_tradnl" altLang="es-AR" sz="2800" dirty="0"/>
              <a:t>  Enunciado de los problemas éticos por parte de los asistentes. Se diseña una lista de problemas. </a:t>
            </a:r>
          </a:p>
          <a:p>
            <a:pPr>
              <a:lnSpc>
                <a:spcPct val="80000"/>
              </a:lnSpc>
            </a:pPr>
            <a:endParaRPr lang="es-ES_tradnl" altLang="es-AR" sz="2800" dirty="0"/>
          </a:p>
          <a:p>
            <a:pPr>
              <a:lnSpc>
                <a:spcPct val="80000"/>
              </a:lnSpc>
            </a:pPr>
            <a:r>
              <a:rPr lang="es-ES_tradnl" altLang="es-AR" sz="2800" b="1" dirty="0"/>
              <a:t>Momento 4:</a:t>
            </a:r>
            <a:r>
              <a:rPr lang="es-ES_tradnl" altLang="es-AR" sz="2800" dirty="0"/>
              <a:t> El Comité de Bioética plantea cuál es el problema sobre el que se discutió en su reunión.</a:t>
            </a:r>
          </a:p>
          <a:p>
            <a:pPr>
              <a:lnSpc>
                <a:spcPct val="80000"/>
              </a:lnSpc>
            </a:pPr>
            <a:endParaRPr lang="es-ES_tradnl" altLang="es-AR" sz="2800" dirty="0"/>
          </a:p>
          <a:p>
            <a:pPr>
              <a:lnSpc>
                <a:spcPct val="80000"/>
              </a:lnSpc>
            </a:pPr>
            <a:r>
              <a:rPr lang="es-ES_tradnl" altLang="es-AR" sz="2800" b="1" dirty="0"/>
              <a:t>Momento 5:</a:t>
            </a:r>
            <a:r>
              <a:rPr lang="es-ES_tradnl" altLang="es-AR" sz="2800" dirty="0"/>
              <a:t> El Comité de Bioética presenta su propia discusión sobre el problema ético y cierra la sesión con su recomendación y la fundamentación correspondiente</a:t>
            </a:r>
            <a:endParaRPr lang="es-AR" dirty="0"/>
          </a:p>
        </p:txBody>
      </p:sp>
    </p:spTree>
    <p:extLst>
      <p:ext uri="{BB962C8B-B14F-4D97-AF65-F5344CB8AC3E}">
        <p14:creationId xmlns:p14="http://schemas.microsoft.com/office/powerpoint/2010/main" val="4266471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s-ES_tradnl" altLang="es-AR" sz="2500">
                <a:solidFill>
                  <a:schemeClr val="tx1"/>
                </a:solidFill>
              </a:rPr>
              <a:t>CÓMO SE PRESENTA UN CASO EN BIOÉTICA</a:t>
            </a:r>
          </a:p>
        </p:txBody>
      </p:sp>
      <p:sp>
        <p:nvSpPr>
          <p:cNvPr id="65539" name="Rectangle 3"/>
          <p:cNvSpPr>
            <a:spLocks noGrp="1" noChangeArrowheads="1"/>
          </p:cNvSpPr>
          <p:nvPr>
            <p:ph type="body" idx="1"/>
          </p:nvPr>
        </p:nvSpPr>
        <p:spPr>
          <a:ln w="57150">
            <a:solidFill>
              <a:schemeClr val="accent1"/>
            </a:solidFill>
          </a:ln>
        </p:spPr>
        <p:txBody>
          <a:bodyPr/>
          <a:lstStyle/>
          <a:p>
            <a:pPr>
              <a:buClr>
                <a:schemeClr val="tx1"/>
              </a:buClr>
              <a:buFont typeface="Wingdings" pitchFamily="2" charset="2"/>
              <a:buChar char="ü"/>
            </a:pPr>
            <a:r>
              <a:rPr lang="es-ES_tradnl" altLang="es-AR" sz="2900" dirty="0"/>
              <a:t>Se emplea la narración, con un lenguaje comprensible. Esto permite cambiar el eje del relato del equipo asistencial y desde la perspectiva de la enfermedad, a la del paciente. En él, la enfermedad constituye un episodio en la historia de su vida.</a:t>
            </a:r>
          </a:p>
          <a:p>
            <a:pPr>
              <a:buClr>
                <a:schemeClr val="tx1"/>
              </a:buClr>
              <a:buFont typeface="Wingdings" pitchFamily="2" charset="2"/>
              <a:buChar char="ü"/>
            </a:pPr>
            <a:r>
              <a:rPr lang="es-ES_tradnl" altLang="es-AR" sz="2900" dirty="0"/>
              <a:t> Se comienza por la vida del paciente y sus antecedentes y no desde el hospital y los profesionales.</a:t>
            </a:r>
          </a:p>
        </p:txBody>
      </p:sp>
    </p:spTree>
    <p:extLst>
      <p:ext uri="{BB962C8B-B14F-4D97-AF65-F5344CB8AC3E}">
        <p14:creationId xmlns:p14="http://schemas.microsoft.com/office/powerpoint/2010/main" val="1851925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fontScale="90000"/>
          </a:bodyPr>
          <a:lstStyle/>
          <a:p>
            <a:pPr algn="ctr"/>
            <a:r>
              <a:rPr lang="es-ES_tradnl" altLang="es-AR" sz="3800" b="1">
                <a:solidFill>
                  <a:srgbClr val="9F112F"/>
                </a:solidFill>
              </a:rPr>
              <a:t>PAUTAS PARA EL DEBATE</a:t>
            </a:r>
            <a:r>
              <a:rPr lang="es-ES" altLang="es-AR" sz="3800">
                <a:solidFill>
                  <a:schemeClr val="tx1"/>
                </a:solidFill>
              </a:rPr>
              <a:t/>
            </a:r>
            <a:br>
              <a:rPr lang="es-ES" altLang="es-AR" sz="3800">
                <a:solidFill>
                  <a:schemeClr val="tx1"/>
                </a:solidFill>
              </a:rPr>
            </a:br>
            <a:endParaRPr lang="es-ES_tradnl" altLang="es-AR" sz="3800">
              <a:solidFill>
                <a:schemeClr val="tx1"/>
              </a:solidFill>
            </a:endParaRPr>
          </a:p>
        </p:txBody>
      </p:sp>
      <p:sp>
        <p:nvSpPr>
          <p:cNvPr id="64515" name="Rectangle 3"/>
          <p:cNvSpPr>
            <a:spLocks noGrp="1" noChangeArrowheads="1"/>
          </p:cNvSpPr>
          <p:nvPr>
            <p:ph type="body" idx="1"/>
          </p:nvPr>
        </p:nvSpPr>
        <p:spPr>
          <a:ln w="57150">
            <a:solidFill>
              <a:srgbClr val="00B050"/>
            </a:solidFill>
          </a:ln>
        </p:spPr>
        <p:txBody>
          <a:bodyPr>
            <a:normAutofit lnSpcReduction="10000"/>
          </a:bodyPr>
          <a:lstStyle/>
          <a:p>
            <a:pPr>
              <a:lnSpc>
                <a:spcPct val="80000"/>
              </a:lnSpc>
            </a:pPr>
            <a:r>
              <a:rPr lang="es-ES_tradnl" altLang="es-AR" sz="2100" dirty="0"/>
              <a:t> </a:t>
            </a:r>
            <a:r>
              <a:rPr lang="es-ES_tradnl" altLang="es-AR" sz="2400" b="1" i="1" dirty="0">
                <a:solidFill>
                  <a:schemeClr val="accent2"/>
                </a:solidFill>
                <a:latin typeface="Calibri" pitchFamily="34" charset="0"/>
              </a:rPr>
              <a:t>Todos pueden participar y dar sus opiniones. (democracia)</a:t>
            </a:r>
          </a:p>
          <a:p>
            <a:pPr>
              <a:lnSpc>
                <a:spcPct val="80000"/>
              </a:lnSpc>
              <a:buFont typeface="Wingdings" pitchFamily="2" charset="2"/>
              <a:buNone/>
            </a:pPr>
            <a:endParaRPr lang="es-ES_tradnl" altLang="es-AR" sz="2400" b="1" i="1" dirty="0">
              <a:solidFill>
                <a:schemeClr val="accent2"/>
              </a:solidFill>
              <a:latin typeface="Calibri" pitchFamily="34" charset="0"/>
            </a:endParaRPr>
          </a:p>
          <a:p>
            <a:pPr>
              <a:lnSpc>
                <a:spcPct val="80000"/>
              </a:lnSpc>
            </a:pPr>
            <a:r>
              <a:rPr lang="es-ES_tradnl" altLang="es-AR" sz="2400" b="1" i="1" dirty="0">
                <a:solidFill>
                  <a:schemeClr val="accent2"/>
                </a:solidFill>
                <a:latin typeface="Calibri" pitchFamily="34" charset="0"/>
              </a:rPr>
              <a:t> Se debe respetar la exposición de cada uno. (no interrumpir a los demás)</a:t>
            </a:r>
          </a:p>
          <a:p>
            <a:pPr>
              <a:lnSpc>
                <a:spcPct val="80000"/>
              </a:lnSpc>
            </a:pPr>
            <a:endParaRPr lang="es-ES_tradnl" altLang="es-AR" sz="2400" b="1" i="1" dirty="0">
              <a:solidFill>
                <a:schemeClr val="accent2"/>
              </a:solidFill>
              <a:latin typeface="Calibri" pitchFamily="34" charset="0"/>
            </a:endParaRPr>
          </a:p>
          <a:p>
            <a:pPr>
              <a:lnSpc>
                <a:spcPct val="80000"/>
              </a:lnSpc>
            </a:pPr>
            <a:r>
              <a:rPr lang="es-ES_tradnl" altLang="es-AR" sz="2400" b="1" i="1" dirty="0">
                <a:solidFill>
                  <a:schemeClr val="accent2"/>
                </a:solidFill>
                <a:latin typeface="Calibri" pitchFamily="34" charset="0"/>
              </a:rPr>
              <a:t> Cualquier proposición puede ser introducida al debate, </a:t>
            </a:r>
          </a:p>
          <a:p>
            <a:pPr>
              <a:lnSpc>
                <a:spcPct val="80000"/>
              </a:lnSpc>
              <a:buFont typeface="Wingdings" pitchFamily="2" charset="2"/>
              <a:buNone/>
            </a:pPr>
            <a:r>
              <a:rPr lang="es-ES_tradnl" altLang="es-AR" sz="2400" b="1" i="1" dirty="0">
                <a:solidFill>
                  <a:schemeClr val="accent2"/>
                </a:solidFill>
                <a:latin typeface="Calibri" pitchFamily="34" charset="0"/>
              </a:rPr>
              <a:t>	pero la misma debe ser argumentada. (no hay censura)</a:t>
            </a:r>
          </a:p>
          <a:p>
            <a:pPr>
              <a:lnSpc>
                <a:spcPct val="80000"/>
              </a:lnSpc>
            </a:pPr>
            <a:endParaRPr lang="es-ES_tradnl" altLang="es-AR" sz="2400" b="1" i="1" dirty="0">
              <a:solidFill>
                <a:schemeClr val="accent2"/>
              </a:solidFill>
              <a:latin typeface="Calibri" pitchFamily="34" charset="0"/>
            </a:endParaRPr>
          </a:p>
          <a:p>
            <a:pPr>
              <a:lnSpc>
                <a:spcPct val="80000"/>
              </a:lnSpc>
            </a:pPr>
            <a:r>
              <a:rPr lang="es-ES_tradnl" altLang="es-AR" sz="2400" b="1" i="1" dirty="0">
                <a:solidFill>
                  <a:schemeClr val="accent2"/>
                </a:solidFill>
                <a:latin typeface="Calibri" pitchFamily="34" charset="0"/>
              </a:rPr>
              <a:t> Toda afirmación es susceptible de ser cuestionada. (no hay dogmas) </a:t>
            </a:r>
          </a:p>
          <a:p>
            <a:pPr>
              <a:lnSpc>
                <a:spcPct val="80000"/>
              </a:lnSpc>
            </a:pPr>
            <a:endParaRPr lang="es-ES_tradnl" altLang="es-AR" sz="2400" b="1" i="1" dirty="0">
              <a:solidFill>
                <a:schemeClr val="accent2"/>
              </a:solidFill>
              <a:latin typeface="Calibri" pitchFamily="34" charset="0"/>
            </a:endParaRPr>
          </a:p>
          <a:p>
            <a:pPr>
              <a:lnSpc>
                <a:spcPct val="80000"/>
              </a:lnSpc>
            </a:pPr>
            <a:r>
              <a:rPr lang="es-ES_tradnl" altLang="es-AR" sz="2400" b="1" i="1" dirty="0">
                <a:solidFill>
                  <a:schemeClr val="accent2"/>
                </a:solidFill>
                <a:effectLst>
                  <a:outerShdw blurRad="38100" dist="38100" dir="2700000" algn="tl">
                    <a:srgbClr val="C0C0C0"/>
                  </a:outerShdw>
                </a:effectLst>
                <a:latin typeface="Calibri" pitchFamily="34" charset="0"/>
              </a:rPr>
              <a:t>A todo pregúntese porqué.</a:t>
            </a:r>
            <a:endParaRPr lang="es-ES" altLang="es-AR" sz="2400" b="1" i="1" dirty="0">
              <a:solidFill>
                <a:schemeClr val="accent2"/>
              </a:solidFill>
              <a:latin typeface="Calibri" pitchFamily="34" charset="0"/>
            </a:endParaRPr>
          </a:p>
          <a:p>
            <a:pPr>
              <a:lnSpc>
                <a:spcPct val="80000"/>
              </a:lnSpc>
            </a:pPr>
            <a:endParaRPr lang="es-ES_tradnl" altLang="es-AR" sz="2400" b="1" i="1" dirty="0">
              <a:latin typeface="Calibri" pitchFamily="34" charset="0"/>
            </a:endParaRPr>
          </a:p>
        </p:txBody>
      </p:sp>
    </p:spTree>
    <p:extLst>
      <p:ext uri="{BB962C8B-B14F-4D97-AF65-F5344CB8AC3E}">
        <p14:creationId xmlns:p14="http://schemas.microsoft.com/office/powerpoint/2010/main" val="2411769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28600" y="228600"/>
            <a:ext cx="8228013" cy="5909310"/>
          </a:xfrm>
          <a:prstGeom prst="rect">
            <a:avLst/>
          </a:prstGeom>
          <a:noFill/>
          <a:ln w="57150">
            <a:solidFill>
              <a:srgbClr val="00B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190500">
              <a:defRPr>
                <a:solidFill>
                  <a:schemeClr val="tx1"/>
                </a:solidFill>
                <a:latin typeface="Arial" charset="0"/>
              </a:defRPr>
            </a:lvl2pPr>
            <a:lvl3pPr marL="1346200" indent="-342900">
              <a:defRPr>
                <a:solidFill>
                  <a:schemeClr val="tx1"/>
                </a:solidFill>
                <a:latin typeface="Arial" charset="0"/>
              </a:defRPr>
            </a:lvl3pPr>
            <a:lvl4pPr marL="1879600" indent="-342900">
              <a:defRPr>
                <a:solidFill>
                  <a:schemeClr val="tx1"/>
                </a:solidFill>
                <a:latin typeface="Arial" charset="0"/>
              </a:defRPr>
            </a:lvl4pPr>
            <a:lvl5pPr marL="2413000" indent="-342900">
              <a:defRPr>
                <a:solidFill>
                  <a:schemeClr val="tx1"/>
                </a:solidFill>
                <a:latin typeface="Arial" charset="0"/>
              </a:defRPr>
            </a:lvl5pPr>
            <a:lvl6pPr marL="2870200" indent="-342900" fontAlgn="base">
              <a:spcBef>
                <a:spcPct val="0"/>
              </a:spcBef>
              <a:spcAft>
                <a:spcPct val="0"/>
              </a:spcAft>
              <a:defRPr>
                <a:solidFill>
                  <a:schemeClr val="tx1"/>
                </a:solidFill>
                <a:latin typeface="Arial" charset="0"/>
              </a:defRPr>
            </a:lvl6pPr>
            <a:lvl7pPr marL="3327400" indent="-342900" fontAlgn="base">
              <a:spcBef>
                <a:spcPct val="0"/>
              </a:spcBef>
              <a:spcAft>
                <a:spcPct val="0"/>
              </a:spcAft>
              <a:defRPr>
                <a:solidFill>
                  <a:schemeClr val="tx1"/>
                </a:solidFill>
                <a:latin typeface="Arial" charset="0"/>
              </a:defRPr>
            </a:lvl7pPr>
            <a:lvl8pPr marL="3784600" indent="-342900" fontAlgn="base">
              <a:spcBef>
                <a:spcPct val="0"/>
              </a:spcBef>
              <a:spcAft>
                <a:spcPct val="0"/>
              </a:spcAft>
              <a:defRPr>
                <a:solidFill>
                  <a:schemeClr val="tx1"/>
                </a:solidFill>
                <a:latin typeface="Arial" charset="0"/>
              </a:defRPr>
            </a:lvl8pPr>
            <a:lvl9pPr marL="4241800" indent="-342900" fontAlgn="base">
              <a:spcBef>
                <a:spcPct val="0"/>
              </a:spcBef>
              <a:spcAft>
                <a:spcPct val="0"/>
              </a:spcAft>
              <a:defRPr>
                <a:solidFill>
                  <a:schemeClr val="tx1"/>
                </a:solidFill>
                <a:latin typeface="Arial" charset="0"/>
              </a:defRPr>
            </a:lvl9pPr>
          </a:lstStyle>
          <a:p>
            <a:pPr lvl="1"/>
            <a:r>
              <a:rPr lang="es-ES_tradnl" altLang="es-AR" sz="2400" b="1" dirty="0" smtClean="0">
                <a:solidFill>
                  <a:schemeClr val="accent2"/>
                </a:solidFill>
                <a:effectLst>
                  <a:outerShdw blurRad="38100" dist="38100" dir="2700000" algn="tl">
                    <a:srgbClr val="C0C0C0"/>
                  </a:outerShdw>
                </a:effectLst>
                <a:latin typeface="Book Antiqua" pitchFamily="18" charset="0"/>
              </a:rPr>
              <a:t>Reglas </a:t>
            </a:r>
            <a:r>
              <a:rPr lang="es-ES_tradnl" altLang="es-AR" sz="2400" b="1" dirty="0">
                <a:solidFill>
                  <a:schemeClr val="accent2"/>
                </a:solidFill>
                <a:effectLst>
                  <a:outerShdw blurRad="38100" dist="38100" dir="2700000" algn="tl">
                    <a:srgbClr val="C0C0C0"/>
                  </a:outerShdw>
                </a:effectLst>
                <a:latin typeface="Book Antiqua" pitchFamily="18" charset="0"/>
              </a:rPr>
              <a:t>que facilitan la comunicación :</a:t>
            </a:r>
          </a:p>
          <a:p>
            <a:pPr lvl="1"/>
            <a:endParaRPr lang="es-ES_tradnl" altLang="es-AR" sz="2400" b="1" i="1" dirty="0">
              <a:solidFill>
                <a:schemeClr val="accent2"/>
              </a:solidFill>
              <a:effectLst>
                <a:outerShdw blurRad="38100" dist="38100" dir="2700000" algn="tl">
                  <a:srgbClr val="C0C0C0"/>
                </a:outerShdw>
              </a:effectLst>
              <a:latin typeface="Book Antiqua" pitchFamily="18" charset="0"/>
            </a:endParaRPr>
          </a:p>
          <a:p>
            <a:pPr lvl="1"/>
            <a:r>
              <a:rPr lang="es-ES_tradnl" altLang="es-AR" sz="2200" b="1" i="1" dirty="0">
                <a:solidFill>
                  <a:schemeClr val="accent2"/>
                </a:solidFill>
                <a:effectLst>
                  <a:outerShdw blurRad="38100" dist="38100" dir="2700000" algn="tl">
                    <a:srgbClr val="C0C0C0"/>
                  </a:outerShdw>
                </a:effectLst>
                <a:latin typeface="Book Antiqua" pitchFamily="18" charset="0"/>
              </a:rPr>
              <a:t>* </a:t>
            </a:r>
            <a:r>
              <a:rPr lang="es-ES_tradnl" altLang="es-AR" sz="2200" b="1" dirty="0">
                <a:solidFill>
                  <a:schemeClr val="accent2"/>
                </a:solidFill>
                <a:effectLst>
                  <a:outerShdw blurRad="38100" dist="38100" dir="2700000" algn="tl">
                    <a:srgbClr val="C0C0C0"/>
                  </a:outerShdw>
                </a:effectLst>
                <a:latin typeface="Book Antiqua" pitchFamily="18" charset="0"/>
              </a:rPr>
              <a:t>Cada participantes puede expresar sus deseos, necesidades y puntos de vista sin ningún tipo de prejuicios.</a:t>
            </a:r>
          </a:p>
          <a:p>
            <a:pPr lvl="1"/>
            <a:endParaRPr lang="es-ES_tradnl" altLang="es-AR" sz="2200" b="1" dirty="0">
              <a:solidFill>
                <a:schemeClr val="accent2"/>
              </a:solidFill>
              <a:effectLst>
                <a:outerShdw blurRad="38100" dist="38100" dir="2700000" algn="tl">
                  <a:srgbClr val="C0C0C0"/>
                </a:outerShdw>
              </a:effectLst>
              <a:latin typeface="Book Antiqua" pitchFamily="18" charset="0"/>
            </a:endParaRPr>
          </a:p>
          <a:p>
            <a:pPr lvl="1"/>
            <a:r>
              <a:rPr lang="es-ES_tradnl" altLang="es-AR" sz="2200" b="1" dirty="0">
                <a:solidFill>
                  <a:schemeClr val="accent2"/>
                </a:solidFill>
                <a:effectLst>
                  <a:outerShdw blurRad="38100" dist="38100" dir="2700000" algn="tl">
                    <a:srgbClr val="C0C0C0"/>
                  </a:outerShdw>
                </a:effectLst>
                <a:latin typeface="Book Antiqua" pitchFamily="18" charset="0"/>
              </a:rPr>
              <a:t>* Evite dispersarse en temas derivados. Los relatos de experiencias deben tratar de limitarse a aquellas que enriquezcan la discusión.    </a:t>
            </a:r>
          </a:p>
          <a:p>
            <a:pPr lvl="1"/>
            <a:endParaRPr lang="es-ES_tradnl" altLang="es-AR" sz="2200" b="1" dirty="0">
              <a:solidFill>
                <a:schemeClr val="accent2"/>
              </a:solidFill>
              <a:effectLst>
                <a:outerShdw blurRad="38100" dist="38100" dir="2700000" algn="tl">
                  <a:srgbClr val="C0C0C0"/>
                </a:outerShdw>
              </a:effectLst>
              <a:latin typeface="Book Antiqua" pitchFamily="18" charset="0"/>
            </a:endParaRPr>
          </a:p>
          <a:p>
            <a:pPr lvl="1"/>
            <a:r>
              <a:rPr lang="es-ES_tradnl" altLang="es-AR" sz="2200" b="1" dirty="0">
                <a:solidFill>
                  <a:schemeClr val="accent2"/>
                </a:solidFill>
                <a:effectLst>
                  <a:outerShdw blurRad="38100" dist="38100" dir="2700000" algn="tl">
                    <a:srgbClr val="C0C0C0"/>
                  </a:outerShdw>
                </a:effectLst>
                <a:latin typeface="Book Antiqua" pitchFamily="18" charset="0"/>
              </a:rPr>
              <a:t>* Intente encontrar puntos de acuerdo con los demás.</a:t>
            </a:r>
            <a:r>
              <a:rPr lang="es-ES_tradnl" altLang="es-AR" sz="2200" b="1" u="sng" dirty="0">
                <a:solidFill>
                  <a:schemeClr val="accent2"/>
                </a:solidFill>
                <a:effectLst>
                  <a:outerShdw blurRad="38100" dist="38100" dir="2700000" algn="tl">
                    <a:srgbClr val="C0C0C0"/>
                  </a:outerShdw>
                </a:effectLst>
                <a:latin typeface="Book Antiqua" pitchFamily="18" charset="0"/>
              </a:rPr>
              <a:t>  </a:t>
            </a:r>
            <a:endParaRPr lang="es-ES_tradnl" altLang="es-AR" sz="2200" b="1" dirty="0">
              <a:solidFill>
                <a:schemeClr val="accent2"/>
              </a:solidFill>
              <a:effectLst>
                <a:outerShdw blurRad="38100" dist="38100" dir="2700000" algn="tl">
                  <a:srgbClr val="C0C0C0"/>
                </a:outerShdw>
              </a:effectLst>
              <a:latin typeface="Book Antiqua" pitchFamily="18" charset="0"/>
            </a:endParaRPr>
          </a:p>
          <a:p>
            <a:pPr lvl="1"/>
            <a:endParaRPr lang="es-ES_tradnl" altLang="es-AR" sz="2200" b="1" dirty="0">
              <a:solidFill>
                <a:schemeClr val="accent2"/>
              </a:solidFill>
              <a:effectLst>
                <a:outerShdw blurRad="38100" dist="38100" dir="2700000" algn="tl">
                  <a:srgbClr val="C0C0C0"/>
                </a:outerShdw>
              </a:effectLst>
              <a:latin typeface="Book Antiqua" pitchFamily="18" charset="0"/>
            </a:endParaRPr>
          </a:p>
          <a:p>
            <a:pPr lvl="1"/>
            <a:r>
              <a:rPr lang="es-ES_tradnl" altLang="es-AR" sz="2200" b="1" dirty="0">
                <a:solidFill>
                  <a:schemeClr val="accent2"/>
                </a:solidFill>
                <a:effectLst>
                  <a:outerShdw blurRad="38100" dist="38100" dir="2700000" algn="tl">
                    <a:srgbClr val="C0C0C0"/>
                  </a:outerShdw>
                </a:effectLst>
                <a:latin typeface="Book Antiqua" pitchFamily="18" charset="0"/>
              </a:rPr>
              <a:t>* El grupo debe tratar de llegar a un consenso. De otro modo presentará dos mociones, (en la presentación del caso) </a:t>
            </a:r>
          </a:p>
          <a:p>
            <a:pPr lvl="1"/>
            <a:r>
              <a:rPr lang="es-ES_tradnl" altLang="es-AR" sz="2200" b="1" dirty="0">
                <a:solidFill>
                  <a:schemeClr val="accent2"/>
                </a:solidFill>
                <a:effectLst>
                  <a:outerShdw blurRad="38100" dist="38100" dir="2700000" algn="tl">
                    <a:srgbClr val="C0C0C0"/>
                  </a:outerShdw>
                </a:effectLst>
                <a:latin typeface="Book Antiqua" pitchFamily="18" charset="0"/>
              </a:rPr>
              <a:t>	</a:t>
            </a:r>
          </a:p>
          <a:p>
            <a:pPr lvl="1">
              <a:buFontTx/>
              <a:buChar char="•"/>
            </a:pPr>
            <a:r>
              <a:rPr lang="es-ES_tradnl" altLang="es-AR" sz="2200" b="1" dirty="0">
                <a:solidFill>
                  <a:schemeClr val="accent2"/>
                </a:solidFill>
                <a:effectLst>
                  <a:outerShdw blurRad="38100" dist="38100" dir="2700000" algn="tl">
                    <a:srgbClr val="C0C0C0"/>
                  </a:outerShdw>
                </a:effectLst>
                <a:latin typeface="Book Antiqua" pitchFamily="18" charset="0"/>
              </a:rPr>
              <a:t>A continuación inicie el </a:t>
            </a:r>
            <a:r>
              <a:rPr lang="es-ES_tradnl" altLang="es-AR" sz="2200" b="1" u="sng" dirty="0">
                <a:solidFill>
                  <a:schemeClr val="accent2"/>
                </a:solidFill>
                <a:effectLst>
                  <a:outerShdw blurRad="38100" dist="38100" dir="2700000" algn="tl">
                    <a:srgbClr val="C0C0C0"/>
                  </a:outerShdw>
                </a:effectLst>
                <a:latin typeface="Book Antiqua" pitchFamily="18" charset="0"/>
              </a:rPr>
              <a:t>análisis y discusión del caso</a:t>
            </a:r>
            <a:r>
              <a:rPr lang="es-ES_tradnl" altLang="es-AR" sz="2200" b="1" dirty="0">
                <a:solidFill>
                  <a:schemeClr val="accent2"/>
                </a:solidFill>
                <a:effectLst>
                  <a:outerShdw blurRad="38100" dist="38100" dir="2700000" algn="tl">
                    <a:srgbClr val="C0C0C0"/>
                  </a:outerShdw>
                </a:effectLst>
                <a:latin typeface="Book Antiqua" pitchFamily="18" charset="0"/>
              </a:rPr>
              <a:t> de acuerdo a las siguientes  consignas. </a:t>
            </a:r>
          </a:p>
          <a:p>
            <a:pPr lvl="1"/>
            <a:endParaRPr lang="es-ES_tradnl" altLang="es-AR" sz="2200" b="1" dirty="0">
              <a:solidFill>
                <a:schemeClr val="accent2"/>
              </a:solidFill>
              <a:effectLst>
                <a:outerShdw blurRad="38100" dist="38100" dir="2700000" algn="tl">
                  <a:srgbClr val="C0C0C0"/>
                </a:outerShdw>
              </a:effectLst>
              <a:latin typeface="Book Antiqua" pitchFamily="18" charset="0"/>
            </a:endParaRPr>
          </a:p>
        </p:txBody>
      </p:sp>
    </p:spTree>
    <p:extLst>
      <p:ext uri="{BB962C8B-B14F-4D97-AF65-F5344CB8AC3E}">
        <p14:creationId xmlns:p14="http://schemas.microsoft.com/office/powerpoint/2010/main" val="1740135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51520" y="289935"/>
            <a:ext cx="8153400" cy="637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endParaRPr lang="es-ES" altLang="es-AR" sz="2000" dirty="0">
              <a:solidFill>
                <a:srgbClr val="800000"/>
              </a:solidFill>
              <a:latin typeface="Tahoma" pitchFamily="34" charset="0"/>
            </a:endParaRPr>
          </a:p>
          <a:p>
            <a:pPr eaLnBrk="0" hangingPunct="0"/>
            <a:r>
              <a:rPr lang="es-ES" altLang="es-AR" sz="2000" b="1" dirty="0">
                <a:solidFill>
                  <a:srgbClr val="800000"/>
                </a:solidFill>
                <a:effectLst>
                  <a:outerShdw blurRad="38100" dist="38100" dir="2700000" algn="tl">
                    <a:srgbClr val="C0C0C0"/>
                  </a:outerShdw>
                </a:effectLst>
                <a:latin typeface="Tahoma" pitchFamily="34" charset="0"/>
              </a:rPr>
              <a:t>* </a:t>
            </a:r>
            <a:r>
              <a:rPr lang="es-ES" altLang="es-AR" sz="2000" b="1" i="1" dirty="0">
                <a:solidFill>
                  <a:srgbClr val="800000"/>
                </a:solidFill>
                <a:effectLst>
                  <a:outerShdw blurRad="38100" dist="38100" dir="2700000" algn="tl">
                    <a:srgbClr val="C0C0C0"/>
                  </a:outerShdw>
                </a:effectLst>
                <a:latin typeface="Tahoma" pitchFamily="34" charset="0"/>
              </a:rPr>
              <a:t>Haga un resumen de los hechos, 	</a:t>
            </a:r>
            <a:endParaRPr lang="es-ES" altLang="es-AR" sz="2000" b="1" dirty="0">
              <a:solidFill>
                <a:srgbClr val="800000"/>
              </a:solidFill>
              <a:effectLst>
                <a:outerShdw blurRad="38100" dist="38100" dir="2700000" algn="tl">
                  <a:srgbClr val="C0C0C0"/>
                </a:outerShdw>
              </a:effectLst>
              <a:latin typeface="Tahoma" pitchFamily="34" charset="0"/>
            </a:endParaRP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Análisis Operativo</a:t>
            </a:r>
            <a:r>
              <a:rPr lang="es-AR" altLang="es-AR" b="1" dirty="0">
                <a:solidFill>
                  <a:srgbClr val="CC3300"/>
                </a:solidFill>
                <a:effectLst>
                  <a:outerShdw blurRad="38100" dist="38100" dir="2700000" algn="tl">
                    <a:srgbClr val="C0C0C0"/>
                  </a:outerShdw>
                </a:effectLst>
                <a:latin typeface="Tahoma" pitchFamily="34" charset="0"/>
              </a:rPr>
              <a:t> (el caso, los hechos)</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 Construya un relato con estos datos, </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La narrativa</a:t>
            </a:r>
            <a:r>
              <a:rPr lang="es-AR" altLang="es-AR" b="1" dirty="0">
                <a:solidFill>
                  <a:srgbClr val="CC3300"/>
                </a:solidFill>
                <a:effectLst>
                  <a:outerShdw blurRad="38100" dist="38100" dir="2700000" algn="tl">
                    <a:srgbClr val="C0C0C0"/>
                  </a:outerShdw>
                </a:effectLst>
                <a:latin typeface="Tahoma" pitchFamily="34" charset="0"/>
              </a:rPr>
              <a:t>, (la biografía)</a:t>
            </a:r>
            <a:r>
              <a:rPr lang="es-ES" altLang="es-AR" b="1" dirty="0">
                <a:solidFill>
                  <a:srgbClr val="800000"/>
                </a:solidFill>
                <a:effectLst>
                  <a:outerShdw blurRad="38100" dist="38100" dir="2700000" algn="tl">
                    <a:srgbClr val="C0C0C0"/>
                  </a:outerShdw>
                </a:effectLst>
                <a:latin typeface="Tahoma" pitchFamily="34" charset="0"/>
              </a:rPr>
              <a:t>	</a:t>
            </a:r>
            <a:endParaRPr lang="es-ES" altLang="es-AR" sz="2000" b="1" dirty="0">
              <a:solidFill>
                <a:srgbClr val="800000"/>
              </a:solidFill>
              <a:effectLst>
                <a:outerShdw blurRad="38100" dist="38100" dir="2700000" algn="tl">
                  <a:srgbClr val="C0C0C0"/>
                </a:outerShdw>
              </a:effectLst>
              <a:latin typeface="Tahoma" pitchFamily="34" charset="0"/>
            </a:endParaRP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*Establezca los problemas detectados</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Diagnóstico de problemas</a:t>
            </a:r>
            <a:r>
              <a:rPr lang="es-ES" altLang="es-AR" sz="2000" b="1" dirty="0">
                <a:solidFill>
                  <a:srgbClr val="800000"/>
                </a:solidFill>
                <a:effectLst>
                  <a:outerShdw blurRad="38100" dist="38100" dir="2700000" algn="tl">
                    <a:srgbClr val="C0C0C0"/>
                  </a:outerShdw>
                </a:effectLst>
                <a:latin typeface="Tahoma" pitchFamily="34" charset="0"/>
              </a:rPr>
              <a:t> 	</a:t>
            </a:r>
            <a:r>
              <a:rPr lang="es-ES_tradnl" altLang="es-AR" sz="2000" b="1" dirty="0">
                <a:effectLst>
                  <a:outerShdw blurRad="38100" dist="38100" dir="2700000" algn="tl">
                    <a:srgbClr val="C0C0C0"/>
                  </a:outerShdw>
                </a:effectLst>
                <a:latin typeface="Tahoma" pitchFamily="34" charset="0"/>
              </a:rPr>
              <a:t>     </a:t>
            </a:r>
          </a:p>
          <a:p>
            <a:pPr eaLnBrk="0" hangingPunct="0"/>
            <a:r>
              <a:rPr lang="es-ES" altLang="es-AR" sz="2000" b="1" dirty="0">
                <a:solidFill>
                  <a:srgbClr val="800000"/>
                </a:solidFill>
                <a:effectLst>
                  <a:outerShdw blurRad="38100" dist="38100" dir="2700000" algn="tl">
                    <a:srgbClr val="C0C0C0"/>
                  </a:outerShdw>
                </a:effectLst>
                <a:latin typeface="Tahoma" pitchFamily="34" charset="0"/>
              </a:rPr>
              <a:t>*</a:t>
            </a:r>
            <a:r>
              <a:rPr lang="es-ES" altLang="es-AR" sz="2000" b="1" i="1" dirty="0">
                <a:solidFill>
                  <a:srgbClr val="800000"/>
                </a:solidFill>
                <a:effectLst>
                  <a:outerShdw blurRad="38100" dist="38100" dir="2700000" algn="tl">
                    <a:srgbClr val="C0C0C0"/>
                  </a:outerShdw>
                </a:effectLst>
                <a:latin typeface="Tahoma" pitchFamily="34" charset="0"/>
              </a:rPr>
              <a:t>Tome los problemas Éticos y haga un listado con ellos.</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Diagnóstico y priorización de problemas	</a:t>
            </a:r>
            <a:endParaRPr lang="es-ES" altLang="es-AR" sz="2000" b="1" dirty="0">
              <a:solidFill>
                <a:srgbClr val="800000"/>
              </a:solidFill>
              <a:effectLst>
                <a:outerShdw blurRad="38100" dist="38100" dir="2700000" algn="tl">
                  <a:srgbClr val="C0C0C0"/>
                </a:outerShdw>
              </a:effectLst>
              <a:latin typeface="Tahoma" pitchFamily="34" charset="0"/>
            </a:endParaRP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 Detecte los intereses en juego y quienes los 	 	representan, </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Análisis estratégico. La teorización del problema.</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*Identifique qué valores y principios se encuentran </a:t>
            </a: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comprometidos en los problemas seleccionados.</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Modelo de los principios.</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*Establezca los cursos de acción posible.</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La hipótesis de solución y la propuesta práctica. </a:t>
            </a:r>
          </a:p>
          <a:p>
            <a:pPr eaLnBrk="0" hangingPunct="0"/>
            <a:r>
              <a:rPr lang="es-ES" altLang="es-AR" b="1" dirty="0">
                <a:solidFill>
                  <a:srgbClr val="CC3300"/>
                </a:solidFill>
                <a:effectLst>
                  <a:outerShdw blurRad="38100" dist="38100" dir="2700000" algn="tl">
                    <a:srgbClr val="C0C0C0"/>
                  </a:outerShdw>
                </a:effectLst>
                <a:latin typeface="Tahoma" pitchFamily="34" charset="0"/>
              </a:rPr>
              <a:t>	El plan de acción</a:t>
            </a:r>
            <a:r>
              <a:rPr lang="es-ES" altLang="es-AR" sz="2000" b="1" dirty="0">
                <a:solidFill>
                  <a:srgbClr val="800000"/>
                </a:solidFill>
                <a:effectLst>
                  <a:outerShdw blurRad="38100" dist="38100" dir="2700000" algn="tl">
                    <a:srgbClr val="C0C0C0"/>
                  </a:outerShdw>
                </a:effectLst>
                <a:latin typeface="Tahoma" pitchFamily="34" charset="0"/>
              </a:rPr>
              <a:t>	</a:t>
            </a:r>
          </a:p>
          <a:p>
            <a:pPr eaLnBrk="0" hangingPunct="0"/>
            <a:r>
              <a:rPr lang="es-ES" altLang="es-AR" sz="2000" b="1" i="1" dirty="0">
                <a:solidFill>
                  <a:srgbClr val="800000"/>
                </a:solidFill>
                <a:effectLst>
                  <a:outerShdw blurRad="38100" dist="38100" dir="2700000" algn="tl">
                    <a:srgbClr val="C0C0C0"/>
                  </a:outerShdw>
                </a:effectLst>
                <a:latin typeface="Tahoma" pitchFamily="34" charset="0"/>
              </a:rPr>
              <a:t>*Elija uno de ellos. Justifique y argumente su decisión</a:t>
            </a:r>
            <a:r>
              <a:rPr lang="es-ES" altLang="es-AR" sz="2000" b="1" dirty="0">
                <a:solidFill>
                  <a:srgbClr val="800000"/>
                </a:solidFill>
                <a:effectLst>
                  <a:outerShdw blurRad="38100" dist="38100" dir="2700000" algn="tl">
                    <a:srgbClr val="C0C0C0"/>
                  </a:outerShdw>
                </a:effectLst>
                <a:latin typeface="Tahoma" pitchFamily="34" charset="0"/>
              </a:rPr>
              <a:t>.</a:t>
            </a:r>
          </a:p>
          <a:p>
            <a:pPr eaLnBrk="0" hangingPunct="0"/>
            <a:r>
              <a:rPr lang="es-ES" altLang="es-AR" b="1" dirty="0">
                <a:solidFill>
                  <a:srgbClr val="CC3300"/>
                </a:solidFill>
                <a:effectLst>
                  <a:outerShdw blurRad="38100" dist="38100" dir="2700000" algn="tl">
                    <a:srgbClr val="C0C0C0"/>
                  </a:outerShdw>
                </a:effectLst>
                <a:latin typeface="Tahoma" pitchFamily="34" charset="0"/>
                <a:sym typeface="Symbol" pitchFamily="18" charset="2"/>
              </a:rPr>
              <a:t>	</a:t>
            </a:r>
            <a:r>
              <a:rPr lang="es-ES" altLang="es-AR" b="1" dirty="0">
                <a:solidFill>
                  <a:srgbClr val="CC3300"/>
                </a:solidFill>
                <a:effectLst>
                  <a:outerShdw blurRad="38100" dist="38100" dir="2700000" algn="tl">
                    <a:srgbClr val="C0C0C0"/>
                  </a:outerShdw>
                </a:effectLst>
                <a:latin typeface="Tahoma" pitchFamily="34" charset="0"/>
              </a:rPr>
              <a:t> La definición de la responsabilidad</a:t>
            </a:r>
            <a:endParaRPr lang="es-ES" altLang="es-AR" sz="1600" b="1" dirty="0">
              <a:solidFill>
                <a:srgbClr val="800000"/>
              </a:solidFill>
              <a:effectLst>
                <a:outerShdw blurRad="38100" dist="38100" dir="2700000" algn="tl">
                  <a:srgbClr val="C0C0C0"/>
                </a:outerShdw>
              </a:effectLst>
              <a:latin typeface="Tahoma" pitchFamily="34" charset="0"/>
            </a:endParaRPr>
          </a:p>
          <a:p>
            <a:pPr eaLnBrk="0" hangingPunct="0"/>
            <a:endParaRPr lang="es-ES_tradnl" altLang="es-AR" sz="2000" b="1" dirty="0">
              <a:effectLst>
                <a:outerShdw blurRad="38100" dist="38100" dir="2700000" algn="tl">
                  <a:srgbClr val="C0C0C0"/>
                </a:outerShdw>
              </a:effectLst>
              <a:latin typeface="Tahoma" pitchFamily="34" charset="0"/>
            </a:endParaRPr>
          </a:p>
        </p:txBody>
      </p:sp>
      <p:sp>
        <p:nvSpPr>
          <p:cNvPr id="2" name="1 Rectángulo"/>
          <p:cNvSpPr/>
          <p:nvPr/>
        </p:nvSpPr>
        <p:spPr>
          <a:xfrm>
            <a:off x="6660232" y="548680"/>
            <a:ext cx="2304256" cy="172819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a:solidFill>
                  <a:schemeClr val="tx1"/>
                </a:solidFill>
              </a:rPr>
              <a:t>R</a:t>
            </a:r>
            <a:r>
              <a:rPr lang="es-AR" sz="3200" b="1" dirty="0" smtClean="0">
                <a:solidFill>
                  <a:schemeClr val="tx1"/>
                </a:solidFill>
              </a:rPr>
              <a:t>ecuerden</a:t>
            </a:r>
            <a:endParaRPr lang="es-AR" sz="3200" b="1" dirty="0">
              <a:solidFill>
                <a:schemeClr val="tx1"/>
              </a:solidFill>
            </a:endParaRPr>
          </a:p>
        </p:txBody>
      </p:sp>
      <p:sp>
        <p:nvSpPr>
          <p:cNvPr id="3" name="2 Elipse"/>
          <p:cNvSpPr/>
          <p:nvPr/>
        </p:nvSpPr>
        <p:spPr>
          <a:xfrm>
            <a:off x="8532440" y="2636912"/>
            <a:ext cx="288032" cy="28803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Elipse"/>
          <p:cNvSpPr/>
          <p:nvPr/>
        </p:nvSpPr>
        <p:spPr>
          <a:xfrm>
            <a:off x="8334557" y="2974326"/>
            <a:ext cx="288032" cy="28803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Elipse"/>
          <p:cNvSpPr/>
          <p:nvPr/>
        </p:nvSpPr>
        <p:spPr>
          <a:xfrm>
            <a:off x="7668344" y="3526160"/>
            <a:ext cx="288032" cy="28803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Elipse"/>
          <p:cNvSpPr/>
          <p:nvPr/>
        </p:nvSpPr>
        <p:spPr>
          <a:xfrm>
            <a:off x="8010516" y="3332031"/>
            <a:ext cx="288032" cy="28803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721871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32" descr="pediatria"/>
          <p:cNvPicPr>
            <a:picLocks noChangeAspect="1" noChangeArrowheads="1"/>
          </p:cNvPicPr>
          <p:nvPr/>
        </p:nvPicPr>
        <p:blipFill>
          <a:blip r:embed="rId2">
            <a:extLst>
              <a:ext uri="{28A0092B-C50C-407E-A947-70E740481C1C}">
                <a14:useLocalDpi xmlns:a14="http://schemas.microsoft.com/office/drawing/2010/main" val="0"/>
              </a:ext>
            </a:extLst>
          </a:blip>
          <a:srcRect l="15987" r="15987"/>
          <a:stretch>
            <a:fillRect/>
          </a:stretch>
        </p:blipFill>
        <p:spPr bwMode="auto">
          <a:xfrm>
            <a:off x="179512" y="155575"/>
            <a:ext cx="2458162" cy="245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tangle 4"/>
          <p:cNvSpPr>
            <a:spLocks noChangeArrowheads="1"/>
          </p:cNvSpPr>
          <p:nvPr/>
        </p:nvSpPr>
        <p:spPr bwMode="auto">
          <a:xfrm>
            <a:off x="323528" y="-134525"/>
            <a:ext cx="7704855" cy="7325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endParaRPr lang="es-ES" altLang="es-AR" sz="2400" b="1" dirty="0" smtClean="0">
              <a:solidFill>
                <a:srgbClr val="002060"/>
              </a:solidFill>
            </a:endParaRPr>
          </a:p>
          <a:p>
            <a:pPr algn="r"/>
            <a:r>
              <a:rPr lang="es-ES" altLang="es-AR" sz="3200" b="1" dirty="0" smtClean="0">
                <a:solidFill>
                  <a:srgbClr val="002060"/>
                </a:solidFill>
              </a:rPr>
              <a:t>Caso </a:t>
            </a:r>
            <a:r>
              <a:rPr lang="es-ES" altLang="es-AR" sz="3200" b="1" dirty="0">
                <a:solidFill>
                  <a:srgbClr val="002060"/>
                </a:solidFill>
              </a:rPr>
              <a:t>Ema… abril 2017</a:t>
            </a:r>
          </a:p>
          <a:p>
            <a:pPr algn="ctr"/>
            <a:endParaRPr lang="es-AR" altLang="es-AR" dirty="0"/>
          </a:p>
          <a:p>
            <a:pPr algn="ctr"/>
            <a:endParaRPr lang="es-ES" altLang="es-AR" dirty="0"/>
          </a:p>
          <a:p>
            <a:pPr algn="r"/>
            <a:r>
              <a:rPr lang="es-ES" altLang="es-AR" sz="2400" dirty="0"/>
              <a:t>Niña de 5 meses que desde su nacimiento </a:t>
            </a:r>
            <a:endParaRPr lang="es-ES" altLang="es-AR" sz="2400" dirty="0" smtClean="0"/>
          </a:p>
          <a:p>
            <a:pPr algn="r"/>
            <a:r>
              <a:rPr lang="es-ES" altLang="es-AR" sz="2400" dirty="0" smtClean="0"/>
              <a:t>permanece </a:t>
            </a:r>
            <a:r>
              <a:rPr lang="es-ES" altLang="es-AR" sz="2400" dirty="0"/>
              <a:t>internada en instituciones de salud.</a:t>
            </a:r>
          </a:p>
          <a:p>
            <a:pPr algn="r"/>
            <a:endParaRPr lang="es-ES" altLang="es-AR" sz="2400" dirty="0"/>
          </a:p>
          <a:p>
            <a:pPr algn="r"/>
            <a:r>
              <a:rPr lang="es-ES" altLang="es-AR" sz="2400" dirty="0"/>
              <a:t>Única </a:t>
            </a:r>
            <a:r>
              <a:rPr lang="es-ES" altLang="es-AR" sz="2400" dirty="0" smtClean="0"/>
              <a:t>hija, </a:t>
            </a:r>
            <a:r>
              <a:rPr lang="es-ES" altLang="es-AR" sz="2400" dirty="0"/>
              <a:t>mamá de 20 </a:t>
            </a:r>
            <a:r>
              <a:rPr lang="es-ES" altLang="es-AR" sz="2400" dirty="0" smtClean="0"/>
              <a:t>años. </a:t>
            </a:r>
          </a:p>
          <a:p>
            <a:pPr algn="r"/>
            <a:r>
              <a:rPr lang="es-ES" altLang="es-AR" sz="2400" dirty="0" smtClean="0"/>
              <a:t>Embarazo </a:t>
            </a:r>
            <a:r>
              <a:rPr lang="es-ES" altLang="es-AR" sz="2400" dirty="0"/>
              <a:t>sin </a:t>
            </a:r>
            <a:r>
              <a:rPr lang="es-ES" altLang="es-AR" sz="2400" dirty="0" smtClean="0"/>
              <a:t>particularidades</a:t>
            </a:r>
          </a:p>
          <a:p>
            <a:pPr algn="r"/>
            <a:r>
              <a:rPr lang="es-ES" altLang="es-AR" sz="2400" dirty="0" smtClean="0"/>
              <a:t>Al </a:t>
            </a:r>
            <a:r>
              <a:rPr lang="es-ES" altLang="es-AR" sz="2400" dirty="0"/>
              <a:t>nacer niña a </a:t>
            </a:r>
            <a:r>
              <a:rPr lang="es-ES" altLang="es-AR" sz="2400" dirty="0" smtClean="0"/>
              <a:t>término AEG </a:t>
            </a:r>
            <a:r>
              <a:rPr lang="es-ES" altLang="es-AR" sz="2400" dirty="0"/>
              <a:t>hace paro </a:t>
            </a:r>
            <a:r>
              <a:rPr lang="es-ES" altLang="es-AR" sz="2400" dirty="0" smtClean="0"/>
              <a:t>cardiorrespiratorio.</a:t>
            </a:r>
          </a:p>
          <a:p>
            <a:pPr algn="r"/>
            <a:r>
              <a:rPr lang="es-ES" altLang="es-AR" sz="2400" dirty="0"/>
              <a:t>E</a:t>
            </a:r>
            <a:r>
              <a:rPr lang="es-ES" altLang="es-AR" sz="2400" dirty="0" smtClean="0"/>
              <a:t>s </a:t>
            </a:r>
            <a:r>
              <a:rPr lang="es-ES" altLang="es-AR" sz="2400" dirty="0"/>
              <a:t>reanimada permanece en UTI neonatal, luego se hace </a:t>
            </a:r>
            <a:r>
              <a:rPr lang="es-ES" altLang="es-AR" sz="2400" dirty="0" err="1"/>
              <a:t>traqueostomía</a:t>
            </a:r>
            <a:r>
              <a:rPr lang="es-ES" altLang="es-AR" sz="2400" dirty="0"/>
              <a:t> y botón gástrico a las 35 días de vida </a:t>
            </a:r>
            <a:endParaRPr lang="es-ES" altLang="es-AR" sz="2400" dirty="0" smtClean="0"/>
          </a:p>
          <a:p>
            <a:pPr algn="r"/>
            <a:r>
              <a:rPr lang="es-ES" altLang="es-AR" sz="2400" dirty="0" smtClean="0"/>
              <a:t>Es </a:t>
            </a:r>
            <a:r>
              <a:rPr lang="es-ES" altLang="es-AR" sz="2400" dirty="0"/>
              <a:t>derivada a UCI del Hospital de Niños.</a:t>
            </a:r>
          </a:p>
          <a:p>
            <a:pPr algn="r"/>
            <a:endParaRPr lang="es-ES" altLang="es-AR" sz="2400" dirty="0"/>
          </a:p>
          <a:p>
            <a:pPr algn="r"/>
            <a:r>
              <a:rPr lang="es-ES" altLang="es-AR" sz="2400" dirty="0"/>
              <a:t>La niña tiene </a:t>
            </a:r>
            <a:r>
              <a:rPr lang="es-ES" altLang="es-AR" sz="2400" dirty="0" err="1"/>
              <a:t>Fascies</a:t>
            </a:r>
            <a:r>
              <a:rPr lang="es-ES" altLang="es-AR" sz="2400" dirty="0"/>
              <a:t> particular (Cornelia de </a:t>
            </a:r>
            <a:r>
              <a:rPr lang="es-ES" altLang="es-AR" sz="2400" dirty="0" err="1"/>
              <a:t>Lange</a:t>
            </a:r>
            <a:r>
              <a:rPr lang="es-ES" altLang="es-AR" sz="2400" dirty="0"/>
              <a:t>), con hipotonía generalizada.</a:t>
            </a:r>
          </a:p>
          <a:p>
            <a:pPr algn="r"/>
            <a:endParaRPr lang="es-ES" altLang="es-AR" sz="2400" dirty="0"/>
          </a:p>
          <a:p>
            <a:pPr algn="ctr" eaLnBrk="0" hangingPunct="0"/>
            <a:endParaRPr lang="es-ES" altLang="es-AR" dirty="0"/>
          </a:p>
        </p:txBody>
      </p:sp>
    </p:spTree>
    <p:extLst>
      <p:ext uri="{BB962C8B-B14F-4D97-AF65-F5344CB8AC3E}">
        <p14:creationId xmlns:p14="http://schemas.microsoft.com/office/powerpoint/2010/main" val="3333861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1"/>
          </p:nvPr>
        </p:nvSpPr>
        <p:spPr>
          <a:xfrm>
            <a:off x="251521" y="476672"/>
            <a:ext cx="8435280" cy="6120978"/>
          </a:xfrm>
          <a:solidFill>
            <a:schemeClr val="bg1"/>
          </a:solidFill>
        </p:spPr>
        <p:txBody>
          <a:bodyPr>
            <a:normAutofit fontScale="92500"/>
          </a:bodyPr>
          <a:lstStyle/>
          <a:p>
            <a:pPr>
              <a:lnSpc>
                <a:spcPct val="90000"/>
              </a:lnSpc>
            </a:pPr>
            <a:r>
              <a:rPr lang="es-ES" altLang="es-AR" dirty="0"/>
              <a:t>Se realizaron múltiples estudios y pruebas diagnósticas, cariotipo, biopsias, </a:t>
            </a:r>
            <a:r>
              <a:rPr lang="es-ES" altLang="es-AR" dirty="0" err="1"/>
              <a:t>etc</a:t>
            </a:r>
            <a:r>
              <a:rPr lang="es-ES" altLang="es-AR" dirty="0"/>
              <a:t> , descartando distintas patologías y sin poder llegar a un diagnóstico específico. Actualmente permanece a cuidado de su madre con soporte respiratorio permanente, alimentación por botón gástrico, sin requerimiento de medicación</a:t>
            </a:r>
            <a:r>
              <a:rPr lang="es-ES" altLang="es-AR" sz="3200" dirty="0"/>
              <a:t>.</a:t>
            </a:r>
          </a:p>
          <a:p>
            <a:pPr>
              <a:lnSpc>
                <a:spcPct val="90000"/>
              </a:lnSpc>
            </a:pPr>
            <a:r>
              <a:rPr lang="es-ES" altLang="es-AR" sz="2600" dirty="0" smtClean="0"/>
              <a:t>Ema </a:t>
            </a:r>
            <a:r>
              <a:rPr lang="es-ES" altLang="es-AR" sz="2600" dirty="0"/>
              <a:t>a comenzado a perder las pocas formas de comunicación que tenía, seguir con la mirada, sonrisa social, respuesta a la voz de la madre, </a:t>
            </a:r>
            <a:r>
              <a:rPr lang="es-ES" altLang="es-AR" sz="2600" dirty="0" err="1"/>
              <a:t>etc</a:t>
            </a:r>
            <a:r>
              <a:rPr lang="es-ES" altLang="es-AR" sz="2600" dirty="0"/>
              <a:t>, se han debido subir los parámetros del respirador…</a:t>
            </a:r>
          </a:p>
          <a:p>
            <a:pPr>
              <a:lnSpc>
                <a:spcPct val="90000"/>
              </a:lnSpc>
            </a:pPr>
            <a:r>
              <a:rPr lang="es-ES" altLang="es-AR" sz="2600" dirty="0"/>
              <a:t>El equipo tratante siente que ha agotado las instancias de estudios diagnósticos y que no pude brindarle nada diferente ya. La madre está entrenada en el cuidado de la hija y lo hace correctamente.</a:t>
            </a:r>
          </a:p>
          <a:p>
            <a:pPr>
              <a:lnSpc>
                <a:spcPct val="90000"/>
              </a:lnSpc>
            </a:pPr>
            <a:r>
              <a:rPr lang="es-ES" altLang="es-AR" sz="2600" dirty="0"/>
              <a:t>La mamá plantea el deseo de ir a su casa.</a:t>
            </a:r>
          </a:p>
          <a:p>
            <a:pPr>
              <a:lnSpc>
                <a:spcPct val="90000"/>
              </a:lnSpc>
            </a:pPr>
            <a:r>
              <a:rPr lang="es-ES" altLang="es-AR" sz="2600" dirty="0"/>
              <a:t>La médica de cabecera  presenta la interconsulta al comité de Bioética.</a:t>
            </a:r>
          </a:p>
          <a:p>
            <a:pPr>
              <a:lnSpc>
                <a:spcPct val="90000"/>
              </a:lnSpc>
            </a:pPr>
            <a:endParaRPr lang="es-ES" altLang="es-AR" sz="2600" dirty="0"/>
          </a:p>
          <a:p>
            <a:pPr>
              <a:lnSpc>
                <a:spcPct val="90000"/>
              </a:lnSpc>
            </a:pPr>
            <a:endParaRPr lang="es-ES" altLang="es-AR" sz="2600" dirty="0"/>
          </a:p>
        </p:txBody>
      </p:sp>
    </p:spTree>
    <p:extLst>
      <p:ext uri="{BB962C8B-B14F-4D97-AF65-F5344CB8AC3E}">
        <p14:creationId xmlns:p14="http://schemas.microsoft.com/office/powerpoint/2010/main" val="335634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consigna</a:t>
            </a:r>
            <a:endParaRPr lang="es-AR" dirty="0"/>
          </a:p>
        </p:txBody>
      </p:sp>
      <p:sp>
        <p:nvSpPr>
          <p:cNvPr id="3" name="2 Marcador de contenido"/>
          <p:cNvSpPr>
            <a:spLocks noGrp="1"/>
          </p:cNvSpPr>
          <p:nvPr>
            <p:ph idx="1"/>
          </p:nvPr>
        </p:nvSpPr>
        <p:spPr/>
        <p:txBody>
          <a:bodyPr/>
          <a:lstStyle/>
          <a:p>
            <a:r>
              <a:rPr lang="es-AR" dirty="0" smtClean="0"/>
              <a:t>Reunidos en grupo, debatirán el caso tomando en cuenta las pautas de análisis de casos clínicos</a:t>
            </a:r>
          </a:p>
          <a:p>
            <a:r>
              <a:rPr lang="es-AR" dirty="0" smtClean="0"/>
              <a:t>En plenaria compartiremos las recomendaciones y cursos de acción a seguir</a:t>
            </a:r>
            <a:endParaRPr lang="es-AR" dirty="0"/>
          </a:p>
        </p:txBody>
      </p:sp>
      <p:pic>
        <p:nvPicPr>
          <p:cNvPr id="4" name="Picture 1032" descr="pediatria"/>
          <p:cNvPicPr>
            <a:picLocks noChangeAspect="1" noChangeArrowheads="1"/>
          </p:cNvPicPr>
          <p:nvPr/>
        </p:nvPicPr>
        <p:blipFill>
          <a:blip r:embed="rId2">
            <a:extLst>
              <a:ext uri="{28A0092B-C50C-407E-A947-70E740481C1C}">
                <a14:useLocalDpi xmlns:a14="http://schemas.microsoft.com/office/drawing/2010/main" val="0"/>
              </a:ext>
            </a:extLst>
          </a:blip>
          <a:srcRect l="15987" r="15987"/>
          <a:stretch>
            <a:fillRect/>
          </a:stretch>
        </p:blipFill>
        <p:spPr bwMode="auto">
          <a:xfrm>
            <a:off x="5292080" y="4077072"/>
            <a:ext cx="2458162" cy="245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20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77</TotalTime>
  <Words>1087</Words>
  <Application>Microsoft Office PowerPoint</Application>
  <PresentationFormat>Presentación en pantalla (4:3)</PresentationFormat>
  <Paragraphs>140</Paragraphs>
  <Slides>22</Slides>
  <Notes>1</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Opulento</vt:lpstr>
      <vt:lpstr>Actividad del segundo encuentro del seminario taller</vt:lpstr>
      <vt:lpstr>Presentación de PowerPoint</vt:lpstr>
      <vt:lpstr>Presentación de PowerPoint</vt:lpstr>
      <vt:lpstr>Presentación de PowerPoint</vt:lpstr>
      <vt:lpstr>Presentación de PowerPoint</vt:lpstr>
      <vt:lpstr>Producción grupal 2016</vt:lpstr>
      <vt:lpstr>Comités hospitalarios de bioética clínica</vt:lpstr>
      <vt:lpstr>Comités hospitalarios de bioética clínica</vt:lpstr>
      <vt:lpstr>Comités hospitalarios de bioética clínica</vt:lpstr>
      <vt:lpstr>Comités hospitalarios de bioética clínica</vt:lpstr>
      <vt:lpstr>Comités hospitalarios de bioética clínica</vt:lpstr>
      <vt:lpstr>Comités hospitalarios de bioética clínica</vt:lpstr>
      <vt:lpstr>Hospital san roque</vt:lpstr>
      <vt:lpstr>Análisis de casos. Debate bioético </vt:lpstr>
      <vt:lpstr>Metodología de la sesión clínica</vt:lpstr>
      <vt:lpstr>CÓMO SE PRESENTA UN CASO EN BIOÉTICA</vt:lpstr>
      <vt:lpstr>PAUTAS PARA EL DEBATE </vt:lpstr>
      <vt:lpstr>Presentación de PowerPoint</vt:lpstr>
      <vt:lpstr>Presentación de PowerPoint</vt:lpstr>
      <vt:lpstr>Presentación de PowerPoint</vt:lpstr>
      <vt:lpstr>Presentación de PowerPoint</vt:lpstr>
      <vt:lpstr>consigna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Seminario de bioetica clinica y social 2017</dc:title>
  <dc:creator>Sandra</dc:creator>
  <cp:lastModifiedBy>Sandra</cp:lastModifiedBy>
  <cp:revision>10</cp:revision>
  <dcterms:created xsi:type="dcterms:W3CDTF">2017-04-17T23:01:02Z</dcterms:created>
  <dcterms:modified xsi:type="dcterms:W3CDTF">2017-04-23T22:56:09Z</dcterms:modified>
</cp:coreProperties>
</file>