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7" r:id="rId3"/>
    <p:sldId id="333" r:id="rId4"/>
    <p:sldId id="334" r:id="rId5"/>
    <p:sldId id="356" r:id="rId6"/>
    <p:sldId id="335" r:id="rId7"/>
    <p:sldId id="336" r:id="rId8"/>
    <p:sldId id="337" r:id="rId9"/>
    <p:sldId id="339" r:id="rId10"/>
    <p:sldId id="340" r:id="rId11"/>
    <p:sldId id="318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06" r:id="rId26"/>
    <p:sldId id="261" r:id="rId27"/>
  </p:sldIdLst>
  <p:sldSz cx="10691813" cy="7559675"/>
  <p:notesSz cx="7010400" cy="9296400"/>
  <p:defaultTextStyle>
    <a:defPPr>
      <a:defRPr lang="es-AR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86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465A"/>
    <a:srgbClr val="943946"/>
    <a:srgbClr val="F6B600"/>
    <a:srgbClr val="0BABE3"/>
    <a:srgbClr val="F7B504"/>
    <a:srgbClr val="0BA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-1188" y="-114"/>
      </p:cViewPr>
      <p:guideLst>
        <p:guide orient="horz" pos="4286"/>
        <p:guide pos="3367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31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16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140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844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475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491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771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495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388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520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210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E1BAB-7F78-4E61-A8EE-3B9F933A46F2}" type="datetimeFigureOut">
              <a:rPr lang="es-AR" smtClean="0"/>
              <a:pPr/>
              <a:t>29/08/2018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1BEC8-8DC2-4CA8-BC04-5F3EB3BBCEE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552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" y="0"/>
            <a:ext cx="10692384" cy="755904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5" y="6527540"/>
            <a:ext cx="1745838" cy="543286"/>
          </a:xfrm>
          <a:prstGeom prst="rect">
            <a:avLst/>
          </a:prstGeom>
        </p:spPr>
      </p:pic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844006"/>
              </p:ext>
            </p:extLst>
          </p:nvPr>
        </p:nvGraphicFramePr>
        <p:xfrm>
          <a:off x="2453526" y="4981249"/>
          <a:ext cx="4221073" cy="2370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CorelDRAW" r:id="rId5" imgW="947928" imgH="530352" progId="">
                  <p:embed/>
                </p:oleObj>
              </mc:Choice>
              <mc:Fallback>
                <p:oleObj name="CorelDRAW" r:id="rId5" imgW="947928" imgH="530352" progId="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3526" y="4981249"/>
                        <a:ext cx="4221073" cy="23702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5"/>
          <p:cNvSpPr txBox="1"/>
          <p:nvPr/>
        </p:nvSpPr>
        <p:spPr>
          <a:xfrm>
            <a:off x="466125" y="472312"/>
            <a:ext cx="9792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 smtClean="0">
                <a:solidFill>
                  <a:schemeClr val="bg1"/>
                </a:solidFill>
                <a:latin typeface="Flama Bold" panose="02000000000000000000" pitchFamily="50" charset="0"/>
              </a:rPr>
              <a:t>SUBSECRETARIA DE DISCPACIDAD, REHABILITACIÓN E INCLUSION</a:t>
            </a:r>
            <a:endParaRPr lang="es-AR" sz="3600" b="1" dirty="0">
              <a:solidFill>
                <a:schemeClr val="bg1"/>
              </a:solidFill>
              <a:latin typeface="Flama Bold" panose="02000000000000000000" pitchFamily="50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2056" y="2520746"/>
            <a:ext cx="7273158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5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" y="635"/>
            <a:ext cx="10692384" cy="755904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4213" y="33337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altLang="es-AR" sz="3600" b="1" dirty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NUESTRA VISIÓN DE LA DISCAPACIDAD</a:t>
            </a:r>
            <a:endParaRPr lang="es-ES" altLang="es-AR" sz="3600" b="1" dirty="0" smtClean="0">
              <a:solidFill>
                <a:srgbClr val="660066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51471" y="2210509"/>
            <a:ext cx="7988300" cy="38163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alt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concepto de discapacidad es muy dinámico.</a:t>
            </a:r>
          </a:p>
          <a:p>
            <a:r>
              <a:rPr lang="es-AR" alt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Ese concepto no lo construyen el diccionario ni un manual.</a:t>
            </a:r>
          </a:p>
          <a:p>
            <a:r>
              <a:rPr lang="es-AR" alt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Está definido por personas, con discapacidad y sin ella.</a:t>
            </a:r>
          </a:p>
          <a:p>
            <a:r>
              <a:rPr lang="es-AR" alt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Hoy encontramos la definición de discapacidad entre las condiciones de la persona y los componentes del entorno.</a:t>
            </a:r>
            <a:endParaRPr lang="es-ES" altLang="es-AR" sz="2800" b="1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es-ES" altLang="es-AR" sz="28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2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694" y="502953"/>
            <a:ext cx="4700423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9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" y="636"/>
            <a:ext cx="10681664" cy="75590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307" y="253742"/>
            <a:ext cx="7907197" cy="12375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653" y="1491337"/>
            <a:ext cx="8242506" cy="531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3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" y="636"/>
            <a:ext cx="10681664" cy="755903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181686" y="402484"/>
            <a:ext cx="8257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600" dirty="0">
                <a:solidFill>
                  <a:srgbClr val="660066"/>
                </a:solidFill>
                <a:latin typeface="Arial" panose="020B0604020202020204" pitchFamily="34" charset="0"/>
              </a:rPr>
              <a:t>VISIÓN DE EXCLUSIÓN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600" dirty="0">
                <a:solidFill>
                  <a:srgbClr val="660066"/>
                </a:solidFill>
                <a:latin typeface="Arial" panose="020B0604020202020204" pitchFamily="34" charset="0"/>
              </a:rPr>
              <a:t>Las</a:t>
            </a:r>
            <a:r>
              <a:rPr lang="es-ES" altLang="es-AR" sz="3600" dirty="0">
                <a:solidFill>
                  <a:srgbClr val="660066"/>
                </a:solidFill>
                <a:latin typeface="Arial" panose="020B0604020202020204" pitchFamily="34" charset="0"/>
              </a:rPr>
              <a:t> personas con discapacidad no son “</a:t>
            </a:r>
            <a:r>
              <a:rPr lang="es-ES" altLang="es-AR" sz="3600" b="1" dirty="0">
                <a:solidFill>
                  <a:srgbClr val="660066"/>
                </a:solidFill>
                <a:latin typeface="Arial" panose="020B0604020202020204" pitchFamily="34" charset="0"/>
              </a:rPr>
              <a:t>seres anormales</a:t>
            </a:r>
            <a:r>
              <a:rPr lang="es-ES" altLang="es-AR" sz="3600" dirty="0" smtClean="0">
                <a:solidFill>
                  <a:srgbClr val="660066"/>
                </a:solidFill>
                <a:latin typeface="Arial" panose="020B0604020202020204" pitchFamily="34" charset="0"/>
              </a:rPr>
              <a:t>” </a:t>
            </a:r>
            <a:endParaRPr lang="es-ES" altLang="es-AR" sz="36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69" y="2837616"/>
            <a:ext cx="8679766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6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895" y="420494"/>
            <a:ext cx="7773074" cy="168264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659987" y="2193889"/>
            <a:ext cx="78075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Defectuosos, anormales, inválidos.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Subnormal, gente con problemas, raros, fenómenos.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Lo que le cayó a esa familia, algo había allí… </a:t>
            </a:r>
            <a:endParaRPr lang="es-AR" altLang="es-AR" sz="3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Será </a:t>
            </a: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de Dios…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No son como nosotros.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altLang="es-AR" sz="3200" dirty="0">
                <a:solidFill>
                  <a:srgbClr val="000000"/>
                </a:solidFill>
                <a:latin typeface="Arial" panose="020B0604020202020204" pitchFamily="34" charset="0"/>
              </a:rPr>
              <a:t>Es difícil tratar con esa gente… nadie me ha enseñado…</a:t>
            </a:r>
            <a:endParaRPr lang="es-AR" altLang="es-AR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00" y="0"/>
            <a:ext cx="10681831" cy="755915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459706" y="402367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defTabSz="914400" eaLnBrk="1" hangingPunct="1"/>
            <a:r>
              <a:rPr lang="es-ES" altLang="es-AR" sz="3600" b="1" kern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VISIÓN MÉDICA, BIOLOGICISTA</a:t>
            </a:r>
            <a:br>
              <a:rPr lang="es-ES" altLang="es-AR" sz="3600" b="1" kern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es-ES" altLang="es-AR" sz="4000" b="1" kern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No </a:t>
            </a:r>
            <a:r>
              <a:rPr lang="es-ES" altLang="es-AR" sz="4000" kern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son simplemente “</a:t>
            </a:r>
            <a:r>
              <a:rPr lang="es-ES" altLang="es-AR" sz="4000" b="1" kern="0" smtClean="0">
                <a:solidFill>
                  <a:srgbClr val="66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pacientes”</a:t>
            </a:r>
            <a:endParaRPr lang="es-ES" altLang="es-AR" sz="4000" kern="0" dirty="0" smtClean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87161" y="2265639"/>
            <a:ext cx="9337406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6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Son ciudadanos independientes.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6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Son capaces de tomar decisiones.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6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Son capaces de asumir responsabilidades sobre los temas que les conciernen.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6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 vida no depende de la finalización de sus tratamientos.</a:t>
            </a:r>
          </a:p>
        </p:txBody>
      </p:sp>
    </p:spTree>
    <p:extLst>
      <p:ext uri="{BB962C8B-B14F-4D97-AF65-F5344CB8AC3E}">
        <p14:creationId xmlns:p14="http://schemas.microsoft.com/office/powerpoint/2010/main" val="11309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"/>
            <a:ext cx="10692384" cy="755904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4912" y="255915"/>
            <a:ext cx="92002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Con esta perspectiva usamos términos médicos, diagnósticos.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60767" y="1863672"/>
            <a:ext cx="8370277" cy="413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El “enfermito”, padece de </a:t>
            </a:r>
            <a:r>
              <a:rPr lang="es-ES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lang="es-ES" altLang="es-AR" sz="3200" kern="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Está postrado, quedó así… 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Deficiente, lisiado, está afectado por </a:t>
            </a:r>
            <a:r>
              <a:rPr lang="es-ES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lang="es-ES" altLang="es-AR" sz="3200" kern="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 déficit, su disfunción, su distrofia, su síndrome, su diagnóstico…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¿casarte? ¿estudiar? ¿viajar? ¿pintar? Vamos a ver que dice tu médico… </a:t>
            </a:r>
            <a:endParaRPr lang="es-AR" altLang="es-AR" sz="3200" kern="0" dirty="0" smtClean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Cuando </a:t>
            </a: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termine tu rehabilitación</a:t>
            </a:r>
            <a:r>
              <a:rPr lang="es-AR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….</a:t>
            </a:r>
            <a:endParaRPr lang="es-AR" altLang="es-AR" sz="3200" kern="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79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83" y="1057737"/>
            <a:ext cx="8175445" cy="54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8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659988" y="440580"/>
            <a:ext cx="78075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UNA VISIÓN BENEVOLENTE:</a:t>
            </a:r>
            <a:r>
              <a:rPr kumimoji="0" lang="es-ES" altLang="es-A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 “</a:t>
            </a:r>
            <a:r>
              <a:rPr kumimoji="0" lang="es-ES" altLang="es-AR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objetos de caridad</a:t>
            </a:r>
            <a:r>
              <a:rPr kumimoji="0" lang="es-ES" altLang="es-A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”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15390" y="2136910"/>
            <a:ext cx="8296763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 fontAlgn="base">
              <a:spcBef>
                <a:spcPct val="0"/>
              </a:spcBef>
              <a:spcAft>
                <a:spcPct val="10000"/>
              </a:spcAft>
              <a:buFont typeface="Arial" panose="020B0604020202020204" pitchFamily="34" charset="0"/>
              <a:buChar char="•"/>
            </a:pPr>
            <a:r>
              <a:rPr lang="es-AR" altLang="es-AR" sz="3200" dirty="0">
                <a:solidFill>
                  <a:srgbClr val="000066"/>
                </a:solidFill>
                <a:latin typeface="Arial" panose="020B0604020202020204" pitchFamily="34" charset="0"/>
              </a:rPr>
              <a:t>Ser “buenos con ellos” no es un mérito.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10000"/>
              </a:spcAft>
              <a:buFont typeface="Arial" panose="020B0604020202020204" pitchFamily="34" charset="0"/>
              <a:buChar char="•"/>
            </a:pPr>
            <a:r>
              <a:rPr lang="es-AR" altLang="es-AR" sz="3200" dirty="0">
                <a:solidFill>
                  <a:srgbClr val="000066"/>
                </a:solidFill>
                <a:latin typeface="Arial" panose="020B0604020202020204" pitchFamily="34" charset="0"/>
              </a:rPr>
              <a:t>La actitud compasiva les resta dignidad.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10000"/>
              </a:spcAft>
              <a:buFont typeface="Arial" panose="020B0604020202020204" pitchFamily="34" charset="0"/>
              <a:buChar char="•"/>
            </a:pPr>
            <a:r>
              <a:rPr lang="es-AR" altLang="es-AR" sz="3200" dirty="0" smtClean="0">
                <a:solidFill>
                  <a:srgbClr val="000066"/>
                </a:solidFill>
                <a:latin typeface="Arial" panose="020B0604020202020204" pitchFamily="34" charset="0"/>
              </a:rPr>
              <a:t>Crear </a:t>
            </a:r>
            <a:r>
              <a:rPr lang="es-AR" altLang="es-AR" sz="3200" dirty="0">
                <a:solidFill>
                  <a:srgbClr val="000066"/>
                </a:solidFill>
                <a:latin typeface="Arial" panose="020B0604020202020204" pitchFamily="34" charset="0"/>
              </a:rPr>
              <a:t>sistemas de apoyo, adecuaciones, crear entornos, políticas y actitudes inclusivas no son actos de bondad, sino de JUSTICIA.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10000"/>
              </a:spcAft>
              <a:buFont typeface="Arial" panose="020B0604020202020204" pitchFamily="34" charset="0"/>
              <a:buChar char="•"/>
            </a:pPr>
            <a:r>
              <a:rPr lang="es-AR" altLang="es-AR" sz="3200" dirty="0" smtClean="0">
                <a:solidFill>
                  <a:srgbClr val="000066"/>
                </a:solidFill>
                <a:latin typeface="Arial" panose="020B0604020202020204" pitchFamily="34" charset="0"/>
              </a:rPr>
              <a:t>La </a:t>
            </a:r>
            <a:r>
              <a:rPr lang="es-AR" altLang="es-AR" sz="3200" dirty="0">
                <a:solidFill>
                  <a:srgbClr val="000066"/>
                </a:solidFill>
                <a:latin typeface="Arial" panose="020B0604020202020204" pitchFamily="34" charset="0"/>
              </a:rPr>
              <a:t>persona con discapacidad es digna de sus derechos, no necesita merecerlos ni agradecerlos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.</a:t>
            </a:r>
            <a:endParaRPr lang="es-ES" altLang="es-AR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8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83212" y="423090"/>
            <a:ext cx="85250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Las</a:t>
            </a:r>
            <a:r>
              <a:rPr kumimoji="0" lang="es-ES" altLang="es-A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 personas con discapacidad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no son “</a:t>
            </a:r>
            <a:r>
              <a:rPr kumimoji="0" lang="es-ES" altLang="es-AR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objetos de caridad</a:t>
            </a:r>
            <a:r>
              <a:rPr kumimoji="0" lang="es-ES" altLang="es-A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”,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son personas dignas.</a:t>
            </a:r>
            <a:endParaRPr kumimoji="0" lang="es-AR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59988" y="2405090"/>
            <a:ext cx="7687100" cy="427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Pobrecito, almita, mi angelito….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“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Ellos necesitan mucho amor”… 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Hay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que ayudarlos, ¿no tenemos corazón?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Programa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“BONDAD EN ACCIÓN”.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Uno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los ayuda… ¡y no te lo agradecen!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Eternos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niños, son tan tiernos…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Un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llamado a la solidaridad por esta pobre </a:t>
            </a: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gente!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Necesitan </a:t>
            </a:r>
            <a:r>
              <a:rPr lang="es-AR" altLang="es-A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un poco de tu compasión…</a:t>
            </a:r>
            <a:endParaRPr lang="es-ES" altLang="es-AR" sz="2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4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" y="517"/>
            <a:ext cx="10840835" cy="767167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35062" y="402484"/>
            <a:ext cx="9112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VISIÓN DE LAS NECESIDADES ESPECIALES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09685" y="1800740"/>
            <a:ext cx="831400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¿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Por qué los niños con discapacidad tienen mayor fracaso escolar? ¿No pueden aprender?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Sus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necesidades educativas no son atendidas.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N.E.E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. (necesidades educativas especiales)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Nace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la Educación Especial. 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Y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las Maestras Especiales.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Y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las Olimpíadas Especiales.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Y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el Arte Especial.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Y 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los Servicios Especiales…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2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                  ¡</a:t>
            </a:r>
            <a:r>
              <a:rPr lang="es-AR" altLang="es-AR" sz="2800" dirty="0">
                <a:solidFill>
                  <a:srgbClr val="000066"/>
                </a:solidFill>
                <a:latin typeface="Arial" panose="020B0604020202020204" pitchFamily="34" charset="0"/>
              </a:rPr>
              <a:t>Todo es Especial en ellos y para ellos!</a:t>
            </a:r>
            <a:endParaRPr lang="es-ES" altLang="es-AR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49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" y="402484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83545" y="859848"/>
            <a:ext cx="7363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Terminología “especial”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308296" y="2149221"/>
            <a:ext cx="837027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Ellos son “especiales”, son “diferentes”.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En 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ellos todo es diferente, no lo entenderías…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¡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Si no </a:t>
            </a:r>
            <a:r>
              <a:rPr lang="es-AR" altLang="es-AR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tenés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preparación especial, </a:t>
            </a:r>
            <a:r>
              <a:rPr lang="es-AR" altLang="es-AR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podés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cometer errores!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No 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puedo recibirlo, no tengo las condiciones especiales que necesita. 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Que 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se anote en algún lugar especializado.</a:t>
            </a:r>
          </a:p>
          <a:p>
            <a:pPr lvl="0" defTabSz="914400" fontAlgn="base">
              <a:spcBef>
                <a:spcPct val="0"/>
              </a:spcBef>
              <a:spcAft>
                <a:spcPct val="10000"/>
              </a:spcAft>
            </a:pPr>
            <a:r>
              <a:rPr lang="es-AR" altLang="es-A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Entre </a:t>
            </a:r>
            <a:r>
              <a:rPr lang="es-AR" alt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ellos son felices, se entienden.</a:t>
            </a:r>
          </a:p>
        </p:txBody>
      </p:sp>
    </p:spTree>
    <p:extLst>
      <p:ext uri="{BB962C8B-B14F-4D97-AF65-F5344CB8AC3E}">
        <p14:creationId xmlns:p14="http://schemas.microsoft.com/office/powerpoint/2010/main" val="2568707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" y="517"/>
            <a:ext cx="10681664" cy="7559039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316" y="1294622"/>
            <a:ext cx="7001559" cy="497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174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81687" y="402484"/>
            <a:ext cx="8553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 PERSPECTIVA DE LA PRODUCTIVIDAD TAMBIÉN HIZO SU APORTE…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70733" y="1936162"/>
            <a:ext cx="8775063" cy="4505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evalúa la capacidad productiva de las personas.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inválidos, deficientes, </a:t>
            </a:r>
            <a:r>
              <a:rPr lang="es-AR" altLang="es-AR" sz="3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disminuídos</a:t>
            </a: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limitados, inhabilitados…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pueden, no logran, </a:t>
            </a:r>
            <a:r>
              <a:rPr lang="es-AR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sirven para…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 que </a:t>
            </a: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trabaje en algo, por lo menos se entretiene…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¡No le </a:t>
            </a:r>
            <a:r>
              <a:rPr lang="es-AR" altLang="es-AR" sz="32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exijan, </a:t>
            </a:r>
            <a:r>
              <a:rPr lang="es-AR" altLang="es-AR" sz="3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pueden!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ES" altLang="es-AR" sz="2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650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56763" y="848415"/>
            <a:ext cx="8066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PARTIR DE LA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CONVENCIÓN INTERNACIONAL SOBRE LOS DERECHOS DE LAS PERSONAS CON DISCAPACIDAD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kern="0" dirty="0" smtClean="0">
                <a:solidFill>
                  <a:srgbClr val="6600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CAMBIÓ LA PERSPECTIVA, EL ENFOQUE.</a:t>
            </a:r>
            <a:endParaRPr kumimoji="0" lang="es-AR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282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0" y="-3677"/>
            <a:ext cx="10692383" cy="756662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30558" y="803941"/>
            <a:ext cx="8830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36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“PERSONAS CON DISCAPACIDAD”</a:t>
            </a:r>
            <a:endParaRPr lang="es-AR" altLang="es-AR" sz="36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0" y="-3276"/>
            <a:ext cx="10692383" cy="756662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418541" y="3060202"/>
            <a:ext cx="8342142" cy="389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28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Es una </a:t>
            </a:r>
            <a:r>
              <a:rPr lang="es-ES" altLang="es-AR" sz="4000" b="1" kern="0" dirty="0" smtClean="0">
                <a:solidFill>
                  <a:srgbClr val="000066"/>
                </a:solidFill>
                <a:latin typeface="Arial" panose="020B0604020202020204" pitchFamily="34" charset="0"/>
              </a:rPr>
              <a:t>persona,</a:t>
            </a:r>
            <a:r>
              <a:rPr lang="es-ES" altLang="es-AR" sz="2800" b="1" kern="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es-ES" altLang="es-AR" sz="28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portadora de una dignidad inherente, independiente de su condición orgánica o funcional, a quien corresponde el goce de derechos y el cumplimiento de obligaciones.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8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La PCD es, antes que nada, 100% persona.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8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La PCD es digna, sujeto de derechos y de políticas.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774560" y="1111414"/>
            <a:ext cx="534352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4000" b="1" kern="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“PERSONAS CON DISCAPACIDAD”</a:t>
            </a:r>
            <a:endParaRPr lang="es-AR" altLang="es-AR" sz="4000" b="1" kern="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5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109497" algn="ctr" defTabSz="914059">
              <a:lnSpc>
                <a:spcPct val="90000"/>
              </a:lnSpc>
              <a:spcBef>
                <a:spcPts val="1098"/>
              </a:spcBef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55077" y="353874"/>
            <a:ext cx="8595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 PERSPECTIVA DE DERECHOS COMPLETA LA VISIÓN SOCIAL DE LA DISCAPACIDAD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70671" y="1779196"/>
            <a:ext cx="8835861" cy="460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0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La discapacidad es la articulación entre las limitaciones funcionales o estructurales de la persona </a:t>
            </a:r>
            <a:r>
              <a:rPr lang="es-AR" altLang="es-AR" sz="32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Y</a:t>
            </a:r>
            <a:r>
              <a:rPr lang="es-AR" altLang="es-AR" sz="3000" b="1" kern="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es-AR" altLang="es-AR" sz="30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las barreras e impedimentos que el contexto social le presenta. 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0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Este “encuentro” entre lo social y lo personal, muestra a la discapacidad como una condición social: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AR" altLang="es-AR" sz="30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que afecta a una persona específica, 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AR" altLang="es-AR" sz="30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pero que es responsabilidad del cuerpo social en su totalidad. </a:t>
            </a:r>
            <a:endParaRPr lang="es-ES" altLang="es-AR" sz="3000" b="1" kern="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434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" y="0"/>
            <a:ext cx="10682397" cy="755955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11348" y="368383"/>
            <a:ext cx="8637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EL LENGUAJE DE LA PERSPECTIVA DE DERECHOS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94837" y="1599014"/>
            <a:ext cx="8426173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Roque</a:t>
            </a:r>
            <a:r>
              <a:rPr lang="es-AR" altLang="es-AR" sz="2400" kern="0" dirty="0">
                <a:solidFill>
                  <a:srgbClr val="000066"/>
                </a:solidFill>
                <a:latin typeface="Arial" panose="020B0604020202020204" pitchFamily="34" charset="0"/>
              </a:rPr>
              <a:t> es un muchacho con discapacidad motriz. Usa muletas. No inválido, ni paralítico, ni discapacitado. También tiene gran creatividad, sus diseños son geniales.</a:t>
            </a: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AR" altLang="es-AR" sz="2400" kern="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Cristian</a:t>
            </a:r>
            <a:r>
              <a:rPr lang="es-AR" altLang="es-AR" sz="2400" kern="0" dirty="0">
                <a:solidFill>
                  <a:srgbClr val="000066"/>
                </a:solidFill>
                <a:latin typeface="Arial" panose="020B0604020202020204" pitchFamily="34" charset="0"/>
              </a:rPr>
              <a:t> tiene discapacidad visual. Es un </a:t>
            </a:r>
            <a:r>
              <a:rPr lang="es-AR" altLang="es-AR" sz="2400" kern="0" dirty="0" smtClean="0">
                <a:solidFill>
                  <a:srgbClr val="000066"/>
                </a:solidFill>
                <a:latin typeface="Arial" panose="020B0604020202020204" pitchFamily="34" charset="0"/>
              </a:rPr>
              <a:t>joven </a:t>
            </a:r>
            <a:r>
              <a:rPr lang="es-AR" altLang="es-AR" sz="2400" kern="0" dirty="0">
                <a:solidFill>
                  <a:srgbClr val="000066"/>
                </a:solidFill>
                <a:latin typeface="Arial" panose="020B0604020202020204" pitchFamily="34" charset="0"/>
              </a:rPr>
              <a:t>ciego. Cristian es poeta. No es poeta ciego, ni ciego poeta. Es poeta.</a:t>
            </a: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AR" altLang="es-AR" sz="2400" kern="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Santiago</a:t>
            </a:r>
            <a:r>
              <a:rPr lang="es-AR" altLang="es-AR" sz="2400" kern="0" dirty="0">
                <a:solidFill>
                  <a:srgbClr val="000066"/>
                </a:solidFill>
                <a:latin typeface="Arial" panose="020B0604020202020204" pitchFamily="34" charset="0"/>
              </a:rPr>
              <a:t> hace artesanías en papel. Tiene una discapacidad intelectual. No es discapacitado, es un muchacho artesano. </a:t>
            </a:r>
            <a:r>
              <a:rPr lang="es-AR" altLang="es-AR" sz="2400" kern="0" dirty="0" smtClean="0">
                <a:solidFill>
                  <a:srgbClr val="000066"/>
                </a:solidFill>
                <a:latin typeface="Arial" panose="020B0604020202020204" pitchFamily="34" charset="0"/>
              </a:rPr>
              <a:t>Y es nuestro compañero.</a:t>
            </a:r>
            <a:endParaRPr lang="es-AR" altLang="es-AR" sz="2400" kern="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AR" altLang="es-AR" sz="2400" kern="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2400" b="1" kern="0" dirty="0">
                <a:solidFill>
                  <a:srgbClr val="000066"/>
                </a:solidFill>
                <a:latin typeface="Arial" panose="020B0604020202020204" pitchFamily="34" charset="0"/>
              </a:rPr>
              <a:t>Martín</a:t>
            </a:r>
            <a:r>
              <a:rPr lang="es-AR" altLang="es-AR" sz="2400" kern="0" dirty="0">
                <a:solidFill>
                  <a:srgbClr val="000066"/>
                </a:solidFill>
                <a:latin typeface="Arial" panose="020B0604020202020204" pitchFamily="34" charset="0"/>
              </a:rPr>
              <a:t> es papá de dos hijos. Tiene una discapacidad motriz, usuario de silla de ruedas. Usa una silla con motor muy pesada. </a:t>
            </a: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AR" altLang="es-AR" sz="2400" kern="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13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81686" y="915032"/>
            <a:ext cx="877506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 ponemos el acento en el déficit individual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kumimoji="0" lang="es-ES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s-ES" altLang="es-A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Destacamos las capacidades.</a:t>
            </a:r>
            <a:b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.Trabajamos en la provisión de medidas de apoyo. No son “ayudas”, sino apoyos. </a:t>
            </a:r>
            <a:b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.Se ayuda al que no puede, se apoya al que puede.</a:t>
            </a:r>
            <a:br>
              <a:rPr kumimoji="0" lang="es-ES" altLang="es-A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s-AR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8012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73"/>
            <a:ext cx="10691813" cy="7566221"/>
          </a:xfrm>
          <a:prstGeom prst="rect">
            <a:avLst/>
          </a:prstGeom>
        </p:spPr>
      </p:pic>
      <p:pic>
        <p:nvPicPr>
          <p:cNvPr id="7" name="Picture 5" descr="Jessica-Cox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357" y="1166743"/>
            <a:ext cx="46878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077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423" y="2185628"/>
            <a:ext cx="654685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471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" y="-2874"/>
            <a:ext cx="10686457" cy="756243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73350" y="286574"/>
            <a:ext cx="5343525" cy="69865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EL LENGUAJE ADECUADO ES EL LENGUAJE HUMANO</a:t>
            </a: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.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/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Respetuoso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Cordial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Sencillo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Natural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Digno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Poniendo al sujeto como sustantivo, y a la discapacidad como un adjetivo. </a:t>
            </a:r>
            <a:b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s-AR" altLang="es-A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¡Un adjetivo de tantos!</a:t>
            </a:r>
            <a:endParaRPr kumimoji="0" lang="es-A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65875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8" name="1 Marcador de contenido"/>
          <p:cNvSpPr>
            <a:spLocks/>
          </p:cNvSpPr>
          <p:nvPr/>
        </p:nvSpPr>
        <p:spPr bwMode="auto">
          <a:xfrm>
            <a:off x="926275" y="1599014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/>
          <a:lstStyle/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566697" indent="-457200" algn="ctr" defTabSz="914059">
              <a:lnSpc>
                <a:spcPct val="90000"/>
              </a:lnSpc>
              <a:spcBef>
                <a:spcPts val="1098"/>
              </a:spcBef>
              <a:buFont typeface="Wingdings" pitchFamily="2" charset="2"/>
              <a:buChar char="ü"/>
            </a:pPr>
            <a:endParaRPr lang="es-A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02" y="701808"/>
            <a:ext cx="5586232" cy="659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590466"/>
              </p:ext>
            </p:extLst>
          </p:nvPr>
        </p:nvGraphicFramePr>
        <p:xfrm>
          <a:off x="5183958" y="741856"/>
          <a:ext cx="2530876" cy="1421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CorelDRAW" r:id="rId5" imgW="947928" imgH="530352" progId="">
                  <p:embed/>
                </p:oleObj>
              </mc:Choice>
              <mc:Fallback>
                <p:oleObj name="CorelDRAW" r:id="rId5" imgW="947928" imgH="5303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958" y="741856"/>
                        <a:ext cx="2530876" cy="14211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9031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5" name="CuadroTexto 10"/>
          <p:cNvSpPr txBox="1"/>
          <p:nvPr/>
        </p:nvSpPr>
        <p:spPr>
          <a:xfrm>
            <a:off x="440575" y="582140"/>
            <a:ext cx="979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 smtClean="0">
                <a:solidFill>
                  <a:schemeClr val="bg1"/>
                </a:solidFill>
                <a:latin typeface="Flama Bold" panose="02000000000000000000" pitchFamily="50" charset="0"/>
              </a:rPr>
              <a:t>COMUNICACION INSTITUCIONAL</a:t>
            </a:r>
            <a:endParaRPr lang="es-AR" sz="3600" b="1" dirty="0">
              <a:solidFill>
                <a:schemeClr val="bg1"/>
              </a:solidFill>
              <a:latin typeface="Flama Bold" panose="02000000000000000000" pitchFamily="50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7"/>
          <a:stretch/>
        </p:blipFill>
        <p:spPr bwMode="auto">
          <a:xfrm>
            <a:off x="1800664" y="1710065"/>
            <a:ext cx="7315199" cy="2211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76" y="1826170"/>
            <a:ext cx="6191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976" y="2493440"/>
            <a:ext cx="741957" cy="77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5"/>
          <p:cNvSpPr txBox="1"/>
          <p:nvPr/>
        </p:nvSpPr>
        <p:spPr>
          <a:xfrm flipH="1">
            <a:off x="1902652" y="4228521"/>
            <a:ext cx="7213211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solidFill>
                  <a:srgbClr val="002060"/>
                </a:solidFill>
              </a:rPr>
              <a:t>SOS – DISCAPACIDAD</a:t>
            </a:r>
            <a:r>
              <a:rPr lang="es-AR" sz="2400" b="1" dirty="0" smtClean="0"/>
              <a:t>: 0-800-888 4466</a:t>
            </a:r>
          </a:p>
          <a:p>
            <a:endParaRPr lang="es-AR" sz="2400" b="1" dirty="0" smtClean="0"/>
          </a:p>
          <a:p>
            <a:r>
              <a:rPr lang="es-AR" sz="2400" b="1" dirty="0" smtClean="0"/>
              <a:t>Material de información en:</a:t>
            </a:r>
          </a:p>
          <a:p>
            <a:r>
              <a:rPr lang="es-AR" sz="2400" b="1" dirty="0" smtClean="0"/>
              <a:t>http</a:t>
            </a:r>
            <a:r>
              <a:rPr lang="es-AR" sz="2400" b="1" dirty="0"/>
              <a:t>://www.cba.gov.ar/material-de-difusion/subsecretaria-de-discapacidad</a:t>
            </a:r>
            <a:r>
              <a:rPr lang="es-AR" sz="24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783428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"/>
            <a:ext cx="10692384" cy="755904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685735" y="2321169"/>
            <a:ext cx="3909902" cy="17601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sz="6000" b="1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Gracias!!!</a:t>
            </a:r>
            <a:endParaRPr lang="es-AR" sz="6000" b="1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5" y="6527540"/>
            <a:ext cx="1745838" cy="54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633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6330</TotalTime>
  <Words>878</Words>
  <Application>Microsoft Office PowerPoint</Application>
  <PresentationFormat>Personalizado</PresentationFormat>
  <Paragraphs>95</Paragraphs>
  <Slides>26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Tema de Office</vt:lpstr>
      <vt:lpstr>CorelDRAW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Rodo</dc:creator>
  <cp:lastModifiedBy>d24015390</cp:lastModifiedBy>
  <cp:revision>185</cp:revision>
  <cp:lastPrinted>2017-10-18T16:11:59Z</cp:lastPrinted>
  <dcterms:created xsi:type="dcterms:W3CDTF">2016-03-21T18:54:02Z</dcterms:created>
  <dcterms:modified xsi:type="dcterms:W3CDTF">2018-08-29T11:36:03Z</dcterms:modified>
</cp:coreProperties>
</file>