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0" r:id="rId3"/>
    <p:sldId id="288" r:id="rId4"/>
    <p:sldId id="276" r:id="rId5"/>
    <p:sldId id="272" r:id="rId6"/>
    <p:sldId id="290" r:id="rId7"/>
    <p:sldId id="289" r:id="rId8"/>
    <p:sldId id="291" r:id="rId9"/>
    <p:sldId id="286" r:id="rId10"/>
    <p:sldId id="287" r:id="rId11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25C"/>
    <a:srgbClr val="F90752"/>
    <a:srgbClr val="92D050"/>
    <a:srgbClr val="D436BD"/>
    <a:srgbClr val="F18E2B"/>
    <a:srgbClr val="C00000"/>
    <a:srgbClr val="7A9753"/>
    <a:srgbClr val="00B050"/>
    <a:srgbClr val="CCFF33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0" autoAdjust="0"/>
    <p:restoredTop sz="94434" autoAdjust="0"/>
  </p:normalViewPr>
  <p:slideViewPr>
    <p:cSldViewPr>
      <p:cViewPr varScale="1">
        <p:scale>
          <a:sx n="65" d="100"/>
          <a:sy n="65" d="100"/>
        </p:scale>
        <p:origin x="48" y="4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3186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2446EEE-9F74-414C-8CF3-76F72C6C9CBB}" type="datetime1">
              <a:rPr lang="es-ES" smtClean="0"/>
              <a:t>13/11/2018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50423A-8BCE-448E-A97B-03A88B2B12C1}" type="slidenum">
              <a:rPr lang="es-ES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48FC2AD-8B93-45A4-8827-85E82B2F4F55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dirty="0"/>
              <a:t>Editar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F2A70B-78F2-4DCF-B53B-C990D2FAFB8A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9586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6712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8055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86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599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2958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Autofit/>
          </a:bodyPr>
          <a:lstStyle>
            <a:lvl1pPr rtl="0">
              <a:defRPr sz="54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256" name="línea" descr="Gráfico de líneas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orma lib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0" name="Forma lib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1" name="Forma lib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4" name="Forma lib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8" name="Forma lib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5" name="Forma lib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6" name="Forma lib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9" name="Forma lib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0" name="Forma lib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Forma lib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0" name="Forma lib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1" name="Forma lib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2" name="Forma lib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8" name="Forma lib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9" name="Forma lib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0" name="Forma lib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1" name="Forma lib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2" name="Forma lib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3" name="Forma lib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4" name="Forma lib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5" name="Forma lib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6" name="Forma lib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7" name="Forma lib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8" name="Forma lib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9" name="Forma lib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0" name="Forma lib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1" name="Forma lib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2" name="Forma lib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3" name="Forma lib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4" name="Forma lib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5" name="Forma lib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6" name="Forma lib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7" name="Forma lib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8" name="Forma lib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9" name="Forma lib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0" name="Forma lib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1" name="Forma lib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2" name="Forma lib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3" name="Forma lib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4" name="Forma lib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5" name="Forma lib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6" name="Forma lib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7" name="Forma lib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8" name="Forma lib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9" name="Forma lib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167" name="línea" descr="Gráfico de líneas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9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0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4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4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</p:grp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ACC39B-F8AD-4C56-AD8F-A56798AE1A49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Autofit/>
          </a:bodyPr>
          <a:lstStyle>
            <a:lvl1pPr algn="l" rtl="0">
              <a:defRPr sz="4400" b="0" cap="none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255" name="línea" descr="Gráfico de líneas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orma lib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7" name="Forma lib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0" name="Forma lib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1" name="Forma lib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4" name="Forma lib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8" name="Forma lib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5" name="Forma lib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6" name="Forma lib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9" name="Forma lib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0" name="Forma lib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Forma lib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0" name="Forma lib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1" name="Forma lib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2" name="Forma lib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8" name="Forma lib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9" name="Forma lib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0" name="Forma lib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1" name="Forma lib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2" name="Forma lib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3" name="Forma lib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4" name="Forma lib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5" name="Forma lib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6" name="Forma lib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7" name="Forma lib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8" name="Forma lib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9" name="Forma lib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0" name="Forma lib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1" name="Forma lib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2" name="Forma lib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3" name="Forma lib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4" name="Forma lib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5" name="Forma lib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6" name="Forma lib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7" name="Forma lib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8" name="Forma lib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9" name="Forma lib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0" name="Forma lib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1" name="Forma lib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2" name="Forma lib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3" name="Forma lib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4" name="Forma lib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5" name="Forma lib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6" name="Forma lib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7" name="Forma lib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8" name="Forma lib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A5F5A5-C1AF-4E1F-BBE9-77A0324E6A16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158" name="línea" descr="Gráfico de líneas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0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1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2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3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4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5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6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7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8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9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0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1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2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3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4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5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6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7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8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9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0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1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2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3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4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5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6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7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8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9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0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1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2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3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4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5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6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7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8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9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0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1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2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3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4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5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6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7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8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9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0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1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2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3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4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5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6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7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8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9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0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1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2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3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4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5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6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7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8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9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0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1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2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</p:grp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BAF46A-8BB1-4F24-A11E-0306615E93F5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160" name="línea" descr="Gráfico de líneas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orma libre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2" name="Forma libre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3" name="Forma libre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4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5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6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7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8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9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0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1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2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3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4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5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6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7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8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9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0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1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2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3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4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5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6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7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8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9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0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1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2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3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4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5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6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7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8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9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0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1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2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3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4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5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6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7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8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9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0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1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2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3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4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5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6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7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8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9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0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1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2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3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4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5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6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7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8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9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0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1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2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3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4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</p:grp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829AD9-EA14-4AE8-BB2F-1A8BF56A3E5B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  <p:sp>
        <p:nvSpPr>
          <p:cNvPr id="85" name="Marcador de posición de contenido 3"/>
          <p:cNvSpPr>
            <a:spLocks noGrp="1"/>
          </p:cNvSpPr>
          <p:nvPr>
            <p:ph sz="half" idx="13"/>
          </p:nvPr>
        </p:nvSpPr>
        <p:spPr>
          <a:xfrm>
            <a:off x="6246812" y="2819400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156" name="línea" descr="Gráfico de líneas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58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59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0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1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2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3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4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5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6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7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8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9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0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1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2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3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4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5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6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7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8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9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0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1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2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3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4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5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6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7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8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9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0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1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2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3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4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5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6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7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8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9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0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1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2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3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4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5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6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7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8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9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0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1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2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3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4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5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6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7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8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9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0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1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2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3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4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5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6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7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8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9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0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</p:grp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96EFD6-A265-4329-83FB-237234CCC851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EEC8E5-6135-4EEA-A5FA-4E382F0E51FD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grpSp>
        <p:nvGrpSpPr>
          <p:cNvPr id="615" name="marco" descr="Gráfico de cuadro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upo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upo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orma libre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bre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bre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upo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orma libre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bre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bre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upo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upo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orma libre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bre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bre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upo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orma libre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bre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bre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AA01AB-145F-4AE5-A1D5-362BC05CA7CC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quiera agregar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614" name="marco" descr="Gráfico de cuadro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upo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upo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orma libre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Forma libre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bre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upo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orma libre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Forma libre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bre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upo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upo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orma libre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Forma libre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bre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upo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orma libre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Forma libre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bre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bre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bre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bre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bre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bre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bre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bre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bre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bre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bre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bre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bre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bre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bre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bre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bre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bre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bre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bre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bre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bre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bre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bre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bre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bre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bre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bre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bre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bre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bre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bre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bre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bre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bre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bre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bre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bre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bre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bre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bre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bre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bre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bre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bre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bre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bre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bre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bre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bre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bre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bre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bre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bre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bre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bre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bre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bre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bre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bre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bre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bre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bre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bre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bre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bre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bre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bre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bre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bre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bre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bre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s-ES" noProof="0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D16348-E405-42B1-89B5-964AA77FE073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7" name="línea" descr="Gráfico de líneas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orma libre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9" name="Forma libre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0" name="Forma libre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8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8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</p:grp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22E2A2-B648-4842-9ED5-8E4D1828D625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7" name="línea" descr="Gráfico de líneas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9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0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1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2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3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4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5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6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7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8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  <p:sp>
          <p:nvSpPr>
            <p:cNvPr id="8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ln>
                  <a:noFill/>
                </a:ln>
              </a:endParaRPr>
            </a:p>
          </p:txBody>
        </p:sp>
      </p:grp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 rtlCol="0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6AB9F2-CD8F-42EB-A63E-2B03D1B74C56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dirty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EA5BF5C-F4C1-4C94-BD5F-F847F8EB8117}" type="datetime1">
              <a:rPr lang="es-ES" noProof="0" smtClean="0"/>
              <a:t>13/11/2018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tableau.com/views/WEM22hqWaE/CRDOBA?:embed=y&amp;:display_count=yes&amp;publish=y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57908" y="2780480"/>
            <a:ext cx="9252519" cy="2376711"/>
          </a:xfrm>
        </p:spPr>
        <p:txBody>
          <a:bodyPr rtlCol="0"/>
          <a:lstStyle/>
          <a:p>
            <a:pPr rtl="0"/>
            <a:r>
              <a:rPr lang="es-ES" dirty="0"/>
              <a:t>Estudio diagnóstico 2017</a:t>
            </a:r>
            <a:br>
              <a:rPr lang="es-ES" dirty="0"/>
            </a:br>
            <a:endParaRPr lang="es-ES" dirty="0"/>
          </a:p>
        </p:txBody>
      </p:sp>
      <p:sp>
        <p:nvSpPr>
          <p:cNvPr id="3" name="AutoShape 3" descr="data:image/png;base64,iVBORw0KGgoAAAANSUhEUgAAARAAAABFCAYAAAH1OYlzAAAAAXNSR0IArs4c6QAAAARnQU1BAACxjwv8YQUAAAAJcEhZcwAADsMAAA7DAcdvqGQAADEKSURBVHhe7Z0HmF1V1fdDRxQbCKiIAuIrCAIi8gGCVJGOVBFQlK5SBH3pglKC8EoT6b2GEIihhCQQeg0hkN7LpEx675Nk1vf/rb33vefee6akqDGcNc//uWd2L2uvvXZvA5k12n8aK2dC2vafol+o1uHS4qMp8/QL5dtXwxMyYV6DXdFroi1avMR+/dY4O6T7aNu3yyjbvctI++074+x/P5ggx4G+3n6IHfHKaDtUbt6fNNd2lZutOw6TTVXAjw50/OCFEXbim2Otzf39rM0D/R3rPzFIbswWL1lSdg/xcUnPCXbdR5Ps2bqZwUIeIALY/rnh1ubhAdbmIeFBBSZ87/kR/n+3cbOtzX393E8WKSHQjvK//TND7budhvkvmRg7e6Ft/+zwsvuUEPB8TESgRhsyY4F/eUIUGRF/ucMQ2+KZYZ6wzmNm2W4vjnQ3KYyENg8q0STmnr6eqZsHTHE/0IPDptvqjwy0fVTqJfcpIW9PmGtHyOL50bOiJZR+oaxZApT3HUvEI27OHRS+Swn5T2PlSUie4X8CK19CLpIcCQKt1lHrAYXvdybOLX23Bp6QuQ2Lo4HZXz6aaF9X8/zJS3V2be9J9uNuo2w3Ca3dOodm+pWnhthz3szN9lDT3U7C7M+SP8m/B0pTz8gRBNeX2g22iXMbbOHiRttEQvGpETPcbYIn5Fk12QWLltipkoDQc6NnlgLqOXmeCzAo/MqTmmX/afNd2IWAoExC7pfQyyRkB8mhYB/cnCdJjZArm8WEQI8MnW6/eYOEhBxBb02Y4983Dpzq5sktvySk29jZdoECrU2QwiglpOxvLf1/2jv1/t1GAq1sV0pIox0lYXaIS8myZSUSpe9qs6x5SMh76osq7aDq7+g++8/yA8ozbxkrOCHLjpVGsq4sKAqkChUFcnMU8Ev077g5C236gkX2oKTL6VIeg5tKmjx/kWO+FMxkP3F+g02TvxTmksZGmyG5PXcRslsyVv9PX4h9oFmyW9y4xGbG33JYKb703Sj5rARH6QTWegyFM9jNWLg4IsTNb8Bia5Bc5zdQcltOYxYVBUJiz+0xweZJ1h8vpbLtx5Psl5L5w2ctlD1U6ZnMfuqxSvG4YgGV/88WRsJl6hihH6gjvG/QVBfxO6JMy879uMiXGMf9Q/2tQQV+mkYD98ttNuyEigJJ9PDgafaG+pBzI2d0GYsOq0BLmrrZ8JkL7LX62f6dtHyovXrUHpPnupKN243Uy0KbPT3U/0+d5Qdyw7jnlLeJw2xNFew6NYULZf8PGcwWyJbq+Xd8VgVAb/+P3mGEkQoBs3tDmn0YE/tPzNrc29fNq1FRIOs+MsBOeWWM7aHx0M4abvzwuRF2oEp+vZjQM9+rt2/+M4wiIDK9iVST6/tOLhVIKIjwu6v60FJN6fcgcR0JpkC+q1r8mgrpUI3TCO8dFdDlqm2aaUpPoHJiQbYwUthunoZgysMXnhxsj2i0Qude0l4Ux2faDZJ2M8vTtrr7harCzxZIFus/Xl1b/wlAlWZkDFzYk6ZSabci0GSBfFLhBVJQhvJK6ZOMokCqUBRIFVbyAoHyzP91yCkQ8zkacKcUtFr7fx9m9Hy04v9GacZX+PQLVOl2RaGiQOrnNtjuUsRma9zx89fGyCxLjT5uGasxziSNVxibTItjElT4cXMaPMEQ45mFmQltwpskv+MUPv/jlzHMgsy4Zbb+nyg36X9QXSDr1ihlUBq3pHmujH8fsyz2cVKyb8ptQqlARsxaYLcNmGKdMvPeA2cssPPeH289Jszx/2+MyxXths+wk9+ptynKwO2MHzRGgIZKnd9J2m2PSXPtoZEzXK2GLu05wbZ6BtXdbC1plKwKbCyVfqYSh/aaiCmnlB5QWSDSNqsKJBSKMiGVfIkqgEFpMDP7+8Cpdsa79TZx3iLXVqfOXxxUdqUVt+VwK1EqkEnzGmyUap+J/UO7jbLf+DjG7MTXx9jxr4e5tAAoer7t4/BvyW7FIlsgl/aaWFMYIfOhQB7QqBz6k5oUKvstA6a6H8jHN1LXR2iQym9ym8LOItNkAjVqCL6HxhkDpoYFp9+JQ/6oGnbHCgy1+UddR9m34pimNIYggUR8T19bqNGy22mQxUTk6+PnlAZlHk4cY+AmxR0GXuWEgWyBtNOgMVsQKT7stteYiNlR1q3ukdybrMrtNHqmf0O7a2wG7arf7ZVu3NL8U9hZlAqk3/T5zup8PyN2b6/A5sU5jHNVKNDWpfUlZSBmZiMN7vx/H1XqV5mlQP6uGvL/KYg4ynxR3DdmtmpJfpExKYy1NXhk+SlQOXHVMqRhsRJcVSgQ4ac4qKCdlE6fYpbZbWo6yDjMfyj52FYDUb7vbqLDKBXIAxodpu+nxVLnqv0FarS2fSb71zalOWpFHDPzlZgRaiuNICsKJJPYl8fNtlGSVfgdGdmXMBKXJU5MqC4QkFcg0OUfq6lEjmHKYZOULirEZVyjfeaJQfZ5jYRTfNlwEyqazDHd6uxQDdl/riH5yS+P9qazqQJA4LpjJeBAmTMpREQ+dI+JKtWQOIUC2VwClQL6ixJ6mdoyBRcKQG40RPepAYXD7NrFsmf4nwo5obpArqJ2Y0EAJoKCXSiQL4tbWdjEbp3HBoU4lK7PqyD2VDOHe1dXGpCJqfCqkSkQYHaA2OqQrnV2tApn9zjHUe2m+e/sL1RtX22Xfqu/awvkMfVupQLxCijbBar+hartq78rUVUgCWZ1auv5dv8+VBfImwhnBHIVJ61INFEgKwdmD3wx1/xfiZW6QP4TKAqkCnGaqKAKyiupAgVAwSAFmkXBIAWaRcEgywyz6e8/kPl/1UQrGMTspn6T7YqPJtr7E+fagGnz7VoN1YfOWGDX9J5sB71c527y/a7KsNy5mkqYz7v4yJwB6f39bN3HB9mRr4z2Cat8PysXchmkY91MmzZ/kZ381ji7sMd4n5dNdvMXLbGDX6qzs9+p9zlotlqc8eZYe0ej8hPi5lLoS08NsZGzFtgfPhhv4+Yu8kl2/t/6n8Ps5/JHHLMalvg06cZyyzRsw6LFdkPfyTZmToMd9upon8AfM2ehff/5EXaAGHGmrxyY/T3O/DE7sZ3PaJpt3mGIvVI/23Z+brjNW7zETnx9rI1WONt2Gu7+Lvlwov367XH2Hba8vDjSvtZhqM9bMWe0aEmjfSnu6dn86aHWXeHc3G+KzVFeCSvlvRLNMYjZBu0Hl6dt8vDwADsjzuEnP23u7humrGGqB/tbh5EzwiZ9mSdi7o1N+m3u7FOa3sb9oa+NCROT8X9wpfLHUQqfSVV4wbyfynW+QqpOcz5yGCRsT65T4W5DIX40yepVway+HPfKGNur80h7dOg06ytJklZqnlQl/0AVw9IVhwgIh0o+Vi0FOqzLKN8qd+yrY+zjqfPsPvk/Xt839Z/ilXyRKu8mVQjb8BYrQ4er0tgixz6ioxUGE4y/VAHwDZ0g5jn/gwlxijisBF2uMKC/icEg0nF4N4Wj8K6Ns8H3D5nmy2IX95xgb0sastrEuuQtA8JKE/P1F8nu5DfG2iil6xjFCdNVlk+5nJpikHZUbB5T5OBTkiiJShXM7x19gpmkzv+wtvHIAF8/oJJZXCEeX5SRfSKYgE1pV6rOVpP7MJ8o88R0hPuP3m5WneamkMMgwKyPGOA7apVnv1dvg9SdzGlY7JOr56kVni/pcfGHE6yHCpkCv1IJ3a3zCG+l2XCo/L26jLQdnhvhu/AChfAfGjrd9hAjHNF9dGZxxOx0hb9ft7oSLosVjz2VvZ+YLdiN8q2R1QsrrMPuq3C/q7Q+Nry8EjVKUnC/ruVwjxCTweRZv9Bxkjw/993tUNauGk0zyHXqkvOYoQaqONZug78Mg1Chwgts8xcDwLRuz5Kj/DXHIBs8OdgGTJ/v4RxOV8Y6TwzPITejZ4fVgtagSQbpN22eHfPyaDtAFdFxVDj48Ce1uMveG2/XSR+5vMcEmzivwXfUH6WEnKyCPdW3Vgb/zrFKTCI/gHV7byVYkcr8qMwiOplcTX00lM5MJeoydra3nrcnzgkrgcrkvVFyQPilMPybAsgUGIc5SAdp8vMScjfMl1ICEQ+7KQM1hh2LsfKecIauLpcsWtJBFD5dRmKGPEjcBwruaynPvCmzhGpqyX3zyGWQR4ZnW3vAVWKKhwZNtZPVNbRX6z9bzLBQLTrrJolyCG7fRd1R1h6kiiof6THboqNEaGQKZxAKj4oHYo41VfFQYpCwGBj8biqdIfnll0N4gRpdlyAu9hZ7vCiKYk5nXpmvHcNNacPuOnVRD8MozlhQOe2VaKWSmjmsk4sYT/dxs0MXojT9WPrW/YOm2RpKI/Z0pSdJX8H9qe/W+9obXch9Mt80rvshicg/7u9X/Rz3unQSub+y9yTVRV/bSDpR9/o5tiEnlublL2fnIZdBRkoEITX+KaTfnynC/5UEYYcHWviRap2Yg2cEFKr9JNoTUbnrKIGBGl1n+LQqaLb0DDJ0tTMT8cktlRalTVaCoK9QqedIUcZtYpDbMgzilR398r1aptIvVPeEe5bTE2P29r0MmXhV0P5NOFQYYjyKcio3ULlsymiZQc5Xuj2cplCRHhDSwWJs+mZnS6K1YXD5Q6HmEFYi3F1MXpUf9LkU1hrKO/mHHhXT09X7Im7MczneppHLIAGKmBZMJBQkBcgvXA1IrOxWl1K0o0YKH/ip5Ur/bAJzfyroPV2aQMFuF7qcqF2jrCbappOkiTT3QI32riQN8RyrLgkdxMOLaYABUW6TW+ivYjxPp8JmT1igRnWZYhDyktIvHCdpCKELwRSByunHjFFO2SyLlhnkroFTa5kiwU8cQFk/Ic6/qNWn//cnbUgG1UU4s6OKx3/Mw1ckGRgQJPc/YoU/SpK7JIUw76SR5uq4x1xlM9iPQGfjbRrNMEgW/DRqaChxRuIU0cdTUfDc4hOKlhmEiqlmDKRKoHw/KxtaySBZQHnmnzS0zCCM8AZJ/wH1cxb6Sb3yqOW/A8vAIAXKgPLMVx0UDFKgWRQMUqBZFAxSoEk4c0B5lgUKRPYoGKRAPiJ7FAxSIB+RPQoGKZCPyB4FgxTIR2SPgkGWDVCe+aqDyB4Fgyw9zEbdsZ//5tuvGojs0RKDmO9QatsvXB2ScHVcks73s6rDbPR9h/lvvn3A1PmLfBsEK8wsdpap1u3KiMgezTPI2e+Nt38MnOq3ZLPJltsPHxk6zTexvDJ+ju/dzPO3aqN1DMK2x9JKLlsQ7utnW3caHpfzoXx/Kwsie+QxiNkpcV8ml4ZMmN/gd9NAP+k6yt6ayGblRvtZ3DbIhub/65c2AAWkHeiBuBc03G/DHaBzFnGHToP/Tl6wKB4BsFIcSxQnfrj/hl1rrIpy5w4bf7ijJ8XBxmZ++SM8iLQk4p6ftCudVdT0zR97VyHCXBTjA2y8htgoHcIs56mMlhnkOvalsAcjs9Rfgsy5hyjrPt1jmkUwS/kJq8OYL6pxG3aIpf9TOWLGvSZZt5R5irMlRPaoZpCwcfeVsbPt7HfrfXNvoGgnpjj/vXo74MWRXgHsXOdujxmqmLSPk4x0GDXD9ulW5ze27NttlG33/AjrOnaW7yTfrcsoP1LwA5mRmWs+mmTHvj7G7yjilsy0aXizDkPt7kFT7UKFj3uYpXyXf9jQRHwcjWAH/Nfl9+8DptjXnhnqt9z8RuncQt8nvjXWzle8a7CDXGn+80cTXfId+eoY34G+piqNsGEidrYTzvc6j2hmab55BmGDt29OqmaMDPZRmXQo3enUaGe8My4wFBuiwF197CyVP2ZnKR+42YnNQHf3tbM/GF/eOEU8cst1q/4/kgrETVcc76gIV3aBatNdjcgeWQYx3wn92rjZzm08Q3GkKjlQsJ+syoDY3cV2OfaoHv5yne9g54IYbt+Co3spwZyNoYtiZ9mOL4yw+9UtnaOK2vulOus2ZrZvKt7oycH2sdy+JObhcvUDutfZnUPCpmTO0Iybu9DvQw+XVJntKeZKxBZHCm+C4jxBDIb04MjCVRLhe6owHx0+3bdM7vzCSN9QTbyfazfILlR4UFelgXM9PxBjHq6GAEMQBq9TbKu0vO7HOsoFVkbzDHLCm2H/aIsQg6cbmX+nfPB/45JG34k+Xy39ROXF3alS2SC+a9xdxjmeSVywJfcHquy5Ff9t7pUXI/RRnXA/L993qxy/yX5fMQYNg3DDTUm1ac5DZI9KCfLupHk2QpX9RxXiT7uPts6quF5qVdzE3FYVvZVaVzrwM1tMxM6yXygjbBDes0u5df9SZgOkt9yrRN46YKpdICnAdXBdVdE3S6fhwi823UL3+A3I5nGyC4u7dSEkAK2ILo0zKn2nzfNzLMe8Ir+Rif4gPxzmSl0a51jYl0l6Lo1HJjjCwXXaaR9svZjuCDE+ko53WqDL4y8SkYNiv1L6j27y1GBzDBK3alYzQx5UiaOjDucMwmVFbAsUfqiG4AwiN1y3jdkhYmJ+E/HNXmH8p+tkKLMjcafwX1JDdwYhrhgupyEr09s0InvUdjHHe6Rml6rwT1SBQc9KFJ/55lh/EWF3tbgJ6kO5r+8UdUecT4EQ9ZVhNY39JWLb3NHbW0ae/fIByjNfUWiBQaiMLCM0hcw+WGcQSQpulQMc7KKrTQzh3cMj6iri/xDfFQxCmDFupC/kDKJuiHNIhLs0dRTZo1ZJpc/nkjVugHtSjNFTEqSLuPEKdQ+/EMPsKfELMYxjJLNfFOeBUjhmf1Kr3EbiOimzyQ6l9GQx1W4SmW2rNPp9FVY63ER3x872FN5JKrBkh2i9U5IoUDlOht/EebTrTmXz/aM/wHeSHGU34WDWPp1HuhKYNa/FimEQbg8PFBkEc3QKIB2C7jgxBBfQuX1zDCJ/0FroHNFdSYLEcMu74avTXYvIHrUMwj1qaPmcRjstdiec0/hQXH2idI4TXh5tdfEA0jGSBCh2XcVQgQhDiUfMKqHsenfuV4Y5foluw45u7Fcj4WoVZCiQEoWCRQb5JQzZ3xW7In94Cj/YEaa+V9N3Ir7x6+GyY17xoNy6XTwyUPLL/6XCDvk+ScosbjjDm8zy0QKDcJ6WuJqD4n9X5Zb8sTsfhb4EVSy72HeIl4hCHGLbMfM/r3pxNBb/HKrfVUp/UKzNdpWUZ1c/jSobLrpZoOp01yKyRy2DnPZ2vV/GxwFt9I3+asU8CXSvEnyqGCQ8vGPWV8rlH8XlvBJxi+wChXeOKAAOaCdqc2dvP/OyrVp3+byJ2d/kDyYYNjNeHqgK5OhiotV5aSwygTNIpgVd9OEEj4drK/sqjXyjmCWCEb4f78F0Bikxotnv1X0SbvmUfWiR3tKqGKcWzSup0G+RCDB6HnNEBKlb9lNL1ebNucuza8m8eUT2qNVBeFiP7iFQMDtdusYbUvz+OXyGPT1sul3YIz20F+xfURfUK3YHcH6o1MpwobWQKLHCMedKXSqFPpL/sbs+wyAuFeJ1vZUMUvb7gJjiTkk4vtH+U3wwyHrxcLQziBhxoaQYcx/f7KjhX+b8jV/NqQplNEV8SXnMR0sMEvAPrhrOYYwSJCEZEkN+Wh8GjUCp9wbAIS4knqQhZ6SHzJgfJHB098XM4W9nyox7BhuQS2Ikqn430iguUH6as4jsUcsgXIsQqGz2azHI36UBnyPm6Thshusd1f4YsfB9mfyTyECVbryiVJGBVFnq9/mfk/f8D4Pwv2eKQlA4r6p/haoZhCEbbu9SRXAck29O36W4CIuLaaFSF0PhAX2XnzFs9GF4Cpvf73dO147moXUM8pT0twqGyEF7ucHtPdIx/Aiq0szo7mE1GCQiJ/s71olpKRcx9LT5Dc7IjNAu42Ca8kwjeINhrsLbQRL6aQ3tPY9y7zcNyD155Z0djmAGyk9zFpE9mmKQSrPTpPT9jtGKRLKf0fWRS6WbIN7jLKIyVG0PMSlFpgI1lo5iZhnkJ+qy/txHmVcBhfO+wX81gzDMxi+HuTmOmccg62YZRBKkbnbQrbaiMhRWulWdlndw9zCs/ZV0kOwIoxatYxB/ZifDDHlgGJ/co0CneH2aPtsYmHxTRd8qXYV8pi75cA0AkA47i6Gz7rlPHPdIZmcu2XHnbziIX5vWPET2qGUQLlhJZ24JsNOoWbablB5O+zP/wE3MTGqls7u0lI4jZ5aGULxWGCojiWmz9ZRI3nD9auawNXZvub4yoKSwkZk/x5EN52wRlYmqGeR5ugNVPBNaflBb4WRHPbj9hroSqFIHabSecTIJ3cVvEKDCiE9+vED1f9dxZQlTidYwSGC6LDNUY81MekCWQfboMsqlaKBG68+VDsrfQyp/0sllPBBPUOKOWets2bgeqPCZA+LeFZTV9dW9YBb8Vqe3FpE9apXUrtInDtYQ9OeK9Dj97intmBnVA5XovcUoh4mBduo0zA7U76Gy/0K7wX7DcyDCUOFw9YHEHDcLpW5luBLmolCJ5OWtn6nbclFYukEnyyCxElWQp3sriwwiv9wqvQNne6nIu8NFK1CKk3BdUsktYUCpi8Gv30qN38h8fkW3CvmdyfP8Fmx+aZXZYWglVgCDKJ3Zh41BlkGYYfWyUToP03Dfv9VlzMRcjMJd8VshoZSv76nhMZ/keVI5+63gMX+9p6Kz9PPy+iHMJPfMtGbjbQqBO0R5lsyFtLlPBa5C9shIoJQ3n+3TL+sa2H1KjMHwK1DZP3MJHCym4NdQhoIeEeye15DYw5XdFh3SsC3YYfanj1GQ+V+FTNyqeP7bNK0rABUEDzgnf8n917nOSmGsJjfMJJbCQTokv8IXnxhsgyWm6WIoQK5cyIb1E/2PeeiByuYBrWQQpFEecwiX+mxxpR9nkExj+YjKJd0KZ9N4RRat38sk5uMMH5JDkhqSwsn9lqVyNR/uUiaY7+G6FVQZdx4ie+QzSIDZ79R690aCvFRnP1MGuE7qJA11D1OkTEalldim/JeptXaJ8v7Po+Su2j3UlHmiars891mzsl2rGIRKqWYOGlrFxTGVfgLlmUHNmbVklyhr1jwiezTHIAnhpRjPnDK5k/SPQHluPwloJYPE8iqhpCNAeX5WLkT2aA2DBLBEHp5EhfLdfDLQWgaRBFH3WuraMvMu/w2I7NF6BgmA8sw/SWgNgzSWrn5gNMfVDzwglOduZUVkj6VlkALQxGcv8N98+1UDkT0KBlk2QHnmqw4iexQMUiAfkT0KBimQj8geBYMUyEdkj4JBCuQjskdBBbWC8jioQIECBZpCFB2B8hwUKFCgQFOIoiNQnoMCBQoUaApRdATKc1CgQIECTSGKjkB5DgoUKFCgKUTRESjPQYEC/xokyrMr8N+CKDoC5TkoUGDFItCk5y+0OYO6xv/y3BX4b0AUHYHyHCw9lpbywiiw6iIQRwHCS5BQnrvWojnKc19gRSKKjkB5DloLrpO6rOdE2/aZof52/zUfTrRrek20m/tMtqv1fZVwY+/JdsPHk/z/Kz+YYDt3Gm4/7DzST/UHyg+7wKqEQMsvQMzPfHNY3U8txvPGfkj+4QF+fekv3xrnN18OnjG/dLVHmarDK7AsiKIjUJ6DfGQp/M91ptdIOLQfMcOulqDoM3W+vTVhjl3cc4L/9po8z18H7zBqpg2ZtdAeGjbdbuo/1a9K5XK+er8Bs5qq480iUbVZtT2UZ5ZHWXdNfUPp/6wZ1JJZ+s4CyjNLlPd/tbv0XW2eKGte7aY582ozqDmz1iDQ8gmQQI8Pn2Frc4o13ubRJDjxyiUICJk7+9i1faovzWoKLVG1u6zfajsoz6wpas5dCieL1lCev+VDFB2B8hxUwuzmAVNcqnOBNTd3Jnpx7Cw7Id53WO2Hq+S4V/l4YTdpHAd3q7Nj9f1q/RzHUa+OtvHzFrnrM98dZ3/sMd4ulpbC5VWBKsN7RIyz+VNDbLP2g5WeqTa3YbHflLrFk4Nt766j/Gqa76pn+qa0oW89PdTvQSLdZynco5TGb3QYYlvJjqtpuW2eW0S2lLvfKj9vjJ/tdlzZwiWSpJeH1LmIanOFz61f3BkNccL263Kb4nl53GwXjJs8Mci2knaF+btRuzpUebw/5/bYfV+qs7Z9y9f0TZnf4FfB4PebHYbagwqP6+g2U9yYcYs9aTv1nXH2DZlxDQz1cXC84vi5MbPsAIXJLfjn9Zhg2zw33HpO4Z4ls73ltsekuXaJNMNvqOzIJ9fHHKkw248Md1Ce8OZYOztTrwtUdzs+N8LLhzK/R2XJRacbt5N/5XErmdEpBMrWU1MItOwCxOxSpd+v+UN45AmM5iBhwk11XFhepto4uLZxA7nbQPnLxeMDxbuz7Qp1nO5O5bGXeI87yAOFcI5S2W7w+CB3w0041/ebYhsoHblhArk7V/U5YuYCv5h+g/aV9hsJ3FjMNciJ0MR2f3GkpyHrtgSFs7nqmkvqA1Xnd9kRRUegPAcBZh+KCQ9SI6UxdZewSPSemOm5upnWOTJgnl+eXhinRs3dklyljGq55wsjba8uo9RIl9gwLnHvP8W1lkTvSWsZP3ehx5kaIURY3xLjvimz34vReWHgWDXO30s4QNxyd4j8cPs+b5Vso4IjPsxPkhDY7+XRtouEwGGye1UN/qdqeD+SkOAi9N2VnkfVYLftNMy+ooK/Tj0VYdEYuR0Oulf2NFqIm+O+3XGYq8dUzm7KE4KPxnW4GvG5avipDH6k+G73m/mgYMY1gwgwKv9N5Rcar3A2lYC79MMJdpTSdpDC4ZL8XdSIf6HGzfMW5BuhC3Et4mFKI9dQX/nRJL8sjnSd8369nax8/z+5/5rCuziGx5MdPy5dAWW2WEnZWfl/UZrg49IeD1Fc+ynOcN2iuRAlj+EhIPM8clsvjH2Y3JGmcNcolOq8OQRaNgFifnl/7k08SwuGPXf3tc+rcae8ZePxq64ZEskttz9/To3wc6rXz0Z8ToKou/gnvbrgYaIJ6fufmQuBuT7c41JYdHxc+vtZCT7CWz2THm57/qzMPqtwz5bg5xUG15qi/XrqlLgDzW+FRnBGjIgXzKU71nG7jvLEPWoprZ+V36+KB3iUIFC2TJcPUXQEynMA8aoUNx3epl6c5zH4f1dJwe+oV/rV62PtJDHRPmKs3Z4f4VdABwp+oTvk74L3xmcetinTXQOn2oEq5B+p8XLBHZfgfUeN/jT1sFMlLO4ZPM126TzC79WAuOKK25K5dvOajyfaTor3YTXqDVVg10tIUFBXS0h9VWHcLGnPqw3bqVGd9k69HS0hsZMayzmq9AeHTLdOdbNsW/X2r4+fY93EDJsqPw8PnWbfkRl0MtdfqhKfF0NQeW01NOO6TF6PgGio64m5bpQGwb1sx6i3+bOGcZsrHDSRewdNjXeAmDfkg9XQb1GaHh02w2+d/rQq9opek/wG6y8q/FkqHwTIJu2G+IsViXaUwHtE4fGSxufFEM+Pnum9yrWKi0v60SgWyD0N4nwNGaFjXh1jR0hgbOF5abRbudtdvfbjCoc3eBhu7qz6OvmtsRKqdX79JmV3hfJ2kRiYu1ZHq7Ogd9tQcf5J5qfILWWPkCV+rtS8T3nkibpKnmkOgZZegJi/4LEB99wti+bRHO7pG68DhUJcJQGiRvk/6rAuUf65bRzt52J1VtzkCaF1lwQIDRghIn+HqOyhPcQXSYCgLWfpStWBxyH/dGBZeoO79hEgCpOyTumCqAO3u7ef3aCOFyoJEJUNnUBKq0Pp5fLCQNkyXX5E0REoz0EZDB2ml55cYVgwNDZqaGz8XqwGznMydWK+bcS8v1EveKoa+6kSNLwmsrEaDYU/RkIo3G5tNlhCp1fsgSHMhyi8GySt7xpc/YBDSEslVZvluakkhj0vqhF3kTbVXj1DWb1LlA2jqThbjidQc+6y4eR9p/+h7Hc1NeeuOpzmqNrt0vprCYGWRYD8gYe1aHDVAmB5oMZdfrSsHFdJgKiD8IbJd8IdffzaWsif8EGAyPxv6kiuF3wiV5rEuhLCX0TgMQcj+1tKAiTE4UMxwpP/8EgHFOz8sY6MBpLi8BvU+V/faNkN8b2prAaSBFYJt/fODJNTHlcMougIlOegEuYPefHMH4+P7aye8WeStGepBz2kW50/5MWMN/SMhMSxkoTXScqeqUL+qdTdSxkKqOBPkVCBeEjrVknQvaUVoKb/VloH36jaQzWsIa78dCRkqTmzLAK9K4HVTWNShAjjzTI17adlWtF+E7LUnFkWraU8v9XIUp790iDQsggQHpbzBpEa1YqAGttr8eb/bFwlAaIGy/Bw+MyFzifDIwaq05srrY8hXGrc3CQM8dbIOgiNrKYk+2USINJo1pYgYq7l2xpaB62kv7+RwqsGEK8alQSI8nOrNP6RSm9KK5ryIKUpPQ26IhFFR6A8B5UImWZVhfH1DX0m2QIG0ZAnLgiF/lPm+WNyB2k4cpmERltpLQiP6+X3aAmau5XBsdIy0uXihD1GmUzEywHHaIz/V6n7gWrTwQz8F+gdpH66xE2gQu7ta/srbt5HCxT8MNbdDfVP9l7pyQ9SXeF8TeP6bvXhpcTkh98t4jshFe5LIL5+toYqNV0on/zyisCGTw4JPVKev5jWr0hFLY+bUx5DGIz5mVOpyafH29cnRifMq8wnc0mleGriBcHvWmK4m1QXgbLxJpjfwe5xk1b9MnEYKM99axBoWQTI9epsvCyzAmBZwVBDZXN7zRNlIS46L54O9QYLsmUPZMcL2aer8+Tud/4/L87DpTD8/nPs8K/hIxOogYI9L3N6HHJzuDrQQMGO+blU7twhnyZ9fSiaeOGO3naR2hRa/5efEp9RR3nppb5lNmzmih/GRNERKM9BJcwnFD+YMtfGKENHvjLGjlEhnYtmoXE077wmYmL1GDXidhrqXP7eeDv9tTF2hyTwr+X+dyr0RAMlGbfXUOd0SfILVAHHKxxWaJgjSBOj2TQwN7A50paCkYTfoN0gn5EeqiFRj8nzXJK7HUyign5waJi4ZC7ECx5zFeaZGvP3UkPjQR6GSuskplIl7OGTpCG//PIqVqoUVmNer59jr6khsYLEA0Ebo6Yi/eXmyx2GlB4EQoD4YwOxZzhX5YBf8IK0nzOUhpLaqUreScItXWPO7/d4nIDKVz4/rV6IHoy5IFZVfiUBXsrn3X3tr5mVnP7qHdNLFqjPvDUT4p1t3cfN8Z6cJ1FSfnkYIFC5nCEmrJn7KfWkSiuTpzzaFCjrvrUItCyTqDSUF1Vu+0iLLZXb8kBl+9SoMJeRF1/LgFr6H2rOvim7ZJYozwzKmqfvfx+i6AiU56AM8xe8WfrkNXNWDXZQw7+hz2T1gOX5A1QmVmrOkwr4BzW2R8W81380ya7qMcEe1/f5EhT7qqEwudhHDYE3DROhEtIj8NQuy5moh9lXyCEmTF3SioE2ltRlmTFQOZ3vT55rf5HKx3P4t6qBs9zKbLQ3BPnl0c5AZT9cfLwmjQo36qVZDg2UESDyW6llBL+8xrFeCl9+meSEKgSI/PIAVqCyX7Qwf6UElVcMnZZE2+s3CY9PSXiEl2Khst/7JBy9LOSGhp3KqkKACP1KE9tl8mcB8at8sWxc+/6C+WMXrrEoLFRkXzVQmg6q6C2XFoGWRYCUYdZZ9bO5tLv1KXfymhUMrQXl9sSg+CwRFMJmseCMN8f5xHIeeAkYzSwRy9rnqHPgbchdXxipjnW0TzCjjSeibugQz1Qnm8I5Qx0pne89g6b52+OBKvMJvT1hrk8T7EH4GuIf9+oYe2z4dLlIbsrueVmH1b/9X6qzfdSB87T0barrSi11xSGKjkB5DsoIez3Ol9oFr4XHvKFadwxZLlAFdFEld1JDeFAN5y8q4Ot7TbInpJH8VWGgaUxWwwtUGwb0vxpTdqpQ7c2uYOYaNVaMzx6HWr/VMF8ZWj01KDVm3l0KVHbDpOqmT0sNjI09veGNfVYDOVYCtH3dLGGmN3LS8xkxoYetxsbrvGls2hoBQjmy+pPc3CmBB/EuuTdwmW+pMBoUVqCyX94T93QpbvY2ILyhkgCJDWsThb+ZBEDCGjQe4pM/9nfkLWOilaVyTm+E/lSM60JN5jeJKQMlP61FoOUTIAkWnpciL8sqRPCnPH6sIXei76P5peckqVfcZSdTb+9t16jj/D+EsLQ/F/7YUTZpiIgfud1UnRwrl0zSr8Nb6bjFDneEFevYIQ35H6UhldlpEjI+BIppDOHHOAhD9bClhtd0vCxoJF5w956OGAdmGirla5rLhyg6AuU5KCM8X8ksc6A8N8D8PdLz3663jpLCl0jCXintg3dTr5JAeEYaxNUSIAwhAuWFAczfUb0z05AhfzozMjbvadX6q4Z5D1zqkVVR5X0lZTcMjTZ7ptyQw2uKUEaAwET8Ej8Vk5hWfthLUrklv3UChD0ULKsmN0mA+HOdxCFzwiCsQGW/1QIkvGhYK0B45J+9AQnuh/jEzF/VEKWnhn6BQrgfpkapcNGO0mrbZGmFrslhJ3wUN6iV09QaBFpRAoTXrr2cqIdlheqT+YhAIdxEB76c3n3rZ21LcxhmZ6pD9Lk0lcOW4pvJpfm2QCyjegNWGaIlvSaNxd+4k3ueOUfDTkT58nafC5f7+vr8HhsFPV+qq+06DS+9jJ2IfT4uTBT+ltIgr+0tgf9A4Mn1FRZ7gj6YNM9f+ER4lUcJ1WW4fIiiI1CegzLMnhs9y2enW6L7NVQ5+/Wx1l099MUSFJ3lD2KO4wUNH34v7SStxDRH7LCs1kBoYKFh9fc9DixhBSqnFQ2AIdJYDV3q5zQYwwSW1FyAiBnQjAKV80bjcHUYN6qY7DCnJEDEaPQ6iY6SeuhpkR8267CHI1AIszUChKEJ+0FSvDAP9EAaqsmcvQ+18w5mTyuNiYl4uTItRVcPYQbFlbEsMQTwhiF7NJLwEqnSrLJjd20SEszLnMUcFmq3fndL8w/C5ur9WAEIlNLVEgItvwCBHzXMo16SIF8WqJGjcYS6q43D3wuknFT3l6vzgljNoNF63Cp/6iFQ2R+/W6vhuxuVcVv53aRD0HARIEnYJ/dscvT6VlwnqO3487eUs/5/ub52lahBfL9x6niUB7RqXmnlgWwXbIRF3DEMtBv2nQRK4Sw/ougIlOegEmb7sjEG9S71wiSOX5A1c7VOv3zD5ClD/M8vcD/KbMqw3LMz8NP09FITjy9trinHj1DwV9xpHArrp6+OzmwfNt8Qti6MQcFJvfyNmB5iKc7jkD+2CJd7XRrxIh9bpnQxt5ImQom36TkQs8NQ62O4TEymhghVCxBeic/SB0oD29PdXshOULKJrtTbK+79NJ6dmunlWAn7QhI8KvdyWdUKECaqszRLvZILP+pC9gzBEKAQm/k8P6kMmwL2cnfSW3nHF5pDoBUhQDh/VUrrskCNinmyQPlx5AkQiH0VPimvcuaZYzYgJoIH2KSX+Imd04NUJ95RqOzWlJ803GSehGHLarQV6kxtheMF15XCF18prTxVnWjIjAWulXj4Shsv4UIMKw8Rn2TnvPpNnWefflzhwgvSUDhuESgvv0uPKDoC5TmohTQDDUW2lvTjEdRfiBFPE/MepwbaVhXKKVy+T3xtrK/QnCo3F2kY80fhfHoxSdez5f7qXpPc71li2KsV3oWyO1nCYF0V4toqtPCyLVQbP2O+/RBkFDDMHBt3UhmphNVk1m5EtmdQAbMEhjCLDce/QWoUCo/VjfAkbvDD73aqoMREV+ZMoh7cvSycYCbW3CF68288TU+lsGFYflOcKQ2kXfEeoXJiU1A5XF4YbnTzUj6B+0/p16/CuatqmIcAafMwTCPAlMSV/PFLnPiX4N5QPdbAeLbnASZl6QRkt7bSW7u5LtAUaU2+iuNh9HN/gSrTn49AK0KA3MgcxLIIEKV7dZVlrxaHYGb7dI0TyRrCXFLRg5u9JiH+GcIjDXSYqZwpl8hPv44rk2GyPAp86oQ6SHUR3bKNICvs2eS4Du5xVwpfwCzyDVo6dDuaOfMxWb5K4ZNGud3++fL8XGU+lx1RdATKc9A0VIDj53jP6IkUvq3edt8XR9pekr7bdhym3neobabenGe213+ivPefVYUNVVjAMyxw/gQVvzxzXR1fNQJxjQDbftm4xlApNd5ATfvjYX6WmjuOmmHvTpzTzKRweBz/AzEbGkM4NVzrpk9yExFmyDPmiq8CMgsb2HCXqDLMrB0a0Tti2I7KJ1vrERJlqvQzX0zCUm9T8fbS7+TSmBhq9FWYD6M9PeD4JvKZgD3ucI+/sIrTGgRaEQKE4wjeSCJftQrwmjTK1g69mGCm3gGHGGvdBOLsCscN7tbwvasaPtvuAwV3izXs+Vh1VlEn+sbfrNLwFMoPn9PsDw4N4XMGJ59fA7FowG5vhvusWvYsrTJBWffLjyg6AuU5aB0CUdg39ptiO6G+IRiS9BMQHswxsJ+BvRtMoqZTomXKC7vAqoVAK0KAsOTtPXISDnlQz72JOrG9pLGysfG20ipHXpgFlhZRdATKc7DsMBszp8G33LogkUDZ5YURmdnkPD8FVn0EWhEC5EX1xN5R5QmOBA0vOAgXKC+cAsuDKDoC5TlYfpjdIVXqlma3TBf45CDQihAgbODy+QPmFKLAYLWNZUwmhsF66rza9vnXHCQr8G8RIAUKZBFo1J372/T3H4j/5blrLVpLeX4LLC+i6AiU56BAgX8NEuXZFfhvQRQdgfIcFChQoEBTiKIjUJ6DAgUKFGgKUXQEynNQoECBAk0hio5AeQ4KFChQoClE0REoz0GBAgUKNIU2bdq0+f/xITYD++YPCQAAAABJRU5ErkJggg=="/>
          <p:cNvSpPr>
            <a:spLocks noChangeAspect="1" noChangeArrowheads="1"/>
          </p:cNvSpPr>
          <p:nvPr/>
        </p:nvSpPr>
        <p:spPr bwMode="auto">
          <a:xfrm>
            <a:off x="2205980" y="292494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AutoShape 2" descr="data:image/png;base64,iVBORw0KGgoAAAANSUhEUgAAAKMAAABCCAYAAAFMc1YxAAAAAXNSR0IArs4c6QAAAARnQU1BAACxjwv8YQUAAAAJcEhZcwAADsMAAA7DAcdvqGQAABumSURBVHhe7V0HeFTFFg69SxeQJqL0LoooIir6QLACioJSfe/5pFgo0ouAFLEg0ixIJ0DoEECk914FpJcEQpJNIZUknHf+c2c2dze7ZFc2BPzu/32z996pZ86eO+XOnDN+APkYGZ9p0JUrlD9XbvVkoGe37uqOqFb1GuqOqGL5h9VdWjhkCuTNkZNGjxpF34wfTzOm/0Yd3/+ABg0YIIXly5lL4ly9epWqVqpE/fr2lWdnOGQ661ICHYhMkuvFuBTlSxSddEvdEX19Oo6WXk2U+5jkWzTjQoLEN8MhU7+lYeqOaN31m3L1Cwg1rqawXy8miH/WZWHi77ckNQxwzHRhKPU+HiNXeV4QSjeZyALLw+kSUw5/v0WhNI2pi0+5RQXZ38+f/TieGQ6Z+goZk6m6+gwZk2Hy+v9RfHy8eLzdqrVc32vbVq7eQmX4sWRYu0ZNatrkBQl45V/NqGyph+R+8ICBci3yQEG5AjWqVFV3jrBnCHmG0GrBXXUtkQU5XoQbWBNiyCkEv846G7XcGS3PzrBnGMtvAuRNC279TZEsa9clEiDyqIXe7O8s5PhJXvuhkSESsfv3IZOgw2++kUEiC3ZhCPa8ECncFSRDX8L3GWbE2+Jr3H9EQioBvDu1qlWn48eOUdGChahJo8Y0asRI6v9FPzp65Ci9/GJTKlmsOD1R73GqzT1R0JUgatvmbWrZ/BV6sEhRevWVFpQzazZq8+Zb9NILL0qewCc9etDjdepSzarVqMmzjZVv+nBLpAa6wHdataEfvv9enqdMnkzt332PXmj8HHVo/z7FxcbSyRMnqH7dejRr5kx67OEKEu9RThccFET1atWWZ6BqpcrU+Jln6PCB/VSuRAnlmz5cEimv5OIwWs+d2F83kuVdX3ntplxXcI+Idx7A+41+5tuz8fbXstL6CE6b+gpPPMdh3B4sDk60xxc/1R4gT/Suzu2DGbchMrUtQEb6ilbtMSZEngO4oVLENdoYKS0i4qDAkoG21DCu1HRuJYVI5efnb7Q/YMajv3NcVYYrOBB5r+L+IFJd71ncH1y0iPQRHIhMOTxV3fEYPHceua5csUKux7jn0Tiw/4C6M3D0yBF1lz5u8XDHW7glskLZcnTjxg3uwurIMyZpFctXoEL5C9D5c+coKiqKpkyaTGFhYdSau74uHTtS5w4dJe6T3FWeP39e7l9r0UJ6JaBQvgJU6ZGKct/rs8/o+2+/k/v04JZI9Mulij+ongwif/npJ1ow358uKAL+3aUrbd26hQ4eOEAPFi7idqJXuMADcn224dMUHR1NISEhNKBfPxrYr7/4pwe3RGLQYMbV4GCaO3s2LV+6jC5dvEhB3CdjkADUrVmLbDYbVa9cRZ7NQL8dEWGT+2/Hf0M/TvhB7ovlyUP79+2T+/TglsiZPLnUA349w10dYsxi9SRgBscBIrkv1BMBADNcjXCeZI5XYXW42wTCEm9R021Rcj/nshE3OD6FlqlZsjPcEon+dVNYkgwwBvwZS2/ujqa8PL5vzrMP+8BA98Hc98oAY57qi7kPPh6dbNxz2IhTcTJPsPf/7DeGCcdAI88KnjPwIGRj6E2qosYDzrgtkTIJ4YL7M5Hdj8TQfuZoeZ4mpSHSNDD4ibnY9SBPZHggAS7q2RBgJ1JfOUyI5IFMoy2Rf49IDRD56dEYIUBGK5pIPR1TcZ/FlA2VY38QIiMiHcZ/tZk4uXIYiOR/WsI8I/Lgj+qOA5iDwkl2nx8zpnhwwL6IJCmgvpKxQiuZG4oYPf2rtSGCBp2IpTxcOMJ45GcnLqfywzcc/PXg+DSe4JZeY7xgznAg8l6FRaSvcP8QCahnC38Tio0WI+8Uio0WI+8Uio1pGXkreDelnFutngykpKTQX6dOqadUnDxxUq4Y+WK47gqREZF06OBB9XRn2LZ1q7pLH7du3aKzZ86op4yDYmNaRmI0pL8JaeArG6YUzz3TSPkY86Ci6tP59evXKTk5mcLDw+nmzZt0/Nhxiow0BiBJSUkUGmoMLlC5XTt3UbRi+vvvtaMd23dIWuDSpUsOlT9z2rjfu3evXK9cvixX4Py58zxLuKSeHLFrx0656jkV8Ofx40xf6rDSV1Bs9I6RO7Zvl2+lmN5AAvPkyCnhWKfAXA2Lc5MmGiO+mb/NoPHjxsm8DesXB1hqX2zyPF0PSV0N6PRBBzp86JDcF87/gDA0KemmfW3DeRVRL/IVyJNXrkCe7AYNAP5QfPsFIiMiqFrlynQz8SY9UbceJSQkyB+JSasvodjoHSMBfCbAfBHIm8OomJmRmPgCmPxixVMzMi4uji5cMCbDw4YMoXGjx8hMfc3qQPGDdOO7MLBsyVK5umPkA3nyycQYZRYrVFj8ALwNBfPll3v8kXXVN2YwHkwE9uzaLVdfQbHRM0be72i2I4pyrU8i/3Dl4UMoNnrGSOeFPO0wH4dz9tcTNkz28fy4WgQAJB+12Df5PM/VMcEzpdMfC4AtPO8Xf6cFanyIkHxM6eZdSTRWy0GLyn+CWmyQOPA35Z8bU2n2++/hGHnGvB/xKruZsbqDYqOXjOQ5PF4QzE4xpQYwJQdB+HYA7LYZlS+3ziZbBHCvV1MAMyNles7hGmdik+lcbIqUAdiZzPnX32zkob83IB+NsyodPguYGemcv99CnqWrWbV8k0BcdvmWh9OhqGSJ627q7w6KjV4ykguCdNXeGEm1VIHOjMSnLcTDxxiPGMlpXSGvfHwJI9vNFHp9t/H1aTlLuJ2RiiFmOEukc/6yr8PMSM5f3hq+Sjp2d4eRXBAqCCLghp1MfbWzM5H5hDiOx5X+hSsFycVrieeCqwzCEbeJ+uaXQxGPCmZDJfk+D0vHQFfNBRxLKKBpQZl608sDK8PJn19vSacZqcqzb4xhl4vzBzQjbfzHACL9HO4zRnL3hh/j/j4D1gtYgMXdLSg2umCkBa+g2Ggx8k6h2Ggx8k6h2Ggx8k5hMdEHsJjoA1hM9AEsJvoAFhN9AIuJPoBLJqac9CdKTv1cBeAzf0yM8eFBA1+zw8PCKTExkXbv2qV802LXzp3yUfVOcfr0abpsWk5ID5eZZtCW0XDJxKTZT6VhIrZZY+u1GaWKFadxY8aSzRZOzzd+TvmmReOnn3G78OW8K+t2GPXlCJo1Y6Z6Sh/YMn7u7Fn1lHFwzcQ5DdMw8fWWr1KJosUowmbsbtm5fYfoh4wf97U8X7t6Va5nzpyRz/VYMdSAgpQGFq1OnjRWFWNjY2XvnVnC9+7eY//cjz10sRx2hiUQW9rwjKUIjb179qg7R1y4cEGk8LUWLWWjIQCJ9HSLm7fwmImQxIkTfqCX1SZ/rLpNnDCBvh47Tlb/qjz6mPhjwahZ05eo1etvUB0lZVptrVnTl6nbR/+jAf36U/ePu9GQwYPp4TJl6T9dP7SvoYwdPUZ2WYJp/vPmUfFChan3573oXyxVY0ePpiWLF8uyLcoZ1H8A5c6ew+FPmDp5MlWq+Cj17N5d1o7AxEMHD1GFMuVoxPDhnM5Yp/ElvGLivr17pYKnWJKwvXTpkiV2JmrNpDw5csgVQAWBylwpoCRLMqQBig4aehcoNDcCFi0S6dy4YYPs/ly0YCF90buPhAMj+XVetnSp+GGxDJg2dSoNHzJU7gFobmBjJtDwiSdlSfbpJxvw2xAsUtyH/5DAVY7r8HcKr5i48Y8NtGrFClmFO8ttzeKAABdMTF3qNDMRG4Vttgjq27s3tWjWnMqXLiNhmomf9uhJnTt2lK2yA/v3pzmzZgsT+/f9QsIBMBE7WP/Lkrsm0FhJDFwd6BAHO1bxRwBQgQkODhJlTjAPeQ8dNJi2b9sm4b6CV0zcwEwEZs+cJdcVy5d7zkRu5hYtWCDPQK5s2eVaRO0j3rxpM7Vk5gKQ9IT4BJa2+WmYCOlfHLBYNlEDaDo2rP9D7oHWb7xFUyZNknvoG13k9hHasegAgdWrVsnVl/CYie+3a0dbtzhu+8Dz5B8nCROfV4pPj5QrL1egQrlycsVGa3QWaNOqM7PRI2PYA+A11j00mIQ/o+nzL0g7h1d31IgREgZgF3ngauNV/KznJxLXzGQgMTFBXt/6/FpjEwGYCHRq25byZfGjDu3by7Mv4TET72fIJuAAGxXYmDFLIB4zEYpmegO7dnpjulbBFr+LCQ7q2jOVn/bBUivi4aqxICiRxp6OkxU+Z+zieOYN8GbodOaN7nXWRcjG+JGnUodCv3H52CA/27TeHZKQInRgo7PGLA4HrSbyPYLHTKyHLd5YQTOvxqkFd1nh02G4LgqV5VUJgx8/awWUnkdjJM5Hh4xhSQ6dRuWJZzP0Ct6U84706NU6nS5bgJFO06Lzz6KWUnW8nCr/nVg3R95qpRDIglVCjo/VTm/gMROxBg1ixvwVJ5oKcGuVvrQQzoVjN8Pnx2INgjWDce+KiYdjqJ9aKi24Mpz2skQUwLIm5wN/IBLrzmq5FEueGh9zWvgVWB4mkpQVZXC6ny/GpzKR44CR5vxliZefv2IphYTrPwhr64Beq85YJjKxgfxaowztACFcrREDQhwTA70Ud0zscSRG1nwRvkS9jtAfvRCbQufZAe/vvyFxkRfy0Mui1f7gdOwfqPRhUGmku8qvqGZiT84f20WQvzbi8AP0VTkMuq2ir6CYCNXSUzHJd4mJpgrBfXvG0CR2x8So2zARlRRFXQ7fY2qXzJBXlt1CbvuQppvaeaGZiL01zjAzUecPqQP0Lo2ya22pTAR9qBc7WeC/G0ys+LtNxB9urmqovWHiZ9Bg4XwgiVAyRvi28LRMPAnN6cWhVDzQmKvLH8fPgGbiJg+ZqDuxP9SGpjImJpbj+1yQQE4jLsOZyARsd1HhNEyEtLITvSHF0DhFmK4YzJbgjwDh404bEj2JX7fG3It+xu3qs1ujHCpmXMMoNOEWNdhspJukOhvsPEO60dxei/RyGPYL1VDMRr6A/gNb7ooW6QdthVeFy2hC/iQp4y5IYk5uzPXenNxMBKD/fdmYxAwSYhRT2+yJNp45biEmWMI5DOYxtvIfInt52BVbbbMzHG0iek1Jh/ja8fOL26No9TVjO5+RjvNU6YL4X9O0oGPZEMr5L+FnDjPnj41YuncGE4F2+1LbX98wcUadNEyURhr/stnNVRuJ5qQqnMHBKI6ZEIzRpHL4tzl8S1jqa/gVpEeHMeOGnYwzjBdwPHOPDIhi29wQuYe0mtMN5XSAxGFGdDlgtJ99neJBVxFAEwLDPVmZcRpiyGf+dengvIFLJhrwLqN7BXpzk5d8uCPchokWPIXFRB/AYqIPYDHRB7CY6ANYTPQBLCb6AMJEQD1bsJApUGJoQPlZsJApUGJoQPlZsJApUGJoQPlZsJApUGJoQPlZsJApUGJoQPlZsJApUGJoQPlZsJApUGJoQPm5RcqBCZQ0oy4lr+lClJRqnd4ZsGCEra0wrT9y+JfKNy0Q751WrcUMr7YLHBYWKqaYypQsJeagvAHsb2H3+9MNGlBEhOfGHqAvAjteGaEE80n3HpSdWfvjDxOVj++APd1vvPqamLPSpo/vZygxNKD83ALWTLBjQiyaOC34mwEh07owxQsXEXtjzoBNMRhsQxyYxtI6MrCyh/TY/Z/kpWYWVDuQDumRj6cAHXghjhw+rHx8B9g3Az24ZgRgegz75LUOz/0MJYYGlJ9beCuM0LqA7lDpB0vQrz//rEINfNrzEypWsLDoGhXjFlQLI/bWt2z2irSOsMUGfD12LJUuUVK0OnAeCAQYDvvm161ZK3EA/CF1atSkt15/g4XR2BkB23KwCQddJCgZIJ9GTzWUlhgKYDg5q+LDFWQff4P6T4jW3SllcjLk2jWx5v4oh0N/CdokH3buKqqHGlCUKFfqIWrXti117dSZyj1UWl7Ap+o/SXt276EJ330vxtmXLzXszwFQBOv20ceiO1U4fwGq+lglOVQlOChYxUgLaJt8OXQYVatcRWzPPVK2HPVhfkD7BHoBZmHctm2bvTHAS1a/bl05U8WbFzQzoMTQgPJzC2+EsWXz5tLV7tyxQxhdMG8+WhIQIOGD+g8UTZifpk4T1aO8OXOJpgwAYYQhQjBYC+PoUV/JOQcQMlu4sf0pLjaOPmjfnnJlzcZdoGG8HscEoJVAawFAK7BIgYL2owQ0YHITNGp07tBBXhzz+QibN20SZTko05kxqH9/MVw4/Zdf5Rk6XxiOwMznubOGQMCMJ44yAKBwAoOH0MwBFvgvkLq8905bORIBgPpUm7daieCsW7tO/MwAT6BahXK0dhEQsHAhlSlRSl5ACDjQo1t3sWAJxRaNa1evyTEKNapW9Up/925DiaEB5ecW3gnjKzJ+27J5i2gJQZDQsrz79jvSUnw5bJjE9Z8/XwTz9sI4SuJM/+UXedaAThtUumAtE8C4ySyM6LK7dOzEwpBbaMGJSk0aPSut2KqVKyUOgNYRwmhWm/3800+pBLekDZ9swK1lYxE2XNF6okwcFwUELFwk1jbdHTOhhRG6dsCHnbuIitnaNWvkWQO6dxBGZ80nAC04dPGgcaX18QCMdZ/j+uD8w+DgYLrGLTnioZVvzPSirpruapUqy9gVZ37cq1BiaED5ucXfEUatL4gxU6s33qQcWbLSkIGDxA9YvmyZHDrpiTBqc60aaJXcCePtTnYZz2XlzpaDBg80zvnDYSvOLSMU2NEdLvQ3tF3dAfqJEEZXQgRoYdQtVf++/Th+njTK8RO++05o+mrESOWTCtjcxbClVrUaInQa6CUaPF6fqleuLNq24F3DJxpQvdp17K3u/QQlhgaUn1t4I4ywLgD16fW/r1e+rhG4ahVl5aLRFQNgaOOnG9FjFR6xW5iGPngWjjNtyhR51pg3Zy4qQGPHjJFnjJswNnzpeUP3fe6s2TImq1uzJn38349o6ODBYugZY7raPAM98eefEg96oBhGoLtDiwerCKADrRgEEvqYfXr1Ep14vCQYd+qxKmhAiwNtYVcYNmQoZeNwaD4DaM3wpQG2kZ/iVrZt6zYiUGi9MZyIj3P9lQJjboxbUb/Wb75JrfnFrsJjTfQy1atUsVtywCQMNBZ9oJAMBb4cNpza8RWtMdK4szRxL8CQQgXl5xaeCiMGytdDQugKt2zmbsUVILgQuihlLh1dOgxJowXQdk5g1ABjnegox8NEofQLf21qHfExCUBLoq1NAOiuobMPekCXO+BzEPJz/sQDf6RFSx0f71hvtECgH0YZXAG0IU9ney8APidduXKZwtX40hOgNYQVDIx7AfAEdYN1cg1MUy5ExdO0Bcto9OTptGa7bw1sZxSUGBpQfm7hqTBayDxAvQJ6LF323aAu+29Qr2MxdMNbJeVMghJDA8rPLTwVRijeVIH6GJR4oLBzOzf3OvU5brQaYJwoIbmKB6WkgFA51WrqBceuLEApGonjMqty2c5Dxv8cvpFKz5wQ6sR/lBkLOI/qUI7SZenr4jCqyf4wqu4O8clEdaGOhwPV/K/LaVzQkL0doMwuGrnO5QWE0eOcl1lpfur5BOGTxIGbG0KdDzjSD2PulX9X+Wmn8sMpYcuvOX6zFcUpaLBBqco/lEoF2uRUOjOgug2eSz5crzJrbF4rVXkDJYYGlJ9beCqM0GAT1UEwBOp1ymUx3dsdV3TgCaMrF5PfYI4pXJTnwTTkpdQBISBZl4TS70rtWVv61/FgX91ZGEWjWNOz4Lpdkf9wVBLlX8F+YDrKgrrg4lDDbLioKfIVaTgtVBlPxxgnqpgBBVuHuvL9C9ujXKqw7bUlUe7lHAflqbrAweS4+Ok6Ml/Kro0QXc+5l7l+Zr6Y6N8fAfoNjeQ0+YF+nZ+i/y9FP1QhRZNZ14/j5uLrepOiLzSnRWUceXD+eHm8VZP0BkoMDSg/t/hbwoiKcEVdKQU7Qwz5a6bznwFlXDNE/VIznfMGc9AD4UhnKQeO/T0Rxm7qGIiGW0wvDV97H3cc44KmEtzSlV5ro1L8Z7baE+0gZEv5RciCPx3pzY7pH2Uy/wFAS7HhliiH8mB334xe3MWW1OXxFV3ujEvcMqJ10nmDfn4BAPQUjvk5ltnlIPcImqcc/vZeo0WFcrODMGrH5aBRADaF/dOEERXkytRmpjXl1gKHF2jXeHMkLQpK7Y6chVGfLqEhp0yAeYo5OG0CJgG0LQNvhBHq/ICYDICAIy2HbTbpHqeHK9ytoXsz0oeK6r9014rGbMjP1NLgFAsxNaBfKL66MjngDDnhwqll1PSL5r6JfrN9HQC9h1mgHlIHccJcgUthhGM+tdgVTWs5bY5/nDDCgWF4NjseY+FgW430hBFnz/paGNP7M90B2Tff6djKzbuSIPQ8KNYB2J8dbG1EqBM7XAmjKyMizvBGGLWxEQ3wxiyMMD4COAsjzOTIub66lVf52YdWnPYf000v4wkC7HBgZqcdxkMJJqlJVxiV3QzNWBxoBLM9zsIIGx3OEPMQJmHEmcWATLT0n8lu5bW0E5VEJpGLIchUghrjy2nPuuvEH8X5oDudyxOd91AW8lT1aK8mSzhGBn+oPYzpwRDDGShHl4f//mdPhZEdulYzMFESA1cI5ysEDnAQRnZFV4dLmb14mGKvl9lx2n9Gy8iVnXgunicLybSPWzezw9jlcpzxDztMYDhtWx7fHIpMlnSYLZbSdksQzgx7jrt6AOH6z9DloSU8w4N1zGqRb3b4m+LssBl/WieeldrL5JemLHe7EJBQlsA1IYncynGZPJOUumDmz2O4o1webLrYyzPnbXY6jNNOZ4EC3uE6pZYXJsMEtI7XWcpX8ItQXJcHgeDyYHZOvhY4CSNstQBt90Y7vBTluRuG8TIYzoHdLJyPbecZ56HHg2hBzcIImy76zCX7IVbmOvxjhBEOFVMVd3D+qSby0symzWk0Y3DPfwYM9iSavkT8dSOZSqB7NKfXafUz/2lFlPU2M6RFBq0BKp6Uy8+6TPhzWlirw3+BT0fSGiGM0w3lScix6GQHB9teMiNXdSjEf/wJphH48JASSE2bq/I4fBSXB0CQHeoFYVSzaaArJin4rHS7/Jj+YadSJ0sOs2l2ZmEELnEDUVrGwzqPe00YTy2k5A2fUPKecdyPOM7azEDX+z2PBfscjaUvuNm/nevNcbQFO7RIvY+kjdNXXb85E09HuFW6HfCpDK1oT2450F3C4R4GNdP7+HuEhWg4z0Y/4G71XU7XgVtNtEwHuXXWWMGtBmgGPbjCmp67XBcFJVAvVR/wAqfSmePuCk+iYfwioByU15Gvo7h8tLxmwGBneX6J0MWK43vdwpmxLfwmDeGyMCxAvXEdwfnhvENn4AxF5AHewogTZvVxTtESWPBG8guB3gDu69PxDg2Ar6HE0IDys2AhU6DE0IDys2AhU6DE0IDys2AhU6DE0IDys2AhU6DE0IDys2AhU6DE0IDys2AhU6DE0IDys2AhU6DE0IDys2AhU+Dn5+f3f2EDyaaQc2mZAAAAAElFTkSuQmCC"/>
          <p:cNvSpPr>
            <a:spLocks noChangeAspect="1" noChangeArrowheads="1"/>
          </p:cNvSpPr>
          <p:nvPr/>
        </p:nvSpPr>
        <p:spPr bwMode="auto">
          <a:xfrm>
            <a:off x="2318693" y="278048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694" y="2062045"/>
            <a:ext cx="2078946" cy="1015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24" y="5320267"/>
            <a:ext cx="3816424" cy="11071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4480809"/>
            <a:ext cx="4492152" cy="282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750180" y="1816936"/>
            <a:ext cx="1584176" cy="1493402"/>
          </a:xfrm>
          <a:prstGeom prst="ellipse">
            <a:avLst/>
          </a:prstGeom>
          <a:solidFill>
            <a:srgbClr val="990033"/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En el marco del art. 95 LEN</a:t>
            </a:r>
          </a:p>
        </p:txBody>
      </p:sp>
      <p:sp>
        <p:nvSpPr>
          <p:cNvPr id="76" name="Elipse 75"/>
          <p:cNvSpPr/>
          <p:nvPr/>
        </p:nvSpPr>
        <p:spPr>
          <a:xfrm>
            <a:off x="1353680" y="3981283"/>
            <a:ext cx="2206861" cy="219956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s-AR" b="1" dirty="0"/>
              <a:t>Sistema  formador: 1396 ISFD. 942 profesorados de primaria y secundaria</a:t>
            </a:r>
          </a:p>
        </p:txBody>
      </p:sp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680305" y="400330"/>
            <a:ext cx="9540550" cy="1020762"/>
          </a:xfrm>
        </p:spPr>
        <p:txBody>
          <a:bodyPr rtlCol="0">
            <a:normAutofit/>
          </a:bodyPr>
          <a:lstStyle/>
          <a:p>
            <a:r>
              <a:rPr lang="es-ES" sz="3600" dirty="0"/>
              <a:t>Sobre el universo del estudio</a:t>
            </a:r>
          </a:p>
        </p:txBody>
      </p:sp>
      <p:sp>
        <p:nvSpPr>
          <p:cNvPr id="46" name="Rectángulo 45"/>
          <p:cNvSpPr/>
          <p:nvPr/>
        </p:nvSpPr>
        <p:spPr>
          <a:xfrm>
            <a:off x="15117059" y="6300231"/>
            <a:ext cx="18145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latin typeface="+mj-lt"/>
              </a:rPr>
              <a:t>Privadas</a:t>
            </a:r>
          </a:p>
        </p:txBody>
      </p:sp>
      <p:grpSp>
        <p:nvGrpSpPr>
          <p:cNvPr id="53" name="Grupo 52"/>
          <p:cNvGrpSpPr/>
          <p:nvPr/>
        </p:nvGrpSpPr>
        <p:grpSpPr>
          <a:xfrm>
            <a:off x="11440241" y="6997760"/>
            <a:ext cx="2053768" cy="657839"/>
            <a:chOff x="6289767" y="5803135"/>
            <a:chExt cx="2053768" cy="657839"/>
          </a:xfrm>
        </p:grpSpPr>
        <p:sp>
          <p:nvSpPr>
            <p:cNvPr id="50" name="CuadroTexto 49"/>
            <p:cNvSpPr txBox="1"/>
            <p:nvPr/>
          </p:nvSpPr>
          <p:spPr>
            <a:xfrm>
              <a:off x="6289767" y="6036242"/>
              <a:ext cx="2053768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400" b="1" dirty="0">
                  <a:latin typeface="+mj-lt"/>
                </a:rPr>
                <a:t>Dependencia</a:t>
              </a:r>
            </a:p>
          </p:txBody>
        </p:sp>
        <p:sp>
          <p:nvSpPr>
            <p:cNvPr id="51" name="CuadroTexto 50"/>
            <p:cNvSpPr txBox="1"/>
            <p:nvPr/>
          </p:nvSpPr>
          <p:spPr>
            <a:xfrm>
              <a:off x="6703418" y="5803135"/>
              <a:ext cx="10373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según tipo de</a:t>
              </a:r>
            </a:p>
          </p:txBody>
        </p:sp>
      </p:grpSp>
      <p:sp>
        <p:nvSpPr>
          <p:cNvPr id="29" name="Rectángulo 28"/>
          <p:cNvSpPr/>
          <p:nvPr/>
        </p:nvSpPr>
        <p:spPr>
          <a:xfrm>
            <a:off x="3748368" y="4417286"/>
            <a:ext cx="31979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chemeClr val="accent1">
                    <a:lumMod val="75000"/>
                  </a:schemeClr>
                </a:solidFill>
              </a:rPr>
              <a:t>Se evaluaron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sz="2400" b="1" dirty="0">
                <a:solidFill>
                  <a:schemeClr val="accent1">
                    <a:lumMod val="75000"/>
                  </a:schemeClr>
                </a:solidFill>
              </a:rPr>
              <a:t>464 institutos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sz="2400" b="1" dirty="0">
                <a:solidFill>
                  <a:schemeClr val="accent1">
                    <a:lumMod val="75000"/>
                  </a:schemeClr>
                </a:solidFill>
              </a:rPr>
              <a:t>11.941 estudiantes del último año de carrera docentes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193278" y="2361783"/>
            <a:ext cx="2752326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rgbClr val="E4801C"/>
                </a:solidFill>
              </a:rPr>
              <a:t>Estudio diagnóstico a nivel nacional de carácter federal</a:t>
            </a:r>
          </a:p>
        </p:txBody>
      </p:sp>
      <p:sp>
        <p:nvSpPr>
          <p:cNvPr id="35" name="Arco 34"/>
          <p:cNvSpPr/>
          <p:nvPr/>
        </p:nvSpPr>
        <p:spPr>
          <a:xfrm>
            <a:off x="4042515" y="3333922"/>
            <a:ext cx="1833417" cy="1772536"/>
          </a:xfrm>
          <a:prstGeom prst="arc">
            <a:avLst/>
          </a:prstGeom>
          <a:ln w="57150">
            <a:solidFill>
              <a:schemeClr val="accent5">
                <a:lumMod val="75000"/>
              </a:schemeClr>
            </a:solidFill>
            <a:miter lim="800000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171613" flipH="1" flipV="1">
            <a:off x="6391769" y="4373913"/>
            <a:ext cx="867122" cy="862582"/>
          </a:xfrm>
          <a:prstGeom prst="rect">
            <a:avLst/>
          </a:prstGeom>
        </p:spPr>
      </p:pic>
      <p:sp>
        <p:nvSpPr>
          <p:cNvPr id="16" name="Elipse 15"/>
          <p:cNvSpPr/>
          <p:nvPr/>
        </p:nvSpPr>
        <p:spPr>
          <a:xfrm>
            <a:off x="8156575" y="4905345"/>
            <a:ext cx="1096483" cy="1072924"/>
          </a:xfrm>
          <a:prstGeom prst="ellipse">
            <a:avLst/>
          </a:prstGeom>
          <a:solidFill>
            <a:schemeClr val="tx2">
              <a:lumMod val="75000"/>
              <a:alpha val="6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solidFill>
                  <a:schemeClr val="tx1"/>
                </a:solidFill>
              </a:rPr>
              <a:t>36 ISFD</a:t>
            </a:r>
          </a:p>
        </p:txBody>
      </p:sp>
      <p:sp>
        <p:nvSpPr>
          <p:cNvPr id="40" name="Rectángulo 39"/>
          <p:cNvSpPr/>
          <p:nvPr/>
        </p:nvSpPr>
        <p:spPr>
          <a:xfrm>
            <a:off x="6756084" y="4376556"/>
            <a:ext cx="275232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rgbClr val="E4801C"/>
                </a:solidFill>
              </a:rPr>
              <a:t>CÓRDOBA</a:t>
            </a:r>
          </a:p>
        </p:txBody>
      </p:sp>
      <p:sp>
        <p:nvSpPr>
          <p:cNvPr id="42" name="Elipse 41"/>
          <p:cNvSpPr/>
          <p:nvPr/>
        </p:nvSpPr>
        <p:spPr>
          <a:xfrm>
            <a:off x="6825331" y="4970528"/>
            <a:ext cx="1532713" cy="1450714"/>
          </a:xfrm>
          <a:prstGeom prst="ellipse">
            <a:avLst/>
          </a:prstGeom>
          <a:solidFill>
            <a:schemeClr val="tx2">
              <a:lumMod val="75000"/>
              <a:alpha val="45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solidFill>
                  <a:schemeClr val="tx1"/>
                </a:solidFill>
              </a:rPr>
              <a:t>610 de 788 alumnos (77,4%)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4814322" y="1776768"/>
            <a:ext cx="7037761" cy="3792671"/>
            <a:chOff x="4814322" y="1776768"/>
            <a:chExt cx="7037761" cy="3792671"/>
          </a:xfrm>
        </p:grpSpPr>
        <p:sp>
          <p:nvSpPr>
            <p:cNvPr id="73" name="CuadroTexto 72"/>
            <p:cNvSpPr txBox="1"/>
            <p:nvPr/>
          </p:nvSpPr>
          <p:spPr>
            <a:xfrm>
              <a:off x="9651129" y="2552700"/>
              <a:ext cx="2080557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Carreras</a:t>
              </a:r>
            </a:p>
          </p:txBody>
        </p:sp>
        <p:grpSp>
          <p:nvGrpSpPr>
            <p:cNvPr id="18" name="Grupo 17"/>
            <p:cNvGrpSpPr/>
            <p:nvPr/>
          </p:nvGrpSpPr>
          <p:grpSpPr>
            <a:xfrm>
              <a:off x="4814322" y="1776768"/>
              <a:ext cx="7037761" cy="3554180"/>
              <a:chOff x="4680407" y="1776768"/>
              <a:chExt cx="7037761" cy="3554180"/>
            </a:xfrm>
          </p:grpSpPr>
          <p:grpSp>
            <p:nvGrpSpPr>
              <p:cNvPr id="71" name="Grupo 70"/>
              <p:cNvGrpSpPr/>
              <p:nvPr/>
            </p:nvGrpSpPr>
            <p:grpSpPr>
              <a:xfrm>
                <a:off x="4680407" y="1776768"/>
                <a:ext cx="7037761" cy="3554180"/>
                <a:chOff x="1115255" y="-111590"/>
                <a:chExt cx="6990398" cy="3554180"/>
              </a:xfrm>
            </p:grpSpPr>
            <p:sp>
              <p:nvSpPr>
                <p:cNvPr id="68" name="Elipse 67"/>
                <p:cNvSpPr/>
                <p:nvPr/>
              </p:nvSpPr>
              <p:spPr>
                <a:xfrm>
                  <a:off x="4583671" y="630469"/>
                  <a:ext cx="1327095" cy="1357701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grpSp>
              <p:nvGrpSpPr>
                <p:cNvPr id="70" name="Grupo 69"/>
                <p:cNvGrpSpPr/>
                <p:nvPr/>
              </p:nvGrpSpPr>
              <p:grpSpPr>
                <a:xfrm>
                  <a:off x="1115255" y="441111"/>
                  <a:ext cx="3505299" cy="1263198"/>
                  <a:chOff x="4046726" y="-514460"/>
                  <a:chExt cx="2957792" cy="1190179"/>
                </a:xfrm>
              </p:grpSpPr>
              <p:sp>
                <p:nvSpPr>
                  <p:cNvPr id="65" name="Elipse 64"/>
                  <p:cNvSpPr/>
                  <p:nvPr/>
                </p:nvSpPr>
                <p:spPr>
                  <a:xfrm>
                    <a:off x="4984566" y="-514460"/>
                    <a:ext cx="1082112" cy="1190179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AR"/>
                  </a:p>
                </p:txBody>
              </p:sp>
              <p:sp>
                <p:nvSpPr>
                  <p:cNvPr id="64" name="Rectángulo 63"/>
                  <p:cNvSpPr/>
                  <p:nvPr/>
                </p:nvSpPr>
                <p:spPr>
                  <a:xfrm>
                    <a:off x="4046726" y="-64363"/>
                    <a:ext cx="2957792" cy="28998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s-AR" sz="1400" b="1" dirty="0">
                        <a:solidFill>
                          <a:schemeClr val="bg2"/>
                        </a:solidFill>
                        <a:latin typeface="+mj-lt"/>
                      </a:rPr>
                      <a:t>Primaria</a:t>
                    </a:r>
                  </a:p>
                </p:txBody>
              </p:sp>
            </p:grpSp>
            <p:sp>
              <p:nvSpPr>
                <p:cNvPr id="67" name="Elipse 66"/>
                <p:cNvSpPr/>
                <p:nvPr/>
              </p:nvSpPr>
              <p:spPr>
                <a:xfrm>
                  <a:off x="3299651" y="-111590"/>
                  <a:ext cx="1701453" cy="1599639"/>
                </a:xfrm>
                <a:prstGeom prst="ellipse">
                  <a:avLst/>
                </a:prstGeom>
                <a:ln>
                  <a:noFill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AR" sz="2400" b="1" dirty="0">
                      <a:latin typeface="+mj-lt"/>
                    </a:rPr>
                    <a:t>ISFD</a:t>
                  </a:r>
                </a:p>
              </p:txBody>
            </p:sp>
            <p:sp>
              <p:nvSpPr>
                <p:cNvPr id="63" name="Rectángulo 62"/>
                <p:cNvSpPr/>
                <p:nvPr/>
              </p:nvSpPr>
              <p:spPr>
                <a:xfrm>
                  <a:off x="5898406" y="1072710"/>
                  <a:ext cx="2207247" cy="236988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s-AR" sz="2000" b="1" dirty="0">
                    <a:latin typeface="+mj-lt"/>
                  </a:endParaRPr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endParaRPr lang="es-AR" sz="1600" b="1" dirty="0"/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es-AR" sz="1400" dirty="0"/>
                    <a:t>Lengua y Literatura</a:t>
                  </a:r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es-AR" sz="1400" dirty="0"/>
                    <a:t>Matemática</a:t>
                  </a:r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es-AR" sz="1400" dirty="0"/>
                    <a:t>Historia</a:t>
                  </a:r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es-AR" sz="1400" dirty="0"/>
                    <a:t>Geografía</a:t>
                  </a:r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es-AR" sz="1400" dirty="0"/>
                    <a:t>Física</a:t>
                  </a:r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es-AR" sz="1400" dirty="0"/>
                    <a:t>Química</a:t>
                  </a:r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es-AR" sz="1400" dirty="0"/>
                    <a:t>Biología</a:t>
                  </a:r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es-AR" sz="1400" dirty="0"/>
                    <a:t>Inglés </a:t>
                  </a:r>
                </a:p>
              </p:txBody>
            </p:sp>
          </p:grpSp>
          <p:sp>
            <p:nvSpPr>
              <p:cNvPr id="30" name="Rectángulo 29"/>
              <p:cNvSpPr/>
              <p:nvPr/>
            </p:nvSpPr>
            <p:spPr>
              <a:xfrm>
                <a:off x="7131031" y="3024517"/>
                <a:ext cx="3505299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AR" sz="1400" b="1" dirty="0">
                    <a:solidFill>
                      <a:schemeClr val="bg2"/>
                    </a:solidFill>
                    <a:latin typeface="+mj-lt"/>
                  </a:rPr>
                  <a:t>Secundaria</a:t>
                </a:r>
              </a:p>
            </p:txBody>
          </p:sp>
        </p:grpSp>
        <p:sp>
          <p:nvSpPr>
            <p:cNvPr id="69" name="Elipse 68"/>
            <p:cNvSpPr/>
            <p:nvPr/>
          </p:nvSpPr>
          <p:spPr>
            <a:xfrm>
              <a:off x="9133499" y="3024517"/>
              <a:ext cx="2686869" cy="2544922"/>
            </a:xfrm>
            <a:prstGeom prst="ellipse">
              <a:avLst/>
            </a:prstGeom>
            <a:noFill/>
            <a:ln w="28575"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30686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6" grpId="0" animBg="1"/>
      <p:bldP spid="29" grpId="0"/>
      <p:bldP spid="3" grpId="0"/>
      <p:bldP spid="35" grpId="0" animBg="1"/>
      <p:bldP spid="16" grpId="0" animBg="1"/>
      <p:bldP spid="40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lipse 15"/>
          <p:cNvSpPr/>
          <p:nvPr/>
        </p:nvSpPr>
        <p:spPr>
          <a:xfrm>
            <a:off x="6843163" y="3537982"/>
            <a:ext cx="2229248" cy="2168033"/>
          </a:xfrm>
          <a:prstGeom prst="ellipse">
            <a:avLst/>
          </a:prstGeom>
          <a:solidFill>
            <a:schemeClr val="tx2">
              <a:lumMod val="75000"/>
              <a:alpha val="6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Comunicación Escrita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2142456" y="2656258"/>
            <a:ext cx="1504552" cy="1481540"/>
            <a:chOff x="608747" y="2895016"/>
            <a:chExt cx="1504552" cy="1481540"/>
          </a:xfrm>
        </p:grpSpPr>
        <p:sp>
          <p:nvSpPr>
            <p:cNvPr id="28" name="Elipse 27"/>
            <p:cNvSpPr/>
            <p:nvPr/>
          </p:nvSpPr>
          <p:spPr>
            <a:xfrm>
              <a:off x="643569" y="2895016"/>
              <a:ext cx="1434909" cy="14815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6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1197014" y="3094279"/>
              <a:ext cx="369985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MX" sz="2800" b="1" dirty="0">
                  <a:solidFill>
                    <a:schemeClr val="bg2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608747" y="3526492"/>
              <a:ext cx="1504552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MX" sz="1400" b="1" dirty="0">
                  <a:solidFill>
                    <a:srgbClr val="0070C0"/>
                  </a:solidFill>
                  <a:latin typeface="+mj-lt"/>
                </a:rPr>
                <a:t>para </a:t>
              </a:r>
            </a:p>
            <a:p>
              <a:pPr algn="ctr">
                <a:lnSpc>
                  <a:spcPct val="90000"/>
                </a:lnSpc>
              </a:pPr>
              <a:r>
                <a:rPr lang="es-MX" sz="1400" b="1" dirty="0">
                  <a:solidFill>
                    <a:srgbClr val="0070C0"/>
                  </a:solidFill>
                  <a:latin typeface="+mj-lt"/>
                </a:rPr>
                <a:t>estudiantes</a:t>
              </a:r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29" y="3300219"/>
            <a:ext cx="1335140" cy="1310754"/>
          </a:xfrm>
          <a:prstGeom prst="rect">
            <a:avLst/>
          </a:prstGeom>
        </p:spPr>
      </p:pic>
      <p:sp>
        <p:nvSpPr>
          <p:cNvPr id="76" name="Elipse 75"/>
          <p:cNvSpPr/>
          <p:nvPr/>
        </p:nvSpPr>
        <p:spPr>
          <a:xfrm>
            <a:off x="3597760" y="3483988"/>
            <a:ext cx="2893942" cy="297368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s-AR" b="1" dirty="0"/>
              <a:t>Perfil, contexto familiar y social, trayectoria educativa, percepción de formación recibida</a:t>
            </a:r>
          </a:p>
        </p:txBody>
      </p:sp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527120" y="426159"/>
            <a:ext cx="9540550" cy="1020762"/>
          </a:xfrm>
        </p:spPr>
        <p:txBody>
          <a:bodyPr rtlCol="0">
            <a:normAutofit/>
          </a:bodyPr>
          <a:lstStyle/>
          <a:p>
            <a:r>
              <a:rPr lang="es-ES" sz="3600" dirty="0"/>
              <a:t>Acerca de los instrumentos</a:t>
            </a:r>
          </a:p>
        </p:txBody>
      </p:sp>
      <p:sp>
        <p:nvSpPr>
          <p:cNvPr id="46" name="Rectángulo 45"/>
          <p:cNvSpPr/>
          <p:nvPr/>
        </p:nvSpPr>
        <p:spPr>
          <a:xfrm>
            <a:off x="15117059" y="6300231"/>
            <a:ext cx="18145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latin typeface="+mj-lt"/>
              </a:rPr>
              <a:t>Privadas</a:t>
            </a:r>
          </a:p>
        </p:txBody>
      </p:sp>
      <p:grpSp>
        <p:nvGrpSpPr>
          <p:cNvPr id="53" name="Grupo 52"/>
          <p:cNvGrpSpPr/>
          <p:nvPr/>
        </p:nvGrpSpPr>
        <p:grpSpPr>
          <a:xfrm>
            <a:off x="11440241" y="6997760"/>
            <a:ext cx="2053768" cy="657839"/>
            <a:chOff x="6289767" y="5803135"/>
            <a:chExt cx="2053768" cy="657839"/>
          </a:xfrm>
        </p:grpSpPr>
        <p:sp>
          <p:nvSpPr>
            <p:cNvPr id="50" name="CuadroTexto 49"/>
            <p:cNvSpPr txBox="1"/>
            <p:nvPr/>
          </p:nvSpPr>
          <p:spPr>
            <a:xfrm>
              <a:off x="6289767" y="6036242"/>
              <a:ext cx="2053768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400" b="1" dirty="0">
                  <a:latin typeface="+mj-lt"/>
                </a:rPr>
                <a:t>Dependencia</a:t>
              </a:r>
            </a:p>
          </p:txBody>
        </p:sp>
        <p:sp>
          <p:nvSpPr>
            <p:cNvPr id="51" name="CuadroTexto 50"/>
            <p:cNvSpPr txBox="1"/>
            <p:nvPr/>
          </p:nvSpPr>
          <p:spPr>
            <a:xfrm>
              <a:off x="6703418" y="5803135"/>
              <a:ext cx="10373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según tipo de</a:t>
              </a:r>
            </a:p>
          </p:txBody>
        </p:sp>
      </p:grpSp>
      <p:sp>
        <p:nvSpPr>
          <p:cNvPr id="35" name="Arco 34"/>
          <p:cNvSpPr/>
          <p:nvPr/>
        </p:nvSpPr>
        <p:spPr>
          <a:xfrm rot="17831776">
            <a:off x="3573472" y="1800068"/>
            <a:ext cx="2619803" cy="2975332"/>
          </a:xfrm>
          <a:prstGeom prst="arc">
            <a:avLst>
              <a:gd name="adj1" fmla="val 16215061"/>
              <a:gd name="adj2" fmla="val 1549307"/>
            </a:avLst>
          </a:prstGeom>
          <a:ln w="57150">
            <a:solidFill>
              <a:schemeClr val="accent5">
                <a:lumMod val="75000"/>
              </a:schemeClr>
            </a:solidFill>
            <a:miter lim="800000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73" name="CuadroTexto 72"/>
          <p:cNvSpPr txBox="1"/>
          <p:nvPr/>
        </p:nvSpPr>
        <p:spPr>
          <a:xfrm>
            <a:off x="12372577" y="3907953"/>
            <a:ext cx="2080557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AR" sz="1400" b="1" dirty="0">
                <a:latin typeface="+mj-lt"/>
              </a:rPr>
              <a:t>Carreras</a:t>
            </a:r>
          </a:p>
        </p:txBody>
      </p:sp>
      <p:sp>
        <p:nvSpPr>
          <p:cNvPr id="63" name="Rectángulo 62"/>
          <p:cNvSpPr/>
          <p:nvPr/>
        </p:nvSpPr>
        <p:spPr>
          <a:xfrm>
            <a:off x="9047224" y="5296028"/>
            <a:ext cx="2315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600" b="1" dirty="0"/>
              <a:t>Capacidades de: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AR" sz="1400" b="1" dirty="0"/>
              <a:t>Extraer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AR" sz="1400" b="1" dirty="0"/>
              <a:t>Interpretar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AR" sz="1400" b="1" dirty="0"/>
              <a:t>Reflexionar y evaluar textos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V="1">
            <a:off x="2734484" y="4227564"/>
            <a:ext cx="1231308" cy="1044083"/>
          </a:xfrm>
          <a:prstGeom prst="rect">
            <a:avLst/>
          </a:prstGeom>
        </p:spPr>
      </p:pic>
      <p:sp>
        <p:nvSpPr>
          <p:cNvPr id="42" name="Elipse 41"/>
          <p:cNvSpPr/>
          <p:nvPr/>
        </p:nvSpPr>
        <p:spPr>
          <a:xfrm>
            <a:off x="6068913" y="2042395"/>
            <a:ext cx="2110883" cy="2000034"/>
          </a:xfrm>
          <a:prstGeom prst="ellipse">
            <a:avLst/>
          </a:prstGeom>
          <a:solidFill>
            <a:schemeClr val="tx2">
              <a:lumMod val="75000"/>
              <a:alpha val="45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Criterio Pedagógico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1163245" y="2222811"/>
            <a:ext cx="1209305" cy="1308099"/>
            <a:chOff x="1040177" y="1889578"/>
            <a:chExt cx="1209305" cy="1308099"/>
          </a:xfrm>
        </p:grpSpPr>
        <p:sp>
          <p:nvSpPr>
            <p:cNvPr id="4" name="Elipse 3"/>
            <p:cNvSpPr/>
            <p:nvPr/>
          </p:nvSpPr>
          <p:spPr>
            <a:xfrm>
              <a:off x="1040177" y="1889578"/>
              <a:ext cx="1209305" cy="1308099"/>
            </a:xfrm>
            <a:prstGeom prst="ellipse">
              <a:avLst/>
            </a:prstGeom>
            <a:solidFill>
              <a:srgbClr val="00B05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4000" b="1" dirty="0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457553" y="2181582"/>
              <a:ext cx="288032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MX" sz="3600" b="1" dirty="0"/>
                <a:t>3</a:t>
              </a:r>
            </a:p>
          </p:txBody>
        </p:sp>
      </p:grpSp>
      <p:sp>
        <p:nvSpPr>
          <p:cNvPr id="29" name="Rectángulo 28"/>
          <p:cNvSpPr/>
          <p:nvPr/>
        </p:nvSpPr>
        <p:spPr>
          <a:xfrm>
            <a:off x="8104963" y="1901254"/>
            <a:ext cx="381927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600" b="1" dirty="0">
                <a:solidFill>
                  <a:srgbClr val="FA425C"/>
                </a:solidFill>
              </a:rPr>
              <a:t>Se evaluaron tres capacidades (de cinco):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AR" sz="1600" b="1" dirty="0">
                <a:solidFill>
                  <a:srgbClr val="FA425C"/>
                </a:solidFill>
              </a:rPr>
              <a:t>Planificar la enseñanza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AR" sz="1600" b="1" dirty="0">
                <a:solidFill>
                  <a:srgbClr val="FA425C"/>
                </a:solidFill>
              </a:rPr>
              <a:t>Proyectar estrategias de enseñanza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AR" sz="1600" b="1" dirty="0">
                <a:solidFill>
                  <a:srgbClr val="FA425C"/>
                </a:solidFill>
              </a:rPr>
              <a:t>Evaluar aprendizajes</a:t>
            </a:r>
          </a:p>
          <a:p>
            <a:endParaRPr lang="es-A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7575141" y="5258095"/>
            <a:ext cx="1401048" cy="1146916"/>
            <a:chOff x="7575141" y="5258095"/>
            <a:chExt cx="1401048" cy="1146916"/>
          </a:xfrm>
        </p:grpSpPr>
        <p:sp>
          <p:nvSpPr>
            <p:cNvPr id="14" name="Elipse 13"/>
            <p:cNvSpPr/>
            <p:nvPr/>
          </p:nvSpPr>
          <p:spPr>
            <a:xfrm>
              <a:off x="7575141" y="5258095"/>
              <a:ext cx="1209310" cy="1146916"/>
            </a:xfrm>
            <a:prstGeom prst="ellipse">
              <a:avLst/>
            </a:prstGeom>
            <a:solidFill>
              <a:srgbClr val="92D05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7680045" y="5646887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MX" sz="2000" b="1" dirty="0">
                  <a:solidFill>
                    <a:schemeClr val="bg1"/>
                  </a:solidFill>
                </a:rPr>
                <a:t>Lectura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8550378" y="3361636"/>
            <a:ext cx="1399656" cy="1164300"/>
            <a:chOff x="8550378" y="3361636"/>
            <a:chExt cx="1399656" cy="1164300"/>
          </a:xfrm>
        </p:grpSpPr>
        <p:sp>
          <p:nvSpPr>
            <p:cNvPr id="43" name="Elipse 42"/>
            <p:cNvSpPr/>
            <p:nvPr/>
          </p:nvSpPr>
          <p:spPr>
            <a:xfrm>
              <a:off x="8550378" y="3361636"/>
              <a:ext cx="1209310" cy="1164300"/>
            </a:xfrm>
            <a:prstGeom prst="ellipse">
              <a:avLst/>
            </a:prstGeom>
            <a:solidFill>
              <a:srgbClr val="7A9753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8569152" y="3736596"/>
              <a:ext cx="1380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MX" sz="2000" b="1" dirty="0">
                  <a:solidFill>
                    <a:schemeClr val="bg1"/>
                  </a:solidFill>
                </a:rPr>
                <a:t>Escritura</a:t>
              </a:r>
            </a:p>
          </p:txBody>
        </p:sp>
      </p:grpSp>
      <p:sp>
        <p:nvSpPr>
          <p:cNvPr id="45" name="Rectángulo 44"/>
          <p:cNvSpPr/>
          <p:nvPr/>
        </p:nvSpPr>
        <p:spPr>
          <a:xfrm>
            <a:off x="9887011" y="3109539"/>
            <a:ext cx="21127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600" b="1" dirty="0">
                <a:solidFill>
                  <a:srgbClr val="FFC000"/>
                </a:solidFill>
              </a:rPr>
              <a:t>Capacidad de producir un texto escrito, según 3 dimensiones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AR" sz="1400" b="1" dirty="0">
                <a:solidFill>
                  <a:srgbClr val="FFC000"/>
                </a:solidFill>
              </a:rPr>
              <a:t>Pragmática (intención)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AR" sz="1400" b="1" dirty="0">
                <a:solidFill>
                  <a:srgbClr val="FFC000"/>
                </a:solidFill>
              </a:rPr>
              <a:t>Textual (coherencia)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AR" sz="1400" b="1" dirty="0">
                <a:solidFill>
                  <a:srgbClr val="FFC000"/>
                </a:solidFill>
              </a:rPr>
              <a:t>Normativa (reglas)</a:t>
            </a:r>
          </a:p>
        </p:txBody>
      </p:sp>
    </p:spTree>
    <p:extLst>
      <p:ext uri="{BB962C8B-B14F-4D97-AF65-F5344CB8AC3E}">
        <p14:creationId xmlns:p14="http://schemas.microsoft.com/office/powerpoint/2010/main" val="33393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6" grpId="0" animBg="1"/>
      <p:bldP spid="35" grpId="0" animBg="1"/>
      <p:bldP spid="63" grpId="0"/>
      <p:bldP spid="42" grpId="0" animBg="1"/>
      <p:bldP spid="29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85900" y="3284984"/>
            <a:ext cx="9361040" cy="1298848"/>
          </a:xfrm>
        </p:spPr>
        <p:txBody>
          <a:bodyPr rtlCol="0"/>
          <a:lstStyle/>
          <a:p>
            <a:r>
              <a:rPr lang="es-ES" sz="3600" dirty="0">
                <a:solidFill>
                  <a:prstClr val="white"/>
                </a:solidFill>
              </a:rPr>
              <a:t>Caracterización del sistema formador: principales propiedades 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567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upo 59"/>
          <p:cNvGrpSpPr/>
          <p:nvPr/>
        </p:nvGrpSpPr>
        <p:grpSpPr>
          <a:xfrm>
            <a:off x="9838197" y="3317123"/>
            <a:ext cx="1869044" cy="1899883"/>
            <a:chOff x="5907679" y="1550161"/>
            <a:chExt cx="1584176" cy="1579041"/>
          </a:xfrm>
        </p:grpSpPr>
        <p:sp>
          <p:nvSpPr>
            <p:cNvPr id="61" name="Elipse 60"/>
            <p:cNvSpPr/>
            <p:nvPr/>
          </p:nvSpPr>
          <p:spPr>
            <a:xfrm>
              <a:off x="5907679" y="1550161"/>
              <a:ext cx="1584176" cy="1579041"/>
            </a:xfrm>
            <a:prstGeom prst="ellipse">
              <a:avLst/>
            </a:prstGeom>
            <a:solidFill>
              <a:srgbClr val="7030A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2" name="CuadroTexto 61"/>
            <p:cNvSpPr txBox="1"/>
            <p:nvPr/>
          </p:nvSpPr>
          <p:spPr>
            <a:xfrm>
              <a:off x="5996156" y="1917114"/>
              <a:ext cx="1456316" cy="631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Más utilizados: presentación oral, exámenes abiertos, trabajo grupal</a:t>
              </a:r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8296155" y="4336113"/>
            <a:ext cx="2003156" cy="2020227"/>
            <a:chOff x="1174482" y="5138465"/>
            <a:chExt cx="1884128" cy="1799814"/>
          </a:xfrm>
          <a:solidFill>
            <a:schemeClr val="accent1">
              <a:lumMod val="75000"/>
            </a:schemeClr>
          </a:solidFill>
        </p:grpSpPr>
        <p:sp>
          <p:nvSpPr>
            <p:cNvPr id="44" name="Elipse 43"/>
            <p:cNvSpPr/>
            <p:nvPr/>
          </p:nvSpPr>
          <p:spPr>
            <a:xfrm>
              <a:off x="1174482" y="5138465"/>
              <a:ext cx="1884128" cy="1799814"/>
            </a:xfrm>
            <a:prstGeom prst="ellipse">
              <a:avLst/>
            </a:prstGeom>
            <a:grpFill/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359394" y="5421820"/>
              <a:ext cx="1595585" cy="12914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/>
                <a:t>El 65% declara dedicar menos del 50% del tiempo a supervisar y evaluar docentes, articular con otras instituciones</a:t>
              </a:r>
            </a:p>
          </p:txBody>
        </p:sp>
      </p:grpSp>
      <p:grpSp>
        <p:nvGrpSpPr>
          <p:cNvPr id="52" name="Grupo 51"/>
          <p:cNvGrpSpPr/>
          <p:nvPr/>
        </p:nvGrpSpPr>
        <p:grpSpPr>
          <a:xfrm>
            <a:off x="5615658" y="4500434"/>
            <a:ext cx="1883686" cy="2196835"/>
            <a:chOff x="9433892" y="3247671"/>
            <a:chExt cx="1271762" cy="1546378"/>
          </a:xfrm>
        </p:grpSpPr>
        <p:sp>
          <p:nvSpPr>
            <p:cNvPr id="50" name="Elipse 49"/>
            <p:cNvSpPr/>
            <p:nvPr/>
          </p:nvSpPr>
          <p:spPr>
            <a:xfrm>
              <a:off x="9437124" y="3247671"/>
              <a:ext cx="1237583" cy="1278872"/>
            </a:xfrm>
            <a:prstGeom prst="ellipse">
              <a:avLst/>
            </a:prstGeom>
            <a:solidFill>
              <a:srgbClr val="F18E2B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1" name="CuadroTexto 50"/>
            <p:cNvSpPr txBox="1"/>
            <p:nvPr/>
          </p:nvSpPr>
          <p:spPr>
            <a:xfrm>
              <a:off x="9433892" y="3538321"/>
              <a:ext cx="1271762" cy="1255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Los ISFD de secundaria tienen mejores resultados en lectura</a:t>
              </a:r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3864414" y="3113604"/>
            <a:ext cx="1916350" cy="1999351"/>
            <a:chOff x="4434036" y="3268672"/>
            <a:chExt cx="1916350" cy="1883290"/>
          </a:xfrm>
        </p:grpSpPr>
        <p:sp>
          <p:nvSpPr>
            <p:cNvPr id="22" name="Elipse 21"/>
            <p:cNvSpPr/>
            <p:nvPr/>
          </p:nvSpPr>
          <p:spPr>
            <a:xfrm>
              <a:off x="4434036" y="3268672"/>
              <a:ext cx="1916350" cy="188329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C0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4551701" y="3425223"/>
              <a:ext cx="1771761" cy="1339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latin typeface="+mj-lt"/>
                </a:rPr>
                <a:t>50% 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está conforme con la infraestructura y equipamiento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1295021" y="1933901"/>
            <a:ext cx="1296144" cy="1258990"/>
            <a:chOff x="3904037" y="4340354"/>
            <a:chExt cx="1296144" cy="1258990"/>
          </a:xfrm>
        </p:grpSpPr>
        <p:sp>
          <p:nvSpPr>
            <p:cNvPr id="9" name="Elipse 8"/>
            <p:cNvSpPr/>
            <p:nvPr/>
          </p:nvSpPr>
          <p:spPr>
            <a:xfrm>
              <a:off x="3904037" y="4340354"/>
              <a:ext cx="1296144" cy="125899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C0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4017422" y="4564814"/>
              <a:ext cx="1031051" cy="8402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latin typeface="+mj-lt"/>
                </a:rPr>
                <a:t>82%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mujeres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1057382" y="3061000"/>
            <a:ext cx="1611742" cy="1650022"/>
            <a:chOff x="3105744" y="4009481"/>
            <a:chExt cx="1578104" cy="1584176"/>
          </a:xfrm>
        </p:grpSpPr>
        <p:sp>
          <p:nvSpPr>
            <p:cNvPr id="21" name="Elipse 20"/>
            <p:cNvSpPr/>
            <p:nvPr/>
          </p:nvSpPr>
          <p:spPr>
            <a:xfrm>
              <a:off x="3105744" y="4009481"/>
              <a:ext cx="1578104" cy="1584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3250288" y="4157999"/>
              <a:ext cx="1265122" cy="1342770"/>
            </a:xfrm>
            <a:prstGeom prst="rect">
              <a:avLst/>
            </a:prstGeom>
            <a:noFill/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lnSpc>
                  <a:spcPct val="90000"/>
                </a:lnSpc>
              </a:pPr>
              <a:r>
                <a:rPr lang="es-AR" sz="4000" b="1" dirty="0">
                  <a:solidFill>
                    <a:prstClr val="white"/>
                  </a:solidFill>
                  <a:latin typeface="Consolas"/>
                </a:rPr>
                <a:t>57%</a:t>
              </a:r>
            </a:p>
            <a:p>
              <a:pPr lvl="0">
                <a:lnSpc>
                  <a:spcPct val="90000"/>
                </a:lnSpc>
              </a:pPr>
              <a:r>
                <a:rPr lang="es-AR" sz="1400" b="1" dirty="0">
                  <a:solidFill>
                    <a:prstClr val="white"/>
                  </a:solidFill>
                  <a:latin typeface="Consolas"/>
                </a:rPr>
                <a:t>trabaja (34% en la docencia)</a:t>
              </a:r>
              <a:endParaRPr lang="es-AR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1172" y="373502"/>
            <a:ext cx="9143998" cy="1020762"/>
          </a:xfrm>
        </p:spPr>
        <p:txBody>
          <a:bodyPr>
            <a:normAutofit/>
          </a:bodyPr>
          <a:lstStyle/>
          <a:p>
            <a:r>
              <a:rPr lang="es-AR" dirty="0"/>
              <a:t>Los ISFD y sus estudiantes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2307772" y="3976315"/>
            <a:ext cx="1873325" cy="1937676"/>
            <a:chOff x="5394553" y="4531702"/>
            <a:chExt cx="2097107" cy="2017865"/>
          </a:xfrm>
        </p:grpSpPr>
        <p:sp>
          <p:nvSpPr>
            <p:cNvPr id="23" name="Elipse 22"/>
            <p:cNvSpPr/>
            <p:nvPr/>
          </p:nvSpPr>
          <p:spPr>
            <a:xfrm>
              <a:off x="5394553" y="4531702"/>
              <a:ext cx="2097107" cy="2017865"/>
            </a:xfrm>
            <a:prstGeom prst="ellipse">
              <a:avLst/>
            </a:prstGeom>
            <a:solidFill>
              <a:srgbClr val="009EB3"/>
            </a:solidFill>
            <a:ln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5394553" y="4827041"/>
              <a:ext cx="2097107" cy="1480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latin typeface="+mj-lt"/>
                </a:rPr>
                <a:t>71%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eligió la carrera por valorar la educación y la docencia</a:t>
              </a: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6893946" y="3179979"/>
            <a:ext cx="2034084" cy="2037027"/>
            <a:chOff x="1409657" y="4714712"/>
            <a:chExt cx="2034084" cy="2037027"/>
          </a:xfrm>
        </p:grpSpPr>
        <p:sp>
          <p:nvSpPr>
            <p:cNvPr id="25" name="Elipse 24"/>
            <p:cNvSpPr/>
            <p:nvPr/>
          </p:nvSpPr>
          <p:spPr>
            <a:xfrm>
              <a:off x="1409657" y="4714712"/>
              <a:ext cx="2002138" cy="20370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433478" y="5001815"/>
              <a:ext cx="2010263" cy="1643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Uso del tiempo: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aspectos organizativos, diálogo con estudiantes, aspectos enseñanza-aprendizaje</a:t>
              </a:r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7476287" y="1631278"/>
            <a:ext cx="1726149" cy="1824847"/>
            <a:chOff x="1075336" y="5127552"/>
            <a:chExt cx="1935843" cy="1799814"/>
          </a:xfrm>
        </p:grpSpPr>
        <p:sp>
          <p:nvSpPr>
            <p:cNvPr id="38" name="Elipse 37"/>
            <p:cNvSpPr/>
            <p:nvPr/>
          </p:nvSpPr>
          <p:spPr>
            <a:xfrm>
              <a:off x="1101194" y="5127552"/>
              <a:ext cx="1884128" cy="179981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075336" y="5263724"/>
              <a:ext cx="1935843" cy="15936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solidFill>
                    <a:schemeClr val="bg1"/>
                  </a:solidFill>
                  <a:latin typeface="+mj-lt"/>
                </a:rPr>
                <a:t>47%</a:t>
              </a:r>
              <a:r>
                <a:rPr lang="es-AR" sz="1600" b="1" dirty="0">
                  <a:solidFill>
                    <a:schemeClr val="bg2">
                      <a:lumMod val="75000"/>
                    </a:schemeClr>
                  </a:solidFill>
                  <a:latin typeface="+mj-lt"/>
                </a:rPr>
                <a:t> 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solidFill>
                    <a:schemeClr val="bg2">
                      <a:lumMod val="75000"/>
                    </a:schemeClr>
                  </a:solidFill>
                  <a:latin typeface="+mj-lt"/>
                </a:rPr>
                <a:t>con cargos directivos concursados (Córdoba: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solidFill>
                    <a:schemeClr val="bg2">
                      <a:lumMod val="75000"/>
                    </a:schemeClr>
                  </a:solidFill>
                  <a:latin typeface="+mj-lt"/>
                </a:rPr>
                <a:t>60%)</a:t>
              </a: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5251191" y="1677351"/>
            <a:ext cx="1926980" cy="1799814"/>
            <a:chOff x="1120280" y="5065025"/>
            <a:chExt cx="1884128" cy="1799814"/>
          </a:xfrm>
        </p:grpSpPr>
        <p:sp>
          <p:nvSpPr>
            <p:cNvPr id="12" name="Elipse 11"/>
            <p:cNvSpPr/>
            <p:nvPr/>
          </p:nvSpPr>
          <p:spPr>
            <a:xfrm>
              <a:off x="1120280" y="5065025"/>
              <a:ext cx="1884128" cy="179981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216510" y="5193086"/>
              <a:ext cx="1702038" cy="1588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b="1" dirty="0"/>
                <a:t>Escenario heterogéneo y diverso, tanto en gestión estatal como privad</a:t>
              </a:r>
              <a:r>
                <a:rPr lang="es-AR" b="1" dirty="0">
                  <a:latin typeface="+mj-lt"/>
                </a:rPr>
                <a:t>a</a:t>
              </a:r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8980224" y="1972707"/>
            <a:ext cx="1915003" cy="1839459"/>
            <a:chOff x="9694" y="3635786"/>
            <a:chExt cx="2394679" cy="2182116"/>
          </a:xfrm>
        </p:grpSpPr>
        <p:sp>
          <p:nvSpPr>
            <p:cNvPr id="48" name="Elipse 47"/>
            <p:cNvSpPr/>
            <p:nvPr/>
          </p:nvSpPr>
          <p:spPr>
            <a:xfrm>
              <a:off x="9694" y="3635786"/>
              <a:ext cx="2364339" cy="2182116"/>
            </a:xfrm>
            <a:prstGeom prst="ellipse">
              <a:avLst/>
            </a:prstGeom>
            <a:solidFill>
              <a:srgbClr val="D436BD">
                <a:alpha val="77647"/>
              </a:srgb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9" name="CuadroTexto 48"/>
            <p:cNvSpPr txBox="1"/>
            <p:nvPr/>
          </p:nvSpPr>
          <p:spPr>
            <a:xfrm>
              <a:off x="82800" y="4074243"/>
              <a:ext cx="2321573" cy="874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Instrumentos de evaluación menos usados: portfolios e investigaciones</a:t>
              </a:r>
            </a:p>
          </p:txBody>
        </p:sp>
      </p:grpSp>
      <p:grpSp>
        <p:nvGrpSpPr>
          <p:cNvPr id="57" name="Grupo 56"/>
          <p:cNvGrpSpPr/>
          <p:nvPr/>
        </p:nvGrpSpPr>
        <p:grpSpPr>
          <a:xfrm>
            <a:off x="2334650" y="2046578"/>
            <a:ext cx="1970849" cy="1991659"/>
            <a:chOff x="1504357" y="4589821"/>
            <a:chExt cx="1853272" cy="1743580"/>
          </a:xfrm>
        </p:grpSpPr>
        <p:sp>
          <p:nvSpPr>
            <p:cNvPr id="58" name="Elipse 57"/>
            <p:cNvSpPr/>
            <p:nvPr/>
          </p:nvSpPr>
          <p:spPr>
            <a:xfrm>
              <a:off x="1504357" y="4589821"/>
              <a:ext cx="1853272" cy="17435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609918" y="4872238"/>
              <a:ext cx="1675459" cy="1228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latin typeface="+mj-lt"/>
                </a:rPr>
                <a:t>51%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mayores 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de 26 años 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(25% más de 30)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056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o 51"/>
          <p:cNvGrpSpPr/>
          <p:nvPr/>
        </p:nvGrpSpPr>
        <p:grpSpPr>
          <a:xfrm>
            <a:off x="9218122" y="2473126"/>
            <a:ext cx="1271762" cy="1278872"/>
            <a:chOff x="9433892" y="3247671"/>
            <a:chExt cx="1271762" cy="1278872"/>
          </a:xfrm>
        </p:grpSpPr>
        <p:sp>
          <p:nvSpPr>
            <p:cNvPr id="50" name="Elipse 49"/>
            <p:cNvSpPr/>
            <p:nvPr/>
          </p:nvSpPr>
          <p:spPr>
            <a:xfrm>
              <a:off x="9437124" y="3247671"/>
              <a:ext cx="1237583" cy="1278872"/>
            </a:xfrm>
            <a:prstGeom prst="ellipse">
              <a:avLst/>
            </a:prstGeom>
            <a:solidFill>
              <a:srgbClr val="F18E2B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1" name="CuadroTexto 50"/>
            <p:cNvSpPr txBox="1"/>
            <p:nvPr/>
          </p:nvSpPr>
          <p:spPr>
            <a:xfrm>
              <a:off x="9433892" y="3538321"/>
              <a:ext cx="1271762" cy="674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ISFD de primaria o secundaria</a:t>
              </a:r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2109632" y="2752323"/>
            <a:ext cx="1916350" cy="1999351"/>
            <a:chOff x="4434036" y="3268672"/>
            <a:chExt cx="1916350" cy="1883290"/>
          </a:xfrm>
        </p:grpSpPr>
        <p:sp>
          <p:nvSpPr>
            <p:cNvPr id="22" name="Elipse 21"/>
            <p:cNvSpPr/>
            <p:nvPr/>
          </p:nvSpPr>
          <p:spPr>
            <a:xfrm>
              <a:off x="4434036" y="3268672"/>
              <a:ext cx="1916350" cy="188329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C0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4506331" y="3590072"/>
              <a:ext cx="1771761" cy="11828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Los más conformes con la infraestructura y equipamiento tienen mejores rendimientos</a:t>
              </a: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1924" y="373502"/>
            <a:ext cx="9721080" cy="1020762"/>
          </a:xfrm>
        </p:spPr>
        <p:txBody>
          <a:bodyPr>
            <a:normAutofit/>
          </a:bodyPr>
          <a:lstStyle/>
          <a:p>
            <a:r>
              <a:rPr lang="es-AR" dirty="0"/>
              <a:t>Resultados, según características en juego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3930911" y="3727255"/>
            <a:ext cx="2072882" cy="2025347"/>
            <a:chOff x="4659" y="4000075"/>
            <a:chExt cx="1536919" cy="1527597"/>
          </a:xfrm>
          <a:solidFill>
            <a:schemeClr val="accent2"/>
          </a:solidFill>
        </p:grpSpPr>
        <p:sp>
          <p:nvSpPr>
            <p:cNvPr id="11" name="Elipse 10"/>
            <p:cNvSpPr/>
            <p:nvPr/>
          </p:nvSpPr>
          <p:spPr>
            <a:xfrm>
              <a:off x="4659" y="4000075"/>
              <a:ext cx="1536919" cy="1527597"/>
            </a:xfrm>
            <a:prstGeom prst="ellipse">
              <a:avLst/>
            </a:prstGeom>
            <a:grpFill/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178432" y="4206502"/>
              <a:ext cx="1220988" cy="1093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solidFill>
                    <a:schemeClr val="bg1">
                      <a:lumMod val="75000"/>
                      <a:lumOff val="25000"/>
                    </a:schemeClr>
                  </a:solidFill>
                  <a:latin typeface="+mj-lt"/>
                </a:rPr>
                <a:t>Motivos de elección de la carrera: peores resultados si es por salida laboral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8595804" y="3526690"/>
            <a:ext cx="1973447" cy="1946936"/>
            <a:chOff x="118150" y="3685610"/>
            <a:chExt cx="2275474" cy="2081073"/>
          </a:xfrm>
        </p:grpSpPr>
        <p:sp>
          <p:nvSpPr>
            <p:cNvPr id="24" name="Elipse 23"/>
            <p:cNvSpPr/>
            <p:nvPr/>
          </p:nvSpPr>
          <p:spPr>
            <a:xfrm>
              <a:off x="118150" y="3685610"/>
              <a:ext cx="2275474" cy="2081073"/>
            </a:xfrm>
            <a:prstGeom prst="ellipse">
              <a:avLst/>
            </a:prstGeom>
            <a:solidFill>
              <a:schemeClr val="bg2">
                <a:lumMod val="60000"/>
                <a:lumOff val="40000"/>
                <a:alpha val="78039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354825" y="4076688"/>
              <a:ext cx="1888294" cy="1539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La antigüedad, el acceso por concurso y la titularidad de los docentes y directivos</a:t>
              </a:r>
            </a:p>
          </p:txBody>
        </p:sp>
      </p:grpSp>
      <p:grpSp>
        <p:nvGrpSpPr>
          <p:cNvPr id="34" name="Grupo 33"/>
          <p:cNvGrpSpPr/>
          <p:nvPr/>
        </p:nvGrpSpPr>
        <p:grpSpPr>
          <a:xfrm>
            <a:off x="3679754" y="1794916"/>
            <a:ext cx="1951269" cy="1945491"/>
            <a:chOff x="9087875" y="1578125"/>
            <a:chExt cx="1895392" cy="1867192"/>
          </a:xfrm>
        </p:grpSpPr>
        <p:sp>
          <p:nvSpPr>
            <p:cNvPr id="8" name="Elipse 7"/>
            <p:cNvSpPr/>
            <p:nvPr/>
          </p:nvSpPr>
          <p:spPr>
            <a:xfrm>
              <a:off x="9087875" y="1578125"/>
              <a:ext cx="1895392" cy="186719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9271383" y="1895841"/>
              <a:ext cx="1471763" cy="1255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Nivel educativo de la madre y la trayectoria en la secundaria</a:t>
              </a: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6978996" y="4131991"/>
            <a:ext cx="1926980" cy="1981786"/>
            <a:chOff x="1120280" y="5065025"/>
            <a:chExt cx="1884128" cy="1799814"/>
          </a:xfrm>
        </p:grpSpPr>
        <p:sp>
          <p:nvSpPr>
            <p:cNvPr id="41" name="Elipse 40"/>
            <p:cNvSpPr/>
            <p:nvPr/>
          </p:nvSpPr>
          <p:spPr>
            <a:xfrm>
              <a:off x="1120280" y="5065025"/>
              <a:ext cx="1884128" cy="17998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141223" y="5399975"/>
              <a:ext cx="1863185" cy="1140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Tamaño de la población (mejor, más de 50 mil) y de los ISFD (entre 200 y 400 estudiantes)</a:t>
              </a:r>
            </a:p>
          </p:txBody>
        </p:sp>
      </p:grpSp>
      <p:grpSp>
        <p:nvGrpSpPr>
          <p:cNvPr id="35" name="Grupo 34"/>
          <p:cNvGrpSpPr/>
          <p:nvPr/>
        </p:nvGrpSpPr>
        <p:grpSpPr>
          <a:xfrm>
            <a:off x="5541031" y="2330936"/>
            <a:ext cx="2138528" cy="2169222"/>
            <a:chOff x="5907679" y="1550161"/>
            <a:chExt cx="1584176" cy="1579041"/>
          </a:xfrm>
        </p:grpSpPr>
        <p:sp>
          <p:nvSpPr>
            <p:cNvPr id="10" name="Elipse 9"/>
            <p:cNvSpPr/>
            <p:nvPr/>
          </p:nvSpPr>
          <p:spPr>
            <a:xfrm>
              <a:off x="5907679" y="1550161"/>
              <a:ext cx="1584176" cy="1579041"/>
            </a:xfrm>
            <a:prstGeom prst="ellipse">
              <a:avLst/>
            </a:prstGeom>
            <a:solidFill>
              <a:srgbClr val="7030A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5996156" y="1917114"/>
              <a:ext cx="1456316" cy="582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000" b="1" dirty="0"/>
                <a:t>Variables relacionadas con el desempeño</a:t>
              </a:r>
            </a:p>
          </p:txBody>
        </p:sp>
      </p:grpSp>
      <p:grpSp>
        <p:nvGrpSpPr>
          <p:cNvPr id="53" name="Grupo 52"/>
          <p:cNvGrpSpPr/>
          <p:nvPr/>
        </p:nvGrpSpPr>
        <p:grpSpPr>
          <a:xfrm>
            <a:off x="7308299" y="1827380"/>
            <a:ext cx="2003650" cy="2003311"/>
            <a:chOff x="1111053" y="5051114"/>
            <a:chExt cx="1884128" cy="1799814"/>
          </a:xfrm>
        </p:grpSpPr>
        <p:sp>
          <p:nvSpPr>
            <p:cNvPr id="54" name="Elipse 53"/>
            <p:cNvSpPr/>
            <p:nvPr/>
          </p:nvSpPr>
          <p:spPr>
            <a:xfrm>
              <a:off x="1111053" y="5051114"/>
              <a:ext cx="1884128" cy="1799814"/>
            </a:xfrm>
            <a:prstGeom prst="ellipse">
              <a:avLst/>
            </a:prstGeom>
            <a:solidFill>
              <a:srgbClr val="92D05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127669" y="5368837"/>
              <a:ext cx="1850896" cy="13023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Directivos que valoran positivamente la formación de los estudiantes y experiencia docente</a:t>
              </a:r>
              <a:endParaRPr lang="es-AR" b="1" dirty="0">
                <a:latin typeface="+mj-lt"/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1059700" y="1965602"/>
            <a:ext cx="1321289" cy="1258990"/>
            <a:chOff x="1274611" y="1963465"/>
            <a:chExt cx="1321289" cy="1258990"/>
          </a:xfrm>
        </p:grpSpPr>
        <p:sp>
          <p:nvSpPr>
            <p:cNvPr id="56" name="Elipse 55"/>
            <p:cNvSpPr/>
            <p:nvPr/>
          </p:nvSpPr>
          <p:spPr>
            <a:xfrm>
              <a:off x="1274611" y="1963465"/>
              <a:ext cx="1321289" cy="1258990"/>
            </a:xfrm>
            <a:prstGeom prst="ellipse">
              <a:avLst/>
            </a:prstGeom>
            <a:solidFill>
              <a:srgbClr val="D436BD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CuadroTexto 3"/>
            <p:cNvSpPr txBox="1"/>
            <p:nvPr/>
          </p:nvSpPr>
          <p:spPr>
            <a:xfrm>
              <a:off x="1276622" y="2335760"/>
              <a:ext cx="1319278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AR" sz="2400" dirty="0"/>
                <a:t>Alumnos</a:t>
              </a:r>
            </a:p>
          </p:txBody>
        </p:sp>
      </p:grpSp>
      <p:sp>
        <p:nvSpPr>
          <p:cNvPr id="57" name="Elipse 56"/>
          <p:cNvSpPr/>
          <p:nvPr/>
        </p:nvSpPr>
        <p:spPr>
          <a:xfrm>
            <a:off x="10481654" y="4766846"/>
            <a:ext cx="1173200" cy="1167019"/>
          </a:xfrm>
          <a:prstGeom prst="ellipse">
            <a:avLst/>
          </a:prstGeom>
          <a:solidFill>
            <a:srgbClr val="D436BD"/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/>
              <a:t>ISFD</a:t>
            </a:r>
          </a:p>
        </p:txBody>
      </p:sp>
      <p:grpSp>
        <p:nvGrpSpPr>
          <p:cNvPr id="36" name="Grupo 35"/>
          <p:cNvGrpSpPr/>
          <p:nvPr/>
        </p:nvGrpSpPr>
        <p:grpSpPr>
          <a:xfrm>
            <a:off x="2413738" y="4512375"/>
            <a:ext cx="1774829" cy="1823961"/>
            <a:chOff x="1938685" y="4900638"/>
            <a:chExt cx="1724132" cy="1756985"/>
          </a:xfrm>
        </p:grpSpPr>
        <p:sp>
          <p:nvSpPr>
            <p:cNvPr id="59" name="Elipse 58"/>
            <p:cNvSpPr/>
            <p:nvPr/>
          </p:nvSpPr>
          <p:spPr>
            <a:xfrm>
              <a:off x="1938685" y="4900638"/>
              <a:ext cx="1724132" cy="175698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2137756" y="5303878"/>
              <a:ext cx="1324237" cy="10228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Ejercicio de la docencia: mejores desempeños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221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80688" y="373356"/>
            <a:ext cx="9143998" cy="1020762"/>
          </a:xfrm>
        </p:spPr>
        <p:txBody>
          <a:bodyPr>
            <a:normAutofit/>
          </a:bodyPr>
          <a:lstStyle/>
          <a:p>
            <a:r>
              <a:rPr lang="es-AR" dirty="0"/>
              <a:t>Tensiones y desafíos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1353458" y="2639066"/>
            <a:ext cx="2019086" cy="2021703"/>
            <a:chOff x="5394553" y="4531702"/>
            <a:chExt cx="2102807" cy="2017865"/>
          </a:xfrm>
        </p:grpSpPr>
        <p:sp>
          <p:nvSpPr>
            <p:cNvPr id="23" name="Elipse 22"/>
            <p:cNvSpPr/>
            <p:nvPr/>
          </p:nvSpPr>
          <p:spPr>
            <a:xfrm>
              <a:off x="5394553" y="4531702"/>
              <a:ext cx="2097107" cy="2017865"/>
            </a:xfrm>
            <a:prstGeom prst="ellipse">
              <a:avLst/>
            </a:prstGeom>
            <a:solidFill>
              <a:srgbClr val="009EB3"/>
            </a:solidFill>
            <a:ln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5460810" y="5080044"/>
              <a:ext cx="2036550" cy="1198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000" b="1" dirty="0"/>
                <a:t>Evaluación </a:t>
              </a:r>
            </a:p>
            <a:p>
              <a:pPr algn="ctr">
                <a:lnSpc>
                  <a:spcPct val="90000"/>
                </a:lnSpc>
              </a:pPr>
              <a:r>
                <a:rPr lang="es-AR" sz="2000" b="1" dirty="0"/>
                <a:t>de los aprendizajes</a:t>
              </a:r>
            </a:p>
            <a:p>
              <a:pPr algn="ctr">
                <a:lnSpc>
                  <a:spcPct val="90000"/>
                </a:lnSpc>
              </a:pPr>
              <a:endParaRPr lang="es-AR" sz="2000" b="1" dirty="0"/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9139582" y="4498945"/>
            <a:ext cx="2001339" cy="1912276"/>
            <a:chOff x="1120280" y="5065025"/>
            <a:chExt cx="1888821" cy="1799814"/>
          </a:xfrm>
        </p:grpSpPr>
        <p:sp>
          <p:nvSpPr>
            <p:cNvPr id="41" name="Elipse 40"/>
            <p:cNvSpPr/>
            <p:nvPr/>
          </p:nvSpPr>
          <p:spPr>
            <a:xfrm>
              <a:off x="1120280" y="5065025"/>
              <a:ext cx="1884128" cy="17998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145916" y="5595038"/>
              <a:ext cx="1863185" cy="608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000" b="1" dirty="0"/>
                <a:t>Educación inclusiva</a:t>
              </a:r>
            </a:p>
          </p:txBody>
        </p:sp>
      </p:grpSp>
      <p:grpSp>
        <p:nvGrpSpPr>
          <p:cNvPr id="35" name="Grupo 34"/>
          <p:cNvGrpSpPr/>
          <p:nvPr/>
        </p:nvGrpSpPr>
        <p:grpSpPr>
          <a:xfrm>
            <a:off x="7326973" y="3788885"/>
            <a:ext cx="2138528" cy="2169222"/>
            <a:chOff x="6941332" y="2157309"/>
            <a:chExt cx="1584176" cy="1579041"/>
          </a:xfrm>
        </p:grpSpPr>
        <p:sp>
          <p:nvSpPr>
            <p:cNvPr id="10" name="Elipse 9"/>
            <p:cNvSpPr/>
            <p:nvPr/>
          </p:nvSpPr>
          <p:spPr>
            <a:xfrm>
              <a:off x="6941332" y="2157309"/>
              <a:ext cx="1584176" cy="1579041"/>
            </a:xfrm>
            <a:prstGeom prst="ellipse">
              <a:avLst/>
            </a:prstGeom>
            <a:solidFill>
              <a:srgbClr val="7030A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7050970" y="2587816"/>
              <a:ext cx="1456316" cy="672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000" b="1" dirty="0"/>
                <a:t>Alumnos con dificultades de aprendizaje</a:t>
              </a: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4213680" y="1858501"/>
            <a:ext cx="2957459" cy="3014995"/>
            <a:chOff x="1120280" y="5065025"/>
            <a:chExt cx="1884128" cy="1799814"/>
          </a:xfrm>
          <a:solidFill>
            <a:srgbClr val="FF0000"/>
          </a:solidFill>
        </p:grpSpPr>
        <p:sp>
          <p:nvSpPr>
            <p:cNvPr id="12" name="Elipse 11"/>
            <p:cNvSpPr/>
            <p:nvPr/>
          </p:nvSpPr>
          <p:spPr>
            <a:xfrm>
              <a:off x="1120280" y="5065025"/>
              <a:ext cx="1884128" cy="1799814"/>
            </a:xfrm>
            <a:prstGeom prst="ellipse">
              <a:avLst/>
            </a:prstGeom>
            <a:grpFill/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123767" y="5359887"/>
              <a:ext cx="1880641" cy="13779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000" b="1" dirty="0"/>
                <a:t>Los estudiantes se sienten menos preparados para detectar situaciones de riesgo y para formar a sus futuros alumnos en la </a:t>
              </a:r>
            </a:p>
            <a:p>
              <a:pPr algn="ctr">
                <a:lnSpc>
                  <a:spcPct val="90000"/>
                </a:lnSpc>
              </a:pPr>
              <a:r>
                <a:rPr lang="es-AR" sz="2000" b="1" dirty="0"/>
                <a:t>resolución de </a:t>
              </a:r>
            </a:p>
            <a:p>
              <a:pPr algn="ctr">
                <a:lnSpc>
                  <a:spcPct val="90000"/>
                </a:lnSpc>
              </a:pPr>
              <a:r>
                <a:rPr lang="es-AR" sz="2000" b="1" dirty="0"/>
                <a:t>conflictos</a:t>
              </a:r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8023221" y="2015526"/>
            <a:ext cx="324264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s-AR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Aunque los alumnos se muestran confiados en la formación recibida,</a:t>
            </a:r>
          </a:p>
          <a:p>
            <a:pPr algn="r">
              <a:lnSpc>
                <a:spcPct val="90000"/>
              </a:lnSpc>
            </a:pPr>
            <a:r>
              <a:rPr lang="es-AR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tienen dificultades para planificar y evaluar</a:t>
            </a:r>
          </a:p>
          <a:p>
            <a:pPr algn="r">
              <a:lnSpc>
                <a:spcPct val="90000"/>
              </a:lnSpc>
            </a:pPr>
            <a:r>
              <a:rPr lang="es-AR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a alumnos con discapacidad o en contextos de </a:t>
            </a:r>
          </a:p>
          <a:p>
            <a:pPr algn="r">
              <a:lnSpc>
                <a:spcPct val="90000"/>
              </a:lnSpc>
            </a:pPr>
            <a:r>
              <a:rPr lang="es-AR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diversidad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033801" y="4993418"/>
            <a:ext cx="42775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>
                <a:latin typeface="+mj-lt"/>
              </a:rPr>
              <a:t>La capacidad de evaluar los aprendizajes presenta el mayor desafío</a:t>
            </a:r>
          </a:p>
        </p:txBody>
      </p:sp>
    </p:spTree>
    <p:extLst>
      <p:ext uri="{BB962C8B-B14F-4D97-AF65-F5344CB8AC3E}">
        <p14:creationId xmlns:p14="http://schemas.microsoft.com/office/powerpoint/2010/main" val="411188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upo 53"/>
          <p:cNvGrpSpPr/>
          <p:nvPr/>
        </p:nvGrpSpPr>
        <p:grpSpPr>
          <a:xfrm>
            <a:off x="5236203" y="4268806"/>
            <a:ext cx="1472502" cy="1413557"/>
            <a:chOff x="5394553" y="4531702"/>
            <a:chExt cx="2097107" cy="2017865"/>
          </a:xfrm>
          <a:solidFill>
            <a:srgbClr val="92D050"/>
          </a:solidFill>
        </p:grpSpPr>
        <p:sp>
          <p:nvSpPr>
            <p:cNvPr id="55" name="Elipse 54"/>
            <p:cNvSpPr/>
            <p:nvPr/>
          </p:nvSpPr>
          <p:spPr>
            <a:xfrm>
              <a:off x="5394553" y="4531702"/>
              <a:ext cx="2097107" cy="2017865"/>
            </a:xfrm>
            <a:prstGeom prst="ellipse">
              <a:avLst/>
            </a:prstGeom>
            <a:grpFill/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6" name="CuadroTexto 55"/>
            <p:cNvSpPr txBox="1"/>
            <p:nvPr/>
          </p:nvSpPr>
          <p:spPr>
            <a:xfrm>
              <a:off x="5445167" y="4638134"/>
              <a:ext cx="2036549" cy="18716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es-AR" sz="4400" b="1" dirty="0">
                  <a:solidFill>
                    <a:prstClr val="white"/>
                  </a:solidFill>
                  <a:latin typeface="Consolas"/>
                </a:rPr>
                <a:t>56%</a:t>
              </a:r>
            </a:p>
            <a:p>
              <a:pPr lvl="0" algn="ctr">
                <a:lnSpc>
                  <a:spcPct val="90000"/>
                </a:lnSpc>
              </a:pPr>
              <a:r>
                <a:rPr lang="es-AR" sz="1400" b="1" dirty="0">
                  <a:solidFill>
                    <a:prstClr val="white"/>
                  </a:solidFill>
                  <a:latin typeface="Consolas"/>
                </a:rPr>
                <a:t>expresión escrita</a:t>
              </a:r>
              <a:endParaRPr lang="es-AR" sz="1400" dirty="0"/>
            </a:p>
            <a:p>
              <a:pPr algn="ctr">
                <a:lnSpc>
                  <a:spcPct val="90000"/>
                </a:lnSpc>
              </a:pPr>
              <a:endParaRPr lang="es-AR" sz="1600" b="1" dirty="0">
                <a:latin typeface="+mj-lt"/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6470915" y="3661948"/>
            <a:ext cx="1633712" cy="1429544"/>
            <a:chOff x="6267532" y="3451576"/>
            <a:chExt cx="1633712" cy="1429544"/>
          </a:xfrm>
        </p:grpSpPr>
        <p:sp>
          <p:nvSpPr>
            <p:cNvPr id="46" name="Elipse 45"/>
            <p:cNvSpPr/>
            <p:nvPr/>
          </p:nvSpPr>
          <p:spPr>
            <a:xfrm>
              <a:off x="6343171" y="3451576"/>
              <a:ext cx="1440794" cy="1429544"/>
            </a:xfrm>
            <a:prstGeom prst="ellipse">
              <a:avLst/>
            </a:prstGeom>
            <a:solidFill>
              <a:srgbClr val="D436BD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s-AR" sz="14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6267532" y="3641749"/>
              <a:ext cx="1633712" cy="1034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es-AR" sz="4000" b="1" dirty="0">
                  <a:solidFill>
                    <a:prstClr val="white"/>
                  </a:solidFill>
                  <a:latin typeface="Consolas"/>
                </a:rPr>
                <a:t>65%</a:t>
              </a:r>
            </a:p>
            <a:p>
              <a:pPr lvl="0" algn="ctr">
                <a:lnSpc>
                  <a:spcPct val="90000"/>
                </a:lnSpc>
              </a:pPr>
              <a:r>
                <a:rPr lang="es-AR" sz="1400" b="1" dirty="0">
                  <a:solidFill>
                    <a:prstClr val="white"/>
                  </a:solidFill>
                  <a:latin typeface="Consolas"/>
                </a:rPr>
                <a:t>comprensión </a:t>
              </a:r>
            </a:p>
            <a:p>
              <a:pPr lvl="0" algn="ctr">
                <a:lnSpc>
                  <a:spcPct val="90000"/>
                </a:lnSpc>
              </a:pPr>
              <a:r>
                <a:rPr lang="es-AR" sz="1400" b="1" dirty="0">
                  <a:solidFill>
                    <a:prstClr val="white"/>
                  </a:solidFill>
                  <a:latin typeface="Consolas"/>
                </a:rPr>
                <a:t>de textos</a:t>
              </a:r>
            </a:p>
          </p:txBody>
        </p:sp>
      </p:grpSp>
      <p:grpSp>
        <p:nvGrpSpPr>
          <p:cNvPr id="57" name="Grupo 56"/>
          <p:cNvGrpSpPr/>
          <p:nvPr/>
        </p:nvGrpSpPr>
        <p:grpSpPr>
          <a:xfrm>
            <a:off x="7474539" y="1909681"/>
            <a:ext cx="1666380" cy="1690410"/>
            <a:chOff x="1561520" y="4522790"/>
            <a:chExt cx="1853272" cy="1743580"/>
          </a:xfrm>
        </p:grpSpPr>
        <p:sp>
          <p:nvSpPr>
            <p:cNvPr id="58" name="Elipse 57"/>
            <p:cNvSpPr/>
            <p:nvPr/>
          </p:nvSpPr>
          <p:spPr>
            <a:xfrm>
              <a:off x="1561520" y="4522790"/>
              <a:ext cx="1853272" cy="17435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664762" y="4656604"/>
              <a:ext cx="1676664" cy="1387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latin typeface="+mj-lt"/>
                </a:rPr>
                <a:t>86%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pedido de nuevas estrategias</a:t>
              </a:r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5173267" y="2453675"/>
            <a:ext cx="1869044" cy="1899883"/>
            <a:chOff x="5907679" y="1550161"/>
            <a:chExt cx="1584176" cy="1579041"/>
          </a:xfrm>
        </p:grpSpPr>
        <p:sp>
          <p:nvSpPr>
            <p:cNvPr id="61" name="Elipse 60"/>
            <p:cNvSpPr/>
            <p:nvPr/>
          </p:nvSpPr>
          <p:spPr>
            <a:xfrm>
              <a:off x="5907679" y="1550161"/>
              <a:ext cx="1584176" cy="1579041"/>
            </a:xfrm>
            <a:prstGeom prst="ellipse">
              <a:avLst/>
            </a:prstGeom>
            <a:solidFill>
              <a:srgbClr val="7030A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2" name="CuadroTexto 61"/>
            <p:cNvSpPr txBox="1"/>
            <p:nvPr/>
          </p:nvSpPr>
          <p:spPr>
            <a:xfrm>
              <a:off x="5923486" y="1952549"/>
              <a:ext cx="1555111" cy="905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400" b="1" dirty="0"/>
                <a:t>Dificultades de la formación</a:t>
              </a:r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9140919" y="4260034"/>
            <a:ext cx="1856473" cy="1786944"/>
            <a:chOff x="1120280" y="5065025"/>
            <a:chExt cx="1884128" cy="1799814"/>
          </a:xfrm>
          <a:solidFill>
            <a:schemeClr val="accent1">
              <a:lumMod val="75000"/>
            </a:schemeClr>
          </a:solidFill>
        </p:grpSpPr>
        <p:sp>
          <p:nvSpPr>
            <p:cNvPr id="44" name="Elipse 43"/>
            <p:cNvSpPr/>
            <p:nvPr/>
          </p:nvSpPr>
          <p:spPr>
            <a:xfrm>
              <a:off x="1120280" y="5065025"/>
              <a:ext cx="1884128" cy="1799814"/>
            </a:xfrm>
            <a:prstGeom prst="ellipse">
              <a:avLst/>
            </a:prstGeom>
            <a:grpFill/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255491" y="5115423"/>
              <a:ext cx="1648714" cy="16274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es-AR" sz="4000" b="1" dirty="0">
                  <a:solidFill>
                    <a:prstClr val="white"/>
                  </a:solidFill>
                  <a:latin typeface="Consolas"/>
                </a:rPr>
                <a:t>29%</a:t>
              </a:r>
            </a:p>
            <a:p>
              <a:pPr lvl="0" algn="ctr">
                <a:lnSpc>
                  <a:spcPct val="90000"/>
                </a:lnSpc>
              </a:pPr>
              <a:r>
                <a:rPr lang="es-AR" sz="1400" b="1" dirty="0">
                  <a:solidFill>
                    <a:prstClr val="white"/>
                  </a:solidFill>
                  <a:latin typeface="Consolas"/>
                </a:rPr>
                <a:t>considera que el estudiante debe encontrar solo las herramientas</a:t>
              </a:r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8969401" y="1781738"/>
            <a:ext cx="1347631" cy="1392552"/>
            <a:chOff x="4434036" y="3268672"/>
            <a:chExt cx="1916350" cy="1883290"/>
          </a:xfrm>
        </p:grpSpPr>
        <p:sp>
          <p:nvSpPr>
            <p:cNvPr id="22" name="Elipse 21"/>
            <p:cNvSpPr/>
            <p:nvPr/>
          </p:nvSpPr>
          <p:spPr>
            <a:xfrm>
              <a:off x="4434036" y="3268672"/>
              <a:ext cx="1916350" cy="188329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C0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4525514" y="3578014"/>
              <a:ext cx="1771761" cy="1136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latin typeface="+mj-lt"/>
                </a:rPr>
                <a:t>89%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tutorías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2733776" y="2110070"/>
            <a:ext cx="1590121" cy="1576102"/>
            <a:chOff x="3860687" y="4383049"/>
            <a:chExt cx="1317211" cy="1258990"/>
          </a:xfrm>
        </p:grpSpPr>
        <p:sp>
          <p:nvSpPr>
            <p:cNvPr id="9" name="Elipse 8"/>
            <p:cNvSpPr/>
            <p:nvPr/>
          </p:nvSpPr>
          <p:spPr>
            <a:xfrm>
              <a:off x="3860687" y="4383049"/>
              <a:ext cx="1296144" cy="125899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C0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3886293" y="4580408"/>
              <a:ext cx="1291605" cy="921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latin typeface="+mj-lt"/>
                </a:rPr>
                <a:t>72%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hábitos inadecuados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994086" y="3622574"/>
            <a:ext cx="1723141" cy="1685933"/>
            <a:chOff x="3063963" y="3964474"/>
            <a:chExt cx="1578104" cy="1584176"/>
          </a:xfrm>
        </p:grpSpPr>
        <p:sp>
          <p:nvSpPr>
            <p:cNvPr id="21" name="Elipse 20"/>
            <p:cNvSpPr/>
            <p:nvPr/>
          </p:nvSpPr>
          <p:spPr>
            <a:xfrm>
              <a:off x="3063963" y="3964474"/>
              <a:ext cx="1578104" cy="1584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3185787" y="4081125"/>
              <a:ext cx="1322173" cy="1342770"/>
            </a:xfrm>
            <a:prstGeom prst="rect">
              <a:avLst/>
            </a:prstGeom>
            <a:noFill/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lnSpc>
                  <a:spcPct val="90000"/>
                </a:lnSpc>
              </a:pPr>
              <a:r>
                <a:rPr lang="es-AR" sz="4000" b="1" dirty="0">
                  <a:solidFill>
                    <a:prstClr val="white"/>
                  </a:solidFill>
                  <a:latin typeface="Consolas"/>
                </a:rPr>
                <a:t>71%</a:t>
              </a:r>
            </a:p>
            <a:p>
              <a:pPr lvl="0">
                <a:lnSpc>
                  <a:spcPct val="90000"/>
                </a:lnSpc>
              </a:pPr>
              <a:r>
                <a:rPr lang="es-AR" sz="1400" b="1" dirty="0">
                  <a:solidFill>
                    <a:prstClr val="white"/>
                  </a:solidFill>
                  <a:latin typeface="Consolas"/>
                </a:rPr>
                <a:t>no aprendieron contenidos previos</a:t>
              </a:r>
              <a:endParaRPr lang="es-AR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1172" y="373502"/>
            <a:ext cx="9143998" cy="1020762"/>
          </a:xfrm>
        </p:spPr>
        <p:txBody>
          <a:bodyPr>
            <a:normAutofit/>
          </a:bodyPr>
          <a:lstStyle/>
          <a:p>
            <a:r>
              <a:rPr lang="es-AR" dirty="0"/>
              <a:t>Qué dicen los directivos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2483397" y="3464025"/>
            <a:ext cx="1472502" cy="1579585"/>
            <a:chOff x="5394553" y="4531702"/>
            <a:chExt cx="2097107" cy="2254871"/>
          </a:xfrm>
        </p:grpSpPr>
        <p:sp>
          <p:nvSpPr>
            <p:cNvPr id="23" name="Elipse 22"/>
            <p:cNvSpPr/>
            <p:nvPr/>
          </p:nvSpPr>
          <p:spPr>
            <a:xfrm>
              <a:off x="5394553" y="4531702"/>
              <a:ext cx="2097107" cy="2017865"/>
            </a:xfrm>
            <a:prstGeom prst="ellipse">
              <a:avLst/>
            </a:prstGeom>
            <a:solidFill>
              <a:srgbClr val="009EB3"/>
            </a:solidFill>
            <a:ln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5445167" y="4638134"/>
              <a:ext cx="2036549" cy="214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es-AR" sz="4400" b="1" dirty="0">
                  <a:solidFill>
                    <a:prstClr val="white"/>
                  </a:solidFill>
                  <a:latin typeface="Consolas"/>
                </a:rPr>
                <a:t>45%</a:t>
              </a:r>
            </a:p>
            <a:p>
              <a:pPr lvl="0" algn="ctr">
                <a:lnSpc>
                  <a:spcPct val="90000"/>
                </a:lnSpc>
              </a:pPr>
              <a:r>
                <a:rPr lang="es-AR" sz="1400" b="1" dirty="0">
                  <a:solidFill>
                    <a:prstClr val="white"/>
                  </a:solidFill>
                  <a:latin typeface="Consolas"/>
                </a:rPr>
                <a:t>trabajan muchas </a:t>
              </a:r>
            </a:p>
            <a:p>
              <a:pPr lvl="0" algn="ctr">
                <a:lnSpc>
                  <a:spcPct val="90000"/>
                </a:lnSpc>
              </a:pPr>
              <a:r>
                <a:rPr lang="es-AR" sz="1400" b="1" dirty="0">
                  <a:solidFill>
                    <a:prstClr val="white"/>
                  </a:solidFill>
                  <a:latin typeface="Consolas"/>
                </a:rPr>
                <a:t>horas</a:t>
              </a:r>
              <a:endParaRPr lang="es-AR" sz="1400" dirty="0"/>
            </a:p>
            <a:p>
              <a:pPr algn="ctr">
                <a:lnSpc>
                  <a:spcPct val="90000"/>
                </a:lnSpc>
              </a:pPr>
              <a:endParaRPr lang="es-AR" sz="1600" b="1" dirty="0">
                <a:latin typeface="+mj-lt"/>
              </a:endParaRPr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3634631" y="4667262"/>
            <a:ext cx="1417148" cy="1363355"/>
            <a:chOff x="1007344" y="5127552"/>
            <a:chExt cx="1988537" cy="1799814"/>
          </a:xfrm>
        </p:grpSpPr>
        <p:sp>
          <p:nvSpPr>
            <p:cNvPr id="38" name="Elipse 37"/>
            <p:cNvSpPr/>
            <p:nvPr/>
          </p:nvSpPr>
          <p:spPr>
            <a:xfrm>
              <a:off x="1088468" y="5127552"/>
              <a:ext cx="1884128" cy="179981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007344" y="5504329"/>
              <a:ext cx="1988537" cy="1292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1600" b="1" dirty="0">
                  <a:solidFill>
                    <a:schemeClr val="bg2">
                      <a:lumMod val="75000"/>
                    </a:schemeClr>
                  </a:solidFill>
                  <a:latin typeface="+mj-lt"/>
                </a:rPr>
                <a:t>Respuestas entre el </a:t>
              </a:r>
            </a:p>
            <a:p>
              <a:pPr algn="ctr">
                <a:lnSpc>
                  <a:spcPct val="90000"/>
                </a:lnSpc>
              </a:pPr>
              <a:r>
                <a:rPr lang="es-AR" sz="1600" b="1" dirty="0">
                  <a:solidFill>
                    <a:schemeClr val="bg2">
                      <a:lumMod val="75000"/>
                    </a:schemeClr>
                  </a:solidFill>
                  <a:latin typeface="+mj-lt"/>
                </a:rPr>
                <a:t>13 y el </a:t>
              </a:r>
            </a:p>
            <a:p>
              <a:pPr algn="ctr">
                <a:lnSpc>
                  <a:spcPct val="90000"/>
                </a:lnSpc>
              </a:pPr>
              <a:r>
                <a:rPr lang="es-AR" sz="1600" b="1" dirty="0">
                  <a:solidFill>
                    <a:schemeClr val="bg2">
                      <a:lumMod val="75000"/>
                    </a:schemeClr>
                  </a:solidFill>
                  <a:latin typeface="+mj-lt"/>
                </a:rPr>
                <a:t>20%</a:t>
              </a: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994087" y="1707715"/>
            <a:ext cx="1973520" cy="1950696"/>
            <a:chOff x="1120280" y="5065025"/>
            <a:chExt cx="1884128" cy="1799814"/>
          </a:xfrm>
        </p:grpSpPr>
        <p:sp>
          <p:nvSpPr>
            <p:cNvPr id="12" name="Elipse 11"/>
            <p:cNvSpPr/>
            <p:nvPr/>
          </p:nvSpPr>
          <p:spPr>
            <a:xfrm>
              <a:off x="1120280" y="5065025"/>
              <a:ext cx="1884128" cy="179981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244470" y="5251368"/>
              <a:ext cx="1640234" cy="15419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400" b="1" dirty="0"/>
                <a:t>Causas del bajo desempeño  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/>
                <a:t>(en su mayoría, ajenas a la institución)</a:t>
              </a:r>
              <a:endParaRPr lang="es-AR" sz="1400" b="1" dirty="0">
                <a:latin typeface="+mj-lt"/>
              </a:endParaRPr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9785520" y="2539745"/>
            <a:ext cx="1890740" cy="1839459"/>
            <a:chOff x="9694" y="3635786"/>
            <a:chExt cx="2364339" cy="2182116"/>
          </a:xfrm>
          <a:effectLst>
            <a:outerShdw algn="ctr" rotWithShape="0">
              <a:srgbClr val="000000"/>
            </a:outerShdw>
          </a:effectLst>
        </p:grpSpPr>
        <p:sp>
          <p:nvSpPr>
            <p:cNvPr id="48" name="Elipse 47"/>
            <p:cNvSpPr/>
            <p:nvPr/>
          </p:nvSpPr>
          <p:spPr>
            <a:xfrm>
              <a:off x="9694" y="3635786"/>
              <a:ext cx="2364339" cy="2182116"/>
            </a:xfrm>
            <a:prstGeom prst="ellipse">
              <a:avLst/>
            </a:prstGeom>
            <a:solidFill>
              <a:srgbClr val="D436BD">
                <a:alpha val="77647"/>
              </a:srgbClr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9" name="CuadroTexto 48"/>
            <p:cNvSpPr txBox="1"/>
            <p:nvPr/>
          </p:nvSpPr>
          <p:spPr>
            <a:xfrm>
              <a:off x="141535" y="4095359"/>
              <a:ext cx="2179889" cy="1292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400" b="1" dirty="0"/>
                <a:t>Estrategias frente a dificultades</a:t>
              </a:r>
            </a:p>
          </p:txBody>
        </p:sp>
      </p:grpSp>
      <p:sp>
        <p:nvSpPr>
          <p:cNvPr id="3" name="Rectángulo 2"/>
          <p:cNvSpPr/>
          <p:nvPr/>
        </p:nvSpPr>
        <p:spPr>
          <a:xfrm>
            <a:off x="788328" y="5434578"/>
            <a:ext cx="47297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Necesitan apoyo adicional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Falta trabajo en equipo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Las propuestas son poco interesantes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8459820" y="3206489"/>
            <a:ext cx="1446613" cy="1467287"/>
            <a:chOff x="6798129" y="3014022"/>
            <a:chExt cx="1446613" cy="1392571"/>
          </a:xfrm>
        </p:grpSpPr>
        <p:grpSp>
          <p:nvGrpSpPr>
            <p:cNvPr id="52" name="Grupo 51"/>
            <p:cNvGrpSpPr/>
            <p:nvPr/>
          </p:nvGrpSpPr>
          <p:grpSpPr>
            <a:xfrm>
              <a:off x="6798129" y="3014022"/>
              <a:ext cx="1446613" cy="1392571"/>
              <a:chOff x="9433892" y="3247671"/>
              <a:chExt cx="1271762" cy="1278872"/>
            </a:xfrm>
          </p:grpSpPr>
          <p:sp>
            <p:nvSpPr>
              <p:cNvPr id="50" name="Elipse 49"/>
              <p:cNvSpPr/>
              <p:nvPr/>
            </p:nvSpPr>
            <p:spPr>
              <a:xfrm>
                <a:off x="9437124" y="3247671"/>
                <a:ext cx="1237583" cy="1278872"/>
              </a:xfrm>
              <a:prstGeom prst="ellipse">
                <a:avLst/>
              </a:prstGeom>
              <a:solidFill>
                <a:srgbClr val="F18E2B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1" name="CuadroTexto 50"/>
              <p:cNvSpPr txBox="1"/>
              <p:nvPr/>
            </p:nvSpPr>
            <p:spPr>
              <a:xfrm>
                <a:off x="9433892" y="3538321"/>
                <a:ext cx="1271762" cy="201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s-AR" sz="1400" b="1" dirty="0">
                  <a:latin typeface="+mj-lt"/>
                </a:endParaRPr>
              </a:p>
            </p:txBody>
          </p:sp>
        </p:grpSp>
        <p:sp>
          <p:nvSpPr>
            <p:cNvPr id="4" name="Rectángulo 3"/>
            <p:cNvSpPr/>
            <p:nvPr/>
          </p:nvSpPr>
          <p:spPr>
            <a:xfrm>
              <a:off x="6807335" y="3158924"/>
              <a:ext cx="1420056" cy="10341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latin typeface="+mj-lt"/>
                </a:rPr>
                <a:t>51%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intervención individual</a:t>
              </a:r>
            </a:p>
          </p:txBody>
        </p:sp>
      </p:grpSp>
      <p:grpSp>
        <p:nvGrpSpPr>
          <p:cNvPr id="53" name="Grupo 52"/>
          <p:cNvGrpSpPr/>
          <p:nvPr/>
        </p:nvGrpSpPr>
        <p:grpSpPr>
          <a:xfrm>
            <a:off x="6428895" y="4837706"/>
            <a:ext cx="1465539" cy="1467287"/>
            <a:chOff x="6779203" y="3014022"/>
            <a:chExt cx="1465539" cy="1392571"/>
          </a:xfrm>
        </p:grpSpPr>
        <p:grpSp>
          <p:nvGrpSpPr>
            <p:cNvPr id="63" name="Grupo 62"/>
            <p:cNvGrpSpPr/>
            <p:nvPr/>
          </p:nvGrpSpPr>
          <p:grpSpPr>
            <a:xfrm>
              <a:off x="6798129" y="3014022"/>
              <a:ext cx="1446613" cy="1392571"/>
              <a:chOff x="9433892" y="3247671"/>
              <a:chExt cx="1271762" cy="1278872"/>
            </a:xfrm>
          </p:grpSpPr>
          <p:sp>
            <p:nvSpPr>
              <p:cNvPr id="65" name="Elipse 64"/>
              <p:cNvSpPr/>
              <p:nvPr/>
            </p:nvSpPr>
            <p:spPr>
              <a:xfrm>
                <a:off x="9437124" y="3247671"/>
                <a:ext cx="1237583" cy="127887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6" name="CuadroTexto 65"/>
              <p:cNvSpPr txBox="1"/>
              <p:nvPr/>
            </p:nvSpPr>
            <p:spPr>
              <a:xfrm>
                <a:off x="9433892" y="3538321"/>
                <a:ext cx="1271762" cy="201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s-AR" sz="1400" b="1" dirty="0">
                  <a:latin typeface="+mj-lt"/>
                </a:endParaRPr>
              </a:p>
            </p:txBody>
          </p:sp>
        </p:grpSp>
        <p:sp>
          <p:nvSpPr>
            <p:cNvPr id="64" name="Rectángulo 63"/>
            <p:cNvSpPr/>
            <p:nvPr/>
          </p:nvSpPr>
          <p:spPr>
            <a:xfrm>
              <a:off x="6779203" y="3164719"/>
              <a:ext cx="1420056" cy="981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4000" b="1" dirty="0">
                  <a:latin typeface="+mj-lt"/>
                </a:rPr>
                <a:t>53%</a:t>
              </a:r>
            </a:p>
            <a:p>
              <a:pPr algn="ctr">
                <a:lnSpc>
                  <a:spcPct val="90000"/>
                </a:lnSpc>
              </a:pPr>
              <a:r>
                <a:rPr lang="es-AR" sz="1400" b="1" dirty="0">
                  <a:latin typeface="+mj-lt"/>
                </a:rPr>
                <a:t>abstracción, teorización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696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972598" cy="1020762"/>
          </a:xfrm>
        </p:spPr>
        <p:txBody>
          <a:bodyPr rtlCol="0"/>
          <a:lstStyle/>
          <a:p>
            <a:pPr rtl="0"/>
            <a:r>
              <a:rPr lang="es-ES" dirty="0"/>
              <a:t>Cómo leer los resultados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784820" y="1985964"/>
            <a:ext cx="2518196" cy="2366149"/>
            <a:chOff x="1085504" y="5051114"/>
            <a:chExt cx="1935225" cy="1799814"/>
          </a:xfrm>
        </p:grpSpPr>
        <p:sp>
          <p:nvSpPr>
            <p:cNvPr id="5" name="Elipse 4"/>
            <p:cNvSpPr/>
            <p:nvPr/>
          </p:nvSpPr>
          <p:spPr>
            <a:xfrm>
              <a:off x="1111053" y="5051114"/>
              <a:ext cx="1884128" cy="1799814"/>
            </a:xfrm>
            <a:prstGeom prst="ellipse">
              <a:avLst/>
            </a:prstGeom>
            <a:solidFill>
              <a:srgbClr val="92D05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F55B88F-4798-4D0B-9B12-4EA48B956F41}"/>
                </a:ext>
              </a:extLst>
            </p:cNvPr>
            <p:cNvSpPr txBox="1"/>
            <p:nvPr/>
          </p:nvSpPr>
          <p:spPr>
            <a:xfrm>
              <a:off x="1085504" y="5545235"/>
              <a:ext cx="1935225" cy="127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400" b="1" dirty="0">
                  <a:latin typeface="+mj-lt"/>
                </a:rPr>
                <a:t>Respuestas divididas en quintiles</a:t>
              </a:r>
            </a:p>
          </p:txBody>
        </p:sp>
      </p:grpSp>
      <p:sp>
        <p:nvSpPr>
          <p:cNvPr id="7" name="CuadroTexto 6"/>
          <p:cNvSpPr txBox="1"/>
          <p:nvPr/>
        </p:nvSpPr>
        <p:spPr>
          <a:xfrm>
            <a:off x="7390556" y="3068960"/>
            <a:ext cx="18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es-AR" sz="2400" dirty="0"/>
          </a:p>
        </p:txBody>
      </p:sp>
      <p:grpSp>
        <p:nvGrpSpPr>
          <p:cNvPr id="8" name="Grupo 7"/>
          <p:cNvGrpSpPr/>
          <p:nvPr/>
        </p:nvGrpSpPr>
        <p:grpSpPr>
          <a:xfrm>
            <a:off x="2309139" y="3086018"/>
            <a:ext cx="1321289" cy="1258990"/>
            <a:chOff x="1274611" y="1963465"/>
            <a:chExt cx="1321289" cy="1258990"/>
          </a:xfrm>
        </p:grpSpPr>
        <p:sp>
          <p:nvSpPr>
            <p:cNvPr id="9" name="Elipse 8"/>
            <p:cNvSpPr/>
            <p:nvPr/>
          </p:nvSpPr>
          <p:spPr>
            <a:xfrm>
              <a:off x="1274611" y="1963465"/>
              <a:ext cx="1321289" cy="1258990"/>
            </a:xfrm>
            <a:prstGeom prst="ellipse">
              <a:avLst/>
            </a:prstGeom>
            <a:solidFill>
              <a:srgbClr val="D436BD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1274611" y="2158995"/>
              <a:ext cx="1319278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800" b="1" dirty="0">
                  <a:latin typeface="+mj-lt"/>
                </a:rPr>
                <a:t>1 y 2 (40%) </a:t>
              </a: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7449991" y="4116826"/>
            <a:ext cx="1321289" cy="1258990"/>
            <a:chOff x="1274611" y="1963465"/>
            <a:chExt cx="1321289" cy="1258990"/>
          </a:xfrm>
        </p:grpSpPr>
        <p:sp>
          <p:nvSpPr>
            <p:cNvPr id="12" name="Elipse 11"/>
            <p:cNvSpPr/>
            <p:nvPr/>
          </p:nvSpPr>
          <p:spPr>
            <a:xfrm>
              <a:off x="1274611" y="1963465"/>
              <a:ext cx="1321289" cy="1258990"/>
            </a:xfrm>
            <a:prstGeom prst="ellipse">
              <a:avLst/>
            </a:prstGeom>
            <a:solidFill>
              <a:srgbClr val="7030A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1274611" y="2158995"/>
              <a:ext cx="1319278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800" b="1" dirty="0">
                  <a:latin typeface="+mj-lt"/>
                </a:rPr>
                <a:t>4 y 5</a:t>
              </a:r>
            </a:p>
            <a:p>
              <a:pPr algn="ctr">
                <a:lnSpc>
                  <a:spcPct val="90000"/>
                </a:lnSpc>
              </a:pPr>
              <a:r>
                <a:rPr lang="es-AR" sz="2800" b="1" dirty="0">
                  <a:latin typeface="+mj-lt"/>
                </a:rPr>
                <a:t>(40%) </a:t>
              </a: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4087196" y="4550791"/>
            <a:ext cx="1321289" cy="1258990"/>
            <a:chOff x="1274611" y="1963465"/>
            <a:chExt cx="1321289" cy="1258990"/>
          </a:xfrm>
        </p:grpSpPr>
        <p:sp>
          <p:nvSpPr>
            <p:cNvPr id="15" name="Elipse 14"/>
            <p:cNvSpPr/>
            <p:nvPr/>
          </p:nvSpPr>
          <p:spPr>
            <a:xfrm>
              <a:off x="1274611" y="1963465"/>
              <a:ext cx="1321289" cy="1258990"/>
            </a:xfrm>
            <a:prstGeom prst="ellipse">
              <a:avLst/>
            </a:prstGeom>
            <a:solidFill>
              <a:srgbClr val="00B0F0"/>
            </a:solidFill>
            <a:ln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1274611" y="2158995"/>
              <a:ext cx="1319278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AR" sz="2800" b="1" dirty="0">
                  <a:latin typeface="+mj-lt"/>
                </a:rPr>
                <a:t>3</a:t>
              </a:r>
            </a:p>
            <a:p>
              <a:pPr algn="ctr">
                <a:lnSpc>
                  <a:spcPct val="90000"/>
                </a:lnSpc>
              </a:pPr>
              <a:r>
                <a:rPr lang="es-AR" sz="2800" b="1" dirty="0">
                  <a:latin typeface="+mj-lt"/>
                </a:rPr>
                <a:t>(20%) 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1398305" y="2171700"/>
            <a:ext cx="236577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Por debajo del promedio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8768991" y="4002225"/>
            <a:ext cx="2855269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Superior al promedio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5790407" y="5278414"/>
            <a:ext cx="143661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</a:pPr>
            <a:r>
              <a:rPr lang="es-MX" sz="2400" dirty="0">
                <a:solidFill>
                  <a:prstClr val="white"/>
                </a:solidFill>
              </a:rPr>
              <a:t>Promedio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8109630" y="2388763"/>
            <a:ext cx="338437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AR" sz="2400" dirty="0">
                <a:latin typeface="+mj-lt"/>
                <a:hlinkClick r:id="rId3"/>
              </a:rPr>
              <a:t>Informe provincial de Enseñar</a:t>
            </a:r>
            <a:endParaRPr lang="es-AR" sz="2400" dirty="0">
              <a:latin typeface="+mj-lt"/>
            </a:endParaRPr>
          </a:p>
          <a:p>
            <a:pPr>
              <a:lnSpc>
                <a:spcPct val="90000"/>
              </a:lnSpc>
            </a:pPr>
            <a:endParaRPr lang="es-AR" sz="800" dirty="0"/>
          </a:p>
        </p:txBody>
      </p:sp>
    </p:spTree>
    <p:extLst>
      <p:ext uri="{BB962C8B-B14F-4D97-AF65-F5344CB8AC3E}">
        <p14:creationId xmlns:p14="http://schemas.microsoft.com/office/powerpoint/2010/main" val="379481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324" y="1658192"/>
            <a:ext cx="5632105" cy="354160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24" y="2806606"/>
            <a:ext cx="4290754" cy="124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zarra 16 x 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29500_TF02804846_TF02804846" id="{65FD6923-A55A-4D8A-AB6E-792F5126A260}" vid="{862C69AA-365A-4DD1-97BC-168A1699736E}"/>
    </a:ext>
  </a:extLst>
</a:theme>
</file>

<file path=ppt/theme/theme2.xml><?xml version="1.0" encoding="utf-8"?>
<a:theme xmlns:a="http://schemas.openxmlformats.org/drawingml/2006/main" name="Tema de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pizarra para el ámbito educativo (panorámica)</Template>
  <TotalTime>2333</TotalTime>
  <Words>629</Words>
  <Application>Microsoft Office PowerPoint</Application>
  <PresentationFormat>Personalizado</PresentationFormat>
  <Paragraphs>153</Paragraphs>
  <Slides>10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Consolas</vt:lpstr>
      <vt:lpstr>Corbel</vt:lpstr>
      <vt:lpstr>Wingdings</vt:lpstr>
      <vt:lpstr>Pizarra 16 x 9</vt:lpstr>
      <vt:lpstr>Estudio diagnóstico 2017 </vt:lpstr>
      <vt:lpstr>Sobre el universo del estudio</vt:lpstr>
      <vt:lpstr>Acerca de los instrumentos</vt:lpstr>
      <vt:lpstr>Caracterización del sistema formador: principales propiedades   </vt:lpstr>
      <vt:lpstr>Los ISFD y sus estudiantes</vt:lpstr>
      <vt:lpstr>Resultados, según características en juego</vt:lpstr>
      <vt:lpstr>Tensiones y desafíos</vt:lpstr>
      <vt:lpstr>Qué dicen los directivos</vt:lpstr>
      <vt:lpstr>Cómo leer los resultados</vt:lpstr>
      <vt:lpstr>Presentación de PowerPoint</vt:lpstr>
    </vt:vector>
  </TitlesOfParts>
  <Company>Gobierno de Cordoba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título</dc:title>
  <dc:creator>Micaela Bressan</dc:creator>
  <cp:lastModifiedBy>Nicolás De Mori</cp:lastModifiedBy>
  <cp:revision>204</cp:revision>
  <dcterms:created xsi:type="dcterms:W3CDTF">2018-08-14T14:38:14Z</dcterms:created>
  <dcterms:modified xsi:type="dcterms:W3CDTF">2018-11-13T19:26:33Z</dcterms:modified>
</cp:coreProperties>
</file>