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24384000" cy="13716000"/>
  <p:notesSz cx="7104063" cy="10234613"/>
  <p:defaultTextStyle>
    <a:lvl1pPr algn="ctr" defTabSz="825500">
      <a:defRPr sz="5000">
        <a:latin typeface="+mn-lt"/>
        <a:ea typeface="+mn-ea"/>
        <a:cs typeface="+mn-cs"/>
        <a:sym typeface="Helvetica Light"/>
      </a:defRPr>
    </a:lvl1pPr>
    <a:lvl2pPr indent="228600" algn="ctr" defTabSz="825500">
      <a:defRPr sz="5000">
        <a:latin typeface="+mn-lt"/>
        <a:ea typeface="+mn-ea"/>
        <a:cs typeface="+mn-cs"/>
        <a:sym typeface="Helvetica Light"/>
      </a:defRPr>
    </a:lvl2pPr>
    <a:lvl3pPr indent="457200" algn="ctr" defTabSz="825500">
      <a:defRPr sz="5000">
        <a:latin typeface="+mn-lt"/>
        <a:ea typeface="+mn-ea"/>
        <a:cs typeface="+mn-cs"/>
        <a:sym typeface="Helvetica Light"/>
      </a:defRPr>
    </a:lvl3pPr>
    <a:lvl4pPr indent="685800" algn="ctr" defTabSz="825500">
      <a:defRPr sz="5000">
        <a:latin typeface="+mn-lt"/>
        <a:ea typeface="+mn-ea"/>
        <a:cs typeface="+mn-cs"/>
        <a:sym typeface="Helvetica Light"/>
      </a:defRPr>
    </a:lvl4pPr>
    <a:lvl5pPr indent="914400" algn="ctr" defTabSz="825500">
      <a:defRPr sz="5000">
        <a:latin typeface="+mn-lt"/>
        <a:ea typeface="+mn-ea"/>
        <a:cs typeface="+mn-cs"/>
        <a:sym typeface="Helvetica Light"/>
      </a:defRPr>
    </a:lvl5pPr>
    <a:lvl6pPr indent="1143000" algn="ctr" defTabSz="825500">
      <a:defRPr sz="5000">
        <a:latin typeface="+mn-lt"/>
        <a:ea typeface="+mn-ea"/>
        <a:cs typeface="+mn-cs"/>
        <a:sym typeface="Helvetica Light"/>
      </a:defRPr>
    </a:lvl6pPr>
    <a:lvl7pPr indent="1371600" algn="ctr" defTabSz="825500">
      <a:defRPr sz="5000">
        <a:latin typeface="+mn-lt"/>
        <a:ea typeface="+mn-ea"/>
        <a:cs typeface="+mn-cs"/>
        <a:sym typeface="Helvetica Light"/>
      </a:defRPr>
    </a:lvl7pPr>
    <a:lvl8pPr indent="1600200" algn="ctr" defTabSz="825500">
      <a:defRPr sz="5000">
        <a:latin typeface="+mn-lt"/>
        <a:ea typeface="+mn-ea"/>
        <a:cs typeface="+mn-cs"/>
        <a:sym typeface="Helvetica Light"/>
      </a:defRPr>
    </a:lvl8pPr>
    <a:lvl9pPr indent="1828800" algn="ctr" defTabSz="825500">
      <a:defRPr sz="50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2" autoAdjust="0"/>
    <p:restoredTop sz="94660"/>
  </p:normalViewPr>
  <p:slideViewPr>
    <p:cSldViewPr>
      <p:cViewPr varScale="1">
        <p:scale>
          <a:sx n="56" d="100"/>
          <a:sy n="56" d="100"/>
        </p:scale>
        <p:origin x="-728" y="-120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</p:spPr>
        <p:txBody>
          <a:bodyPr lIns="99075" tIns="49538" rIns="99075" bIns="49538"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47209" y="4861441"/>
            <a:ext cx="5209646" cy="4605576"/>
          </a:xfrm>
          <a:prstGeom prst="rect">
            <a:avLst/>
          </a:prstGeom>
        </p:spPr>
        <p:txBody>
          <a:bodyPr lIns="99075" tIns="49538" rIns="99075" bIns="49538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3937929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11200"/>
              <a:t>Texto del título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/>
            </a:pPr>
            <a:r>
              <a:rPr sz="4400"/>
              <a:t>Nivel de texto 1</a:t>
            </a:r>
          </a:p>
          <a:p>
            <a:pPr lvl="1">
              <a:defRPr sz="1800"/>
            </a:pPr>
            <a:r>
              <a:rPr sz="4400"/>
              <a:t>Nivel de texto 2</a:t>
            </a:r>
          </a:p>
          <a:p>
            <a:pPr lvl="2">
              <a:defRPr sz="1800"/>
            </a:pPr>
            <a:r>
              <a:rPr sz="4400"/>
              <a:t>Nivel de texto 3</a:t>
            </a:r>
          </a:p>
          <a:p>
            <a:pPr lvl="3">
              <a:defRPr sz="1800"/>
            </a:pPr>
            <a:r>
              <a:rPr sz="4400"/>
              <a:t>Nivel de texto 4</a:t>
            </a:r>
          </a:p>
          <a:p>
            <a:pPr lvl="4">
              <a:defRPr sz="1800"/>
            </a:pPr>
            <a:r>
              <a:rPr sz="4400"/>
              <a:t>Nivel de texto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11200"/>
              <a:t>Texto del título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/>
            </a:pPr>
            <a:r>
              <a:rPr sz="4400"/>
              <a:t>Nivel de texto 1</a:t>
            </a:r>
          </a:p>
          <a:p>
            <a:pPr lvl="1">
              <a:defRPr sz="1800"/>
            </a:pPr>
            <a:r>
              <a:rPr sz="4400"/>
              <a:t>Nivel de texto 2</a:t>
            </a:r>
          </a:p>
          <a:p>
            <a:pPr lvl="2">
              <a:defRPr sz="1800"/>
            </a:pPr>
            <a:r>
              <a:rPr sz="4400"/>
              <a:t>Nivel de texto 3</a:t>
            </a:r>
          </a:p>
          <a:p>
            <a:pPr lvl="3">
              <a:defRPr sz="1800"/>
            </a:pPr>
            <a:r>
              <a:rPr sz="4400"/>
              <a:t>Nivel de texto 4</a:t>
            </a:r>
          </a:p>
          <a:p>
            <a:pPr lvl="4">
              <a:defRPr sz="1800"/>
            </a:pPr>
            <a:r>
              <a:rPr sz="4400"/>
              <a:t>Nivel de texto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1200"/>
              <a:t>Texto del título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 lvl="0">
              <a:defRPr sz="1800"/>
            </a:pPr>
            <a:r>
              <a:rPr sz="8400"/>
              <a:t>Texto del título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/>
            </a:pPr>
            <a:r>
              <a:rPr sz="4400"/>
              <a:t>Nivel de texto 1</a:t>
            </a:r>
          </a:p>
          <a:p>
            <a:pPr lvl="1">
              <a:defRPr sz="1800"/>
            </a:pPr>
            <a:r>
              <a:rPr sz="4400"/>
              <a:t>Nivel de texto 2</a:t>
            </a:r>
          </a:p>
          <a:p>
            <a:pPr lvl="2">
              <a:defRPr sz="1800"/>
            </a:pPr>
            <a:r>
              <a:rPr sz="4400"/>
              <a:t>Nivel de texto 3</a:t>
            </a:r>
          </a:p>
          <a:p>
            <a:pPr lvl="3">
              <a:defRPr sz="1800"/>
            </a:pPr>
            <a:r>
              <a:rPr sz="4400"/>
              <a:t>Nivel de texto 4</a:t>
            </a:r>
          </a:p>
          <a:p>
            <a:pPr lvl="4">
              <a:defRPr sz="1800"/>
            </a:pPr>
            <a:r>
              <a:rPr sz="4400"/>
              <a:t>Nivel de texto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1200"/>
              <a:t>Texto del título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1200"/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200"/>
              <a:t>Nivel de texto 1</a:t>
            </a:r>
          </a:p>
          <a:p>
            <a:pPr lvl="1">
              <a:defRPr sz="1800"/>
            </a:pPr>
            <a:r>
              <a:rPr sz="5200"/>
              <a:t>Nivel de texto 2</a:t>
            </a:r>
          </a:p>
          <a:p>
            <a:pPr lvl="2">
              <a:defRPr sz="1800"/>
            </a:pPr>
            <a:r>
              <a:rPr sz="5200"/>
              <a:t>Nivel de texto 3</a:t>
            </a:r>
          </a:p>
          <a:p>
            <a:pPr lvl="3">
              <a:defRPr sz="1800"/>
            </a:pPr>
            <a:r>
              <a:rPr sz="5200"/>
              <a:t>Nivel de texto 4</a:t>
            </a:r>
          </a:p>
          <a:p>
            <a:pPr lvl="4">
              <a:defRPr sz="1800"/>
            </a:pPr>
            <a:r>
              <a:rPr sz="5200"/>
              <a:t>Nivel de texto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1200"/>
              <a:t>Texto del título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pPr lvl="0">
              <a:defRPr sz="1800"/>
            </a:pPr>
            <a:r>
              <a:rPr sz="4500"/>
              <a:t>Nivel de texto 1</a:t>
            </a:r>
          </a:p>
          <a:p>
            <a:pPr lvl="1">
              <a:defRPr sz="1800"/>
            </a:pPr>
            <a:r>
              <a:rPr sz="4500"/>
              <a:t>Nivel de texto 2</a:t>
            </a:r>
          </a:p>
          <a:p>
            <a:pPr lvl="2">
              <a:defRPr sz="1800"/>
            </a:pPr>
            <a:r>
              <a:rPr sz="4500"/>
              <a:t>Nivel de texto 3</a:t>
            </a:r>
          </a:p>
          <a:p>
            <a:pPr lvl="3">
              <a:defRPr sz="1800"/>
            </a:pPr>
            <a:r>
              <a:rPr sz="4500"/>
              <a:t>Nivel de texto 4</a:t>
            </a:r>
          </a:p>
          <a:p>
            <a:pPr lvl="4">
              <a:defRPr sz="1800"/>
            </a:pPr>
            <a:r>
              <a:rPr sz="4500"/>
              <a:t>Nivel de texto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200"/>
              <a:t>Nivel de texto 1</a:t>
            </a:r>
          </a:p>
          <a:p>
            <a:pPr lvl="1">
              <a:defRPr sz="1800"/>
            </a:pPr>
            <a:r>
              <a:rPr sz="5200"/>
              <a:t>Nivel de texto 2</a:t>
            </a:r>
          </a:p>
          <a:p>
            <a:pPr lvl="2">
              <a:defRPr sz="1800"/>
            </a:pPr>
            <a:r>
              <a:rPr sz="5200"/>
              <a:t>Nivel de texto 3</a:t>
            </a:r>
          </a:p>
          <a:p>
            <a:pPr lvl="3">
              <a:defRPr sz="1800"/>
            </a:pPr>
            <a:r>
              <a:rPr sz="5200"/>
              <a:t>Nivel de texto 4</a:t>
            </a:r>
          </a:p>
          <a:p>
            <a:pPr lvl="4">
              <a:defRPr sz="1800"/>
            </a:pPr>
            <a:r>
              <a:rPr sz="5200"/>
              <a:t>Nivel de texto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11200"/>
              <a:t>Texto del título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5200"/>
              <a:t>Nivel de texto 1</a:t>
            </a:r>
          </a:p>
          <a:p>
            <a:pPr lvl="1">
              <a:defRPr sz="1800"/>
            </a:pPr>
            <a:r>
              <a:rPr sz="5200"/>
              <a:t>Nivel de texto 2</a:t>
            </a:r>
          </a:p>
          <a:p>
            <a:pPr lvl="2">
              <a:defRPr sz="1800"/>
            </a:pPr>
            <a:r>
              <a:rPr sz="5200"/>
              <a:t>Nivel de texto 3</a:t>
            </a:r>
          </a:p>
          <a:p>
            <a:pPr lvl="3">
              <a:defRPr sz="1800"/>
            </a:pPr>
            <a:r>
              <a:rPr sz="5200"/>
              <a:t>Nivel de texto 4</a:t>
            </a:r>
          </a:p>
          <a:p>
            <a:pPr lvl="4">
              <a:defRPr sz="1800"/>
            </a:pPr>
            <a:r>
              <a:rPr sz="5200"/>
              <a:t>Nivel de texto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825500">
        <a:defRPr sz="11200">
          <a:latin typeface="+mn-lt"/>
          <a:ea typeface="+mn-ea"/>
          <a:cs typeface="+mn-cs"/>
          <a:sym typeface="Helvetica Light"/>
        </a:defRPr>
      </a:lvl1pPr>
      <a:lvl2pPr indent="228600" algn="ctr" defTabSz="825500">
        <a:defRPr sz="11200">
          <a:latin typeface="+mn-lt"/>
          <a:ea typeface="+mn-ea"/>
          <a:cs typeface="+mn-cs"/>
          <a:sym typeface="Helvetica Light"/>
        </a:defRPr>
      </a:lvl2pPr>
      <a:lvl3pPr indent="457200" algn="ctr" defTabSz="825500">
        <a:defRPr sz="11200">
          <a:latin typeface="+mn-lt"/>
          <a:ea typeface="+mn-ea"/>
          <a:cs typeface="+mn-cs"/>
          <a:sym typeface="Helvetica Light"/>
        </a:defRPr>
      </a:lvl3pPr>
      <a:lvl4pPr indent="685800" algn="ctr" defTabSz="825500">
        <a:defRPr sz="11200">
          <a:latin typeface="+mn-lt"/>
          <a:ea typeface="+mn-ea"/>
          <a:cs typeface="+mn-cs"/>
          <a:sym typeface="Helvetica Light"/>
        </a:defRPr>
      </a:lvl4pPr>
      <a:lvl5pPr indent="914400" algn="ctr" defTabSz="825500">
        <a:defRPr sz="11200">
          <a:latin typeface="+mn-lt"/>
          <a:ea typeface="+mn-ea"/>
          <a:cs typeface="+mn-cs"/>
          <a:sym typeface="Helvetica Light"/>
        </a:defRPr>
      </a:lvl5pPr>
      <a:lvl6pPr indent="1143000" algn="ctr" defTabSz="825500">
        <a:defRPr sz="11200">
          <a:latin typeface="+mn-lt"/>
          <a:ea typeface="+mn-ea"/>
          <a:cs typeface="+mn-cs"/>
          <a:sym typeface="Helvetica Light"/>
        </a:defRPr>
      </a:lvl6pPr>
      <a:lvl7pPr indent="1371600" algn="ctr" defTabSz="825500">
        <a:defRPr sz="11200">
          <a:latin typeface="+mn-lt"/>
          <a:ea typeface="+mn-ea"/>
          <a:cs typeface="+mn-cs"/>
          <a:sym typeface="Helvetica Light"/>
        </a:defRPr>
      </a:lvl7pPr>
      <a:lvl8pPr indent="1600200" algn="ctr" defTabSz="825500">
        <a:defRPr sz="11200">
          <a:latin typeface="+mn-lt"/>
          <a:ea typeface="+mn-ea"/>
          <a:cs typeface="+mn-cs"/>
          <a:sym typeface="Helvetica Light"/>
        </a:defRPr>
      </a:lvl8pPr>
      <a:lvl9pPr indent="1828800" algn="ctr" defTabSz="825500">
        <a:defRPr sz="11200">
          <a:latin typeface="+mn-lt"/>
          <a:ea typeface="+mn-ea"/>
          <a:cs typeface="+mn-cs"/>
          <a:sym typeface="Helvetica Light"/>
        </a:defRPr>
      </a:lvl9pPr>
    </p:titleStyle>
    <p:bodyStyle>
      <a:lvl1pPr marL="635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1pPr>
      <a:lvl2pPr marL="1270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2pPr>
      <a:lvl3pPr marL="1905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3pPr>
      <a:lvl4pPr marL="2540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4pPr>
      <a:lvl5pPr marL="3175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5pPr>
      <a:lvl6pPr marL="3810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6pPr>
      <a:lvl7pPr marL="4445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7pPr>
      <a:lvl8pPr marL="5080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8pPr>
      <a:lvl9pPr marL="5715000" indent="-635000" defTabSz="825500">
        <a:spcBef>
          <a:spcPts val="5900"/>
        </a:spcBef>
        <a:buSzPct val="75000"/>
        <a:buChar char="•"/>
        <a:defRPr sz="5200">
          <a:latin typeface="+mn-lt"/>
          <a:ea typeface="+mn-ea"/>
          <a:cs typeface="+mn-cs"/>
          <a:sym typeface="Helvetica Light"/>
        </a:defRPr>
      </a:lvl9pPr>
    </p:bodyStyle>
    <p:otherStyle>
      <a:lvl1pPr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8255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19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3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adicacion de medicos en el interior presentacion 1_v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33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63375" y="4230052"/>
            <a:ext cx="14057250" cy="52558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adicacion de medicos en el interior presentacion 1-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36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84600" y="1866900"/>
            <a:ext cx="8929688" cy="2621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24300" y="4864100"/>
            <a:ext cx="282793" cy="282786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4413089" y="4494249"/>
            <a:ext cx="16055677" cy="1246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Concentración</a:t>
            </a: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 de profesionales de la medicina en los </a:t>
            </a: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grandes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centros urbanos</a:t>
            </a:r>
          </a:p>
        </p:txBody>
      </p:sp>
      <p:pic>
        <p:nvPicPr>
          <p:cNvPr id="39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24300" y="6388100"/>
            <a:ext cx="282793" cy="282786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4413089" y="6018249"/>
            <a:ext cx="17320447" cy="1246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Preferencia hacia las </a:t>
            </a: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especialidades mejor remuneradas y menos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exigentes</a:t>
            </a:r>
          </a:p>
        </p:txBody>
      </p:sp>
      <p:pic>
        <p:nvPicPr>
          <p:cNvPr id="41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11600" y="7912100"/>
            <a:ext cx="282793" cy="282786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4400389" y="7542249"/>
            <a:ext cx="17685932" cy="186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Descenso en los ingresos a residencias </a:t>
            </a: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por parte de médicos recién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recibidos, debido a otras </a:t>
            </a: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opciones laborales rápidas</a:t>
            </a: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, en detrimento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de la necesaria formación de posgrado</a:t>
            </a:r>
          </a:p>
        </p:txBody>
      </p:sp>
      <p:pic>
        <p:nvPicPr>
          <p:cNvPr id="43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98900" y="9994900"/>
            <a:ext cx="282793" cy="282786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/>
        </p:nvSpPr>
        <p:spPr>
          <a:xfrm>
            <a:off x="4387689" y="9625049"/>
            <a:ext cx="15452948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Incremento de la demanda en los centros públicos </a:t>
            </a: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ante el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achicamiento del sector privado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adicacion de medicos en el interior presentacion 1-0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47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84600" y="1866900"/>
            <a:ext cx="8900021" cy="3131109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32100" y="5105400"/>
            <a:ext cx="11368507" cy="6316663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04000" y="5092700"/>
            <a:ext cx="451607" cy="451595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/>
          <p:nvPr/>
        </p:nvSpPr>
        <p:spPr>
          <a:xfrm>
            <a:off x="7282599" y="4729017"/>
            <a:ext cx="13521330" cy="979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700" b="1">
                <a:solidFill>
                  <a:srgbClr val="FFFFFF"/>
                </a:solidFill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7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Inversión en infraestructura y equipamiento</a:t>
            </a:r>
          </a:p>
        </p:txBody>
      </p:sp>
      <p:sp>
        <p:nvSpPr>
          <p:cNvPr id="51" name="Shape 51"/>
          <p:cNvSpPr/>
          <p:nvPr/>
        </p:nvSpPr>
        <p:spPr>
          <a:xfrm>
            <a:off x="13169900" y="5981700"/>
            <a:ext cx="8042266" cy="3549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56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Nuevos hospitales</a:t>
            </a:r>
          </a:p>
          <a:p>
            <a:pPr lvl="0" algn="l">
              <a:defRPr sz="1800"/>
            </a:pPr>
            <a:r>
              <a:rPr sz="56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Ampliación y remodelación</a:t>
            </a:r>
          </a:p>
          <a:p>
            <a:pPr lvl="0" algn="l">
              <a:defRPr sz="1800"/>
            </a:pPr>
            <a:r>
              <a:rPr sz="56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de los existentes</a:t>
            </a:r>
          </a:p>
          <a:p>
            <a:pPr lvl="0" algn="l">
              <a:defRPr sz="1800"/>
            </a:pPr>
            <a:r>
              <a:rPr sz="56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Más equipamiento</a:t>
            </a:r>
          </a:p>
        </p:txBody>
      </p:sp>
      <p:pic>
        <p:nvPicPr>
          <p:cNvPr id="52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547600" y="6210300"/>
            <a:ext cx="533450" cy="533444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547600" y="7099300"/>
            <a:ext cx="533450" cy="533444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547600" y="8788400"/>
            <a:ext cx="533450" cy="5334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Radicacion de medicos en el interior presentacion 1-0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57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84600" y="1866900"/>
            <a:ext cx="8900021" cy="3131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7000" y="4000500"/>
            <a:ext cx="22092793" cy="6859232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/>
          <p:nvPr/>
        </p:nvSpPr>
        <p:spPr>
          <a:xfrm>
            <a:off x="8864599" y="4748067"/>
            <a:ext cx="9946634" cy="948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500" b="1">
                <a:solidFill>
                  <a:srgbClr val="FFFFFF"/>
                </a:solidFill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5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Refuerzo del sistema de traslados</a:t>
            </a:r>
          </a:p>
        </p:txBody>
      </p:sp>
      <p:sp>
        <p:nvSpPr>
          <p:cNvPr id="60" name="Shape 60"/>
          <p:cNvSpPr/>
          <p:nvPr/>
        </p:nvSpPr>
        <p:spPr>
          <a:xfrm>
            <a:off x="8864600" y="5446567"/>
            <a:ext cx="8928726" cy="1072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47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Más de </a:t>
            </a:r>
            <a:r>
              <a:rPr sz="6300" b="1">
                <a:solidFill>
                  <a:srgbClr val="FFFFFF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90</a:t>
            </a:r>
            <a:r>
              <a:rPr sz="47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 ambulancias entregadas</a:t>
            </a:r>
          </a:p>
        </p:txBody>
      </p:sp>
      <p:pic>
        <p:nvPicPr>
          <p:cNvPr id="61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40869" y="5048760"/>
            <a:ext cx="451595" cy="451589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Shape 62"/>
          <p:cNvSpPr/>
          <p:nvPr/>
        </p:nvSpPr>
        <p:spPr>
          <a:xfrm>
            <a:off x="4558226" y="7492999"/>
            <a:ext cx="9400009" cy="948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500" b="1">
                <a:solidFill>
                  <a:srgbClr val="FFFFFF"/>
                </a:solidFill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5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Entrega de aparatología médica</a:t>
            </a:r>
          </a:p>
        </p:txBody>
      </p:sp>
      <p:sp>
        <p:nvSpPr>
          <p:cNvPr id="63" name="Shape 63"/>
          <p:cNvSpPr/>
          <p:nvPr/>
        </p:nvSpPr>
        <p:spPr>
          <a:xfrm>
            <a:off x="4558226" y="8572499"/>
            <a:ext cx="12126718" cy="948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500" b="1">
                <a:solidFill>
                  <a:srgbClr val="FFFFFF"/>
                </a:solidFill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5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Apoyo a los centros de salud municipales</a:t>
            </a:r>
          </a:p>
        </p:txBody>
      </p:sp>
      <p:pic>
        <p:nvPicPr>
          <p:cNvPr id="64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85713" y="7800606"/>
            <a:ext cx="451596" cy="451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85714" y="8854706"/>
            <a:ext cx="451595" cy="451588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Shape 66"/>
          <p:cNvSpPr/>
          <p:nvPr/>
        </p:nvSpPr>
        <p:spPr>
          <a:xfrm>
            <a:off x="4526923" y="9432752"/>
            <a:ext cx="11548033" cy="1274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47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Convenios para equipamiento, infraestructura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7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y recursos humanos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3712" y="0"/>
            <a:ext cx="24491424" cy="137898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n 1" descr="TITULO 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92" y="2537520"/>
            <a:ext cx="14587728" cy="910437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adicacion de medicos en el interior presentacion 1-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82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08400" y="1803400"/>
            <a:ext cx="6681940" cy="180552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4159089" y="3777190"/>
            <a:ext cx="14943193" cy="580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46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4600">
                <a:latin typeface="Calibri" pitchFamily="34" charset="0"/>
                <a:cs typeface="Calibri" pitchFamily="34" charset="0"/>
              </a:rPr>
              <a:t>Garantizar el </a:t>
            </a:r>
            <a:r>
              <a:rPr sz="4600" b="1">
                <a:latin typeface="Calibri" pitchFamily="34" charset="0"/>
                <a:cs typeface="Calibri" pitchFamily="34" charset="0"/>
              </a:rPr>
              <a:t>acceso a la salud</a:t>
            </a:r>
            <a:r>
              <a:rPr sz="4600">
                <a:latin typeface="Calibri" pitchFamily="34" charset="0"/>
                <a:cs typeface="Calibri" pitchFamily="34" charset="0"/>
              </a:rPr>
              <a:t>, en </a:t>
            </a:r>
            <a:r>
              <a:rPr sz="4600" b="1">
                <a:latin typeface="Calibri" pitchFamily="34" charset="0"/>
                <a:cs typeface="Calibri" pitchFamily="34" charset="0"/>
              </a:rPr>
              <a:t>todo el territorio provincial</a:t>
            </a:r>
          </a:p>
        </p:txBody>
      </p:sp>
      <p:sp>
        <p:nvSpPr>
          <p:cNvPr id="84" name="Shape 84"/>
          <p:cNvSpPr/>
          <p:nvPr/>
        </p:nvSpPr>
        <p:spPr>
          <a:xfrm>
            <a:off x="4159089" y="4716274"/>
            <a:ext cx="13869181" cy="1713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Fomentar el </a:t>
            </a:r>
            <a:r>
              <a:rPr sz="46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compromiso</a:t>
            </a: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 y el </a:t>
            </a:r>
            <a:r>
              <a:rPr sz="46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arraigo</a:t>
            </a: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 de los profesionales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médicos con la comunidad en la que se forman y prestan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servicio</a:t>
            </a:r>
          </a:p>
        </p:txBody>
      </p:sp>
      <p:sp>
        <p:nvSpPr>
          <p:cNvPr id="85" name="Shape 85"/>
          <p:cNvSpPr/>
          <p:nvPr/>
        </p:nvSpPr>
        <p:spPr>
          <a:xfrm>
            <a:off x="4159089" y="6721733"/>
            <a:ext cx="14848617" cy="2279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Obtener una </a:t>
            </a:r>
            <a:r>
              <a:rPr sz="46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formación adecuada a las necesidades de la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6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población,</a:t>
            </a: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 con conocimientos básicos para brindar la primera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atención en </a:t>
            </a:r>
            <a:r>
              <a:rPr sz="46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clínica, pediatría, obstetricia, urgencias y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6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medicina comunitaria</a:t>
            </a:r>
          </a:p>
        </p:txBody>
      </p:sp>
      <p:sp>
        <p:nvSpPr>
          <p:cNvPr id="86" name="Shape 86"/>
          <p:cNvSpPr/>
          <p:nvPr/>
        </p:nvSpPr>
        <p:spPr>
          <a:xfrm>
            <a:off x="4159089" y="9286892"/>
            <a:ext cx="15026549" cy="1132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46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Jerarquizar la figura de los médicos y médicas familiares</a:t>
            </a: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, que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600">
                <a:latin typeface="Calibri" pitchFamily="34" charset="0"/>
                <a:ea typeface="Muller"/>
                <a:cs typeface="Calibri" pitchFamily="34" charset="0"/>
                <a:sym typeface="Muller"/>
              </a:rPr>
              <a:t>son los que están más cerca de su comunidad</a:t>
            </a:r>
          </a:p>
        </p:txBody>
      </p:sp>
      <p:pic>
        <p:nvPicPr>
          <p:cNvPr id="87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24996" y="4006963"/>
            <a:ext cx="296412" cy="296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24996" y="4895963"/>
            <a:ext cx="296412" cy="296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24996" y="6927963"/>
            <a:ext cx="296412" cy="296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24996" y="9467963"/>
            <a:ext cx="296412" cy="2964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Radicacion de medicos en el interior presentacion 1-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sp>
        <p:nvSpPr>
          <p:cNvPr id="73" name="Shape 73"/>
          <p:cNvSpPr/>
          <p:nvPr/>
        </p:nvSpPr>
        <p:spPr>
          <a:xfrm>
            <a:off x="4333820" y="4769768"/>
            <a:ext cx="14313214" cy="5539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lang="es-AR"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Se instrumenta a través de una </a:t>
            </a:r>
            <a:r>
              <a:rPr lang="es-AR" sz="5000" b="1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residencia</a:t>
            </a:r>
            <a:r>
              <a:rPr lang="es-AR"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 d</a:t>
            </a:r>
            <a:r>
              <a:rPr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estinad</a:t>
            </a:r>
            <a:r>
              <a:rPr lang="es-AR"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a</a:t>
            </a:r>
            <a:r>
              <a:rPr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 </a:t>
            </a:r>
            <a:r>
              <a:rPr sz="5000" dirty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a médicos y médicas recién recibidos (hasta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5000" dirty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35 años</a:t>
            </a:r>
            <a:r>
              <a:rPr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)</a:t>
            </a:r>
            <a:endParaRPr lang="es-AR" sz="5000" dirty="0" smtClean="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  <a:p>
            <a:pPr lvl="0" algn="l">
              <a:lnSpc>
                <a:spcPct val="80000"/>
              </a:lnSpc>
              <a:defRPr sz="1800"/>
            </a:pPr>
            <a:endParaRPr lang="es-AR" sz="5000" dirty="0" smtClean="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  <a:p>
            <a:pPr lvl="0" algn="l">
              <a:lnSpc>
                <a:spcPct val="80000"/>
              </a:lnSpc>
              <a:defRPr sz="1800"/>
            </a:pPr>
            <a:endParaRPr sz="5000" dirty="0" smtClean="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  <a:p>
            <a:pPr lvl="0" algn="l">
              <a:lnSpc>
                <a:spcPct val="80000"/>
              </a:lnSpc>
              <a:defRPr sz="1800"/>
            </a:pPr>
            <a:endParaRPr sz="5000" dirty="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  <a:p>
            <a:pPr lvl="0" algn="l">
              <a:lnSpc>
                <a:spcPct val="80000"/>
              </a:lnSpc>
              <a:defRPr sz="1800"/>
            </a:pPr>
            <a:r>
              <a:rPr sz="5000" dirty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Formación de posgrado, con certificado oficial y título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lang="es-AR"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U</a:t>
            </a:r>
            <a:r>
              <a:rPr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niversitario</a:t>
            </a:r>
            <a:r>
              <a:rPr lang="es-AR"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 de especialista en </a:t>
            </a:r>
            <a:r>
              <a:rPr lang="es-AR" sz="5000" b="1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MEDICINA GENERAL Y FAMILIAR</a:t>
            </a:r>
            <a:endParaRPr sz="5000" b="1" dirty="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</p:txBody>
      </p:sp>
      <p:pic>
        <p:nvPicPr>
          <p:cNvPr id="74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62316" y="4912644"/>
            <a:ext cx="337927" cy="33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19440" y="8646688"/>
            <a:ext cx="337927" cy="33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92132" y="10199056"/>
            <a:ext cx="8718296" cy="1075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77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763900" y="6555718"/>
            <a:ext cx="5992737" cy="1075396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/>
        </p:nvSpPr>
        <p:spPr>
          <a:xfrm>
            <a:off x="16139536" y="6594003"/>
            <a:ext cx="4560544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Duración: 3 años</a:t>
            </a:r>
          </a:p>
        </p:txBody>
      </p:sp>
      <p:sp>
        <p:nvSpPr>
          <p:cNvPr id="79" name="Shape 79"/>
          <p:cNvSpPr/>
          <p:nvPr/>
        </p:nvSpPr>
        <p:spPr>
          <a:xfrm>
            <a:off x="13294805" y="10304953"/>
            <a:ext cx="738182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Primera cohorte: 150 becas</a:t>
            </a:r>
          </a:p>
        </p:txBody>
      </p:sp>
      <p:pic>
        <p:nvPicPr>
          <p:cNvPr id="11" name="Imagen 10" descr="modalidad dia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064" y="1673424"/>
            <a:ext cx="5742432" cy="180746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adicacion de medicos en el interior presentacion 1-0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93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89100" y="332022"/>
            <a:ext cx="8547710" cy="11883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144234" y="2786034"/>
            <a:ext cx="8445729" cy="6537275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/>
          <p:nvPr/>
        </p:nvSpPr>
        <p:spPr>
          <a:xfrm>
            <a:off x="10823083" y="4143356"/>
            <a:ext cx="6694140" cy="4811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51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Se cursa en centros </a:t>
            </a:r>
          </a:p>
          <a:p>
            <a:pPr lvl="0" algn="l">
              <a:defRPr sz="1800"/>
            </a:pPr>
            <a:r>
              <a:rPr sz="51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de salud municipales </a:t>
            </a:r>
          </a:p>
          <a:p>
            <a:pPr lvl="0" algn="l">
              <a:defRPr sz="1800"/>
            </a:pPr>
            <a:r>
              <a:rPr sz="51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y en hospitales </a:t>
            </a:r>
          </a:p>
          <a:p>
            <a:pPr lvl="0" algn="l">
              <a:defRPr sz="1800"/>
            </a:pPr>
            <a:r>
              <a:rPr sz="51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provinciales del interior, </a:t>
            </a:r>
          </a:p>
          <a:p>
            <a:pPr lvl="0" algn="l">
              <a:defRPr sz="1800"/>
            </a:pPr>
            <a:r>
              <a:rPr sz="51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organizados en </a:t>
            </a:r>
          </a:p>
          <a:p>
            <a:pPr lvl="0" algn="l">
              <a:defRPr sz="1800"/>
            </a:pPr>
            <a:r>
              <a:rPr sz="5100">
                <a:solidFill>
                  <a:srgbClr val="FFFFFF"/>
                </a:solidFill>
                <a:latin typeface="Calibri" pitchFamily="34" charset="0"/>
                <a:ea typeface="Muller Medium"/>
                <a:cs typeface="Calibri" pitchFamily="34" charset="0"/>
                <a:sym typeface="Muller Medium"/>
              </a:rPr>
              <a:t>8 regiones</a:t>
            </a:r>
          </a:p>
        </p:txBody>
      </p:sp>
      <p:pic>
        <p:nvPicPr>
          <p:cNvPr id="97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946983" y="10292737"/>
            <a:ext cx="9435085" cy="915089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11294939" y="10250152"/>
            <a:ext cx="208610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0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2000"/>
              <a:t>Región Noroeste</a:t>
            </a:r>
          </a:p>
        </p:txBody>
      </p:sp>
      <p:sp>
        <p:nvSpPr>
          <p:cNvPr id="99" name="Shape 99"/>
          <p:cNvSpPr/>
          <p:nvPr/>
        </p:nvSpPr>
        <p:spPr>
          <a:xfrm>
            <a:off x="14342940" y="10250151"/>
            <a:ext cx="193522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0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2000"/>
              <a:t>Región Noreste</a:t>
            </a:r>
          </a:p>
        </p:txBody>
      </p:sp>
      <p:sp>
        <p:nvSpPr>
          <p:cNvPr id="100" name="Shape 100"/>
          <p:cNvSpPr/>
          <p:nvPr/>
        </p:nvSpPr>
        <p:spPr>
          <a:xfrm>
            <a:off x="17149640" y="10250151"/>
            <a:ext cx="253771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0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2000"/>
              <a:t>Región Centro Norte</a:t>
            </a:r>
          </a:p>
        </p:txBody>
      </p:sp>
      <p:sp>
        <p:nvSpPr>
          <p:cNvPr id="101" name="Shape 101"/>
          <p:cNvSpPr/>
          <p:nvPr/>
        </p:nvSpPr>
        <p:spPr>
          <a:xfrm>
            <a:off x="20451640" y="10250151"/>
            <a:ext cx="179527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0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2000"/>
              <a:t>Región Centro</a:t>
            </a:r>
          </a:p>
        </p:txBody>
      </p:sp>
      <p:sp>
        <p:nvSpPr>
          <p:cNvPr id="102" name="Shape 102"/>
          <p:cNvSpPr/>
          <p:nvPr/>
        </p:nvSpPr>
        <p:spPr>
          <a:xfrm>
            <a:off x="11294940" y="10859751"/>
            <a:ext cx="237769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0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2000"/>
              <a:t>Región Centro Este</a:t>
            </a:r>
          </a:p>
        </p:txBody>
      </p:sp>
      <p:sp>
        <p:nvSpPr>
          <p:cNvPr id="103" name="Shape 103"/>
          <p:cNvSpPr/>
          <p:nvPr/>
        </p:nvSpPr>
        <p:spPr>
          <a:xfrm>
            <a:off x="14342940" y="10859751"/>
            <a:ext cx="189001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0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2000"/>
              <a:t>Región Sureste</a:t>
            </a:r>
          </a:p>
        </p:txBody>
      </p:sp>
      <p:sp>
        <p:nvSpPr>
          <p:cNvPr id="104" name="Shape 104"/>
          <p:cNvSpPr/>
          <p:nvPr/>
        </p:nvSpPr>
        <p:spPr>
          <a:xfrm>
            <a:off x="17149640" y="10859751"/>
            <a:ext cx="204089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0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2000"/>
              <a:t>Región Suroeste</a:t>
            </a:r>
          </a:p>
        </p:txBody>
      </p:sp>
      <p:sp>
        <p:nvSpPr>
          <p:cNvPr id="105" name="Shape 105"/>
          <p:cNvSpPr/>
          <p:nvPr/>
        </p:nvSpPr>
        <p:spPr>
          <a:xfrm>
            <a:off x="20451640" y="10859751"/>
            <a:ext cx="13936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0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2000"/>
              <a:t>Región Sur</a:t>
            </a:r>
          </a:p>
        </p:txBody>
      </p:sp>
      <p:pic>
        <p:nvPicPr>
          <p:cNvPr id="16" name="Imagen 15" descr="modalidad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856" y="1745432"/>
            <a:ext cx="5739384" cy="1295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Radicacion de medicos en el interior presentacion 1-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108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9972" y="1841785"/>
            <a:ext cx="2463255" cy="246323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/>
        </p:nvSpPr>
        <p:spPr>
          <a:xfrm>
            <a:off x="4629049" y="3810000"/>
            <a:ext cx="15877745" cy="538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50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Al finalizar la formación:</a:t>
            </a:r>
          </a:p>
          <a:p>
            <a:pPr lvl="0" algn="l">
              <a:defRPr sz="1800"/>
            </a:pPr>
            <a:endParaRPr sz="500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  <a:p>
            <a:pPr lvl="0" algn="l">
              <a:defRPr sz="1800"/>
            </a:pPr>
            <a:r>
              <a:rPr lang="es-AR" sz="5000" b="1" dirty="0" smtClean="0">
                <a:solidFill>
                  <a:srgbClr val="01BAE9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Servicio </a:t>
            </a:r>
            <a:r>
              <a:rPr sz="5000" b="1" smtClean="0">
                <a:solidFill>
                  <a:srgbClr val="01BAE9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públic</a:t>
            </a:r>
            <a:r>
              <a:rPr lang="es-AR" sz="5000" b="1" dirty="0" smtClean="0">
                <a:solidFill>
                  <a:srgbClr val="01BAE9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o</a:t>
            </a:r>
            <a:r>
              <a:rPr sz="5000" b="1" smtClean="0">
                <a:solidFill>
                  <a:srgbClr val="01BAE9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:</a:t>
            </a:r>
            <a:r>
              <a:rPr sz="500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 </a:t>
            </a:r>
            <a:r>
              <a:rPr lang="es-AR"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Por contrato, prestará </a:t>
            </a:r>
            <a:r>
              <a:rPr sz="500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tres </a:t>
            </a: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años de </a:t>
            </a:r>
            <a:r>
              <a:rPr sz="500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servicio</a:t>
            </a:r>
            <a:r>
              <a:rPr lang="es-AR"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 </a:t>
            </a:r>
          </a:p>
          <a:p>
            <a:pPr lvl="0" algn="l">
              <a:defRPr sz="1800"/>
            </a:pPr>
            <a:r>
              <a:rPr lang="es-AR" sz="50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en la misma localidad</a:t>
            </a:r>
            <a:r>
              <a:rPr lang="es-AR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.</a:t>
            </a:r>
            <a:endParaRPr sz="500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  <a:p>
            <a:pPr lvl="0" algn="l">
              <a:defRPr sz="1800"/>
            </a:pPr>
            <a:endParaRPr sz="500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  <a:p>
            <a:pPr lvl="0" algn="l">
              <a:defRPr sz="1800"/>
            </a:pP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Concluido ese período, el objetivo es la contratación</a:t>
            </a:r>
          </a:p>
          <a:p>
            <a:pPr lvl="0" algn="l">
              <a:defRPr sz="1800"/>
            </a:pPr>
            <a:r>
              <a:rPr sz="5000">
                <a:latin typeface="Calibri" pitchFamily="34" charset="0"/>
                <a:ea typeface="Muller"/>
                <a:cs typeface="Calibri" pitchFamily="34" charset="0"/>
                <a:sym typeface="Muller"/>
              </a:rPr>
              <a:t>permanente por parte del </a:t>
            </a:r>
            <a:r>
              <a:rPr sz="500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municipio</a:t>
            </a:r>
            <a:endParaRPr sz="5000">
              <a:latin typeface="Calibri" pitchFamily="34" charset="0"/>
              <a:ea typeface="Muller"/>
              <a:cs typeface="Calibri" pitchFamily="34" charset="0"/>
              <a:sym typeface="Muller"/>
            </a:endParaRPr>
          </a:p>
        </p:txBody>
      </p:sp>
      <p:pic>
        <p:nvPicPr>
          <p:cNvPr id="111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02175" y="4110939"/>
            <a:ext cx="337928" cy="33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n 7" descr="modalidad dia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064" y="1673424"/>
            <a:ext cx="5742432" cy="180746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Radicacion de medicos en el interior presentacion 1-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114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10000" y="1651000"/>
            <a:ext cx="8929688" cy="2474849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/>
        </p:nvSpPr>
        <p:spPr>
          <a:xfrm>
            <a:off x="4451249" y="5066849"/>
            <a:ext cx="14622593" cy="107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4300">
                <a:latin typeface="Calibri" pitchFamily="34" charset="0"/>
                <a:ea typeface="Muller"/>
                <a:cs typeface="Calibri" pitchFamily="34" charset="0"/>
                <a:sym typeface="Muller"/>
              </a:rPr>
              <a:t>Beca de residentes más subsidio municipal, con el que </a:t>
            </a:r>
            <a:r>
              <a:rPr sz="43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se duplica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3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el monto percibido por mes </a:t>
            </a:r>
            <a:r>
              <a:rPr sz="4300">
                <a:latin typeface="Calibri" pitchFamily="34" charset="0"/>
                <a:ea typeface="Muller"/>
                <a:cs typeface="Calibri" pitchFamily="34" charset="0"/>
                <a:sym typeface="Muller"/>
              </a:rPr>
              <a:t>durante los tres años de formación</a:t>
            </a:r>
          </a:p>
        </p:txBody>
      </p:sp>
      <p:pic>
        <p:nvPicPr>
          <p:cNvPr id="116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11675" y="5291588"/>
            <a:ext cx="337928" cy="337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/>
        </p:nvSpPr>
        <p:spPr>
          <a:xfrm>
            <a:off x="4476696" y="6571793"/>
            <a:ext cx="4698402" cy="542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4300">
                <a:latin typeface="Muller"/>
                <a:ea typeface="Muller"/>
                <a:cs typeface="Muller"/>
                <a:sym typeface="Muller"/>
              </a:defRPr>
            </a:lvl1pPr>
          </a:lstStyle>
          <a:p>
            <a:pPr lvl="0">
              <a:defRPr sz="1800"/>
            </a:pPr>
            <a:r>
              <a:rPr sz="4300" b="1">
                <a:latin typeface="Calibri" pitchFamily="34" charset="0"/>
                <a:cs typeface="Calibri" pitchFamily="34" charset="0"/>
              </a:rPr>
              <a:t>Cobertura de </a:t>
            </a:r>
            <a:r>
              <a:rPr sz="4300" b="1" smtClean="0">
                <a:latin typeface="Calibri" pitchFamily="34" charset="0"/>
                <a:cs typeface="Calibri" pitchFamily="34" charset="0"/>
              </a:rPr>
              <a:t>Apross</a:t>
            </a:r>
            <a:endParaRPr sz="4300" b="1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0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62316" y="6643231"/>
            <a:ext cx="337928" cy="337921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Shape 123"/>
          <p:cNvSpPr/>
          <p:nvPr/>
        </p:nvSpPr>
        <p:spPr>
          <a:xfrm>
            <a:off x="4523426" y="7571925"/>
            <a:ext cx="14585724" cy="105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4300" b="1">
                <a:latin typeface="Calibri" pitchFamily="34" charset="0"/>
                <a:ea typeface="Muller"/>
                <a:cs typeface="Calibri" pitchFamily="34" charset="0"/>
                <a:sym typeface="Muller"/>
              </a:rPr>
              <a:t>Acompañamiento en formación continua </a:t>
            </a:r>
            <a:r>
              <a:rPr sz="4300">
                <a:latin typeface="Calibri" pitchFamily="34" charset="0"/>
                <a:ea typeface="Muller"/>
                <a:cs typeface="Calibri" pitchFamily="34" charset="0"/>
                <a:sym typeface="Muller"/>
              </a:rPr>
              <a:t>por parte de los hospi-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4300">
                <a:latin typeface="Calibri" pitchFamily="34" charset="0"/>
                <a:ea typeface="Muller"/>
                <a:cs typeface="Calibri" pitchFamily="34" charset="0"/>
                <a:sym typeface="Muller"/>
              </a:rPr>
              <a:t>tales provinciales y las facultades de medicina</a:t>
            </a:r>
          </a:p>
        </p:txBody>
      </p:sp>
      <p:pic>
        <p:nvPicPr>
          <p:cNvPr id="124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62316" y="7786239"/>
            <a:ext cx="337928" cy="3379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Radicacion de medicos en el interior presentacion 1-0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1630" cy="13716000"/>
          </a:xfrm>
          <a:prstGeom prst="rect">
            <a:avLst/>
          </a:prstGeom>
        </p:spPr>
      </p:pic>
      <p:pic>
        <p:nvPicPr>
          <p:cNvPr id="127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95700" y="2247900"/>
            <a:ext cx="8208201" cy="24382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/>
        </p:nvSpPr>
        <p:spPr>
          <a:xfrm>
            <a:off x="3690878" y="4786298"/>
            <a:ext cx="11477747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l">
              <a:defRPr sz="1800"/>
            </a:pPr>
            <a:r>
              <a:rPr lang="es-AR" sz="6000" b="1" dirty="0" smtClean="0">
                <a:solidFill>
                  <a:srgbClr val="FFFFFF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$ 97.500.000 al año por cohorte</a:t>
            </a:r>
          </a:p>
          <a:p>
            <a:pPr lvl="0" algn="l">
              <a:defRPr sz="1800"/>
            </a:pPr>
            <a:endParaRPr lang="es-AR" sz="6000" b="1" dirty="0" smtClean="0">
              <a:solidFill>
                <a:srgbClr val="FFFFFF"/>
              </a:solidFill>
              <a:latin typeface="Calibri" pitchFamily="34" charset="0"/>
              <a:ea typeface="Muller"/>
              <a:cs typeface="Calibri" pitchFamily="34" charset="0"/>
              <a:sym typeface="Muller"/>
            </a:endParaRPr>
          </a:p>
          <a:p>
            <a:pPr lvl="0" algn="l">
              <a:defRPr sz="1800"/>
            </a:pPr>
            <a:r>
              <a:rPr sz="6000" smtClean="0">
                <a:solidFill>
                  <a:srgbClr val="FFFFFF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(</a:t>
            </a:r>
            <a:r>
              <a:rPr sz="6000">
                <a:solidFill>
                  <a:srgbClr val="FFFFFF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a través de </a:t>
            </a:r>
            <a:r>
              <a:rPr sz="6000" smtClean="0">
                <a:solidFill>
                  <a:srgbClr val="FFFFFF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FOFINDES</a:t>
            </a:r>
            <a:r>
              <a:rPr sz="6000">
                <a:solidFill>
                  <a:srgbClr val="FFFFFF"/>
                </a:solidFill>
                <a:latin typeface="Calibri" pitchFamily="34" charset="0"/>
                <a:ea typeface="Muller"/>
                <a:cs typeface="Calibri" pitchFamily="34" charset="0"/>
                <a:sym typeface="Muller"/>
              </a:rPr>
              <a:t>)  </a:t>
            </a:r>
          </a:p>
        </p:txBody>
      </p:sp>
      <p:sp>
        <p:nvSpPr>
          <p:cNvPr id="129" name="Shape 129"/>
          <p:cNvSpPr/>
          <p:nvPr/>
        </p:nvSpPr>
        <p:spPr>
          <a:xfrm>
            <a:off x="3765449" y="8864600"/>
            <a:ext cx="16217581" cy="93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80000"/>
              </a:lnSpc>
              <a:defRPr sz="1800"/>
            </a:pPr>
            <a:r>
              <a:rPr sz="3800">
                <a:latin typeface="Calibri" pitchFamily="34" charset="0"/>
                <a:ea typeface="Muller"/>
                <a:cs typeface="Calibri" pitchFamily="34" charset="0"/>
                <a:sym typeface="Muller"/>
              </a:rPr>
              <a:t>Los municipios colaboran con </a:t>
            </a:r>
            <a:r>
              <a:rPr lang="es-AR" sz="3800" dirty="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alojamiento</a:t>
            </a:r>
            <a:r>
              <a:rPr sz="3800" smtClean="0">
                <a:latin typeface="Calibri" pitchFamily="34" charset="0"/>
                <a:ea typeface="Muller"/>
                <a:cs typeface="Calibri" pitchFamily="34" charset="0"/>
                <a:sym typeface="Muller"/>
              </a:rPr>
              <a:t>, </a:t>
            </a:r>
            <a:r>
              <a:rPr sz="3800">
                <a:latin typeface="Calibri" pitchFamily="34" charset="0"/>
                <a:ea typeface="Muller"/>
                <a:cs typeface="Calibri" pitchFamily="34" charset="0"/>
                <a:sym typeface="Muller"/>
              </a:rPr>
              <a:t>alimentación y transporte, en relación </a:t>
            </a:r>
          </a:p>
          <a:p>
            <a:pPr lvl="0" algn="l">
              <a:lnSpc>
                <a:spcPct val="80000"/>
              </a:lnSpc>
              <a:defRPr sz="1800"/>
            </a:pPr>
            <a:r>
              <a:rPr sz="3800">
                <a:latin typeface="Calibri" pitchFamily="34" charset="0"/>
                <a:ea typeface="Muller"/>
                <a:cs typeface="Calibri" pitchFamily="34" charset="0"/>
                <a:sym typeface="Muller"/>
              </a:rPr>
              <a:t>a las rotaciones de los profesionales, y con un porcentaje de la beca.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387</Words>
  <Application>Microsoft Macintosh PowerPoint</Application>
  <PresentationFormat>Personalizado</PresentationFormat>
  <Paragraphs>70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PRENSA-PC</dc:creator>
  <cp:lastModifiedBy>Mariana</cp:lastModifiedBy>
  <cp:revision>27</cp:revision>
  <dcterms:modified xsi:type="dcterms:W3CDTF">2019-04-22T22:20:43Z</dcterms:modified>
</cp:coreProperties>
</file>