
<file path=[Content_Types].xml><?xml version="1.0" encoding="utf-8"?>
<Types xmlns="http://schemas.openxmlformats.org/package/2006/content-types">
  <Default Extension="jpeg" ContentType="image/jpeg"/>
  <Default Extension="emf" ContentType="image/x-emf"/>
  <Default Extension="wmf" ContentType="image/x-w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84" r:id="rId1"/>
  </p:sldMasterIdLst>
  <p:sldIdLst>
    <p:sldId id="256" r:id="rId2"/>
    <p:sldId id="307" r:id="rId3"/>
    <p:sldId id="257" r:id="rId4"/>
    <p:sldId id="258" r:id="rId5"/>
    <p:sldId id="259" r:id="rId6"/>
    <p:sldId id="260" r:id="rId7"/>
    <p:sldId id="279" r:id="rId8"/>
    <p:sldId id="261" r:id="rId9"/>
    <p:sldId id="281" r:id="rId10"/>
    <p:sldId id="282" r:id="rId11"/>
    <p:sldId id="283" r:id="rId12"/>
    <p:sldId id="284" r:id="rId13"/>
    <p:sldId id="285" r:id="rId14"/>
    <p:sldId id="286" r:id="rId15"/>
    <p:sldId id="287" r:id="rId16"/>
    <p:sldId id="288" r:id="rId17"/>
    <p:sldId id="289" r:id="rId18"/>
    <p:sldId id="290" r:id="rId19"/>
    <p:sldId id="291" r:id="rId20"/>
    <p:sldId id="292" r:id="rId21"/>
    <p:sldId id="293" r:id="rId22"/>
    <p:sldId id="294" r:id="rId23"/>
    <p:sldId id="295" r:id="rId24"/>
    <p:sldId id="296" r:id="rId25"/>
    <p:sldId id="297" r:id="rId26"/>
    <p:sldId id="298" r:id="rId27"/>
    <p:sldId id="299" r:id="rId28"/>
    <p:sldId id="300" r:id="rId29"/>
    <p:sldId id="301" r:id="rId30"/>
    <p:sldId id="302" r:id="rId31"/>
    <p:sldId id="303" r:id="rId32"/>
    <p:sldId id="304" r:id="rId33"/>
    <p:sldId id="305" r:id="rId34"/>
    <p:sldId id="306" r:id="rId35"/>
    <p:sldId id="262" r:id="rId36"/>
    <p:sldId id="263" r:id="rId37"/>
    <p:sldId id="264" r:id="rId38"/>
    <p:sldId id="265" r:id="rId39"/>
    <p:sldId id="266" r:id="rId40"/>
    <p:sldId id="267" r:id="rId41"/>
    <p:sldId id="268" r:id="rId42"/>
    <p:sldId id="269" r:id="rId43"/>
    <p:sldId id="270" r:id="rId44"/>
    <p:sldId id="273" r:id="rId45"/>
    <p:sldId id="274" r:id="rId46"/>
    <p:sldId id="275" r:id="rId47"/>
    <p:sldId id="276" r:id="rId48"/>
    <p:sldId id="277" r:id="rId49"/>
    <p:sldId id="278" r:id="rId50"/>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varScale="1">
        <p:scale>
          <a:sx n="70" d="100"/>
          <a:sy n="70" d="100"/>
        </p:scale>
        <p:origin x="84" y="52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iagrams/_rels/data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wmf"/><Relationship Id="rId1" Type="http://schemas.openxmlformats.org/officeDocument/2006/relationships/image" Target="../media/image4.jpeg"/></Relationships>
</file>

<file path=ppt/diagrams/_rels/drawing1.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wmf"/><Relationship Id="rId1" Type="http://schemas.openxmlformats.org/officeDocument/2006/relationships/image" Target="../media/image4.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68CCDB-32EB-44FE-89C4-53E9866208B4}" type="doc">
      <dgm:prSet loTypeId="urn:microsoft.com/office/officeart/2005/8/layout/pyramid2" loCatId="pyramid" qsTypeId="urn:microsoft.com/office/officeart/2005/8/quickstyle/simple3" qsCatId="simple" csTypeId="urn:microsoft.com/office/officeart/2005/8/colors/accent1_2" csCatId="accent1" phldr="1"/>
      <dgm:spPr/>
    </dgm:pt>
    <dgm:pt modelId="{0A2057A4-AE41-4AAE-B2AA-EE0604694ED2}">
      <dgm:prSet phldrT="[Texto]" custT="1"/>
      <dgm:spPr/>
      <dgm:t>
        <a:bodyPr/>
        <a:lstStyle/>
        <a:p>
          <a:r>
            <a:rPr lang="es-ES" sz="1400" b="1" dirty="0" smtClean="0"/>
            <a:t>Constitución de la Provincia de Córdoba </a:t>
          </a:r>
          <a:r>
            <a:rPr lang="es-ES" sz="1400" dirty="0" smtClean="0"/>
            <a:t>(arts. 174, 176, 7, 8, 9, 15, 19, 20, 22, 49, 67 y 74)</a:t>
          </a:r>
          <a:endParaRPr lang="es-ES" sz="1400" dirty="0"/>
        </a:p>
      </dgm:t>
    </dgm:pt>
    <dgm:pt modelId="{EF4E3A04-2977-47C8-849E-9E4C51DC99A4}" type="parTrans" cxnId="{46C8A01E-EF27-4525-840B-7CA0B4354B0C}">
      <dgm:prSet/>
      <dgm:spPr/>
      <dgm:t>
        <a:bodyPr/>
        <a:lstStyle/>
        <a:p>
          <a:endParaRPr lang="es-ES"/>
        </a:p>
      </dgm:t>
    </dgm:pt>
    <dgm:pt modelId="{2BE11364-C8C9-4DA1-83FC-212B21E6CEAB}" type="sibTrans" cxnId="{46C8A01E-EF27-4525-840B-7CA0B4354B0C}">
      <dgm:prSet/>
      <dgm:spPr/>
      <dgm:t>
        <a:bodyPr/>
        <a:lstStyle/>
        <a:p>
          <a:endParaRPr lang="es-ES"/>
        </a:p>
      </dgm:t>
    </dgm:pt>
    <dgm:pt modelId="{A9646C6F-5E33-48DE-8B8B-F755F99359B6}">
      <dgm:prSet phldrT="[Texto]" custT="1"/>
      <dgm:spPr/>
      <dgm:t>
        <a:bodyPr/>
        <a:lstStyle/>
        <a:p>
          <a:r>
            <a:rPr lang="es-ES" sz="1400" b="0" dirty="0" smtClean="0"/>
            <a:t>Ley 8835 -</a:t>
          </a:r>
          <a:r>
            <a:rPr lang="es-ES" sz="1400" b="1" dirty="0" smtClean="0"/>
            <a:t>Carta del Ciudadano- </a:t>
          </a:r>
          <a:r>
            <a:rPr lang="es-ES" sz="1400" b="0" dirty="0" smtClean="0"/>
            <a:t>(arts. </a:t>
          </a:r>
          <a:r>
            <a:rPr lang="es-MX" sz="1400" b="0" dirty="0" smtClean="0"/>
            <a:t>1 </a:t>
          </a:r>
          <a:r>
            <a:rPr lang="es-MX" sz="1400" b="0" dirty="0" err="1" smtClean="0"/>
            <a:t>incs</a:t>
          </a:r>
          <a:r>
            <a:rPr lang="es-MX" sz="1400" b="0" dirty="0" smtClean="0"/>
            <a:t>. "a", "b", "c", "d" y "f"; 4 </a:t>
          </a:r>
          <a:r>
            <a:rPr lang="es-MX" sz="1400" b="0" dirty="0" err="1" smtClean="0"/>
            <a:t>incs</a:t>
          </a:r>
          <a:r>
            <a:rPr lang="es-MX" sz="1400" b="0" dirty="0" smtClean="0"/>
            <a:t>. "a", "d" y "g"; 10 </a:t>
          </a:r>
          <a:r>
            <a:rPr lang="es-MX" sz="1400" b="0" dirty="0" err="1" smtClean="0"/>
            <a:t>incs</a:t>
          </a:r>
          <a:r>
            <a:rPr lang="es-MX" sz="1400" b="0" dirty="0" smtClean="0"/>
            <a:t>. </a:t>
          </a:r>
          <a:r>
            <a:rPr lang="es-ES" sz="1400" b="0" dirty="0" smtClean="0"/>
            <a:t>"a" y "g" y 11); </a:t>
          </a:r>
          <a:endParaRPr lang="es-ES" sz="1400" b="0" dirty="0"/>
        </a:p>
      </dgm:t>
    </dgm:pt>
    <dgm:pt modelId="{5106E0B5-AB82-4B86-989B-E53F88477150}" type="parTrans" cxnId="{E89000A7-21D5-4814-AB14-4AF92AF482DF}">
      <dgm:prSet/>
      <dgm:spPr/>
      <dgm:t>
        <a:bodyPr/>
        <a:lstStyle/>
        <a:p>
          <a:endParaRPr lang="es-ES"/>
        </a:p>
      </dgm:t>
    </dgm:pt>
    <dgm:pt modelId="{356840DA-FBC6-4433-8DC7-B35612F8DEC0}" type="sibTrans" cxnId="{E89000A7-21D5-4814-AB14-4AF92AF482DF}">
      <dgm:prSet/>
      <dgm:spPr/>
      <dgm:t>
        <a:bodyPr/>
        <a:lstStyle/>
        <a:p>
          <a:endParaRPr lang="es-ES"/>
        </a:p>
      </dgm:t>
    </dgm:pt>
    <dgm:pt modelId="{CA97B2A6-4CE4-4619-A181-C6A14095B464}">
      <dgm:prSet phldrT="[Texto]" custT="1"/>
      <dgm:spPr/>
      <dgm:t>
        <a:bodyPr/>
        <a:lstStyle/>
        <a:p>
          <a:r>
            <a:rPr lang="es-ES" sz="1400" b="1" dirty="0" smtClean="0"/>
            <a:t>Constitución Nacional </a:t>
          </a:r>
          <a:r>
            <a:rPr lang="es-ES" sz="1400" dirty="0" smtClean="0"/>
            <a:t>(1, 28 y 31 y 75 inc. 22)  y Constitución Provincial (art. 161) </a:t>
          </a:r>
          <a:endParaRPr lang="es-ES" sz="1400" dirty="0"/>
        </a:p>
      </dgm:t>
    </dgm:pt>
    <dgm:pt modelId="{74073523-324D-44EF-AB03-35D5E1063331}" type="parTrans" cxnId="{6CAD6BA0-D1F0-4A72-928A-1221C6A2CCED}">
      <dgm:prSet/>
      <dgm:spPr/>
      <dgm:t>
        <a:bodyPr/>
        <a:lstStyle/>
        <a:p>
          <a:endParaRPr lang="es-ES"/>
        </a:p>
      </dgm:t>
    </dgm:pt>
    <dgm:pt modelId="{BD67DD5B-0EC1-4EAD-8DC3-78BF831ED4AA}" type="sibTrans" cxnId="{6CAD6BA0-D1F0-4A72-928A-1221C6A2CCED}">
      <dgm:prSet/>
      <dgm:spPr/>
      <dgm:t>
        <a:bodyPr/>
        <a:lstStyle/>
        <a:p>
          <a:endParaRPr lang="es-ES"/>
        </a:p>
      </dgm:t>
    </dgm:pt>
    <dgm:pt modelId="{7A894362-CF9E-4C54-A09E-5D293CE03889}">
      <dgm:prSet phldrT="[Texto]" custT="1"/>
      <dgm:spPr/>
      <dgm:t>
        <a:bodyPr/>
        <a:lstStyle/>
        <a:p>
          <a:r>
            <a:rPr lang="es-ES" sz="1400" b="0" dirty="0" smtClean="0"/>
            <a:t>Ley 8836 -</a:t>
          </a:r>
          <a:r>
            <a:rPr lang="es-ES" sz="1400" b="1" dirty="0" smtClean="0"/>
            <a:t>Modernización del Estado- </a:t>
          </a:r>
          <a:r>
            <a:rPr lang="es-ES" sz="1400" b="0" dirty="0" smtClean="0"/>
            <a:t>(art. 1 </a:t>
          </a:r>
          <a:r>
            <a:rPr lang="es-ES" sz="1400" b="0" dirty="0" err="1" smtClean="0"/>
            <a:t>incs</a:t>
          </a:r>
          <a:r>
            <a:rPr lang="es-ES" sz="1400" b="0" dirty="0" smtClean="0"/>
            <a:t>. "a", "b", "c", "d" y "f")</a:t>
          </a:r>
          <a:endParaRPr lang="es-ES" sz="1400" b="0" dirty="0"/>
        </a:p>
      </dgm:t>
    </dgm:pt>
    <dgm:pt modelId="{87898921-EA1A-4DCD-888C-664AB2E0A813}" type="parTrans" cxnId="{08D21D31-30C7-4AEE-9156-F415CF9B977D}">
      <dgm:prSet/>
      <dgm:spPr/>
      <dgm:t>
        <a:bodyPr/>
        <a:lstStyle/>
        <a:p>
          <a:endParaRPr lang="es-ES"/>
        </a:p>
      </dgm:t>
    </dgm:pt>
    <dgm:pt modelId="{B3349359-01E6-497D-A728-24CA790EDD1F}" type="sibTrans" cxnId="{08D21D31-30C7-4AEE-9156-F415CF9B977D}">
      <dgm:prSet/>
      <dgm:spPr/>
      <dgm:t>
        <a:bodyPr/>
        <a:lstStyle/>
        <a:p>
          <a:endParaRPr lang="es-ES"/>
        </a:p>
      </dgm:t>
    </dgm:pt>
    <dgm:pt modelId="{F5EDC2CE-B7FB-4285-A279-024EED73A2C6}">
      <dgm:prSet phldrT="[Texto]" custT="1"/>
      <dgm:spPr/>
      <dgm:t>
        <a:bodyPr/>
        <a:lstStyle/>
        <a:p>
          <a:r>
            <a:rPr lang="es-ES" sz="1400" b="0" dirty="0" smtClean="0"/>
            <a:t> Ley 8837 -</a:t>
          </a:r>
          <a:r>
            <a:rPr lang="es-ES" sz="1400" b="1" dirty="0" smtClean="0"/>
            <a:t>Incorporación de Capital Privado al Sector Público- </a:t>
          </a:r>
          <a:r>
            <a:rPr lang="es-ES" sz="1400" b="0" dirty="0" smtClean="0"/>
            <a:t>(art. 1 </a:t>
          </a:r>
          <a:r>
            <a:rPr lang="es-ES" sz="1400" b="0" dirty="0" err="1" smtClean="0"/>
            <a:t>incs</a:t>
          </a:r>
          <a:r>
            <a:rPr lang="es-ES" sz="1400" b="0" dirty="0" smtClean="0"/>
            <a:t>. "a", "b", "c", "d" y "f")</a:t>
          </a:r>
          <a:endParaRPr lang="es-ES" sz="1400" b="0" dirty="0"/>
        </a:p>
      </dgm:t>
    </dgm:pt>
    <dgm:pt modelId="{5A6DACC4-DE11-4C04-8F20-DA1936C2CBBE}" type="parTrans" cxnId="{DEB772A0-5A1C-46A7-AE88-6A9EEAF2A872}">
      <dgm:prSet/>
      <dgm:spPr/>
      <dgm:t>
        <a:bodyPr/>
        <a:lstStyle/>
        <a:p>
          <a:endParaRPr lang="es-ES"/>
        </a:p>
      </dgm:t>
    </dgm:pt>
    <dgm:pt modelId="{46B89060-218E-49BC-8347-5CC9869ECB9A}" type="sibTrans" cxnId="{DEB772A0-5A1C-46A7-AE88-6A9EEAF2A872}">
      <dgm:prSet/>
      <dgm:spPr/>
      <dgm:t>
        <a:bodyPr/>
        <a:lstStyle/>
        <a:p>
          <a:endParaRPr lang="es-ES"/>
        </a:p>
      </dgm:t>
    </dgm:pt>
    <dgm:pt modelId="{6E26B4F9-72E4-4F02-856E-5BC9F77B80B5}" type="pres">
      <dgm:prSet presAssocID="{6C68CCDB-32EB-44FE-89C4-53E9866208B4}" presName="compositeShape" presStyleCnt="0">
        <dgm:presLayoutVars>
          <dgm:dir/>
          <dgm:resizeHandles/>
        </dgm:presLayoutVars>
      </dgm:prSet>
      <dgm:spPr/>
    </dgm:pt>
    <dgm:pt modelId="{DD4E502D-3B7C-4472-8552-926CECC85402}" type="pres">
      <dgm:prSet presAssocID="{6C68CCDB-32EB-44FE-89C4-53E9866208B4}" presName="pyramid" presStyleLbl="node1" presStyleIdx="0" presStyleCnt="1" custScaleX="107088" custLinFactNeighborX="-971" custLinFactNeighborY="388"/>
      <dgm:spPr/>
    </dgm:pt>
    <dgm:pt modelId="{C573A342-D7B3-40F1-B953-50850A25DD04}" type="pres">
      <dgm:prSet presAssocID="{6C68CCDB-32EB-44FE-89C4-53E9866208B4}" presName="theList" presStyleCnt="0"/>
      <dgm:spPr/>
    </dgm:pt>
    <dgm:pt modelId="{4F8FDAF8-756D-4A42-A775-8BDD42C7CA8F}" type="pres">
      <dgm:prSet presAssocID="{CA97B2A6-4CE4-4619-A181-C6A14095B464}" presName="aNode" presStyleLbl="fgAcc1" presStyleIdx="0" presStyleCnt="5" custScaleY="253829">
        <dgm:presLayoutVars>
          <dgm:bulletEnabled val="1"/>
        </dgm:presLayoutVars>
      </dgm:prSet>
      <dgm:spPr/>
      <dgm:t>
        <a:bodyPr/>
        <a:lstStyle/>
        <a:p>
          <a:endParaRPr lang="es-ES"/>
        </a:p>
      </dgm:t>
    </dgm:pt>
    <dgm:pt modelId="{9BBD596F-32A9-4E53-A268-A0B7521D572E}" type="pres">
      <dgm:prSet presAssocID="{CA97B2A6-4CE4-4619-A181-C6A14095B464}" presName="aSpace" presStyleCnt="0"/>
      <dgm:spPr/>
    </dgm:pt>
    <dgm:pt modelId="{3CD144C3-084F-4F0B-8A6E-0D94FB61740F}" type="pres">
      <dgm:prSet presAssocID="{0A2057A4-AE41-4AAE-B2AA-EE0604694ED2}" presName="aNode" presStyleLbl="fgAcc1" presStyleIdx="1" presStyleCnt="5" custScaleY="273393">
        <dgm:presLayoutVars>
          <dgm:bulletEnabled val="1"/>
        </dgm:presLayoutVars>
      </dgm:prSet>
      <dgm:spPr/>
      <dgm:t>
        <a:bodyPr/>
        <a:lstStyle/>
        <a:p>
          <a:endParaRPr lang="es-ES"/>
        </a:p>
      </dgm:t>
    </dgm:pt>
    <dgm:pt modelId="{FB10981B-CC96-439B-B725-3C87D6752F3B}" type="pres">
      <dgm:prSet presAssocID="{0A2057A4-AE41-4AAE-B2AA-EE0604694ED2}" presName="aSpace" presStyleCnt="0"/>
      <dgm:spPr/>
    </dgm:pt>
    <dgm:pt modelId="{EA00F087-F42B-4C0B-83C5-B0F0F5EBD9E6}" type="pres">
      <dgm:prSet presAssocID="{A9646C6F-5E33-48DE-8B8B-F755F99359B6}" presName="aNode" presStyleLbl="fgAcc1" presStyleIdx="2" presStyleCnt="5" custScaleY="196587">
        <dgm:presLayoutVars>
          <dgm:bulletEnabled val="1"/>
        </dgm:presLayoutVars>
      </dgm:prSet>
      <dgm:spPr/>
      <dgm:t>
        <a:bodyPr/>
        <a:lstStyle/>
        <a:p>
          <a:endParaRPr lang="es-ES"/>
        </a:p>
      </dgm:t>
    </dgm:pt>
    <dgm:pt modelId="{4A010F78-2F20-4651-B961-AD2FDE6E7C9D}" type="pres">
      <dgm:prSet presAssocID="{A9646C6F-5E33-48DE-8B8B-F755F99359B6}" presName="aSpace" presStyleCnt="0"/>
      <dgm:spPr/>
    </dgm:pt>
    <dgm:pt modelId="{31E1B809-F09D-4B1F-A846-BB044ECD8D7C}" type="pres">
      <dgm:prSet presAssocID="{7A894362-CF9E-4C54-A09E-5D293CE03889}" presName="aNode" presStyleLbl="fgAcc1" presStyleIdx="3" presStyleCnt="5" custScaleY="181344">
        <dgm:presLayoutVars>
          <dgm:bulletEnabled val="1"/>
        </dgm:presLayoutVars>
      </dgm:prSet>
      <dgm:spPr/>
      <dgm:t>
        <a:bodyPr/>
        <a:lstStyle/>
        <a:p>
          <a:endParaRPr lang="es-ES"/>
        </a:p>
      </dgm:t>
    </dgm:pt>
    <dgm:pt modelId="{EC32C21E-3EB0-42D6-ADC0-89750BB679E7}" type="pres">
      <dgm:prSet presAssocID="{7A894362-CF9E-4C54-A09E-5D293CE03889}" presName="aSpace" presStyleCnt="0"/>
      <dgm:spPr/>
    </dgm:pt>
    <dgm:pt modelId="{D49EBE13-9751-4720-82FE-F127DA437421}" type="pres">
      <dgm:prSet presAssocID="{F5EDC2CE-B7FB-4285-A279-024EED73A2C6}" presName="aNode" presStyleLbl="fgAcc1" presStyleIdx="4" presStyleCnt="5" custScaleY="257879">
        <dgm:presLayoutVars>
          <dgm:bulletEnabled val="1"/>
        </dgm:presLayoutVars>
      </dgm:prSet>
      <dgm:spPr/>
      <dgm:t>
        <a:bodyPr/>
        <a:lstStyle/>
        <a:p>
          <a:endParaRPr lang="es-ES"/>
        </a:p>
      </dgm:t>
    </dgm:pt>
    <dgm:pt modelId="{237BFE83-1C49-40A5-B7A0-E81F5F6DF96E}" type="pres">
      <dgm:prSet presAssocID="{F5EDC2CE-B7FB-4285-A279-024EED73A2C6}" presName="aSpace" presStyleCnt="0"/>
      <dgm:spPr/>
    </dgm:pt>
  </dgm:ptLst>
  <dgm:cxnLst>
    <dgm:cxn modelId="{E89000A7-21D5-4814-AB14-4AF92AF482DF}" srcId="{6C68CCDB-32EB-44FE-89C4-53E9866208B4}" destId="{A9646C6F-5E33-48DE-8B8B-F755F99359B6}" srcOrd="2" destOrd="0" parTransId="{5106E0B5-AB82-4B86-989B-E53F88477150}" sibTransId="{356840DA-FBC6-4433-8DC7-B35612F8DEC0}"/>
    <dgm:cxn modelId="{DEB772A0-5A1C-46A7-AE88-6A9EEAF2A872}" srcId="{6C68CCDB-32EB-44FE-89C4-53E9866208B4}" destId="{F5EDC2CE-B7FB-4285-A279-024EED73A2C6}" srcOrd="4" destOrd="0" parTransId="{5A6DACC4-DE11-4C04-8F20-DA1936C2CBBE}" sibTransId="{46B89060-218E-49BC-8347-5CC9869ECB9A}"/>
    <dgm:cxn modelId="{579C6340-2DE0-44E4-8416-C24E369BBAB2}" type="presOf" srcId="{7A894362-CF9E-4C54-A09E-5D293CE03889}" destId="{31E1B809-F09D-4B1F-A846-BB044ECD8D7C}" srcOrd="0" destOrd="0" presId="urn:microsoft.com/office/officeart/2005/8/layout/pyramid2"/>
    <dgm:cxn modelId="{B39C1D13-A6C4-416C-936E-9E8286F09565}" type="presOf" srcId="{F5EDC2CE-B7FB-4285-A279-024EED73A2C6}" destId="{D49EBE13-9751-4720-82FE-F127DA437421}" srcOrd="0" destOrd="0" presId="urn:microsoft.com/office/officeart/2005/8/layout/pyramid2"/>
    <dgm:cxn modelId="{134F26E5-5F38-4208-8C23-234E907BDEEC}" type="presOf" srcId="{A9646C6F-5E33-48DE-8B8B-F755F99359B6}" destId="{EA00F087-F42B-4C0B-83C5-B0F0F5EBD9E6}" srcOrd="0" destOrd="0" presId="urn:microsoft.com/office/officeart/2005/8/layout/pyramid2"/>
    <dgm:cxn modelId="{6DB44C69-E9FF-4E0D-9693-0DD1406A1E37}" type="presOf" srcId="{CA97B2A6-4CE4-4619-A181-C6A14095B464}" destId="{4F8FDAF8-756D-4A42-A775-8BDD42C7CA8F}" srcOrd="0" destOrd="0" presId="urn:microsoft.com/office/officeart/2005/8/layout/pyramid2"/>
    <dgm:cxn modelId="{0D1D8ED6-F3F8-439E-AC03-A40D5849FE7E}" type="presOf" srcId="{0A2057A4-AE41-4AAE-B2AA-EE0604694ED2}" destId="{3CD144C3-084F-4F0B-8A6E-0D94FB61740F}" srcOrd="0" destOrd="0" presId="urn:microsoft.com/office/officeart/2005/8/layout/pyramid2"/>
    <dgm:cxn modelId="{6CAD6BA0-D1F0-4A72-928A-1221C6A2CCED}" srcId="{6C68CCDB-32EB-44FE-89C4-53E9866208B4}" destId="{CA97B2A6-4CE4-4619-A181-C6A14095B464}" srcOrd="0" destOrd="0" parTransId="{74073523-324D-44EF-AB03-35D5E1063331}" sibTransId="{BD67DD5B-0EC1-4EAD-8DC3-78BF831ED4AA}"/>
    <dgm:cxn modelId="{46C8A01E-EF27-4525-840B-7CA0B4354B0C}" srcId="{6C68CCDB-32EB-44FE-89C4-53E9866208B4}" destId="{0A2057A4-AE41-4AAE-B2AA-EE0604694ED2}" srcOrd="1" destOrd="0" parTransId="{EF4E3A04-2977-47C8-849E-9E4C51DC99A4}" sibTransId="{2BE11364-C8C9-4DA1-83FC-212B21E6CEAB}"/>
    <dgm:cxn modelId="{08D21D31-30C7-4AEE-9156-F415CF9B977D}" srcId="{6C68CCDB-32EB-44FE-89C4-53E9866208B4}" destId="{7A894362-CF9E-4C54-A09E-5D293CE03889}" srcOrd="3" destOrd="0" parTransId="{87898921-EA1A-4DCD-888C-664AB2E0A813}" sibTransId="{B3349359-01E6-497D-A728-24CA790EDD1F}"/>
    <dgm:cxn modelId="{1953ADA7-3A4B-400B-85DE-947F77E31519}" type="presOf" srcId="{6C68CCDB-32EB-44FE-89C4-53E9866208B4}" destId="{6E26B4F9-72E4-4F02-856E-5BC9F77B80B5}" srcOrd="0" destOrd="0" presId="urn:microsoft.com/office/officeart/2005/8/layout/pyramid2"/>
    <dgm:cxn modelId="{5A512308-C867-4564-A936-281BF76C7FED}" type="presParOf" srcId="{6E26B4F9-72E4-4F02-856E-5BC9F77B80B5}" destId="{DD4E502D-3B7C-4472-8552-926CECC85402}" srcOrd="0" destOrd="0" presId="urn:microsoft.com/office/officeart/2005/8/layout/pyramid2"/>
    <dgm:cxn modelId="{E0A9CF98-671D-419F-87CB-A49F195F0960}" type="presParOf" srcId="{6E26B4F9-72E4-4F02-856E-5BC9F77B80B5}" destId="{C573A342-D7B3-40F1-B953-50850A25DD04}" srcOrd="1" destOrd="0" presId="urn:microsoft.com/office/officeart/2005/8/layout/pyramid2"/>
    <dgm:cxn modelId="{46D895F4-BE12-4ED3-9A2C-CE43787EB560}" type="presParOf" srcId="{C573A342-D7B3-40F1-B953-50850A25DD04}" destId="{4F8FDAF8-756D-4A42-A775-8BDD42C7CA8F}" srcOrd="0" destOrd="0" presId="urn:microsoft.com/office/officeart/2005/8/layout/pyramid2"/>
    <dgm:cxn modelId="{5C28877B-639C-406E-A08A-C5319DEEC9D9}" type="presParOf" srcId="{C573A342-D7B3-40F1-B953-50850A25DD04}" destId="{9BBD596F-32A9-4E53-A268-A0B7521D572E}" srcOrd="1" destOrd="0" presId="urn:microsoft.com/office/officeart/2005/8/layout/pyramid2"/>
    <dgm:cxn modelId="{21FBD58B-47AC-46A6-ABD9-5E0531E3D89E}" type="presParOf" srcId="{C573A342-D7B3-40F1-B953-50850A25DD04}" destId="{3CD144C3-084F-4F0B-8A6E-0D94FB61740F}" srcOrd="2" destOrd="0" presId="urn:microsoft.com/office/officeart/2005/8/layout/pyramid2"/>
    <dgm:cxn modelId="{C2C7EDCE-6C27-4669-A279-A47A6532B186}" type="presParOf" srcId="{C573A342-D7B3-40F1-B953-50850A25DD04}" destId="{FB10981B-CC96-439B-B725-3C87D6752F3B}" srcOrd="3" destOrd="0" presId="urn:microsoft.com/office/officeart/2005/8/layout/pyramid2"/>
    <dgm:cxn modelId="{96B87748-15DC-40E2-AD30-7BB827C56287}" type="presParOf" srcId="{C573A342-D7B3-40F1-B953-50850A25DD04}" destId="{EA00F087-F42B-4C0B-83C5-B0F0F5EBD9E6}" srcOrd="4" destOrd="0" presId="urn:microsoft.com/office/officeart/2005/8/layout/pyramid2"/>
    <dgm:cxn modelId="{8DA80ADD-801E-420E-89BA-B3B0EEEF2526}" type="presParOf" srcId="{C573A342-D7B3-40F1-B953-50850A25DD04}" destId="{4A010F78-2F20-4651-B961-AD2FDE6E7C9D}" srcOrd="5" destOrd="0" presId="urn:microsoft.com/office/officeart/2005/8/layout/pyramid2"/>
    <dgm:cxn modelId="{5A38BF4A-B66A-48B9-BB37-F6879CF3CF43}" type="presParOf" srcId="{C573A342-D7B3-40F1-B953-50850A25DD04}" destId="{31E1B809-F09D-4B1F-A846-BB044ECD8D7C}" srcOrd="6" destOrd="0" presId="urn:microsoft.com/office/officeart/2005/8/layout/pyramid2"/>
    <dgm:cxn modelId="{7EF5BAAA-860E-4F93-B4E5-C5DB0515E49C}" type="presParOf" srcId="{C573A342-D7B3-40F1-B953-50850A25DD04}" destId="{EC32C21E-3EB0-42D6-ADC0-89750BB679E7}" srcOrd="7" destOrd="0" presId="urn:microsoft.com/office/officeart/2005/8/layout/pyramid2"/>
    <dgm:cxn modelId="{E01277C0-8D0C-4314-828E-5D2A0C8C44D2}" type="presParOf" srcId="{C573A342-D7B3-40F1-B953-50850A25DD04}" destId="{D49EBE13-9751-4720-82FE-F127DA437421}" srcOrd="8" destOrd="0" presId="urn:microsoft.com/office/officeart/2005/8/layout/pyramid2"/>
    <dgm:cxn modelId="{63459B34-EECB-481D-8502-029872FAF4B6}" type="presParOf" srcId="{C573A342-D7B3-40F1-B953-50850A25DD04}" destId="{237BFE83-1C49-40A5-B7A0-E81F5F6DF96E}" srcOrd="9"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F807574-EEBF-4BF7-A4AC-8D28F3A33724}" type="doc">
      <dgm:prSet loTypeId="urn:microsoft.com/office/officeart/2005/8/layout/pyramid4" loCatId="pyramid" qsTypeId="urn:microsoft.com/office/officeart/2005/8/quickstyle/simple1" qsCatId="simple" csTypeId="urn:microsoft.com/office/officeart/2005/8/colors/accent1_2" csCatId="accent1" phldr="1"/>
      <dgm:spPr/>
      <dgm:t>
        <a:bodyPr/>
        <a:lstStyle/>
        <a:p>
          <a:endParaRPr lang="es-ES"/>
        </a:p>
      </dgm:t>
    </dgm:pt>
    <dgm:pt modelId="{19915309-3A0D-421A-BE9D-61302FECAA80}">
      <dgm:prSet phldrT="[Texto]" custT="1"/>
      <dgm:spPr/>
      <dgm:t>
        <a:bodyPr/>
        <a:lstStyle/>
        <a:p>
          <a:r>
            <a:rPr lang="es-ES" sz="2800" dirty="0" smtClean="0"/>
            <a:t>Ley 8614 </a:t>
          </a:r>
          <a:r>
            <a:rPr lang="es-ES" sz="2000" dirty="0" smtClean="0"/>
            <a:t>(</a:t>
          </a:r>
          <a:r>
            <a:rPr lang="es-ES" sz="2000" dirty="0" err="1" smtClean="0"/>
            <a:t>mod</a:t>
          </a:r>
          <a:r>
            <a:rPr lang="es-ES" sz="2000" dirty="0" smtClean="0"/>
            <a:t>.  10.417 y 10422)</a:t>
          </a:r>
          <a:endParaRPr lang="es-ES" sz="2000" dirty="0"/>
        </a:p>
      </dgm:t>
    </dgm:pt>
    <dgm:pt modelId="{C029FF8D-553C-48DF-BAC4-139FEB933466}" type="parTrans" cxnId="{2B53CEAC-6B0A-4775-9F85-1C1CE4CE4609}">
      <dgm:prSet/>
      <dgm:spPr/>
      <dgm:t>
        <a:bodyPr/>
        <a:lstStyle/>
        <a:p>
          <a:endParaRPr lang="es-ES"/>
        </a:p>
      </dgm:t>
    </dgm:pt>
    <dgm:pt modelId="{5326AC3F-7B5F-426A-A6C9-08178621295A}" type="sibTrans" cxnId="{2B53CEAC-6B0A-4775-9F85-1C1CE4CE4609}">
      <dgm:prSet/>
      <dgm:spPr/>
      <dgm:t>
        <a:bodyPr/>
        <a:lstStyle/>
        <a:p>
          <a:endParaRPr lang="es-ES"/>
        </a:p>
      </dgm:t>
    </dgm:pt>
    <dgm:pt modelId="{D9C3AD1D-2536-47D2-AE1A-5469A3190274}">
      <dgm:prSet phldrT="[Texto]"/>
      <dgm:spPr/>
      <dgm:t>
        <a:bodyPr/>
        <a:lstStyle/>
        <a:p>
          <a:r>
            <a:rPr lang="es-ES" b="1" dirty="0" smtClean="0"/>
            <a:t>Pliegos modelos </a:t>
          </a:r>
          <a:r>
            <a:rPr lang="es-ES" b="1" dirty="0" err="1" smtClean="0"/>
            <a:t>Dec</a:t>
          </a:r>
          <a:r>
            <a:rPr lang="es-ES" b="1" dirty="0" smtClean="0"/>
            <a:t>. 1505/16</a:t>
          </a:r>
          <a:r>
            <a:rPr lang="es-ES" dirty="0" smtClean="0"/>
            <a:t>.</a:t>
          </a:r>
          <a:endParaRPr lang="es-ES" dirty="0"/>
        </a:p>
      </dgm:t>
    </dgm:pt>
    <dgm:pt modelId="{C516532D-B272-4312-BD0D-FB8115C1BD45}" type="parTrans" cxnId="{FFEA3714-C1C5-4EE2-AD8D-5F35CA5C83A4}">
      <dgm:prSet/>
      <dgm:spPr/>
      <dgm:t>
        <a:bodyPr/>
        <a:lstStyle/>
        <a:p>
          <a:endParaRPr lang="es-ES"/>
        </a:p>
      </dgm:t>
    </dgm:pt>
    <dgm:pt modelId="{4257FD08-190D-417E-AB19-FF1F59A6ECB2}" type="sibTrans" cxnId="{FFEA3714-C1C5-4EE2-AD8D-5F35CA5C83A4}">
      <dgm:prSet/>
      <dgm:spPr/>
      <dgm:t>
        <a:bodyPr/>
        <a:lstStyle/>
        <a:p>
          <a:endParaRPr lang="es-ES"/>
        </a:p>
      </dgm:t>
    </dgm:pt>
    <dgm:pt modelId="{43385B5D-1CF6-4BED-B49D-E5FBC1EE65A1}">
      <dgm:prSet phldrT="[Texto]" custT="1"/>
      <dgm:spPr/>
      <dgm:t>
        <a:bodyPr/>
        <a:lstStyle/>
        <a:p>
          <a:endParaRPr lang="es-ES" sz="1600" u="sng" dirty="0" smtClean="0"/>
        </a:p>
        <a:p>
          <a:endParaRPr lang="es-ES" sz="1400" u="sng" dirty="0" smtClean="0"/>
        </a:p>
        <a:p>
          <a:r>
            <a:rPr lang="es-ES" sz="1400" u="sng" dirty="0" smtClean="0"/>
            <a:t>Reglamentación</a:t>
          </a:r>
          <a:r>
            <a:rPr lang="es-ES" sz="1400" dirty="0" smtClean="0"/>
            <a:t>:</a:t>
          </a:r>
        </a:p>
        <a:p>
          <a:r>
            <a:rPr lang="es-ES" sz="1300" dirty="0" smtClean="0"/>
            <a:t> </a:t>
          </a:r>
          <a:r>
            <a:rPr lang="es-ES" sz="1300" dirty="0" err="1" smtClean="0"/>
            <a:t>Dec</a:t>
          </a:r>
          <a:r>
            <a:rPr lang="es-ES" sz="1300" dirty="0" smtClean="0"/>
            <a:t>. Reg. </a:t>
          </a:r>
          <a:r>
            <a:rPr lang="es-ES" sz="1300" b="1" dirty="0" smtClean="0"/>
            <a:t>4757/77</a:t>
          </a:r>
          <a:r>
            <a:rPr lang="es-ES" sz="1300" dirty="0" smtClean="0"/>
            <a:t>; </a:t>
          </a:r>
        </a:p>
        <a:p>
          <a:r>
            <a:rPr lang="es-ES" sz="1300" dirty="0" err="1" smtClean="0"/>
            <a:t>Dec</a:t>
          </a:r>
          <a:r>
            <a:rPr lang="es-ES" sz="1300" dirty="0" smtClean="0"/>
            <a:t>. Reg</a:t>
          </a:r>
          <a:r>
            <a:rPr lang="es-ES" sz="1300" b="1" dirty="0" smtClean="0"/>
            <a:t>. 1823/16 </a:t>
          </a:r>
          <a:r>
            <a:rPr lang="es-ES" sz="1300" dirty="0" smtClean="0"/>
            <a:t>–arts. 4bis, 8 y 9 Ley OP-; </a:t>
          </a:r>
        </a:p>
        <a:p>
          <a:r>
            <a:rPr lang="es-ES" sz="1300" b="1" dirty="0" err="1" smtClean="0"/>
            <a:t>Dec</a:t>
          </a:r>
          <a:r>
            <a:rPr lang="es-ES" sz="1300" b="1" dirty="0" smtClean="0"/>
            <a:t>. 800/16 </a:t>
          </a:r>
          <a:r>
            <a:rPr lang="es-ES" sz="1300" dirty="0" smtClean="0"/>
            <a:t>–redeterminación de precios; </a:t>
          </a:r>
        </a:p>
        <a:p>
          <a:r>
            <a:rPr lang="es-ES" sz="1300" b="1" dirty="0" err="1" smtClean="0"/>
            <a:t>Dec</a:t>
          </a:r>
          <a:r>
            <a:rPr lang="es-ES" sz="1300" b="1" dirty="0" smtClean="0"/>
            <a:t>. 1419/17 </a:t>
          </a:r>
          <a:r>
            <a:rPr lang="es-ES" sz="1300" dirty="0" smtClean="0"/>
            <a:t>–art. 2 inc. e) Ley OP-; </a:t>
          </a:r>
        </a:p>
        <a:p>
          <a:r>
            <a:rPr lang="es-ES" sz="1300" b="1" dirty="0" err="1" smtClean="0"/>
            <a:t>Dec</a:t>
          </a:r>
          <a:r>
            <a:rPr lang="es-ES" sz="1300" b="1" dirty="0" smtClean="0"/>
            <a:t>. 583/2016</a:t>
          </a:r>
          <a:r>
            <a:rPr lang="es-ES" sz="1300" dirty="0" smtClean="0"/>
            <a:t> – Plataforma digital-</a:t>
          </a:r>
          <a:r>
            <a:rPr lang="es-ES" sz="1100" dirty="0" smtClean="0"/>
            <a:t>. </a:t>
          </a:r>
          <a:endParaRPr lang="es-ES" sz="1100" dirty="0"/>
        </a:p>
      </dgm:t>
    </dgm:pt>
    <dgm:pt modelId="{BA1DEB6D-6EE4-4B66-886F-FB8AEC6CC700}" type="parTrans" cxnId="{5FCEA6A1-4B39-4DF0-AE82-057F2DACF06D}">
      <dgm:prSet/>
      <dgm:spPr/>
      <dgm:t>
        <a:bodyPr/>
        <a:lstStyle/>
        <a:p>
          <a:endParaRPr lang="es-ES"/>
        </a:p>
      </dgm:t>
    </dgm:pt>
    <dgm:pt modelId="{FA350D0F-4CF0-4488-BE5E-AFBFB75F4149}" type="sibTrans" cxnId="{5FCEA6A1-4B39-4DF0-AE82-057F2DACF06D}">
      <dgm:prSet/>
      <dgm:spPr/>
      <dgm:t>
        <a:bodyPr/>
        <a:lstStyle/>
        <a:p>
          <a:endParaRPr lang="es-ES"/>
        </a:p>
      </dgm:t>
    </dgm:pt>
    <dgm:pt modelId="{940F2BA1-8D32-47C3-BE56-F4F1E79D8B0C}">
      <dgm:prSet phldrT="[Texto]"/>
      <dgm:spPr/>
      <dgm:t>
        <a:bodyPr/>
        <a:lstStyle/>
        <a:p>
          <a:r>
            <a:rPr lang="es-ES" b="1" dirty="0" smtClean="0"/>
            <a:t>Pliego General de Condiciones – </a:t>
          </a:r>
          <a:r>
            <a:rPr lang="es-ES" b="1" dirty="0" err="1" smtClean="0"/>
            <a:t>Dec</a:t>
          </a:r>
          <a:r>
            <a:rPr lang="es-ES" b="1" dirty="0" smtClean="0"/>
            <a:t>. 4758/77</a:t>
          </a:r>
          <a:endParaRPr lang="es-ES" b="1" dirty="0"/>
        </a:p>
      </dgm:t>
    </dgm:pt>
    <dgm:pt modelId="{B7B373F2-5982-4889-A648-B19A33165105}" type="parTrans" cxnId="{CB143A62-B081-46EF-BE37-FE6F243CCF8D}">
      <dgm:prSet/>
      <dgm:spPr/>
      <dgm:t>
        <a:bodyPr/>
        <a:lstStyle/>
        <a:p>
          <a:endParaRPr lang="es-ES"/>
        </a:p>
      </dgm:t>
    </dgm:pt>
    <dgm:pt modelId="{FCCE280C-82B2-4748-9CC7-8CCC3714C49E}" type="sibTrans" cxnId="{CB143A62-B081-46EF-BE37-FE6F243CCF8D}">
      <dgm:prSet/>
      <dgm:spPr/>
      <dgm:t>
        <a:bodyPr/>
        <a:lstStyle/>
        <a:p>
          <a:endParaRPr lang="es-ES"/>
        </a:p>
      </dgm:t>
    </dgm:pt>
    <dgm:pt modelId="{13C3CEAA-689F-4C5F-9C64-F9BC6EDA5E71}" type="pres">
      <dgm:prSet presAssocID="{7F807574-EEBF-4BF7-A4AC-8D28F3A33724}" presName="compositeShape" presStyleCnt="0">
        <dgm:presLayoutVars>
          <dgm:chMax val="9"/>
          <dgm:dir/>
          <dgm:resizeHandles val="exact"/>
        </dgm:presLayoutVars>
      </dgm:prSet>
      <dgm:spPr/>
      <dgm:t>
        <a:bodyPr/>
        <a:lstStyle/>
        <a:p>
          <a:endParaRPr lang="es-ES"/>
        </a:p>
      </dgm:t>
    </dgm:pt>
    <dgm:pt modelId="{34B6DD51-660D-44EE-9BA8-D22875F38606}" type="pres">
      <dgm:prSet presAssocID="{7F807574-EEBF-4BF7-A4AC-8D28F3A33724}" presName="triangle1" presStyleLbl="node1" presStyleIdx="0" presStyleCnt="4">
        <dgm:presLayoutVars>
          <dgm:bulletEnabled val="1"/>
        </dgm:presLayoutVars>
      </dgm:prSet>
      <dgm:spPr/>
      <dgm:t>
        <a:bodyPr/>
        <a:lstStyle/>
        <a:p>
          <a:endParaRPr lang="es-ES"/>
        </a:p>
      </dgm:t>
    </dgm:pt>
    <dgm:pt modelId="{49156AD1-32A2-4B79-9C31-D4D254ECE4EF}" type="pres">
      <dgm:prSet presAssocID="{7F807574-EEBF-4BF7-A4AC-8D28F3A33724}" presName="triangle2" presStyleLbl="node1" presStyleIdx="1" presStyleCnt="4" custScaleY="84337">
        <dgm:presLayoutVars>
          <dgm:bulletEnabled val="1"/>
        </dgm:presLayoutVars>
      </dgm:prSet>
      <dgm:spPr/>
      <dgm:t>
        <a:bodyPr/>
        <a:lstStyle/>
        <a:p>
          <a:endParaRPr lang="es-ES"/>
        </a:p>
      </dgm:t>
    </dgm:pt>
    <dgm:pt modelId="{E4284516-BFBA-4E7C-885B-0B43AE9E86BA}" type="pres">
      <dgm:prSet presAssocID="{7F807574-EEBF-4BF7-A4AC-8D28F3A33724}" presName="triangle3" presStyleLbl="node1" presStyleIdx="2" presStyleCnt="4" custScaleY="116867" custLinFactNeighborX="-549" custLinFactNeighborY="7156">
        <dgm:presLayoutVars>
          <dgm:bulletEnabled val="1"/>
        </dgm:presLayoutVars>
      </dgm:prSet>
      <dgm:spPr/>
      <dgm:t>
        <a:bodyPr/>
        <a:lstStyle/>
        <a:p>
          <a:endParaRPr lang="es-ES"/>
        </a:p>
      </dgm:t>
    </dgm:pt>
    <dgm:pt modelId="{EEFE37EE-0F93-4E20-B40F-681804316A1B}" type="pres">
      <dgm:prSet presAssocID="{7F807574-EEBF-4BF7-A4AC-8D28F3A33724}" presName="triangle4" presStyleLbl="node1" presStyleIdx="3" presStyleCnt="4" custScaleY="93976">
        <dgm:presLayoutVars>
          <dgm:bulletEnabled val="1"/>
        </dgm:presLayoutVars>
      </dgm:prSet>
      <dgm:spPr/>
      <dgm:t>
        <a:bodyPr/>
        <a:lstStyle/>
        <a:p>
          <a:endParaRPr lang="es-ES"/>
        </a:p>
      </dgm:t>
    </dgm:pt>
  </dgm:ptLst>
  <dgm:cxnLst>
    <dgm:cxn modelId="{C948D5B0-2464-4B96-B17C-5CB00555E163}" type="presOf" srcId="{940F2BA1-8D32-47C3-BE56-F4F1E79D8B0C}" destId="{EEFE37EE-0F93-4E20-B40F-681804316A1B}" srcOrd="0" destOrd="0" presId="urn:microsoft.com/office/officeart/2005/8/layout/pyramid4"/>
    <dgm:cxn modelId="{5FCEA6A1-4B39-4DF0-AE82-057F2DACF06D}" srcId="{7F807574-EEBF-4BF7-A4AC-8D28F3A33724}" destId="{43385B5D-1CF6-4BED-B49D-E5FBC1EE65A1}" srcOrd="2" destOrd="0" parTransId="{BA1DEB6D-6EE4-4B66-886F-FB8AEC6CC700}" sibTransId="{FA350D0F-4CF0-4488-BE5E-AFBFB75F4149}"/>
    <dgm:cxn modelId="{E52D8681-041A-4C7B-96BF-4E670AF3C73D}" type="presOf" srcId="{D9C3AD1D-2536-47D2-AE1A-5469A3190274}" destId="{49156AD1-32A2-4B79-9C31-D4D254ECE4EF}" srcOrd="0" destOrd="0" presId="urn:microsoft.com/office/officeart/2005/8/layout/pyramid4"/>
    <dgm:cxn modelId="{92AC6B8D-6B7E-4E88-838D-D18B5B1CB2B2}" type="presOf" srcId="{43385B5D-1CF6-4BED-B49D-E5FBC1EE65A1}" destId="{E4284516-BFBA-4E7C-885B-0B43AE9E86BA}" srcOrd="0" destOrd="0" presId="urn:microsoft.com/office/officeart/2005/8/layout/pyramid4"/>
    <dgm:cxn modelId="{9C486334-C154-48C2-874F-DC52AFC58CDF}" type="presOf" srcId="{7F807574-EEBF-4BF7-A4AC-8D28F3A33724}" destId="{13C3CEAA-689F-4C5F-9C64-F9BC6EDA5E71}" srcOrd="0" destOrd="0" presId="urn:microsoft.com/office/officeart/2005/8/layout/pyramid4"/>
    <dgm:cxn modelId="{41E8064E-0620-4481-AAF9-4941B245CE2A}" type="presOf" srcId="{19915309-3A0D-421A-BE9D-61302FECAA80}" destId="{34B6DD51-660D-44EE-9BA8-D22875F38606}" srcOrd="0" destOrd="0" presId="urn:microsoft.com/office/officeart/2005/8/layout/pyramid4"/>
    <dgm:cxn modelId="{2B53CEAC-6B0A-4775-9F85-1C1CE4CE4609}" srcId="{7F807574-EEBF-4BF7-A4AC-8D28F3A33724}" destId="{19915309-3A0D-421A-BE9D-61302FECAA80}" srcOrd="0" destOrd="0" parTransId="{C029FF8D-553C-48DF-BAC4-139FEB933466}" sibTransId="{5326AC3F-7B5F-426A-A6C9-08178621295A}"/>
    <dgm:cxn modelId="{CB143A62-B081-46EF-BE37-FE6F243CCF8D}" srcId="{7F807574-EEBF-4BF7-A4AC-8D28F3A33724}" destId="{940F2BA1-8D32-47C3-BE56-F4F1E79D8B0C}" srcOrd="3" destOrd="0" parTransId="{B7B373F2-5982-4889-A648-B19A33165105}" sibTransId="{FCCE280C-82B2-4748-9CC7-8CCC3714C49E}"/>
    <dgm:cxn modelId="{FFEA3714-C1C5-4EE2-AD8D-5F35CA5C83A4}" srcId="{7F807574-EEBF-4BF7-A4AC-8D28F3A33724}" destId="{D9C3AD1D-2536-47D2-AE1A-5469A3190274}" srcOrd="1" destOrd="0" parTransId="{C516532D-B272-4312-BD0D-FB8115C1BD45}" sibTransId="{4257FD08-190D-417E-AB19-FF1F59A6ECB2}"/>
    <dgm:cxn modelId="{F3603661-8FAB-4078-84EB-AF6F883CDBBB}" type="presParOf" srcId="{13C3CEAA-689F-4C5F-9C64-F9BC6EDA5E71}" destId="{34B6DD51-660D-44EE-9BA8-D22875F38606}" srcOrd="0" destOrd="0" presId="urn:microsoft.com/office/officeart/2005/8/layout/pyramid4"/>
    <dgm:cxn modelId="{5DEFCFD6-DA8F-4026-ACE3-6B6ADFE07D24}" type="presParOf" srcId="{13C3CEAA-689F-4C5F-9C64-F9BC6EDA5E71}" destId="{49156AD1-32A2-4B79-9C31-D4D254ECE4EF}" srcOrd="1" destOrd="0" presId="urn:microsoft.com/office/officeart/2005/8/layout/pyramid4"/>
    <dgm:cxn modelId="{163490B4-180A-4606-9675-33E47B7C7384}" type="presParOf" srcId="{13C3CEAA-689F-4C5F-9C64-F9BC6EDA5E71}" destId="{E4284516-BFBA-4E7C-885B-0B43AE9E86BA}" srcOrd="2" destOrd="0" presId="urn:microsoft.com/office/officeart/2005/8/layout/pyramid4"/>
    <dgm:cxn modelId="{F5B3A607-9FE2-4664-95A1-7A042FFC29A9}" type="presParOf" srcId="{13C3CEAA-689F-4C5F-9C64-F9BC6EDA5E71}" destId="{EEFE37EE-0F93-4E20-B40F-681804316A1B}" srcOrd="3" destOrd="0" presId="urn:microsoft.com/office/officeart/2005/8/layout/pyramid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67BDAF8-3FA8-426B-A75F-F70F545A8B14}" type="doc">
      <dgm:prSet loTypeId="urn:microsoft.com/office/officeart/2005/8/layout/vList4#2" loCatId="list" qsTypeId="urn:microsoft.com/office/officeart/2005/8/quickstyle/simple1" qsCatId="simple" csTypeId="urn:microsoft.com/office/officeart/2005/8/colors/accent1_2" csCatId="accent1" phldr="1"/>
      <dgm:spPr/>
      <dgm:t>
        <a:bodyPr/>
        <a:lstStyle/>
        <a:p>
          <a:endParaRPr lang="es-ES"/>
        </a:p>
      </dgm:t>
    </dgm:pt>
    <dgm:pt modelId="{6E604BFD-0382-4D00-A1EB-5F74CE86CB25}">
      <dgm:prSet phldrT="[Texto]" custT="1"/>
      <dgm:spPr/>
      <dgm:t>
        <a:bodyPr/>
        <a:lstStyle/>
        <a:p>
          <a:r>
            <a:rPr lang="es-ES" sz="1400" dirty="0" smtClean="0"/>
            <a:t>PAUTAS:</a:t>
          </a:r>
          <a:endParaRPr lang="es-ES" sz="1400" dirty="0"/>
        </a:p>
      </dgm:t>
    </dgm:pt>
    <dgm:pt modelId="{2467D74C-5D98-420C-8601-6BE152F8F4DE}" type="parTrans" cxnId="{AA3E8AA0-C49C-40D8-AA98-E180631A4500}">
      <dgm:prSet/>
      <dgm:spPr/>
      <dgm:t>
        <a:bodyPr/>
        <a:lstStyle/>
        <a:p>
          <a:endParaRPr lang="es-ES"/>
        </a:p>
      </dgm:t>
    </dgm:pt>
    <dgm:pt modelId="{18D3785B-354E-4C2D-8894-5FC02AF187EA}" type="sibTrans" cxnId="{AA3E8AA0-C49C-40D8-AA98-E180631A4500}">
      <dgm:prSet/>
      <dgm:spPr/>
      <dgm:t>
        <a:bodyPr/>
        <a:lstStyle/>
        <a:p>
          <a:endParaRPr lang="es-ES"/>
        </a:p>
      </dgm:t>
    </dgm:pt>
    <dgm:pt modelId="{BF9C964C-774F-463D-A3A7-3F2D2465E8B5}">
      <dgm:prSet phldrT="[Texto]" custT="1"/>
      <dgm:spPr/>
      <dgm:t>
        <a:bodyPr/>
        <a:lstStyle/>
        <a:p>
          <a:r>
            <a:rPr lang="es-ES" sz="1400" dirty="0" smtClean="0"/>
            <a:t>Oferta presentada con presupuesto desagregado por ítem, indicando </a:t>
          </a:r>
          <a:r>
            <a:rPr lang="es-ES" sz="1400" dirty="0" err="1" smtClean="0"/>
            <a:t>volúmen</a:t>
          </a:r>
          <a:r>
            <a:rPr lang="es-ES" sz="1400" dirty="0" smtClean="0"/>
            <a:t> o cantidades y precios unitarios y su incidencia en el precio total.</a:t>
          </a:r>
          <a:endParaRPr lang="es-ES" sz="1400" dirty="0"/>
        </a:p>
      </dgm:t>
    </dgm:pt>
    <dgm:pt modelId="{3D4DA3FD-B449-48A0-9BE4-4A44A0C59A8B}" type="parTrans" cxnId="{A866723B-4646-4CE9-BBDF-016848F23B7C}">
      <dgm:prSet/>
      <dgm:spPr/>
      <dgm:t>
        <a:bodyPr/>
        <a:lstStyle/>
        <a:p>
          <a:endParaRPr lang="es-ES"/>
        </a:p>
      </dgm:t>
    </dgm:pt>
    <dgm:pt modelId="{3965D77C-3B17-4133-A1DE-9DF5E82355F9}" type="sibTrans" cxnId="{A866723B-4646-4CE9-BBDF-016848F23B7C}">
      <dgm:prSet/>
      <dgm:spPr/>
      <dgm:t>
        <a:bodyPr/>
        <a:lstStyle/>
        <a:p>
          <a:endParaRPr lang="es-ES"/>
        </a:p>
      </dgm:t>
    </dgm:pt>
    <dgm:pt modelId="{67AD0BFF-68F3-49E5-BB7F-B7057881F499}">
      <dgm:prSet phldrT="[Texto]" custT="1"/>
      <dgm:spPr/>
      <dgm:t>
        <a:bodyPr/>
        <a:lstStyle/>
        <a:p>
          <a:r>
            <a:rPr lang="es-ES" sz="1600" dirty="0" smtClean="0"/>
            <a:t>FACTORES PRINCIPALES (art. 10):</a:t>
          </a:r>
        </a:p>
        <a:p>
          <a:r>
            <a:rPr lang="es-ES" sz="1600" dirty="0" smtClean="0"/>
            <a:t>. Costo de los materiales y los demás bienes </a:t>
          </a:r>
          <a:endParaRPr lang="es-ES" sz="1600" dirty="0"/>
        </a:p>
      </dgm:t>
    </dgm:pt>
    <dgm:pt modelId="{7823ABC3-9842-48AC-B6A5-14CA7CAFE37A}" type="parTrans" cxnId="{5FBD605B-7BEB-4FB2-9868-2039D253CB49}">
      <dgm:prSet/>
      <dgm:spPr/>
      <dgm:t>
        <a:bodyPr/>
        <a:lstStyle/>
        <a:p>
          <a:endParaRPr lang="es-ES"/>
        </a:p>
      </dgm:t>
    </dgm:pt>
    <dgm:pt modelId="{5995145C-697D-4905-AEC3-E59E38343C9E}" type="sibTrans" cxnId="{5FBD605B-7BEB-4FB2-9868-2039D253CB49}">
      <dgm:prSet/>
      <dgm:spPr/>
      <dgm:t>
        <a:bodyPr/>
        <a:lstStyle/>
        <a:p>
          <a:endParaRPr lang="es-ES"/>
        </a:p>
      </dgm:t>
    </dgm:pt>
    <dgm:pt modelId="{C008EAF6-0DED-4F62-B81D-F24C4F1F2117}">
      <dgm:prSet phldrT="[Texto]"/>
      <dgm:spPr/>
      <dgm:t>
        <a:bodyPr/>
        <a:lstStyle/>
        <a:p>
          <a:r>
            <a:rPr lang="es-ES" dirty="0" smtClean="0"/>
            <a:t>PRECIOS:</a:t>
          </a:r>
          <a:endParaRPr lang="es-ES" dirty="0"/>
        </a:p>
      </dgm:t>
    </dgm:pt>
    <dgm:pt modelId="{6C6352DC-3AD2-4EF8-A79C-8870035D059F}" type="parTrans" cxnId="{8044087B-5266-4B9F-B54E-DC7294FF504A}">
      <dgm:prSet/>
      <dgm:spPr/>
      <dgm:t>
        <a:bodyPr/>
        <a:lstStyle/>
        <a:p>
          <a:endParaRPr lang="es-ES"/>
        </a:p>
      </dgm:t>
    </dgm:pt>
    <dgm:pt modelId="{72A574E9-426E-4106-AB22-C3FE0007CED5}" type="sibTrans" cxnId="{8044087B-5266-4B9F-B54E-DC7294FF504A}">
      <dgm:prSet/>
      <dgm:spPr/>
      <dgm:t>
        <a:bodyPr/>
        <a:lstStyle/>
        <a:p>
          <a:endParaRPr lang="es-ES"/>
        </a:p>
      </dgm:t>
    </dgm:pt>
    <dgm:pt modelId="{83AEA636-0405-4ED2-B2A3-761CBAD47865}">
      <dgm:prSet phldrT="[Texto]"/>
      <dgm:spPr/>
      <dgm:t>
        <a:bodyPr/>
        <a:lstStyle/>
        <a:p>
          <a:r>
            <a:rPr lang="es-ES" dirty="0" smtClean="0"/>
            <a:t>Precios de referencia: Dirección General de Estadísticas y Censos de la Provincia (art. 11)</a:t>
          </a:r>
          <a:endParaRPr lang="es-ES" dirty="0"/>
        </a:p>
      </dgm:t>
    </dgm:pt>
    <dgm:pt modelId="{CC853711-BEC1-440F-A5B7-3DB0A6A766B0}" type="parTrans" cxnId="{54DE5058-DEE6-4945-92B7-A7FB176A150D}">
      <dgm:prSet/>
      <dgm:spPr/>
      <dgm:t>
        <a:bodyPr/>
        <a:lstStyle/>
        <a:p>
          <a:endParaRPr lang="es-ES"/>
        </a:p>
      </dgm:t>
    </dgm:pt>
    <dgm:pt modelId="{5264D0C6-DCDC-45D5-99D1-43705E42B89B}" type="sibTrans" cxnId="{54DE5058-DEE6-4945-92B7-A7FB176A150D}">
      <dgm:prSet/>
      <dgm:spPr/>
      <dgm:t>
        <a:bodyPr/>
        <a:lstStyle/>
        <a:p>
          <a:endParaRPr lang="es-ES"/>
        </a:p>
      </dgm:t>
    </dgm:pt>
    <dgm:pt modelId="{AFECB7C6-520E-4387-8030-2E989966389D}">
      <dgm:prSet phldrT="[Texto]" phldr="1"/>
      <dgm:spPr/>
      <dgm:t>
        <a:bodyPr/>
        <a:lstStyle/>
        <a:p>
          <a:endParaRPr lang="es-ES" dirty="0"/>
        </a:p>
      </dgm:t>
    </dgm:pt>
    <dgm:pt modelId="{DF3031A2-1851-4F84-8073-6169164E8DC4}" type="parTrans" cxnId="{3EEC02F6-FC4F-44B1-BEF1-BE2A3E859496}">
      <dgm:prSet/>
      <dgm:spPr/>
      <dgm:t>
        <a:bodyPr/>
        <a:lstStyle/>
        <a:p>
          <a:endParaRPr lang="es-ES"/>
        </a:p>
      </dgm:t>
    </dgm:pt>
    <dgm:pt modelId="{4555CB04-5AFE-486C-A9D7-3C04D620A202}" type="sibTrans" cxnId="{3EEC02F6-FC4F-44B1-BEF1-BE2A3E859496}">
      <dgm:prSet/>
      <dgm:spPr/>
      <dgm:t>
        <a:bodyPr/>
        <a:lstStyle/>
        <a:p>
          <a:endParaRPr lang="es-ES"/>
        </a:p>
      </dgm:t>
    </dgm:pt>
    <dgm:pt modelId="{9904A9FA-B49F-4946-8AB4-45B562896128}">
      <dgm:prSet phldrT="[Texto]" custT="1"/>
      <dgm:spPr/>
      <dgm:t>
        <a:bodyPr/>
        <a:lstStyle/>
        <a:p>
          <a:r>
            <a:rPr lang="es-ES" sz="1400" dirty="0" smtClean="0"/>
            <a:t>Se </a:t>
          </a:r>
          <a:r>
            <a:rPr lang="es-ES" sz="1400" dirty="0" err="1" smtClean="0"/>
            <a:t>redeterminan</a:t>
          </a:r>
          <a:r>
            <a:rPr lang="es-ES" sz="1400" dirty="0" smtClean="0"/>
            <a:t> los precios de cada uno de los ítems (art. 12).</a:t>
          </a:r>
          <a:endParaRPr lang="es-ES" sz="1400" dirty="0"/>
        </a:p>
      </dgm:t>
    </dgm:pt>
    <dgm:pt modelId="{AD9687C2-8FE7-4416-BB16-A4AB9B046EA1}" type="parTrans" cxnId="{9F9DEA0C-BD45-43FA-BEBD-2B3DFCC56954}">
      <dgm:prSet/>
      <dgm:spPr/>
      <dgm:t>
        <a:bodyPr/>
        <a:lstStyle/>
        <a:p>
          <a:endParaRPr lang="es-ES"/>
        </a:p>
      </dgm:t>
    </dgm:pt>
    <dgm:pt modelId="{A7DF2996-06E0-4E75-A807-A0C2E96422E4}" type="sibTrans" cxnId="{9F9DEA0C-BD45-43FA-BEBD-2B3DFCC56954}">
      <dgm:prSet/>
      <dgm:spPr/>
      <dgm:t>
        <a:bodyPr/>
        <a:lstStyle/>
        <a:p>
          <a:endParaRPr lang="es-ES"/>
        </a:p>
      </dgm:t>
    </dgm:pt>
    <dgm:pt modelId="{79AD7B37-7B3C-415F-9792-6B45E73C98FA}">
      <dgm:prSet phldrT="[Texto]" custT="1"/>
      <dgm:spPr/>
      <dgm:t>
        <a:bodyPr/>
        <a:lstStyle/>
        <a:p>
          <a:r>
            <a:rPr lang="es-ES" sz="1400" dirty="0" smtClean="0"/>
            <a:t>Estructura de costo general de la obra: participación de cada factor en cada </a:t>
          </a:r>
          <a:r>
            <a:rPr lang="es-ES" sz="1400" dirty="0" err="1" smtClean="0"/>
            <a:t>item</a:t>
          </a:r>
          <a:r>
            <a:rPr lang="es-ES" sz="1400" dirty="0" smtClean="0"/>
            <a:t> y participación de cada ítem en el total de la obra.</a:t>
          </a:r>
          <a:endParaRPr lang="es-ES" sz="1400" dirty="0"/>
        </a:p>
      </dgm:t>
    </dgm:pt>
    <dgm:pt modelId="{253585B1-C864-4EF8-81FC-7866DA44C7C3}" type="parTrans" cxnId="{85D5A286-824B-4BF6-AE24-5332E0424AF9}">
      <dgm:prSet/>
      <dgm:spPr/>
      <dgm:t>
        <a:bodyPr/>
        <a:lstStyle/>
        <a:p>
          <a:endParaRPr lang="es-ES"/>
        </a:p>
      </dgm:t>
    </dgm:pt>
    <dgm:pt modelId="{A8F9B13B-F458-48FC-B8C0-0AED8CC87A81}" type="sibTrans" cxnId="{85D5A286-824B-4BF6-AE24-5332E0424AF9}">
      <dgm:prSet/>
      <dgm:spPr/>
      <dgm:t>
        <a:bodyPr/>
        <a:lstStyle/>
        <a:p>
          <a:endParaRPr lang="es-ES"/>
        </a:p>
      </dgm:t>
    </dgm:pt>
    <dgm:pt modelId="{03DA54B9-E531-414B-A4FF-2C7F3535B0CA}">
      <dgm:prSet phldrT="[Texto]" custT="1"/>
      <dgm:spPr/>
      <dgm:t>
        <a:bodyPr/>
        <a:lstStyle/>
        <a:p>
          <a:r>
            <a:rPr lang="es-ES" sz="1400" dirty="0" smtClean="0"/>
            <a:t>Forma de la solicitud: por escrito acompañando antecedentes documentales e información de precios o índices suficientes y toda otra documentación.</a:t>
          </a:r>
          <a:endParaRPr lang="es-ES" sz="1400" dirty="0"/>
        </a:p>
      </dgm:t>
    </dgm:pt>
    <dgm:pt modelId="{37546676-4E02-4985-A1B1-BD8D6726E767}" type="parTrans" cxnId="{6E9E8FEF-A65D-46E5-836C-25414A2221EC}">
      <dgm:prSet/>
      <dgm:spPr/>
      <dgm:t>
        <a:bodyPr/>
        <a:lstStyle/>
        <a:p>
          <a:endParaRPr lang="es-ES"/>
        </a:p>
      </dgm:t>
    </dgm:pt>
    <dgm:pt modelId="{72C38FFE-0448-4679-AB4F-19CCC7E2A6E2}" type="sibTrans" cxnId="{6E9E8FEF-A65D-46E5-836C-25414A2221EC}">
      <dgm:prSet/>
      <dgm:spPr/>
      <dgm:t>
        <a:bodyPr/>
        <a:lstStyle/>
        <a:p>
          <a:endParaRPr lang="es-ES"/>
        </a:p>
      </dgm:t>
    </dgm:pt>
    <dgm:pt modelId="{73E3F62E-0CA8-40DF-AD67-4E9164BB30DD}">
      <dgm:prSet phldrT="[Texto]" custT="1"/>
      <dgm:spPr/>
      <dgm:t>
        <a:bodyPr/>
        <a:lstStyle/>
        <a:p>
          <a:r>
            <a:rPr lang="es-ES" sz="1400" dirty="0" smtClean="0"/>
            <a:t>Nuevos precios: parte del contrato faltante de ejecutar.</a:t>
          </a:r>
          <a:endParaRPr lang="es-ES" sz="1400" dirty="0"/>
        </a:p>
      </dgm:t>
    </dgm:pt>
    <dgm:pt modelId="{DFA3E31E-B254-4A6E-A8AA-C27BB921C044}" type="parTrans" cxnId="{560EDFCD-06C9-43BD-9582-266F2BAE0737}">
      <dgm:prSet/>
      <dgm:spPr/>
      <dgm:t>
        <a:bodyPr/>
        <a:lstStyle/>
        <a:p>
          <a:endParaRPr lang="es-ES"/>
        </a:p>
      </dgm:t>
    </dgm:pt>
    <dgm:pt modelId="{E5092006-BBBC-4F67-A1D3-20302C272959}" type="sibTrans" cxnId="{560EDFCD-06C9-43BD-9582-266F2BAE0737}">
      <dgm:prSet/>
      <dgm:spPr/>
      <dgm:t>
        <a:bodyPr/>
        <a:lstStyle/>
        <a:p>
          <a:endParaRPr lang="es-ES"/>
        </a:p>
      </dgm:t>
    </dgm:pt>
    <dgm:pt modelId="{8371A4C9-D39F-4AF3-9C35-72B1FA5E1B6A}">
      <dgm:prSet phldrT="[Texto]" custT="1"/>
      <dgm:spPr/>
      <dgm:t>
        <a:bodyPr/>
        <a:lstStyle/>
        <a:p>
          <a:r>
            <a:rPr lang="es-ES" sz="1600" dirty="0" smtClean="0"/>
            <a:t>Costo de la mano de obra</a:t>
          </a:r>
          <a:endParaRPr lang="es-ES" sz="1600" dirty="0"/>
        </a:p>
      </dgm:t>
    </dgm:pt>
    <dgm:pt modelId="{60BADEE1-92CD-4882-9F7D-0056C9E4A8D0}" type="parTrans" cxnId="{1C57D069-70E9-41B8-AE64-28CA0F60D402}">
      <dgm:prSet/>
      <dgm:spPr/>
      <dgm:t>
        <a:bodyPr/>
        <a:lstStyle/>
        <a:p>
          <a:endParaRPr lang="es-ES"/>
        </a:p>
      </dgm:t>
    </dgm:pt>
    <dgm:pt modelId="{2F013825-140F-465C-9665-2E6C0FF32F47}" type="sibTrans" cxnId="{1C57D069-70E9-41B8-AE64-28CA0F60D402}">
      <dgm:prSet/>
      <dgm:spPr/>
      <dgm:t>
        <a:bodyPr/>
        <a:lstStyle/>
        <a:p>
          <a:endParaRPr lang="es-ES"/>
        </a:p>
      </dgm:t>
    </dgm:pt>
    <dgm:pt modelId="{06A01950-0E9A-43E2-BFA9-71D3E11858DA}">
      <dgm:prSet phldrT="[Texto]" custT="1"/>
      <dgm:spPr/>
      <dgm:t>
        <a:bodyPr/>
        <a:lstStyle/>
        <a:p>
          <a:r>
            <a:rPr lang="es-ES" sz="1600" dirty="0" smtClean="0"/>
            <a:t>La amortización de equipos y sus reparaciones y repuestos</a:t>
          </a:r>
          <a:endParaRPr lang="es-ES" sz="1600" dirty="0"/>
        </a:p>
      </dgm:t>
    </dgm:pt>
    <dgm:pt modelId="{58EF52B1-DA2E-4370-9A27-78E13AC1E0B2}" type="parTrans" cxnId="{553ADDE4-BD97-4030-AF6E-E231EA62051D}">
      <dgm:prSet/>
      <dgm:spPr/>
      <dgm:t>
        <a:bodyPr/>
        <a:lstStyle/>
        <a:p>
          <a:endParaRPr lang="es-ES"/>
        </a:p>
      </dgm:t>
    </dgm:pt>
    <dgm:pt modelId="{22B2405C-54A5-479E-B5A3-0718C44BBAB7}" type="sibTrans" cxnId="{553ADDE4-BD97-4030-AF6E-E231EA62051D}">
      <dgm:prSet/>
      <dgm:spPr/>
      <dgm:t>
        <a:bodyPr/>
        <a:lstStyle/>
        <a:p>
          <a:endParaRPr lang="es-ES"/>
        </a:p>
      </dgm:t>
    </dgm:pt>
    <dgm:pt modelId="{FFD4B0D8-0577-495E-BFB8-91B2E239776B}">
      <dgm:prSet phldrT="[Texto]" custT="1"/>
      <dgm:spPr/>
      <dgm:t>
        <a:bodyPr/>
        <a:lstStyle/>
        <a:p>
          <a:r>
            <a:rPr lang="es-ES" sz="1600" dirty="0" smtClean="0"/>
            <a:t>Todo otro elemento que resulte significativo a juicio de la Dirección General de Compras y Contrataciones del Ministerio de Finanzas (art. 10 in fine)</a:t>
          </a:r>
          <a:endParaRPr lang="es-ES" sz="1600" dirty="0"/>
        </a:p>
      </dgm:t>
    </dgm:pt>
    <dgm:pt modelId="{5F3CAAE6-41CB-43FA-ACA1-2444E31F500E}" type="parTrans" cxnId="{57C178BE-F765-4F8E-A4AD-62CECC61FA28}">
      <dgm:prSet/>
      <dgm:spPr/>
      <dgm:t>
        <a:bodyPr/>
        <a:lstStyle/>
        <a:p>
          <a:endParaRPr lang="es-ES"/>
        </a:p>
      </dgm:t>
    </dgm:pt>
    <dgm:pt modelId="{07FAA559-6C12-4822-887F-DF98EC9FDBCC}" type="sibTrans" cxnId="{57C178BE-F765-4F8E-A4AD-62CECC61FA28}">
      <dgm:prSet/>
      <dgm:spPr/>
      <dgm:t>
        <a:bodyPr/>
        <a:lstStyle/>
        <a:p>
          <a:endParaRPr lang="es-ES"/>
        </a:p>
      </dgm:t>
    </dgm:pt>
    <dgm:pt modelId="{3C3DAB17-DF60-441B-AC1F-DD7B294F7EE2}">
      <dgm:prSet phldrT="[Texto]"/>
      <dgm:spPr/>
      <dgm:t>
        <a:bodyPr/>
        <a:lstStyle/>
        <a:p>
          <a:r>
            <a:rPr lang="es-ES" dirty="0" smtClean="0"/>
            <a:t>Los nuevos precios se aplicarán a la parte del contrato faltante de ejecutar al </a:t>
          </a:r>
          <a:r>
            <a:rPr lang="es-ES" b="1" u="sng" dirty="0" smtClean="0"/>
            <a:t>inicio del mes </a:t>
          </a:r>
          <a:r>
            <a:rPr lang="es-ES" dirty="0" smtClean="0"/>
            <a:t>en que se realizó la presentación de la solicitud.</a:t>
          </a:r>
          <a:endParaRPr lang="es-ES" dirty="0"/>
        </a:p>
      </dgm:t>
    </dgm:pt>
    <dgm:pt modelId="{CE17F0A6-0ADC-4ACE-A286-81D8EDD1E024}" type="parTrans" cxnId="{8B33565E-0C33-46E7-B793-8BCB4CD06D75}">
      <dgm:prSet/>
      <dgm:spPr/>
      <dgm:t>
        <a:bodyPr/>
        <a:lstStyle/>
        <a:p>
          <a:endParaRPr lang="es-ES"/>
        </a:p>
      </dgm:t>
    </dgm:pt>
    <dgm:pt modelId="{D515AEF6-3458-4575-84A2-2C43C8DCAB41}" type="sibTrans" cxnId="{8B33565E-0C33-46E7-B793-8BCB4CD06D75}">
      <dgm:prSet/>
      <dgm:spPr/>
      <dgm:t>
        <a:bodyPr/>
        <a:lstStyle/>
        <a:p>
          <a:endParaRPr lang="es-ES"/>
        </a:p>
      </dgm:t>
    </dgm:pt>
    <dgm:pt modelId="{87D9300D-0CE4-4875-9FB8-1EB88024134A}">
      <dgm:prSet phldrT="[Texto]"/>
      <dgm:spPr/>
      <dgm:t>
        <a:bodyPr/>
        <a:lstStyle/>
        <a:p>
          <a:r>
            <a:rPr lang="es-ES" dirty="0" smtClean="0"/>
            <a:t>La solicitud debe ser interpuesta por el </a:t>
          </a:r>
          <a:r>
            <a:rPr lang="es-ES" u="sng" dirty="0" smtClean="0"/>
            <a:t>contratista</a:t>
          </a:r>
          <a:r>
            <a:rPr lang="es-ES" dirty="0" smtClean="0"/>
            <a:t>, demora perjuicio al erario, </a:t>
          </a:r>
          <a:r>
            <a:rPr lang="es-ES" u="sng" dirty="0" smtClean="0"/>
            <a:t>de oficio </a:t>
          </a:r>
          <a:r>
            <a:rPr lang="es-ES" dirty="0" smtClean="0"/>
            <a:t>(art. 16 </a:t>
          </a:r>
          <a:r>
            <a:rPr lang="es-ES" dirty="0" err="1" smtClean="0"/>
            <a:t>Dec</a:t>
          </a:r>
          <a:r>
            <a:rPr lang="es-ES" dirty="0" smtClean="0"/>
            <a:t>. 11082)</a:t>
          </a:r>
          <a:endParaRPr lang="es-ES" dirty="0"/>
        </a:p>
      </dgm:t>
    </dgm:pt>
    <dgm:pt modelId="{29BED4D6-34F1-44CE-901D-77A315B4A3E9}" type="parTrans" cxnId="{44D005D7-7006-4B74-9E21-3F2814071FA2}">
      <dgm:prSet/>
      <dgm:spPr/>
      <dgm:t>
        <a:bodyPr/>
        <a:lstStyle/>
        <a:p>
          <a:endParaRPr lang="es-ES"/>
        </a:p>
      </dgm:t>
    </dgm:pt>
    <dgm:pt modelId="{015CA6BA-0863-4055-8A6C-FD3B5112CA57}" type="sibTrans" cxnId="{44D005D7-7006-4B74-9E21-3F2814071FA2}">
      <dgm:prSet/>
      <dgm:spPr/>
      <dgm:t>
        <a:bodyPr/>
        <a:lstStyle/>
        <a:p>
          <a:endParaRPr lang="es-ES"/>
        </a:p>
      </dgm:t>
    </dgm:pt>
    <dgm:pt modelId="{03FB1095-3957-4DD4-AD69-C8B3052F8624}">
      <dgm:prSet phldrT="[Texto]"/>
      <dgm:spPr/>
      <dgm:t>
        <a:bodyPr/>
        <a:lstStyle/>
        <a:p>
          <a:r>
            <a:rPr lang="es-ES" dirty="0" smtClean="0"/>
            <a:t>Los aumentos de las alícuotas impositivas, </a:t>
          </a:r>
          <a:r>
            <a:rPr lang="es-ES" dirty="0" err="1" smtClean="0"/>
            <a:t>adeuaneras</a:t>
          </a:r>
          <a:r>
            <a:rPr lang="es-ES" dirty="0" smtClean="0"/>
            <a:t> o de cargas sociales, trasladables al consumidor final, serán reconocidos en el precio a pagar al contratista a partir del momento en que entren en vigencias las normas que los dispongan, en su probada incidencia. (las reducciones serán deducidas) </a:t>
          </a:r>
          <a:endParaRPr lang="es-ES" dirty="0"/>
        </a:p>
      </dgm:t>
    </dgm:pt>
    <dgm:pt modelId="{A1B5D429-B32A-4404-BB77-847D6B6FC25D}" type="parTrans" cxnId="{C4A121D3-4412-475D-8300-1AC514046F01}">
      <dgm:prSet/>
      <dgm:spPr/>
      <dgm:t>
        <a:bodyPr/>
        <a:lstStyle/>
        <a:p>
          <a:endParaRPr lang="es-ES"/>
        </a:p>
      </dgm:t>
    </dgm:pt>
    <dgm:pt modelId="{4A33AF8F-F598-413B-9037-8F85EBC08D66}" type="sibTrans" cxnId="{C4A121D3-4412-475D-8300-1AC514046F01}">
      <dgm:prSet/>
      <dgm:spPr/>
      <dgm:t>
        <a:bodyPr/>
        <a:lstStyle/>
        <a:p>
          <a:endParaRPr lang="es-ES"/>
        </a:p>
      </dgm:t>
    </dgm:pt>
    <dgm:pt modelId="{91558C59-B451-4920-92FF-6787886B4270}">
      <dgm:prSet phldrT="[Texto]" custT="1"/>
      <dgm:spPr/>
      <dgm:t>
        <a:bodyPr/>
        <a:lstStyle/>
        <a:p>
          <a:r>
            <a:rPr lang="es-ES" sz="1400" dirty="0" smtClean="0"/>
            <a:t> Variación de referencia (5%): promedio ponderado de las </a:t>
          </a:r>
          <a:r>
            <a:rPr lang="es-ES" sz="1400" u="sng" dirty="0" smtClean="0"/>
            <a:t>variaciones de precios de los factores </a:t>
          </a:r>
          <a:r>
            <a:rPr lang="es-ES" sz="1400" dirty="0" smtClean="0"/>
            <a:t>al mes anterior de la última oferta aceptada o desde el mes anterior a la última adecuación  provisoria aprobada (art. 6).</a:t>
          </a:r>
          <a:endParaRPr lang="es-ES" sz="1400" dirty="0"/>
        </a:p>
      </dgm:t>
    </dgm:pt>
    <dgm:pt modelId="{2B50B3C8-CA92-49B6-BAAE-335361CCFBBF}" type="parTrans" cxnId="{2F8462F4-0301-4C00-9209-B6B9FAF8F74D}">
      <dgm:prSet/>
      <dgm:spPr/>
      <dgm:t>
        <a:bodyPr/>
        <a:lstStyle/>
        <a:p>
          <a:endParaRPr lang="es-ES"/>
        </a:p>
      </dgm:t>
    </dgm:pt>
    <dgm:pt modelId="{6A8CB4CC-BAAF-433F-AE9C-8DEFE77B5519}" type="sibTrans" cxnId="{2F8462F4-0301-4C00-9209-B6B9FAF8F74D}">
      <dgm:prSet/>
      <dgm:spPr/>
      <dgm:t>
        <a:bodyPr/>
        <a:lstStyle/>
        <a:p>
          <a:endParaRPr lang="es-ES"/>
        </a:p>
      </dgm:t>
    </dgm:pt>
    <dgm:pt modelId="{CCBE81DF-D71B-4B4C-A1F3-6F32049DF365}" type="pres">
      <dgm:prSet presAssocID="{267BDAF8-3FA8-426B-A75F-F70F545A8B14}" presName="linear" presStyleCnt="0">
        <dgm:presLayoutVars>
          <dgm:dir/>
          <dgm:resizeHandles val="exact"/>
        </dgm:presLayoutVars>
      </dgm:prSet>
      <dgm:spPr/>
      <dgm:t>
        <a:bodyPr/>
        <a:lstStyle/>
        <a:p>
          <a:endParaRPr lang="es-ES"/>
        </a:p>
      </dgm:t>
    </dgm:pt>
    <dgm:pt modelId="{1478997E-F498-4C5D-BE11-FA521B3F235C}" type="pres">
      <dgm:prSet presAssocID="{6E604BFD-0382-4D00-A1EB-5F74CE86CB25}" presName="comp" presStyleCnt="0"/>
      <dgm:spPr/>
    </dgm:pt>
    <dgm:pt modelId="{55132F89-DB9B-45D0-B560-BFBCCEBE77CF}" type="pres">
      <dgm:prSet presAssocID="{6E604BFD-0382-4D00-A1EB-5F74CE86CB25}" presName="box" presStyleLbl="node1" presStyleIdx="0" presStyleCnt="3" custScaleY="133837" custLinFactNeighborX="444" custLinFactNeighborY="9045"/>
      <dgm:spPr/>
      <dgm:t>
        <a:bodyPr/>
        <a:lstStyle/>
        <a:p>
          <a:endParaRPr lang="es-ES"/>
        </a:p>
      </dgm:t>
    </dgm:pt>
    <dgm:pt modelId="{8145AF4A-683E-42B9-A6A1-2E95DC5E8B61}" type="pres">
      <dgm:prSet presAssocID="{6E604BFD-0382-4D00-A1EB-5F74CE86CB25}" presName="img" presStyleLbl="fgImgPlace1" presStyleIdx="0" presStyleCnt="3" custFlipVert="1" custFlipHor="0" custScaleX="101306" custScaleY="104691"/>
      <dgm:spPr>
        <a:blipFill rotWithShape="0">
          <a:blip xmlns:r="http://schemas.openxmlformats.org/officeDocument/2006/relationships" r:embed="rId1"/>
          <a:stretch>
            <a:fillRect/>
          </a:stretch>
        </a:blipFill>
      </dgm:spPr>
    </dgm:pt>
    <dgm:pt modelId="{AD7F5A8C-C26F-4FF0-8621-A56B1CB6DD22}" type="pres">
      <dgm:prSet presAssocID="{6E604BFD-0382-4D00-A1EB-5F74CE86CB25}" presName="text" presStyleLbl="node1" presStyleIdx="0" presStyleCnt="3">
        <dgm:presLayoutVars>
          <dgm:bulletEnabled val="1"/>
        </dgm:presLayoutVars>
      </dgm:prSet>
      <dgm:spPr/>
      <dgm:t>
        <a:bodyPr/>
        <a:lstStyle/>
        <a:p>
          <a:endParaRPr lang="es-ES"/>
        </a:p>
      </dgm:t>
    </dgm:pt>
    <dgm:pt modelId="{2364FA2B-70B4-40AA-8ECA-FB1D48C1DB4A}" type="pres">
      <dgm:prSet presAssocID="{18D3785B-354E-4C2D-8894-5FC02AF187EA}" presName="spacer" presStyleCnt="0"/>
      <dgm:spPr/>
    </dgm:pt>
    <dgm:pt modelId="{E6AB2F70-4AAE-4DE7-84AD-14F5C8A95EB4}" type="pres">
      <dgm:prSet presAssocID="{67AD0BFF-68F3-49E5-BB7F-B7057881F499}" presName="comp" presStyleCnt="0"/>
      <dgm:spPr/>
    </dgm:pt>
    <dgm:pt modelId="{C96276D0-7988-4BDE-B433-15F48992027D}" type="pres">
      <dgm:prSet presAssocID="{67AD0BFF-68F3-49E5-BB7F-B7057881F499}" presName="box" presStyleLbl="node1" presStyleIdx="1" presStyleCnt="3" custScaleY="102332"/>
      <dgm:spPr/>
      <dgm:t>
        <a:bodyPr/>
        <a:lstStyle/>
        <a:p>
          <a:endParaRPr lang="es-ES"/>
        </a:p>
      </dgm:t>
    </dgm:pt>
    <dgm:pt modelId="{49502832-16BF-43CD-A20C-8BEAE308B89C}" type="pres">
      <dgm:prSet presAssocID="{67AD0BFF-68F3-49E5-BB7F-B7057881F499}" presName="img" presStyleLbl="fgImgPlace1" presStyleIdx="1" presStyleCnt="3"/>
      <dgm:spPr>
        <a:blipFill rotWithShape="0">
          <a:blip xmlns:r="http://schemas.openxmlformats.org/officeDocument/2006/relationships" r:embed="rId2"/>
          <a:stretch>
            <a:fillRect/>
          </a:stretch>
        </a:blipFill>
      </dgm:spPr>
    </dgm:pt>
    <dgm:pt modelId="{5B677B0E-3894-4656-B94D-CC51043EFA3A}" type="pres">
      <dgm:prSet presAssocID="{67AD0BFF-68F3-49E5-BB7F-B7057881F499}" presName="text" presStyleLbl="node1" presStyleIdx="1" presStyleCnt="3">
        <dgm:presLayoutVars>
          <dgm:bulletEnabled val="1"/>
        </dgm:presLayoutVars>
      </dgm:prSet>
      <dgm:spPr/>
      <dgm:t>
        <a:bodyPr/>
        <a:lstStyle/>
        <a:p>
          <a:endParaRPr lang="es-ES"/>
        </a:p>
      </dgm:t>
    </dgm:pt>
    <dgm:pt modelId="{7A65CEF7-0024-4F4F-AA90-4814E2FE0075}" type="pres">
      <dgm:prSet presAssocID="{5995145C-697D-4905-AEC3-E59E38343C9E}" presName="spacer" presStyleCnt="0"/>
      <dgm:spPr/>
    </dgm:pt>
    <dgm:pt modelId="{AE91C89B-E28A-42D5-AEBE-CC1CF283B3C9}" type="pres">
      <dgm:prSet presAssocID="{C008EAF6-0DED-4F62-B81D-F24C4F1F2117}" presName="comp" presStyleCnt="0"/>
      <dgm:spPr/>
    </dgm:pt>
    <dgm:pt modelId="{70E21333-F9F2-4C45-9FA0-5BDAFDBF25B4}" type="pres">
      <dgm:prSet presAssocID="{C008EAF6-0DED-4F62-B81D-F24C4F1F2117}" presName="box" presStyleLbl="node1" presStyleIdx="2" presStyleCnt="3" custScaleY="127952"/>
      <dgm:spPr/>
      <dgm:t>
        <a:bodyPr/>
        <a:lstStyle/>
        <a:p>
          <a:endParaRPr lang="es-ES"/>
        </a:p>
      </dgm:t>
    </dgm:pt>
    <dgm:pt modelId="{E815B13E-B63C-4686-854B-5E1148F508BE}" type="pres">
      <dgm:prSet presAssocID="{C008EAF6-0DED-4F62-B81D-F24C4F1F2117}" presName="img" presStyleLbl="fgImgPlace1" presStyleIdx="2" presStyleCnt="3"/>
      <dgm:spPr>
        <a:blipFill rotWithShape="0">
          <a:blip xmlns:r="http://schemas.openxmlformats.org/officeDocument/2006/relationships" r:embed="rId3"/>
          <a:stretch>
            <a:fillRect/>
          </a:stretch>
        </a:blipFill>
      </dgm:spPr>
    </dgm:pt>
    <dgm:pt modelId="{6C3D967A-D6A9-480F-9B8E-6E4FDBA30622}" type="pres">
      <dgm:prSet presAssocID="{C008EAF6-0DED-4F62-B81D-F24C4F1F2117}" presName="text" presStyleLbl="node1" presStyleIdx="2" presStyleCnt="3">
        <dgm:presLayoutVars>
          <dgm:bulletEnabled val="1"/>
        </dgm:presLayoutVars>
      </dgm:prSet>
      <dgm:spPr/>
      <dgm:t>
        <a:bodyPr/>
        <a:lstStyle/>
        <a:p>
          <a:endParaRPr lang="es-ES"/>
        </a:p>
      </dgm:t>
    </dgm:pt>
  </dgm:ptLst>
  <dgm:cxnLst>
    <dgm:cxn modelId="{553ADDE4-BD97-4030-AF6E-E231EA62051D}" srcId="{67AD0BFF-68F3-49E5-BB7F-B7057881F499}" destId="{06A01950-0E9A-43E2-BFA9-71D3E11858DA}" srcOrd="1" destOrd="0" parTransId="{58EF52B1-DA2E-4370-9A27-78E13AC1E0B2}" sibTransId="{22B2405C-54A5-479E-B5A3-0718C44BBAB7}"/>
    <dgm:cxn modelId="{3EEC02F6-FC4F-44B1-BEF1-BE2A3E859496}" srcId="{C008EAF6-0DED-4F62-B81D-F24C4F1F2117}" destId="{AFECB7C6-520E-4387-8030-2E989966389D}" srcOrd="4" destOrd="0" parTransId="{DF3031A2-1851-4F84-8073-6169164E8DC4}" sibTransId="{4555CB04-5AFE-486C-A9D7-3C04D620A202}"/>
    <dgm:cxn modelId="{2F0E7B8F-35FA-4DCF-8139-5FA78659CF2F}" type="presOf" srcId="{9904A9FA-B49F-4946-8AB4-45B562896128}" destId="{55132F89-DB9B-45D0-B560-BFBCCEBE77CF}" srcOrd="0" destOrd="2" presId="urn:microsoft.com/office/officeart/2005/8/layout/vList4#2"/>
    <dgm:cxn modelId="{2825C6C2-5253-4DDC-9455-9230A23243DB}" type="presOf" srcId="{67AD0BFF-68F3-49E5-BB7F-B7057881F499}" destId="{C96276D0-7988-4BDE-B433-15F48992027D}" srcOrd="0" destOrd="0" presId="urn:microsoft.com/office/officeart/2005/8/layout/vList4#2"/>
    <dgm:cxn modelId="{5FBD605B-7BEB-4FB2-9868-2039D253CB49}" srcId="{267BDAF8-3FA8-426B-A75F-F70F545A8B14}" destId="{67AD0BFF-68F3-49E5-BB7F-B7057881F499}" srcOrd="1" destOrd="0" parTransId="{7823ABC3-9842-48AC-B6A5-14CA7CAFE37A}" sibTransId="{5995145C-697D-4905-AEC3-E59E38343C9E}"/>
    <dgm:cxn modelId="{83B56EDE-1C58-4E14-A5AF-F350EE02D3EC}" type="presOf" srcId="{79AD7B37-7B3C-415F-9792-6B45E73C98FA}" destId="{55132F89-DB9B-45D0-B560-BFBCCEBE77CF}" srcOrd="0" destOrd="3" presId="urn:microsoft.com/office/officeart/2005/8/layout/vList4#2"/>
    <dgm:cxn modelId="{F45197E8-2C57-4F24-B2A7-A1E8D144B69F}" type="presOf" srcId="{06A01950-0E9A-43E2-BFA9-71D3E11858DA}" destId="{5B677B0E-3894-4656-B94D-CC51043EFA3A}" srcOrd="1" destOrd="2" presId="urn:microsoft.com/office/officeart/2005/8/layout/vList4#2"/>
    <dgm:cxn modelId="{03562C0D-9A60-4BA4-A45F-5235EC45FC8B}" type="presOf" srcId="{06A01950-0E9A-43E2-BFA9-71D3E11858DA}" destId="{C96276D0-7988-4BDE-B433-15F48992027D}" srcOrd="0" destOrd="2" presId="urn:microsoft.com/office/officeart/2005/8/layout/vList4#2"/>
    <dgm:cxn modelId="{7F532619-AC2F-4FDD-A88F-B00C462D50C0}" type="presOf" srcId="{C008EAF6-0DED-4F62-B81D-F24C4F1F2117}" destId="{70E21333-F9F2-4C45-9FA0-5BDAFDBF25B4}" srcOrd="0" destOrd="0" presId="urn:microsoft.com/office/officeart/2005/8/layout/vList4#2"/>
    <dgm:cxn modelId="{BA5D4493-3E5D-47E2-8A2E-92EC1E39A56E}" type="presOf" srcId="{73E3F62E-0CA8-40DF-AD67-4E9164BB30DD}" destId="{AD7F5A8C-C26F-4FF0-8621-A56B1CB6DD22}" srcOrd="1" destOrd="6" presId="urn:microsoft.com/office/officeart/2005/8/layout/vList4#2"/>
    <dgm:cxn modelId="{0CBB18F3-2CFB-49DB-BFA4-2E2B3A86CF39}" type="presOf" srcId="{03DA54B9-E531-414B-A4FF-2C7F3535B0CA}" destId="{55132F89-DB9B-45D0-B560-BFBCCEBE77CF}" srcOrd="0" destOrd="5" presId="urn:microsoft.com/office/officeart/2005/8/layout/vList4#2"/>
    <dgm:cxn modelId="{1BA7AE06-4361-49E4-BA9F-C0396962DA46}" type="presOf" srcId="{83AEA636-0405-4ED2-B2A3-761CBAD47865}" destId="{6C3D967A-D6A9-480F-9B8E-6E4FDBA30622}" srcOrd="1" destOrd="1" presId="urn:microsoft.com/office/officeart/2005/8/layout/vList4#2"/>
    <dgm:cxn modelId="{095E66DC-D0DC-417E-8991-736F1992E002}" type="presOf" srcId="{87D9300D-0CE4-4875-9FB8-1EB88024134A}" destId="{70E21333-F9F2-4C45-9FA0-5BDAFDBF25B4}" srcOrd="0" destOrd="3" presId="urn:microsoft.com/office/officeart/2005/8/layout/vList4#2"/>
    <dgm:cxn modelId="{8B33565E-0C33-46E7-B793-8BCB4CD06D75}" srcId="{C008EAF6-0DED-4F62-B81D-F24C4F1F2117}" destId="{3C3DAB17-DF60-441B-AC1F-DD7B294F7EE2}" srcOrd="1" destOrd="0" parTransId="{CE17F0A6-0ADC-4ACE-A286-81D8EDD1E024}" sibTransId="{D515AEF6-3458-4575-84A2-2C43C8DCAB41}"/>
    <dgm:cxn modelId="{D6CE33CE-13E2-4489-B33D-6433E08B3C7F}" type="presOf" srcId="{91558C59-B451-4920-92FF-6787886B4270}" destId="{AD7F5A8C-C26F-4FF0-8621-A56B1CB6DD22}" srcOrd="1" destOrd="4" presId="urn:microsoft.com/office/officeart/2005/8/layout/vList4#2"/>
    <dgm:cxn modelId="{006F50DF-B2EE-45BA-B549-05D526C20159}" type="presOf" srcId="{FFD4B0D8-0577-495E-BFB8-91B2E239776B}" destId="{5B677B0E-3894-4656-B94D-CC51043EFA3A}" srcOrd="1" destOrd="3" presId="urn:microsoft.com/office/officeart/2005/8/layout/vList4#2"/>
    <dgm:cxn modelId="{235F10CA-26FB-4193-9290-3A810F4EBAE0}" type="presOf" srcId="{3C3DAB17-DF60-441B-AC1F-DD7B294F7EE2}" destId="{70E21333-F9F2-4C45-9FA0-5BDAFDBF25B4}" srcOrd="0" destOrd="2" presId="urn:microsoft.com/office/officeart/2005/8/layout/vList4#2"/>
    <dgm:cxn modelId="{7C934C68-4DAF-4394-873B-4BBE1C3C2296}" type="presOf" srcId="{83AEA636-0405-4ED2-B2A3-761CBAD47865}" destId="{70E21333-F9F2-4C45-9FA0-5BDAFDBF25B4}" srcOrd="0" destOrd="1" presId="urn:microsoft.com/office/officeart/2005/8/layout/vList4#2"/>
    <dgm:cxn modelId="{44D005D7-7006-4B74-9E21-3F2814071FA2}" srcId="{C008EAF6-0DED-4F62-B81D-F24C4F1F2117}" destId="{87D9300D-0CE4-4875-9FB8-1EB88024134A}" srcOrd="2" destOrd="0" parTransId="{29BED4D6-34F1-44CE-901D-77A315B4A3E9}" sibTransId="{015CA6BA-0863-4055-8A6C-FD3B5112CA57}"/>
    <dgm:cxn modelId="{041609BC-4B2A-49CC-AB84-A8779FBFFC2F}" type="presOf" srcId="{AFECB7C6-520E-4387-8030-2E989966389D}" destId="{70E21333-F9F2-4C45-9FA0-5BDAFDBF25B4}" srcOrd="0" destOrd="5" presId="urn:microsoft.com/office/officeart/2005/8/layout/vList4#2"/>
    <dgm:cxn modelId="{AA3E8AA0-C49C-40D8-AA98-E180631A4500}" srcId="{267BDAF8-3FA8-426B-A75F-F70F545A8B14}" destId="{6E604BFD-0382-4D00-A1EB-5F74CE86CB25}" srcOrd="0" destOrd="0" parTransId="{2467D74C-5D98-420C-8601-6BE152F8F4DE}" sibTransId="{18D3785B-354E-4C2D-8894-5FC02AF187EA}"/>
    <dgm:cxn modelId="{85D5A286-824B-4BF6-AE24-5332E0424AF9}" srcId="{6E604BFD-0382-4D00-A1EB-5F74CE86CB25}" destId="{79AD7B37-7B3C-415F-9792-6B45E73C98FA}" srcOrd="2" destOrd="0" parTransId="{253585B1-C864-4EF8-81FC-7866DA44C7C3}" sibTransId="{A8F9B13B-F458-48FC-B8C0-0AED8CC87A81}"/>
    <dgm:cxn modelId="{9155D928-DA7F-4208-9364-915D33B5000D}" type="presOf" srcId="{C008EAF6-0DED-4F62-B81D-F24C4F1F2117}" destId="{6C3D967A-D6A9-480F-9B8E-6E4FDBA30622}" srcOrd="1" destOrd="0" presId="urn:microsoft.com/office/officeart/2005/8/layout/vList4#2"/>
    <dgm:cxn modelId="{8ADF6BF7-6094-4F80-BC9C-8523BFF4E3A8}" type="presOf" srcId="{8371A4C9-D39F-4AF3-9C35-72B1FA5E1B6A}" destId="{C96276D0-7988-4BDE-B433-15F48992027D}" srcOrd="0" destOrd="1" presId="urn:microsoft.com/office/officeart/2005/8/layout/vList4#2"/>
    <dgm:cxn modelId="{61A26506-C399-4E00-A161-78C55C082B40}" type="presOf" srcId="{8371A4C9-D39F-4AF3-9C35-72B1FA5E1B6A}" destId="{5B677B0E-3894-4656-B94D-CC51043EFA3A}" srcOrd="1" destOrd="1" presId="urn:microsoft.com/office/officeart/2005/8/layout/vList4#2"/>
    <dgm:cxn modelId="{9825AC4D-9208-44FE-94B2-C5825C758A9C}" type="presOf" srcId="{03FB1095-3957-4DD4-AD69-C8B3052F8624}" destId="{70E21333-F9F2-4C45-9FA0-5BDAFDBF25B4}" srcOrd="0" destOrd="4" presId="urn:microsoft.com/office/officeart/2005/8/layout/vList4#2"/>
    <dgm:cxn modelId="{3A3E292E-DFBE-40A5-9A23-1B20DAEF6792}" type="presOf" srcId="{3C3DAB17-DF60-441B-AC1F-DD7B294F7EE2}" destId="{6C3D967A-D6A9-480F-9B8E-6E4FDBA30622}" srcOrd="1" destOrd="2" presId="urn:microsoft.com/office/officeart/2005/8/layout/vList4#2"/>
    <dgm:cxn modelId="{A866723B-4646-4CE9-BBDF-016848F23B7C}" srcId="{6E604BFD-0382-4D00-A1EB-5F74CE86CB25}" destId="{BF9C964C-774F-463D-A3A7-3F2D2465E8B5}" srcOrd="0" destOrd="0" parTransId="{3D4DA3FD-B449-48A0-9BE4-4A44A0C59A8B}" sibTransId="{3965D77C-3B17-4133-A1DE-9DF5E82355F9}"/>
    <dgm:cxn modelId="{2F8462F4-0301-4C00-9209-B6B9FAF8F74D}" srcId="{6E604BFD-0382-4D00-A1EB-5F74CE86CB25}" destId="{91558C59-B451-4920-92FF-6787886B4270}" srcOrd="3" destOrd="0" parTransId="{2B50B3C8-CA92-49B6-BAAE-335361CCFBBF}" sibTransId="{6A8CB4CC-BAAF-433F-AE9C-8DEFE77B5519}"/>
    <dgm:cxn modelId="{8044087B-5266-4B9F-B54E-DC7294FF504A}" srcId="{267BDAF8-3FA8-426B-A75F-F70F545A8B14}" destId="{C008EAF6-0DED-4F62-B81D-F24C4F1F2117}" srcOrd="2" destOrd="0" parTransId="{6C6352DC-3AD2-4EF8-A79C-8870035D059F}" sibTransId="{72A574E9-426E-4106-AB22-C3FE0007CED5}"/>
    <dgm:cxn modelId="{EC3DE705-5E8E-4735-BC47-63ADA5B69522}" type="presOf" srcId="{6E604BFD-0382-4D00-A1EB-5F74CE86CB25}" destId="{AD7F5A8C-C26F-4FF0-8621-A56B1CB6DD22}" srcOrd="1" destOrd="0" presId="urn:microsoft.com/office/officeart/2005/8/layout/vList4#2"/>
    <dgm:cxn modelId="{C4A121D3-4412-475D-8300-1AC514046F01}" srcId="{C008EAF6-0DED-4F62-B81D-F24C4F1F2117}" destId="{03FB1095-3957-4DD4-AD69-C8B3052F8624}" srcOrd="3" destOrd="0" parTransId="{A1B5D429-B32A-4404-BB77-847D6B6FC25D}" sibTransId="{4A33AF8F-F598-413B-9037-8F85EBC08D66}"/>
    <dgm:cxn modelId="{EB5B3623-9873-45D3-92DE-1DA45E0F2C67}" type="presOf" srcId="{79AD7B37-7B3C-415F-9792-6B45E73C98FA}" destId="{AD7F5A8C-C26F-4FF0-8621-A56B1CB6DD22}" srcOrd="1" destOrd="3" presId="urn:microsoft.com/office/officeart/2005/8/layout/vList4#2"/>
    <dgm:cxn modelId="{0EABA327-8715-48D6-BDCD-FD6C0B606B7D}" type="presOf" srcId="{03FB1095-3957-4DD4-AD69-C8B3052F8624}" destId="{6C3D967A-D6A9-480F-9B8E-6E4FDBA30622}" srcOrd="1" destOrd="4" presId="urn:microsoft.com/office/officeart/2005/8/layout/vList4#2"/>
    <dgm:cxn modelId="{2ACEFC09-013F-494C-8429-3C42C81FEFE5}" type="presOf" srcId="{FFD4B0D8-0577-495E-BFB8-91B2E239776B}" destId="{C96276D0-7988-4BDE-B433-15F48992027D}" srcOrd="0" destOrd="3" presId="urn:microsoft.com/office/officeart/2005/8/layout/vList4#2"/>
    <dgm:cxn modelId="{9F9DEA0C-BD45-43FA-BEBD-2B3DFCC56954}" srcId="{6E604BFD-0382-4D00-A1EB-5F74CE86CB25}" destId="{9904A9FA-B49F-4946-8AB4-45B562896128}" srcOrd="1" destOrd="0" parTransId="{AD9687C2-8FE7-4416-BB16-A4AB9B046EA1}" sibTransId="{A7DF2996-06E0-4E75-A807-A0C2E96422E4}"/>
    <dgm:cxn modelId="{D519FCCC-E8ED-4D2E-81BF-2CF2DD3EFFD2}" type="presOf" srcId="{91558C59-B451-4920-92FF-6787886B4270}" destId="{55132F89-DB9B-45D0-B560-BFBCCEBE77CF}" srcOrd="0" destOrd="4" presId="urn:microsoft.com/office/officeart/2005/8/layout/vList4#2"/>
    <dgm:cxn modelId="{C6A4D825-B534-48D1-A902-77DC0C7CEBB2}" type="presOf" srcId="{6E604BFD-0382-4D00-A1EB-5F74CE86CB25}" destId="{55132F89-DB9B-45D0-B560-BFBCCEBE77CF}" srcOrd="0" destOrd="0" presId="urn:microsoft.com/office/officeart/2005/8/layout/vList4#2"/>
    <dgm:cxn modelId="{57C178BE-F765-4F8E-A4AD-62CECC61FA28}" srcId="{67AD0BFF-68F3-49E5-BB7F-B7057881F499}" destId="{FFD4B0D8-0577-495E-BFB8-91B2E239776B}" srcOrd="2" destOrd="0" parTransId="{5F3CAAE6-41CB-43FA-ACA1-2444E31F500E}" sibTransId="{07FAA559-6C12-4822-887F-DF98EC9FDBCC}"/>
    <dgm:cxn modelId="{9885C0DD-685C-424D-9B1B-E94E413DDD42}" type="presOf" srcId="{BF9C964C-774F-463D-A3A7-3F2D2465E8B5}" destId="{AD7F5A8C-C26F-4FF0-8621-A56B1CB6DD22}" srcOrd="1" destOrd="1" presId="urn:microsoft.com/office/officeart/2005/8/layout/vList4#2"/>
    <dgm:cxn modelId="{2980763E-3993-4A3C-A5BF-BC3D83EA1071}" type="presOf" srcId="{AFECB7C6-520E-4387-8030-2E989966389D}" destId="{6C3D967A-D6A9-480F-9B8E-6E4FDBA30622}" srcOrd="1" destOrd="5" presId="urn:microsoft.com/office/officeart/2005/8/layout/vList4#2"/>
    <dgm:cxn modelId="{118A54A0-7FD7-409D-BCFE-CBB3C0FAA7AD}" type="presOf" srcId="{267BDAF8-3FA8-426B-A75F-F70F545A8B14}" destId="{CCBE81DF-D71B-4B4C-A1F3-6F32049DF365}" srcOrd="0" destOrd="0" presId="urn:microsoft.com/office/officeart/2005/8/layout/vList4#2"/>
    <dgm:cxn modelId="{419E370A-FD12-4D41-9763-B4BFB2539DCA}" type="presOf" srcId="{BF9C964C-774F-463D-A3A7-3F2D2465E8B5}" destId="{55132F89-DB9B-45D0-B560-BFBCCEBE77CF}" srcOrd="0" destOrd="1" presId="urn:microsoft.com/office/officeart/2005/8/layout/vList4#2"/>
    <dgm:cxn modelId="{B36CC939-FF67-4202-BD03-1A2B05A4C835}" type="presOf" srcId="{67AD0BFF-68F3-49E5-BB7F-B7057881F499}" destId="{5B677B0E-3894-4656-B94D-CC51043EFA3A}" srcOrd="1" destOrd="0" presId="urn:microsoft.com/office/officeart/2005/8/layout/vList4#2"/>
    <dgm:cxn modelId="{E6AF3BD9-7658-4D56-A798-2D4C69956924}" type="presOf" srcId="{87D9300D-0CE4-4875-9FB8-1EB88024134A}" destId="{6C3D967A-D6A9-480F-9B8E-6E4FDBA30622}" srcOrd="1" destOrd="3" presId="urn:microsoft.com/office/officeart/2005/8/layout/vList4#2"/>
    <dgm:cxn modelId="{5BD25D03-9E94-4297-A187-F3E9BE0550E2}" type="presOf" srcId="{03DA54B9-E531-414B-A4FF-2C7F3535B0CA}" destId="{AD7F5A8C-C26F-4FF0-8621-A56B1CB6DD22}" srcOrd="1" destOrd="5" presId="urn:microsoft.com/office/officeart/2005/8/layout/vList4#2"/>
    <dgm:cxn modelId="{397722F0-EA84-4E1A-A21A-4EE331BCD872}" type="presOf" srcId="{73E3F62E-0CA8-40DF-AD67-4E9164BB30DD}" destId="{55132F89-DB9B-45D0-B560-BFBCCEBE77CF}" srcOrd="0" destOrd="6" presId="urn:microsoft.com/office/officeart/2005/8/layout/vList4#2"/>
    <dgm:cxn modelId="{6E9E8FEF-A65D-46E5-836C-25414A2221EC}" srcId="{6E604BFD-0382-4D00-A1EB-5F74CE86CB25}" destId="{03DA54B9-E531-414B-A4FF-2C7F3535B0CA}" srcOrd="4" destOrd="0" parTransId="{37546676-4E02-4985-A1B1-BD8D6726E767}" sibTransId="{72C38FFE-0448-4679-AB4F-19CCC7E2A6E2}"/>
    <dgm:cxn modelId="{54DE5058-DEE6-4945-92B7-A7FB176A150D}" srcId="{C008EAF6-0DED-4F62-B81D-F24C4F1F2117}" destId="{83AEA636-0405-4ED2-B2A3-761CBAD47865}" srcOrd="0" destOrd="0" parTransId="{CC853711-BEC1-440F-A5B7-3DB0A6A766B0}" sibTransId="{5264D0C6-DCDC-45D5-99D1-43705E42B89B}"/>
    <dgm:cxn modelId="{1C57D069-70E9-41B8-AE64-28CA0F60D402}" srcId="{67AD0BFF-68F3-49E5-BB7F-B7057881F499}" destId="{8371A4C9-D39F-4AF3-9C35-72B1FA5E1B6A}" srcOrd="0" destOrd="0" parTransId="{60BADEE1-92CD-4882-9F7D-0056C9E4A8D0}" sibTransId="{2F013825-140F-465C-9665-2E6C0FF32F47}"/>
    <dgm:cxn modelId="{560EDFCD-06C9-43BD-9582-266F2BAE0737}" srcId="{6E604BFD-0382-4D00-A1EB-5F74CE86CB25}" destId="{73E3F62E-0CA8-40DF-AD67-4E9164BB30DD}" srcOrd="5" destOrd="0" parTransId="{DFA3E31E-B254-4A6E-A8AA-C27BB921C044}" sibTransId="{E5092006-BBBC-4F67-A1D3-20302C272959}"/>
    <dgm:cxn modelId="{48B319DA-FE14-400F-A438-0C948E4EC40B}" type="presOf" srcId="{9904A9FA-B49F-4946-8AB4-45B562896128}" destId="{AD7F5A8C-C26F-4FF0-8621-A56B1CB6DD22}" srcOrd="1" destOrd="2" presId="urn:microsoft.com/office/officeart/2005/8/layout/vList4#2"/>
    <dgm:cxn modelId="{3D0C69ED-C2C3-4236-A0E7-E6DD263F8A15}" type="presParOf" srcId="{CCBE81DF-D71B-4B4C-A1F3-6F32049DF365}" destId="{1478997E-F498-4C5D-BE11-FA521B3F235C}" srcOrd="0" destOrd="0" presId="urn:microsoft.com/office/officeart/2005/8/layout/vList4#2"/>
    <dgm:cxn modelId="{19B8A240-DED6-4983-BFD8-67F7294A0CB5}" type="presParOf" srcId="{1478997E-F498-4C5D-BE11-FA521B3F235C}" destId="{55132F89-DB9B-45D0-B560-BFBCCEBE77CF}" srcOrd="0" destOrd="0" presId="urn:microsoft.com/office/officeart/2005/8/layout/vList4#2"/>
    <dgm:cxn modelId="{1A3DCBCD-AC41-4F70-8BE5-B823D1E9DF14}" type="presParOf" srcId="{1478997E-F498-4C5D-BE11-FA521B3F235C}" destId="{8145AF4A-683E-42B9-A6A1-2E95DC5E8B61}" srcOrd="1" destOrd="0" presId="urn:microsoft.com/office/officeart/2005/8/layout/vList4#2"/>
    <dgm:cxn modelId="{606E1F0D-A92B-43F5-A847-5545301BD35E}" type="presParOf" srcId="{1478997E-F498-4C5D-BE11-FA521B3F235C}" destId="{AD7F5A8C-C26F-4FF0-8621-A56B1CB6DD22}" srcOrd="2" destOrd="0" presId="urn:microsoft.com/office/officeart/2005/8/layout/vList4#2"/>
    <dgm:cxn modelId="{F647A036-4512-413B-835F-9653DB445C70}" type="presParOf" srcId="{CCBE81DF-D71B-4B4C-A1F3-6F32049DF365}" destId="{2364FA2B-70B4-40AA-8ECA-FB1D48C1DB4A}" srcOrd="1" destOrd="0" presId="urn:microsoft.com/office/officeart/2005/8/layout/vList4#2"/>
    <dgm:cxn modelId="{11992C13-3309-40A5-BAC8-3A829C5E879A}" type="presParOf" srcId="{CCBE81DF-D71B-4B4C-A1F3-6F32049DF365}" destId="{E6AB2F70-4AAE-4DE7-84AD-14F5C8A95EB4}" srcOrd="2" destOrd="0" presId="urn:microsoft.com/office/officeart/2005/8/layout/vList4#2"/>
    <dgm:cxn modelId="{6EEE2CC4-1F80-4B29-B066-DE4DFECEAB7B}" type="presParOf" srcId="{E6AB2F70-4AAE-4DE7-84AD-14F5C8A95EB4}" destId="{C96276D0-7988-4BDE-B433-15F48992027D}" srcOrd="0" destOrd="0" presId="urn:microsoft.com/office/officeart/2005/8/layout/vList4#2"/>
    <dgm:cxn modelId="{219780CF-F170-43B2-8249-D3354FCF2B5E}" type="presParOf" srcId="{E6AB2F70-4AAE-4DE7-84AD-14F5C8A95EB4}" destId="{49502832-16BF-43CD-A20C-8BEAE308B89C}" srcOrd="1" destOrd="0" presId="urn:microsoft.com/office/officeart/2005/8/layout/vList4#2"/>
    <dgm:cxn modelId="{5D458F2C-DFAE-49D3-A3ED-EAFA5D767611}" type="presParOf" srcId="{E6AB2F70-4AAE-4DE7-84AD-14F5C8A95EB4}" destId="{5B677B0E-3894-4656-B94D-CC51043EFA3A}" srcOrd="2" destOrd="0" presId="urn:microsoft.com/office/officeart/2005/8/layout/vList4#2"/>
    <dgm:cxn modelId="{BD7F45F7-7959-4CDA-9F1C-6B5D285B15ED}" type="presParOf" srcId="{CCBE81DF-D71B-4B4C-A1F3-6F32049DF365}" destId="{7A65CEF7-0024-4F4F-AA90-4814E2FE0075}" srcOrd="3" destOrd="0" presId="urn:microsoft.com/office/officeart/2005/8/layout/vList4#2"/>
    <dgm:cxn modelId="{BD4E8CA0-8644-4400-876C-8613B56A4098}" type="presParOf" srcId="{CCBE81DF-D71B-4B4C-A1F3-6F32049DF365}" destId="{AE91C89B-E28A-42D5-AEBE-CC1CF283B3C9}" srcOrd="4" destOrd="0" presId="urn:microsoft.com/office/officeart/2005/8/layout/vList4#2"/>
    <dgm:cxn modelId="{5C48EC8A-D066-48B6-BEC4-C859714E19B3}" type="presParOf" srcId="{AE91C89B-E28A-42D5-AEBE-CC1CF283B3C9}" destId="{70E21333-F9F2-4C45-9FA0-5BDAFDBF25B4}" srcOrd="0" destOrd="0" presId="urn:microsoft.com/office/officeart/2005/8/layout/vList4#2"/>
    <dgm:cxn modelId="{9E9A363F-59AA-45C7-84A1-6F071A027EC5}" type="presParOf" srcId="{AE91C89B-E28A-42D5-AEBE-CC1CF283B3C9}" destId="{E815B13E-B63C-4686-854B-5E1148F508BE}" srcOrd="1" destOrd="0" presId="urn:microsoft.com/office/officeart/2005/8/layout/vList4#2"/>
    <dgm:cxn modelId="{ECF562DF-6DB6-449F-87D8-E1C436DFC561}" type="presParOf" srcId="{AE91C89B-E28A-42D5-AEBE-CC1CF283B3C9}" destId="{6C3D967A-D6A9-480F-9B8E-6E4FDBA30622}" srcOrd="2" destOrd="0" presId="urn:microsoft.com/office/officeart/2005/8/layout/vList4#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A0238C1-BF91-4E91-B77F-E5DD9956581A}" type="doc">
      <dgm:prSet loTypeId="urn:microsoft.com/office/officeart/2005/8/layout/process5" loCatId="process" qsTypeId="urn:microsoft.com/office/officeart/2005/8/quickstyle/simple1" qsCatId="simple" csTypeId="urn:microsoft.com/office/officeart/2005/8/colors/accent1_2" csCatId="accent1" phldr="1"/>
      <dgm:spPr/>
      <dgm:t>
        <a:bodyPr/>
        <a:lstStyle/>
        <a:p>
          <a:endParaRPr lang="es-ES"/>
        </a:p>
      </dgm:t>
    </dgm:pt>
    <dgm:pt modelId="{2F7B1A9A-4C10-4603-B336-4C25C015A4B8}">
      <dgm:prSet phldrT="[Texto]"/>
      <dgm:spPr/>
      <dgm:t>
        <a:bodyPr/>
        <a:lstStyle/>
        <a:p>
          <a:r>
            <a:rPr lang="es-ES" dirty="0" smtClean="0"/>
            <a:t>Solicitud de parte o de oficio (art. 16)</a:t>
          </a:r>
          <a:endParaRPr lang="es-ES" dirty="0"/>
        </a:p>
      </dgm:t>
    </dgm:pt>
    <dgm:pt modelId="{5DE38EBD-CEE4-4B73-8FD3-C7142F503AB8}" type="parTrans" cxnId="{8E76D338-6428-45A5-A103-AA00AFBB5340}">
      <dgm:prSet/>
      <dgm:spPr/>
      <dgm:t>
        <a:bodyPr/>
        <a:lstStyle/>
        <a:p>
          <a:endParaRPr lang="es-ES"/>
        </a:p>
      </dgm:t>
    </dgm:pt>
    <dgm:pt modelId="{B367BEBD-441D-4C19-AC48-857F499E2943}" type="sibTrans" cxnId="{8E76D338-6428-45A5-A103-AA00AFBB5340}">
      <dgm:prSet/>
      <dgm:spPr/>
      <dgm:t>
        <a:bodyPr/>
        <a:lstStyle/>
        <a:p>
          <a:endParaRPr lang="es-ES"/>
        </a:p>
      </dgm:t>
    </dgm:pt>
    <dgm:pt modelId="{ABFEEFD9-9985-4E34-B2BC-627080665DA0}">
      <dgm:prSet phldrT="[Texto]"/>
      <dgm:spPr/>
      <dgm:t>
        <a:bodyPr/>
        <a:lstStyle/>
        <a:p>
          <a:r>
            <a:rPr lang="es-ES" dirty="0" smtClean="0"/>
            <a:t>Procedimiento y aplicativo de la Dirección de Compras y Contrataciones (Finanzas)</a:t>
          </a:r>
          <a:endParaRPr lang="es-ES" dirty="0"/>
        </a:p>
      </dgm:t>
    </dgm:pt>
    <dgm:pt modelId="{F6CFBD4C-A7BF-460F-A348-E98D3E84AAD9}" type="parTrans" cxnId="{745E7AC7-DDB7-4A77-971A-24C5B1681232}">
      <dgm:prSet/>
      <dgm:spPr/>
      <dgm:t>
        <a:bodyPr/>
        <a:lstStyle/>
        <a:p>
          <a:endParaRPr lang="es-ES"/>
        </a:p>
      </dgm:t>
    </dgm:pt>
    <dgm:pt modelId="{A237B4CA-D7DB-4ECD-B203-1B22B2435FAF}" type="sibTrans" cxnId="{745E7AC7-DDB7-4A77-971A-24C5B1681232}">
      <dgm:prSet/>
      <dgm:spPr/>
      <dgm:t>
        <a:bodyPr/>
        <a:lstStyle/>
        <a:p>
          <a:endParaRPr lang="es-ES"/>
        </a:p>
      </dgm:t>
    </dgm:pt>
    <dgm:pt modelId="{D1DCC7F9-F397-4022-8526-8FF16FE88ED8}">
      <dgm:prSet phldrT="[Texto]"/>
      <dgm:spPr/>
      <dgm:t>
        <a:bodyPr/>
        <a:lstStyle/>
        <a:p>
          <a:r>
            <a:rPr lang="es-ES" b="1" u="sng" dirty="0" smtClean="0"/>
            <a:t>Acto administrativo </a:t>
          </a:r>
          <a:r>
            <a:rPr lang="es-ES" dirty="0" smtClean="0"/>
            <a:t>(autoridad que adjudicó en caso de ser PE, máxima autoridad de jurisdicción que propició contratación)</a:t>
          </a:r>
          <a:endParaRPr lang="es-ES" dirty="0"/>
        </a:p>
      </dgm:t>
    </dgm:pt>
    <dgm:pt modelId="{1A8D46E1-9581-499D-9222-1C11AE73ABC0}" type="parTrans" cxnId="{B73365BD-C473-42CC-8F7A-7440F4C68288}">
      <dgm:prSet/>
      <dgm:spPr/>
      <dgm:t>
        <a:bodyPr/>
        <a:lstStyle/>
        <a:p>
          <a:endParaRPr lang="es-ES"/>
        </a:p>
      </dgm:t>
    </dgm:pt>
    <dgm:pt modelId="{70F2F59F-B9CB-4E44-8B53-6181CCA40C75}" type="sibTrans" cxnId="{B73365BD-C473-42CC-8F7A-7440F4C68288}">
      <dgm:prSet/>
      <dgm:spPr/>
      <dgm:t>
        <a:bodyPr/>
        <a:lstStyle/>
        <a:p>
          <a:endParaRPr lang="es-ES"/>
        </a:p>
      </dgm:t>
    </dgm:pt>
    <dgm:pt modelId="{661EE3A5-7E29-4434-A22A-062F0F56D625}">
      <dgm:prSet phldrT="[Texto]"/>
      <dgm:spPr/>
      <dgm:t>
        <a:bodyPr/>
        <a:lstStyle/>
        <a:p>
          <a:r>
            <a:rPr lang="es-ES" dirty="0" smtClean="0"/>
            <a:t>Notificación al interesado</a:t>
          </a:r>
          <a:endParaRPr lang="es-ES" dirty="0"/>
        </a:p>
      </dgm:t>
    </dgm:pt>
    <dgm:pt modelId="{EC693D55-DDCA-4899-8C9C-7E5DC9F11885}" type="parTrans" cxnId="{7A82C011-F39D-408C-B9FA-FA59D9E356F3}">
      <dgm:prSet/>
      <dgm:spPr/>
      <dgm:t>
        <a:bodyPr/>
        <a:lstStyle/>
        <a:p>
          <a:endParaRPr lang="es-ES"/>
        </a:p>
      </dgm:t>
    </dgm:pt>
    <dgm:pt modelId="{CE2BDFE8-037F-4D7A-B11B-3D0A3B833426}" type="sibTrans" cxnId="{7A82C011-F39D-408C-B9FA-FA59D9E356F3}">
      <dgm:prSet/>
      <dgm:spPr/>
      <dgm:t>
        <a:bodyPr/>
        <a:lstStyle/>
        <a:p>
          <a:endParaRPr lang="es-ES"/>
        </a:p>
      </dgm:t>
    </dgm:pt>
    <dgm:pt modelId="{6A97C7DF-4894-4E71-925A-080133BE2297}" type="pres">
      <dgm:prSet presAssocID="{EA0238C1-BF91-4E91-B77F-E5DD9956581A}" presName="diagram" presStyleCnt="0">
        <dgm:presLayoutVars>
          <dgm:dir/>
          <dgm:resizeHandles val="exact"/>
        </dgm:presLayoutVars>
      </dgm:prSet>
      <dgm:spPr/>
      <dgm:t>
        <a:bodyPr/>
        <a:lstStyle/>
        <a:p>
          <a:endParaRPr lang="es-ES"/>
        </a:p>
      </dgm:t>
    </dgm:pt>
    <dgm:pt modelId="{2EB84011-1FF4-442E-8DEC-AF4BCE32F54D}" type="pres">
      <dgm:prSet presAssocID="{2F7B1A9A-4C10-4603-B336-4C25C015A4B8}" presName="node" presStyleLbl="node1" presStyleIdx="0" presStyleCnt="4" custScaleY="74930">
        <dgm:presLayoutVars>
          <dgm:bulletEnabled val="1"/>
        </dgm:presLayoutVars>
      </dgm:prSet>
      <dgm:spPr/>
      <dgm:t>
        <a:bodyPr/>
        <a:lstStyle/>
        <a:p>
          <a:endParaRPr lang="es-ES"/>
        </a:p>
      </dgm:t>
    </dgm:pt>
    <dgm:pt modelId="{37236252-F839-455C-85DD-06786771044D}" type="pres">
      <dgm:prSet presAssocID="{B367BEBD-441D-4C19-AC48-857F499E2943}" presName="sibTrans" presStyleLbl="sibTrans2D1" presStyleIdx="0" presStyleCnt="3"/>
      <dgm:spPr/>
      <dgm:t>
        <a:bodyPr/>
        <a:lstStyle/>
        <a:p>
          <a:endParaRPr lang="es-ES"/>
        </a:p>
      </dgm:t>
    </dgm:pt>
    <dgm:pt modelId="{8D5F0D03-A90E-4945-A71E-9678888648D6}" type="pres">
      <dgm:prSet presAssocID="{B367BEBD-441D-4C19-AC48-857F499E2943}" presName="connectorText" presStyleLbl="sibTrans2D1" presStyleIdx="0" presStyleCnt="3"/>
      <dgm:spPr/>
      <dgm:t>
        <a:bodyPr/>
        <a:lstStyle/>
        <a:p>
          <a:endParaRPr lang="es-ES"/>
        </a:p>
      </dgm:t>
    </dgm:pt>
    <dgm:pt modelId="{E1F3208B-CDB7-43C8-9405-378E4C2C33D4}" type="pres">
      <dgm:prSet presAssocID="{ABFEEFD9-9985-4E34-B2BC-627080665DA0}" presName="node" presStyleLbl="node1" presStyleIdx="1" presStyleCnt="4" custScaleY="58163">
        <dgm:presLayoutVars>
          <dgm:bulletEnabled val="1"/>
        </dgm:presLayoutVars>
      </dgm:prSet>
      <dgm:spPr/>
      <dgm:t>
        <a:bodyPr/>
        <a:lstStyle/>
        <a:p>
          <a:endParaRPr lang="es-ES"/>
        </a:p>
      </dgm:t>
    </dgm:pt>
    <dgm:pt modelId="{2C7C8E90-514E-4385-BD69-888054042D2D}" type="pres">
      <dgm:prSet presAssocID="{A237B4CA-D7DB-4ECD-B203-1B22B2435FAF}" presName="sibTrans" presStyleLbl="sibTrans2D1" presStyleIdx="1" presStyleCnt="3"/>
      <dgm:spPr/>
      <dgm:t>
        <a:bodyPr/>
        <a:lstStyle/>
        <a:p>
          <a:endParaRPr lang="es-ES"/>
        </a:p>
      </dgm:t>
    </dgm:pt>
    <dgm:pt modelId="{ABDBB778-D6C4-40CC-ACB6-077AF711C23B}" type="pres">
      <dgm:prSet presAssocID="{A237B4CA-D7DB-4ECD-B203-1B22B2435FAF}" presName="connectorText" presStyleLbl="sibTrans2D1" presStyleIdx="1" presStyleCnt="3"/>
      <dgm:spPr/>
      <dgm:t>
        <a:bodyPr/>
        <a:lstStyle/>
        <a:p>
          <a:endParaRPr lang="es-ES"/>
        </a:p>
      </dgm:t>
    </dgm:pt>
    <dgm:pt modelId="{49FDBF12-1216-4A55-8CBD-90CB99F505A4}" type="pres">
      <dgm:prSet presAssocID="{D1DCC7F9-F397-4022-8526-8FF16FE88ED8}" presName="node" presStyleLbl="node1" presStyleIdx="2" presStyleCnt="4">
        <dgm:presLayoutVars>
          <dgm:bulletEnabled val="1"/>
        </dgm:presLayoutVars>
      </dgm:prSet>
      <dgm:spPr/>
      <dgm:t>
        <a:bodyPr/>
        <a:lstStyle/>
        <a:p>
          <a:endParaRPr lang="es-ES"/>
        </a:p>
      </dgm:t>
    </dgm:pt>
    <dgm:pt modelId="{6B4863D4-CB21-4651-B424-D57F2CF4462C}" type="pres">
      <dgm:prSet presAssocID="{70F2F59F-B9CB-4E44-8B53-6181CCA40C75}" presName="sibTrans" presStyleLbl="sibTrans2D1" presStyleIdx="2" presStyleCnt="3"/>
      <dgm:spPr/>
      <dgm:t>
        <a:bodyPr/>
        <a:lstStyle/>
        <a:p>
          <a:endParaRPr lang="es-ES"/>
        </a:p>
      </dgm:t>
    </dgm:pt>
    <dgm:pt modelId="{8DDC99B5-0BC8-4737-A79A-0D70715FBD47}" type="pres">
      <dgm:prSet presAssocID="{70F2F59F-B9CB-4E44-8B53-6181CCA40C75}" presName="connectorText" presStyleLbl="sibTrans2D1" presStyleIdx="2" presStyleCnt="3"/>
      <dgm:spPr/>
      <dgm:t>
        <a:bodyPr/>
        <a:lstStyle/>
        <a:p>
          <a:endParaRPr lang="es-ES"/>
        </a:p>
      </dgm:t>
    </dgm:pt>
    <dgm:pt modelId="{43EC5FF7-C481-4C50-9F72-C7F6E8207CFB}" type="pres">
      <dgm:prSet presAssocID="{661EE3A5-7E29-4434-A22A-062F0F56D625}" presName="node" presStyleLbl="node1" presStyleIdx="3" presStyleCnt="4">
        <dgm:presLayoutVars>
          <dgm:bulletEnabled val="1"/>
        </dgm:presLayoutVars>
      </dgm:prSet>
      <dgm:spPr/>
      <dgm:t>
        <a:bodyPr/>
        <a:lstStyle/>
        <a:p>
          <a:endParaRPr lang="es-ES"/>
        </a:p>
      </dgm:t>
    </dgm:pt>
  </dgm:ptLst>
  <dgm:cxnLst>
    <dgm:cxn modelId="{8E76D338-6428-45A5-A103-AA00AFBB5340}" srcId="{EA0238C1-BF91-4E91-B77F-E5DD9956581A}" destId="{2F7B1A9A-4C10-4603-B336-4C25C015A4B8}" srcOrd="0" destOrd="0" parTransId="{5DE38EBD-CEE4-4B73-8FD3-C7142F503AB8}" sibTransId="{B367BEBD-441D-4C19-AC48-857F499E2943}"/>
    <dgm:cxn modelId="{4F95E671-B87C-42D9-8A43-044896E8D35D}" type="presOf" srcId="{D1DCC7F9-F397-4022-8526-8FF16FE88ED8}" destId="{49FDBF12-1216-4A55-8CBD-90CB99F505A4}" srcOrd="0" destOrd="0" presId="urn:microsoft.com/office/officeart/2005/8/layout/process5"/>
    <dgm:cxn modelId="{745E7AC7-DDB7-4A77-971A-24C5B1681232}" srcId="{EA0238C1-BF91-4E91-B77F-E5DD9956581A}" destId="{ABFEEFD9-9985-4E34-B2BC-627080665DA0}" srcOrd="1" destOrd="0" parTransId="{F6CFBD4C-A7BF-460F-A348-E98D3E84AAD9}" sibTransId="{A237B4CA-D7DB-4ECD-B203-1B22B2435FAF}"/>
    <dgm:cxn modelId="{91C5CB8F-E8D3-4021-8A3D-3C9E39B01144}" type="presOf" srcId="{661EE3A5-7E29-4434-A22A-062F0F56D625}" destId="{43EC5FF7-C481-4C50-9F72-C7F6E8207CFB}" srcOrd="0" destOrd="0" presId="urn:microsoft.com/office/officeart/2005/8/layout/process5"/>
    <dgm:cxn modelId="{461161B5-DD4B-44A7-90D8-57EDCB5286FC}" type="presOf" srcId="{A237B4CA-D7DB-4ECD-B203-1B22B2435FAF}" destId="{2C7C8E90-514E-4385-BD69-888054042D2D}" srcOrd="0" destOrd="0" presId="urn:microsoft.com/office/officeart/2005/8/layout/process5"/>
    <dgm:cxn modelId="{B73365BD-C473-42CC-8F7A-7440F4C68288}" srcId="{EA0238C1-BF91-4E91-B77F-E5DD9956581A}" destId="{D1DCC7F9-F397-4022-8526-8FF16FE88ED8}" srcOrd="2" destOrd="0" parTransId="{1A8D46E1-9581-499D-9222-1C11AE73ABC0}" sibTransId="{70F2F59F-B9CB-4E44-8B53-6181CCA40C75}"/>
    <dgm:cxn modelId="{BE07FFD5-83A9-4904-B40C-D4A14772A477}" type="presOf" srcId="{EA0238C1-BF91-4E91-B77F-E5DD9956581A}" destId="{6A97C7DF-4894-4E71-925A-080133BE2297}" srcOrd="0" destOrd="0" presId="urn:microsoft.com/office/officeart/2005/8/layout/process5"/>
    <dgm:cxn modelId="{9C077BEF-681B-4124-B27F-50A2EE387586}" type="presOf" srcId="{B367BEBD-441D-4C19-AC48-857F499E2943}" destId="{37236252-F839-455C-85DD-06786771044D}" srcOrd="0" destOrd="0" presId="urn:microsoft.com/office/officeart/2005/8/layout/process5"/>
    <dgm:cxn modelId="{3E0C6113-B449-4673-834A-F51C2184E143}" type="presOf" srcId="{70F2F59F-B9CB-4E44-8B53-6181CCA40C75}" destId="{8DDC99B5-0BC8-4737-A79A-0D70715FBD47}" srcOrd="1" destOrd="0" presId="urn:microsoft.com/office/officeart/2005/8/layout/process5"/>
    <dgm:cxn modelId="{2632F942-C573-40E5-836E-B3F365A292DE}" type="presOf" srcId="{A237B4CA-D7DB-4ECD-B203-1B22B2435FAF}" destId="{ABDBB778-D6C4-40CC-ACB6-077AF711C23B}" srcOrd="1" destOrd="0" presId="urn:microsoft.com/office/officeart/2005/8/layout/process5"/>
    <dgm:cxn modelId="{25423EB6-AF6C-49E7-8FC4-C0F1F993543C}" type="presOf" srcId="{2F7B1A9A-4C10-4603-B336-4C25C015A4B8}" destId="{2EB84011-1FF4-442E-8DEC-AF4BCE32F54D}" srcOrd="0" destOrd="0" presId="urn:microsoft.com/office/officeart/2005/8/layout/process5"/>
    <dgm:cxn modelId="{00100D4B-0A05-4B7E-A6FC-8EC729DB0B43}" type="presOf" srcId="{B367BEBD-441D-4C19-AC48-857F499E2943}" destId="{8D5F0D03-A90E-4945-A71E-9678888648D6}" srcOrd="1" destOrd="0" presId="urn:microsoft.com/office/officeart/2005/8/layout/process5"/>
    <dgm:cxn modelId="{87C1070C-8657-4967-9121-4CCAF20FC2C0}" type="presOf" srcId="{ABFEEFD9-9985-4E34-B2BC-627080665DA0}" destId="{E1F3208B-CDB7-43C8-9405-378E4C2C33D4}" srcOrd="0" destOrd="0" presId="urn:microsoft.com/office/officeart/2005/8/layout/process5"/>
    <dgm:cxn modelId="{975A83F2-EF1E-4A01-AE93-0D69B622CE07}" type="presOf" srcId="{70F2F59F-B9CB-4E44-8B53-6181CCA40C75}" destId="{6B4863D4-CB21-4651-B424-D57F2CF4462C}" srcOrd="0" destOrd="0" presId="urn:microsoft.com/office/officeart/2005/8/layout/process5"/>
    <dgm:cxn modelId="{7A82C011-F39D-408C-B9FA-FA59D9E356F3}" srcId="{EA0238C1-BF91-4E91-B77F-E5DD9956581A}" destId="{661EE3A5-7E29-4434-A22A-062F0F56D625}" srcOrd="3" destOrd="0" parTransId="{EC693D55-DDCA-4899-8C9C-7E5DC9F11885}" sibTransId="{CE2BDFE8-037F-4D7A-B11B-3D0A3B833426}"/>
    <dgm:cxn modelId="{B1E6F35F-F0EC-4962-9DA0-CCC82A769496}" type="presParOf" srcId="{6A97C7DF-4894-4E71-925A-080133BE2297}" destId="{2EB84011-1FF4-442E-8DEC-AF4BCE32F54D}" srcOrd="0" destOrd="0" presId="urn:microsoft.com/office/officeart/2005/8/layout/process5"/>
    <dgm:cxn modelId="{C72D4E38-E2BB-4C76-B03D-49651BB73907}" type="presParOf" srcId="{6A97C7DF-4894-4E71-925A-080133BE2297}" destId="{37236252-F839-455C-85DD-06786771044D}" srcOrd="1" destOrd="0" presId="urn:microsoft.com/office/officeart/2005/8/layout/process5"/>
    <dgm:cxn modelId="{C92AF3E5-EBD7-485E-BE27-BEA885B1638F}" type="presParOf" srcId="{37236252-F839-455C-85DD-06786771044D}" destId="{8D5F0D03-A90E-4945-A71E-9678888648D6}" srcOrd="0" destOrd="0" presId="urn:microsoft.com/office/officeart/2005/8/layout/process5"/>
    <dgm:cxn modelId="{669BEB37-A321-4AFC-B40E-68E9CA170AB3}" type="presParOf" srcId="{6A97C7DF-4894-4E71-925A-080133BE2297}" destId="{E1F3208B-CDB7-43C8-9405-378E4C2C33D4}" srcOrd="2" destOrd="0" presId="urn:microsoft.com/office/officeart/2005/8/layout/process5"/>
    <dgm:cxn modelId="{1C1A797F-B919-4A7F-A460-4746904A9576}" type="presParOf" srcId="{6A97C7DF-4894-4E71-925A-080133BE2297}" destId="{2C7C8E90-514E-4385-BD69-888054042D2D}" srcOrd="3" destOrd="0" presId="urn:microsoft.com/office/officeart/2005/8/layout/process5"/>
    <dgm:cxn modelId="{6FEC360C-22B1-417A-8049-76369CCBCED1}" type="presParOf" srcId="{2C7C8E90-514E-4385-BD69-888054042D2D}" destId="{ABDBB778-D6C4-40CC-ACB6-077AF711C23B}" srcOrd="0" destOrd="0" presId="urn:microsoft.com/office/officeart/2005/8/layout/process5"/>
    <dgm:cxn modelId="{C0B38045-B45B-41A2-8DE8-DDBDCDC7FDDB}" type="presParOf" srcId="{6A97C7DF-4894-4E71-925A-080133BE2297}" destId="{49FDBF12-1216-4A55-8CBD-90CB99F505A4}" srcOrd="4" destOrd="0" presId="urn:microsoft.com/office/officeart/2005/8/layout/process5"/>
    <dgm:cxn modelId="{BD5AA02C-3C14-4244-98BA-B092A8779538}" type="presParOf" srcId="{6A97C7DF-4894-4E71-925A-080133BE2297}" destId="{6B4863D4-CB21-4651-B424-D57F2CF4462C}" srcOrd="5" destOrd="0" presId="urn:microsoft.com/office/officeart/2005/8/layout/process5"/>
    <dgm:cxn modelId="{313DD8E3-DEC1-47F9-93EF-4FD142ECD617}" type="presParOf" srcId="{6B4863D4-CB21-4651-B424-D57F2CF4462C}" destId="{8DDC99B5-0BC8-4737-A79A-0D70715FBD47}" srcOrd="0" destOrd="0" presId="urn:microsoft.com/office/officeart/2005/8/layout/process5"/>
    <dgm:cxn modelId="{CB4A824C-5288-4D48-B4E2-2BA25F0CA938}" type="presParOf" srcId="{6A97C7DF-4894-4E71-925A-080133BE2297}" destId="{43EC5FF7-C481-4C50-9F72-C7F6E8207CFB}" srcOrd="6"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26E3C73-D16F-4D18-8497-8587BBD4E994}" type="doc">
      <dgm:prSet loTypeId="urn:microsoft.com/office/officeart/2005/8/layout/process5" loCatId="process" qsTypeId="urn:microsoft.com/office/officeart/2005/8/quickstyle/simple1" qsCatId="simple" csTypeId="urn:microsoft.com/office/officeart/2005/8/colors/accent1_2" csCatId="accent1" phldr="1"/>
      <dgm:spPr/>
      <dgm:t>
        <a:bodyPr/>
        <a:lstStyle/>
        <a:p>
          <a:endParaRPr lang="es-ES"/>
        </a:p>
      </dgm:t>
    </dgm:pt>
    <dgm:pt modelId="{C9372964-98F5-4C39-9A97-848EE716C628}">
      <dgm:prSet phldrT="[Texto]" custT="1"/>
      <dgm:spPr/>
      <dgm:t>
        <a:bodyPr/>
        <a:lstStyle/>
        <a:p>
          <a:pPr>
            <a:lnSpc>
              <a:spcPct val="100000"/>
            </a:lnSpc>
          </a:pPr>
          <a:r>
            <a:rPr lang="es-ES" sz="1400" dirty="0" smtClean="0"/>
            <a:t>Contratista: Acta de recepción provisoria – 30 días hábiles  </a:t>
          </a:r>
          <a:endParaRPr lang="es-ES" sz="1400" dirty="0"/>
        </a:p>
      </dgm:t>
    </dgm:pt>
    <dgm:pt modelId="{212E45D1-F6A7-465F-998D-4DB8E55EE456}" type="parTrans" cxnId="{5A9EFBAD-88D0-449A-9AFB-48F7F7C138EA}">
      <dgm:prSet/>
      <dgm:spPr/>
      <dgm:t>
        <a:bodyPr/>
        <a:lstStyle/>
        <a:p>
          <a:endParaRPr lang="es-ES"/>
        </a:p>
      </dgm:t>
    </dgm:pt>
    <dgm:pt modelId="{71AE7FB1-366F-498F-B6E4-491E736D278A}" type="sibTrans" cxnId="{5A9EFBAD-88D0-449A-9AFB-48F7F7C138EA}">
      <dgm:prSet/>
      <dgm:spPr/>
      <dgm:t>
        <a:bodyPr/>
        <a:lstStyle/>
        <a:p>
          <a:endParaRPr lang="es-ES"/>
        </a:p>
      </dgm:t>
    </dgm:pt>
    <dgm:pt modelId="{E806AE83-73E8-48E1-BD6D-0CDF7B73DA73}">
      <dgm:prSet phldrT="[Texto]" custT="1"/>
      <dgm:spPr/>
      <dgm:t>
        <a:bodyPr/>
        <a:lstStyle/>
        <a:p>
          <a:r>
            <a:rPr lang="es-ES" sz="2000" dirty="0" smtClean="0"/>
            <a:t>Vencido plazo Comitente de Oficio</a:t>
          </a:r>
          <a:endParaRPr lang="es-ES" sz="2000" dirty="0"/>
        </a:p>
      </dgm:t>
    </dgm:pt>
    <dgm:pt modelId="{042DB1CF-4619-4C68-9E46-21B74B539D20}" type="parTrans" cxnId="{C2232FE1-CC47-4B45-ACF9-28C38B19CF73}">
      <dgm:prSet/>
      <dgm:spPr/>
      <dgm:t>
        <a:bodyPr/>
        <a:lstStyle/>
        <a:p>
          <a:endParaRPr lang="es-ES"/>
        </a:p>
      </dgm:t>
    </dgm:pt>
    <dgm:pt modelId="{D0EBBDC3-E75C-4498-A7FB-0732EE7FF9C7}" type="sibTrans" cxnId="{C2232FE1-CC47-4B45-ACF9-28C38B19CF73}">
      <dgm:prSet/>
      <dgm:spPr/>
      <dgm:t>
        <a:bodyPr/>
        <a:lstStyle/>
        <a:p>
          <a:endParaRPr lang="es-ES"/>
        </a:p>
      </dgm:t>
    </dgm:pt>
    <dgm:pt modelId="{99E96AA7-658E-4981-B88D-26F8D274AFC7}">
      <dgm:prSet phldrT="[Texto]"/>
      <dgm:spPr/>
      <dgm:t>
        <a:bodyPr/>
        <a:lstStyle/>
        <a:p>
          <a:r>
            <a:rPr lang="es-ES" dirty="0" smtClean="0"/>
            <a:t>Antecedentes – Precio nominal final – Renuncia reclamos</a:t>
          </a:r>
          <a:endParaRPr lang="es-ES" dirty="0"/>
        </a:p>
      </dgm:t>
    </dgm:pt>
    <dgm:pt modelId="{A84528B7-8633-4219-A8F3-B52E5754DD2C}" type="parTrans" cxnId="{0CE890D8-1FE5-4E4F-A819-8C169A112AE0}">
      <dgm:prSet/>
      <dgm:spPr/>
      <dgm:t>
        <a:bodyPr/>
        <a:lstStyle/>
        <a:p>
          <a:endParaRPr lang="es-ES"/>
        </a:p>
      </dgm:t>
    </dgm:pt>
    <dgm:pt modelId="{278528BA-3F2F-437B-8A47-3FAB9515BDF4}" type="sibTrans" cxnId="{0CE890D8-1FE5-4E4F-A819-8C169A112AE0}">
      <dgm:prSet/>
      <dgm:spPr/>
      <dgm:t>
        <a:bodyPr/>
        <a:lstStyle/>
        <a:p>
          <a:endParaRPr lang="es-ES"/>
        </a:p>
      </dgm:t>
    </dgm:pt>
    <dgm:pt modelId="{F69204C6-D98E-4887-AC80-32132226EC71}">
      <dgm:prSet phldrT="[Texto]" custT="1"/>
      <dgm:spPr/>
      <dgm:t>
        <a:bodyPr/>
        <a:lstStyle/>
        <a:p>
          <a:pPr>
            <a:lnSpc>
              <a:spcPct val="100000"/>
            </a:lnSpc>
          </a:pPr>
          <a:r>
            <a:rPr lang="es-ES" sz="1600" dirty="0" smtClean="0"/>
            <a:t>Acta </a:t>
          </a:r>
        </a:p>
        <a:p>
          <a:pPr>
            <a:lnSpc>
              <a:spcPct val="100000"/>
            </a:lnSpc>
          </a:pPr>
          <a:r>
            <a:rPr lang="es-ES" sz="1600" dirty="0" smtClean="0"/>
            <a:t>de </a:t>
          </a:r>
          <a:r>
            <a:rPr lang="es-ES" sz="1600" dirty="0" err="1" smtClean="0"/>
            <a:t>redeterminación</a:t>
          </a:r>
          <a:r>
            <a:rPr lang="es-ES" sz="1600" dirty="0" smtClean="0"/>
            <a:t> Ad </a:t>
          </a:r>
          <a:r>
            <a:rPr lang="es-ES" sz="1600" dirty="0" err="1" smtClean="0"/>
            <a:t>referendum</a:t>
          </a:r>
          <a:endParaRPr lang="es-ES" sz="1600" dirty="0"/>
        </a:p>
      </dgm:t>
    </dgm:pt>
    <dgm:pt modelId="{F11D18DE-A81C-4CD3-B25D-BE9407EC433A}" type="parTrans" cxnId="{091C2929-FDF4-46E4-A719-78092365C0A6}">
      <dgm:prSet/>
      <dgm:spPr/>
      <dgm:t>
        <a:bodyPr/>
        <a:lstStyle/>
        <a:p>
          <a:endParaRPr lang="es-ES"/>
        </a:p>
      </dgm:t>
    </dgm:pt>
    <dgm:pt modelId="{65208EA8-8E8E-446D-95C7-312054613E44}" type="sibTrans" cxnId="{091C2929-FDF4-46E4-A719-78092365C0A6}">
      <dgm:prSet/>
      <dgm:spPr/>
      <dgm:t>
        <a:bodyPr/>
        <a:lstStyle/>
        <a:p>
          <a:endParaRPr lang="es-ES"/>
        </a:p>
      </dgm:t>
    </dgm:pt>
    <dgm:pt modelId="{A4C6E794-DF20-4EB3-B7E9-4F6366BAC349}">
      <dgm:prSet phldrT="[Texto]"/>
      <dgm:spPr/>
      <dgm:t>
        <a:bodyPr/>
        <a:lstStyle/>
        <a:p>
          <a:r>
            <a:rPr lang="es-ES" dirty="0" smtClean="0"/>
            <a:t>Acto administrativo 60 días hábiles</a:t>
          </a:r>
          <a:endParaRPr lang="es-ES" dirty="0"/>
        </a:p>
      </dgm:t>
    </dgm:pt>
    <dgm:pt modelId="{4CB216E7-F2B0-4C4B-BE9F-1246EAC6802E}" type="parTrans" cxnId="{E57AD433-4B47-469B-800B-3A9E259029B8}">
      <dgm:prSet/>
      <dgm:spPr/>
      <dgm:t>
        <a:bodyPr/>
        <a:lstStyle/>
        <a:p>
          <a:endParaRPr lang="es-ES"/>
        </a:p>
      </dgm:t>
    </dgm:pt>
    <dgm:pt modelId="{01CD5D7B-50F1-4941-9A9F-C85EEDAD3F50}" type="sibTrans" cxnId="{E57AD433-4B47-469B-800B-3A9E259029B8}">
      <dgm:prSet/>
      <dgm:spPr/>
      <dgm:t>
        <a:bodyPr/>
        <a:lstStyle/>
        <a:p>
          <a:endParaRPr lang="es-ES"/>
        </a:p>
      </dgm:t>
    </dgm:pt>
    <dgm:pt modelId="{69B22CE5-2424-4614-8749-2ADEC83451F3}" type="pres">
      <dgm:prSet presAssocID="{826E3C73-D16F-4D18-8497-8587BBD4E994}" presName="diagram" presStyleCnt="0">
        <dgm:presLayoutVars>
          <dgm:dir/>
          <dgm:resizeHandles val="exact"/>
        </dgm:presLayoutVars>
      </dgm:prSet>
      <dgm:spPr/>
      <dgm:t>
        <a:bodyPr/>
        <a:lstStyle/>
        <a:p>
          <a:endParaRPr lang="es-ES"/>
        </a:p>
      </dgm:t>
    </dgm:pt>
    <dgm:pt modelId="{10EFE539-261C-43D9-8025-5A7CF4A3EDA4}" type="pres">
      <dgm:prSet presAssocID="{C9372964-98F5-4C39-9A97-848EE716C628}" presName="node" presStyleLbl="node1" presStyleIdx="0" presStyleCnt="5" custLinFactNeighborX="882" custLinFactNeighborY="-247">
        <dgm:presLayoutVars>
          <dgm:bulletEnabled val="1"/>
        </dgm:presLayoutVars>
      </dgm:prSet>
      <dgm:spPr/>
      <dgm:t>
        <a:bodyPr/>
        <a:lstStyle/>
        <a:p>
          <a:endParaRPr lang="es-ES"/>
        </a:p>
      </dgm:t>
    </dgm:pt>
    <dgm:pt modelId="{1996EA0B-BFE3-460D-9BB0-491F73D2688F}" type="pres">
      <dgm:prSet presAssocID="{71AE7FB1-366F-498F-B6E4-491E736D278A}" presName="sibTrans" presStyleLbl="sibTrans2D1" presStyleIdx="0" presStyleCnt="4"/>
      <dgm:spPr/>
      <dgm:t>
        <a:bodyPr/>
        <a:lstStyle/>
        <a:p>
          <a:endParaRPr lang="es-ES"/>
        </a:p>
      </dgm:t>
    </dgm:pt>
    <dgm:pt modelId="{E8CCE137-83EA-49AE-8217-79E3A6E9C341}" type="pres">
      <dgm:prSet presAssocID="{71AE7FB1-366F-498F-B6E4-491E736D278A}" presName="connectorText" presStyleLbl="sibTrans2D1" presStyleIdx="0" presStyleCnt="4"/>
      <dgm:spPr/>
      <dgm:t>
        <a:bodyPr/>
        <a:lstStyle/>
        <a:p>
          <a:endParaRPr lang="es-ES"/>
        </a:p>
      </dgm:t>
    </dgm:pt>
    <dgm:pt modelId="{9CB91ECF-2842-42B5-9B59-DEE44364B7AB}" type="pres">
      <dgm:prSet presAssocID="{E806AE83-73E8-48E1-BD6D-0CDF7B73DA73}" presName="node" presStyleLbl="node1" presStyleIdx="1" presStyleCnt="5">
        <dgm:presLayoutVars>
          <dgm:bulletEnabled val="1"/>
        </dgm:presLayoutVars>
      </dgm:prSet>
      <dgm:spPr/>
      <dgm:t>
        <a:bodyPr/>
        <a:lstStyle/>
        <a:p>
          <a:endParaRPr lang="es-ES"/>
        </a:p>
      </dgm:t>
    </dgm:pt>
    <dgm:pt modelId="{ACEAC370-E17B-4A37-B9E3-622662E069E0}" type="pres">
      <dgm:prSet presAssocID="{D0EBBDC3-E75C-4498-A7FB-0732EE7FF9C7}" presName="sibTrans" presStyleLbl="sibTrans2D1" presStyleIdx="1" presStyleCnt="4"/>
      <dgm:spPr/>
      <dgm:t>
        <a:bodyPr/>
        <a:lstStyle/>
        <a:p>
          <a:endParaRPr lang="es-ES"/>
        </a:p>
      </dgm:t>
    </dgm:pt>
    <dgm:pt modelId="{99130C87-C1E5-465A-8578-F30AEF5708C2}" type="pres">
      <dgm:prSet presAssocID="{D0EBBDC3-E75C-4498-A7FB-0732EE7FF9C7}" presName="connectorText" presStyleLbl="sibTrans2D1" presStyleIdx="1" presStyleCnt="4"/>
      <dgm:spPr/>
      <dgm:t>
        <a:bodyPr/>
        <a:lstStyle/>
        <a:p>
          <a:endParaRPr lang="es-ES"/>
        </a:p>
      </dgm:t>
    </dgm:pt>
    <dgm:pt modelId="{B2901602-EC21-4B9E-BE53-67E7C52E0840}" type="pres">
      <dgm:prSet presAssocID="{99E96AA7-658E-4981-B88D-26F8D274AFC7}" presName="node" presStyleLbl="node1" presStyleIdx="2" presStyleCnt="5">
        <dgm:presLayoutVars>
          <dgm:bulletEnabled val="1"/>
        </dgm:presLayoutVars>
      </dgm:prSet>
      <dgm:spPr/>
      <dgm:t>
        <a:bodyPr/>
        <a:lstStyle/>
        <a:p>
          <a:endParaRPr lang="es-ES"/>
        </a:p>
      </dgm:t>
    </dgm:pt>
    <dgm:pt modelId="{421009A0-9F1D-41C3-AFB7-86975DDFCC77}" type="pres">
      <dgm:prSet presAssocID="{278528BA-3F2F-437B-8A47-3FAB9515BDF4}" presName="sibTrans" presStyleLbl="sibTrans2D1" presStyleIdx="2" presStyleCnt="4"/>
      <dgm:spPr/>
      <dgm:t>
        <a:bodyPr/>
        <a:lstStyle/>
        <a:p>
          <a:endParaRPr lang="es-ES"/>
        </a:p>
      </dgm:t>
    </dgm:pt>
    <dgm:pt modelId="{913CC700-B964-4BB7-B1DE-C5A0EC14659D}" type="pres">
      <dgm:prSet presAssocID="{278528BA-3F2F-437B-8A47-3FAB9515BDF4}" presName="connectorText" presStyleLbl="sibTrans2D1" presStyleIdx="2" presStyleCnt="4"/>
      <dgm:spPr/>
      <dgm:t>
        <a:bodyPr/>
        <a:lstStyle/>
        <a:p>
          <a:endParaRPr lang="es-ES"/>
        </a:p>
      </dgm:t>
    </dgm:pt>
    <dgm:pt modelId="{2433B697-191C-481E-9EF3-2CF0612B040F}" type="pres">
      <dgm:prSet presAssocID="{F69204C6-D98E-4887-AC80-32132226EC71}" presName="node" presStyleLbl="node1" presStyleIdx="3" presStyleCnt="5">
        <dgm:presLayoutVars>
          <dgm:bulletEnabled val="1"/>
        </dgm:presLayoutVars>
      </dgm:prSet>
      <dgm:spPr/>
      <dgm:t>
        <a:bodyPr/>
        <a:lstStyle/>
        <a:p>
          <a:endParaRPr lang="es-ES"/>
        </a:p>
      </dgm:t>
    </dgm:pt>
    <dgm:pt modelId="{ACD90807-49EB-4C59-8CA9-61BBCDFFE02E}" type="pres">
      <dgm:prSet presAssocID="{65208EA8-8E8E-446D-95C7-312054613E44}" presName="sibTrans" presStyleLbl="sibTrans2D1" presStyleIdx="3" presStyleCnt="4"/>
      <dgm:spPr/>
      <dgm:t>
        <a:bodyPr/>
        <a:lstStyle/>
        <a:p>
          <a:endParaRPr lang="es-ES"/>
        </a:p>
      </dgm:t>
    </dgm:pt>
    <dgm:pt modelId="{62247FC1-6ADC-451D-A2F8-914DF52FB79B}" type="pres">
      <dgm:prSet presAssocID="{65208EA8-8E8E-446D-95C7-312054613E44}" presName="connectorText" presStyleLbl="sibTrans2D1" presStyleIdx="3" presStyleCnt="4"/>
      <dgm:spPr/>
      <dgm:t>
        <a:bodyPr/>
        <a:lstStyle/>
        <a:p>
          <a:endParaRPr lang="es-ES"/>
        </a:p>
      </dgm:t>
    </dgm:pt>
    <dgm:pt modelId="{D0BE124C-3FBF-465E-9342-F8710D57854F}" type="pres">
      <dgm:prSet presAssocID="{A4C6E794-DF20-4EB3-B7E9-4F6366BAC349}" presName="node" presStyleLbl="node1" presStyleIdx="4" presStyleCnt="5">
        <dgm:presLayoutVars>
          <dgm:bulletEnabled val="1"/>
        </dgm:presLayoutVars>
      </dgm:prSet>
      <dgm:spPr/>
      <dgm:t>
        <a:bodyPr/>
        <a:lstStyle/>
        <a:p>
          <a:endParaRPr lang="es-ES"/>
        </a:p>
      </dgm:t>
    </dgm:pt>
  </dgm:ptLst>
  <dgm:cxnLst>
    <dgm:cxn modelId="{7A4776F4-BCB1-4639-BE07-F2A1FB4B1499}" type="presOf" srcId="{C9372964-98F5-4C39-9A97-848EE716C628}" destId="{10EFE539-261C-43D9-8025-5A7CF4A3EDA4}" srcOrd="0" destOrd="0" presId="urn:microsoft.com/office/officeart/2005/8/layout/process5"/>
    <dgm:cxn modelId="{C13AAB03-D1E8-44E2-9E05-82DF7C74D1D7}" type="presOf" srcId="{826E3C73-D16F-4D18-8497-8587BBD4E994}" destId="{69B22CE5-2424-4614-8749-2ADEC83451F3}" srcOrd="0" destOrd="0" presId="urn:microsoft.com/office/officeart/2005/8/layout/process5"/>
    <dgm:cxn modelId="{65064879-5AB7-4E12-9150-5121A08E31A5}" type="presOf" srcId="{A4C6E794-DF20-4EB3-B7E9-4F6366BAC349}" destId="{D0BE124C-3FBF-465E-9342-F8710D57854F}" srcOrd="0" destOrd="0" presId="urn:microsoft.com/office/officeart/2005/8/layout/process5"/>
    <dgm:cxn modelId="{0CE890D8-1FE5-4E4F-A819-8C169A112AE0}" srcId="{826E3C73-D16F-4D18-8497-8587BBD4E994}" destId="{99E96AA7-658E-4981-B88D-26F8D274AFC7}" srcOrd="2" destOrd="0" parTransId="{A84528B7-8633-4219-A8F3-B52E5754DD2C}" sibTransId="{278528BA-3F2F-437B-8A47-3FAB9515BDF4}"/>
    <dgm:cxn modelId="{F0D9F8C8-2D1F-4B7F-AEE3-A7E2D8C6D0A3}" type="presOf" srcId="{71AE7FB1-366F-498F-B6E4-491E736D278A}" destId="{1996EA0B-BFE3-460D-9BB0-491F73D2688F}" srcOrd="0" destOrd="0" presId="urn:microsoft.com/office/officeart/2005/8/layout/process5"/>
    <dgm:cxn modelId="{5A9EFBAD-88D0-449A-9AFB-48F7F7C138EA}" srcId="{826E3C73-D16F-4D18-8497-8587BBD4E994}" destId="{C9372964-98F5-4C39-9A97-848EE716C628}" srcOrd="0" destOrd="0" parTransId="{212E45D1-F6A7-465F-998D-4DB8E55EE456}" sibTransId="{71AE7FB1-366F-498F-B6E4-491E736D278A}"/>
    <dgm:cxn modelId="{C50E47F1-5BF7-4291-A985-2857A7134F90}" type="presOf" srcId="{65208EA8-8E8E-446D-95C7-312054613E44}" destId="{62247FC1-6ADC-451D-A2F8-914DF52FB79B}" srcOrd="1" destOrd="0" presId="urn:microsoft.com/office/officeart/2005/8/layout/process5"/>
    <dgm:cxn modelId="{2C7129C8-5AA5-45D1-83D3-57DABF47BD92}" type="presOf" srcId="{278528BA-3F2F-437B-8A47-3FAB9515BDF4}" destId="{913CC700-B964-4BB7-B1DE-C5A0EC14659D}" srcOrd="1" destOrd="0" presId="urn:microsoft.com/office/officeart/2005/8/layout/process5"/>
    <dgm:cxn modelId="{C2232FE1-CC47-4B45-ACF9-28C38B19CF73}" srcId="{826E3C73-D16F-4D18-8497-8587BBD4E994}" destId="{E806AE83-73E8-48E1-BD6D-0CDF7B73DA73}" srcOrd="1" destOrd="0" parTransId="{042DB1CF-4619-4C68-9E46-21B74B539D20}" sibTransId="{D0EBBDC3-E75C-4498-A7FB-0732EE7FF9C7}"/>
    <dgm:cxn modelId="{DA5C4E51-6E4B-4712-B79E-D13C773ABCBA}" type="presOf" srcId="{99E96AA7-658E-4981-B88D-26F8D274AFC7}" destId="{B2901602-EC21-4B9E-BE53-67E7C52E0840}" srcOrd="0" destOrd="0" presId="urn:microsoft.com/office/officeart/2005/8/layout/process5"/>
    <dgm:cxn modelId="{A63B77C9-60A4-4EB0-AAD8-1EF0A9599B83}" type="presOf" srcId="{E806AE83-73E8-48E1-BD6D-0CDF7B73DA73}" destId="{9CB91ECF-2842-42B5-9B59-DEE44364B7AB}" srcOrd="0" destOrd="0" presId="urn:microsoft.com/office/officeart/2005/8/layout/process5"/>
    <dgm:cxn modelId="{A85D0DEA-B03D-4C56-A7AE-19A7DE4749B9}" type="presOf" srcId="{D0EBBDC3-E75C-4498-A7FB-0732EE7FF9C7}" destId="{ACEAC370-E17B-4A37-B9E3-622662E069E0}" srcOrd="0" destOrd="0" presId="urn:microsoft.com/office/officeart/2005/8/layout/process5"/>
    <dgm:cxn modelId="{E57AD433-4B47-469B-800B-3A9E259029B8}" srcId="{826E3C73-D16F-4D18-8497-8587BBD4E994}" destId="{A4C6E794-DF20-4EB3-B7E9-4F6366BAC349}" srcOrd="4" destOrd="0" parTransId="{4CB216E7-F2B0-4C4B-BE9F-1246EAC6802E}" sibTransId="{01CD5D7B-50F1-4941-9A9F-C85EEDAD3F50}"/>
    <dgm:cxn modelId="{F2DC4DD8-04BF-4202-B203-44F5D262D582}" type="presOf" srcId="{71AE7FB1-366F-498F-B6E4-491E736D278A}" destId="{E8CCE137-83EA-49AE-8217-79E3A6E9C341}" srcOrd="1" destOrd="0" presId="urn:microsoft.com/office/officeart/2005/8/layout/process5"/>
    <dgm:cxn modelId="{84B9121F-837F-4E50-8D8F-A5247AAA2DD8}" type="presOf" srcId="{65208EA8-8E8E-446D-95C7-312054613E44}" destId="{ACD90807-49EB-4C59-8CA9-61BBCDFFE02E}" srcOrd="0" destOrd="0" presId="urn:microsoft.com/office/officeart/2005/8/layout/process5"/>
    <dgm:cxn modelId="{3C08CEC4-A21F-4ED9-B975-C3592EE5176A}" type="presOf" srcId="{278528BA-3F2F-437B-8A47-3FAB9515BDF4}" destId="{421009A0-9F1D-41C3-AFB7-86975DDFCC77}" srcOrd="0" destOrd="0" presId="urn:microsoft.com/office/officeart/2005/8/layout/process5"/>
    <dgm:cxn modelId="{DF47B969-492B-42B7-A113-D2ABEEEE17E4}" type="presOf" srcId="{D0EBBDC3-E75C-4498-A7FB-0732EE7FF9C7}" destId="{99130C87-C1E5-465A-8578-F30AEF5708C2}" srcOrd="1" destOrd="0" presId="urn:microsoft.com/office/officeart/2005/8/layout/process5"/>
    <dgm:cxn modelId="{091C2929-FDF4-46E4-A719-78092365C0A6}" srcId="{826E3C73-D16F-4D18-8497-8587BBD4E994}" destId="{F69204C6-D98E-4887-AC80-32132226EC71}" srcOrd="3" destOrd="0" parTransId="{F11D18DE-A81C-4CD3-B25D-BE9407EC433A}" sibTransId="{65208EA8-8E8E-446D-95C7-312054613E44}"/>
    <dgm:cxn modelId="{FE4585C8-10F5-4054-9858-1D156D1392CF}" type="presOf" srcId="{F69204C6-D98E-4887-AC80-32132226EC71}" destId="{2433B697-191C-481E-9EF3-2CF0612B040F}" srcOrd="0" destOrd="0" presId="urn:microsoft.com/office/officeart/2005/8/layout/process5"/>
    <dgm:cxn modelId="{225A5A8A-AC4D-414A-B1EA-1CE8F076A94F}" type="presParOf" srcId="{69B22CE5-2424-4614-8749-2ADEC83451F3}" destId="{10EFE539-261C-43D9-8025-5A7CF4A3EDA4}" srcOrd="0" destOrd="0" presId="urn:microsoft.com/office/officeart/2005/8/layout/process5"/>
    <dgm:cxn modelId="{7271E298-F34A-4EF5-BFEE-6E0CA8A483AE}" type="presParOf" srcId="{69B22CE5-2424-4614-8749-2ADEC83451F3}" destId="{1996EA0B-BFE3-460D-9BB0-491F73D2688F}" srcOrd="1" destOrd="0" presId="urn:microsoft.com/office/officeart/2005/8/layout/process5"/>
    <dgm:cxn modelId="{41C52CDB-3470-4DC6-B9BD-C6DABB461A3A}" type="presParOf" srcId="{1996EA0B-BFE3-460D-9BB0-491F73D2688F}" destId="{E8CCE137-83EA-49AE-8217-79E3A6E9C341}" srcOrd="0" destOrd="0" presId="urn:microsoft.com/office/officeart/2005/8/layout/process5"/>
    <dgm:cxn modelId="{5F27352A-F3B9-4EB8-9C2D-918A90212BB2}" type="presParOf" srcId="{69B22CE5-2424-4614-8749-2ADEC83451F3}" destId="{9CB91ECF-2842-42B5-9B59-DEE44364B7AB}" srcOrd="2" destOrd="0" presId="urn:microsoft.com/office/officeart/2005/8/layout/process5"/>
    <dgm:cxn modelId="{6C90BDA5-4998-40B5-A882-2CAACDDE147F}" type="presParOf" srcId="{69B22CE5-2424-4614-8749-2ADEC83451F3}" destId="{ACEAC370-E17B-4A37-B9E3-622662E069E0}" srcOrd="3" destOrd="0" presId="urn:microsoft.com/office/officeart/2005/8/layout/process5"/>
    <dgm:cxn modelId="{896D5C9F-EA90-4977-B366-A6546C831EA1}" type="presParOf" srcId="{ACEAC370-E17B-4A37-B9E3-622662E069E0}" destId="{99130C87-C1E5-465A-8578-F30AEF5708C2}" srcOrd="0" destOrd="0" presId="urn:microsoft.com/office/officeart/2005/8/layout/process5"/>
    <dgm:cxn modelId="{BE027F4F-BC1D-49C4-92B2-FD42041D73F4}" type="presParOf" srcId="{69B22CE5-2424-4614-8749-2ADEC83451F3}" destId="{B2901602-EC21-4B9E-BE53-67E7C52E0840}" srcOrd="4" destOrd="0" presId="urn:microsoft.com/office/officeart/2005/8/layout/process5"/>
    <dgm:cxn modelId="{24EB8DAC-199C-4B66-988A-AB3F48E91888}" type="presParOf" srcId="{69B22CE5-2424-4614-8749-2ADEC83451F3}" destId="{421009A0-9F1D-41C3-AFB7-86975DDFCC77}" srcOrd="5" destOrd="0" presId="urn:microsoft.com/office/officeart/2005/8/layout/process5"/>
    <dgm:cxn modelId="{A4F0AB54-A729-4EA1-B473-1F05ACACB014}" type="presParOf" srcId="{421009A0-9F1D-41C3-AFB7-86975DDFCC77}" destId="{913CC700-B964-4BB7-B1DE-C5A0EC14659D}" srcOrd="0" destOrd="0" presId="urn:microsoft.com/office/officeart/2005/8/layout/process5"/>
    <dgm:cxn modelId="{C4A8A4A2-B87A-49AA-B7B2-AB5F20F887F6}" type="presParOf" srcId="{69B22CE5-2424-4614-8749-2ADEC83451F3}" destId="{2433B697-191C-481E-9EF3-2CF0612B040F}" srcOrd="6" destOrd="0" presId="urn:microsoft.com/office/officeart/2005/8/layout/process5"/>
    <dgm:cxn modelId="{5236A4EC-2486-40D2-A603-9E3EC244672C}" type="presParOf" srcId="{69B22CE5-2424-4614-8749-2ADEC83451F3}" destId="{ACD90807-49EB-4C59-8CA9-61BBCDFFE02E}" srcOrd="7" destOrd="0" presId="urn:microsoft.com/office/officeart/2005/8/layout/process5"/>
    <dgm:cxn modelId="{A8FDE796-2E6C-4B37-AE0A-CAF47D1583E0}" type="presParOf" srcId="{ACD90807-49EB-4C59-8CA9-61BBCDFFE02E}" destId="{62247FC1-6ADC-451D-A2F8-914DF52FB79B}" srcOrd="0" destOrd="0" presId="urn:microsoft.com/office/officeart/2005/8/layout/process5"/>
    <dgm:cxn modelId="{4BCE140A-95FD-48D4-9697-B54F2E8E64A8}" type="presParOf" srcId="{69B22CE5-2424-4614-8749-2ADEC83451F3}" destId="{D0BE124C-3FBF-465E-9342-F8710D57854F}" srcOrd="8"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4812A6B-674C-4254-9D52-94F26F8AE33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ES"/>
        </a:p>
      </dgm:t>
    </dgm:pt>
    <dgm:pt modelId="{3FA862C1-3CD7-4A54-A445-68C0A03662F9}">
      <dgm:prSet phldrT="[Texto]"/>
      <dgm:spPr/>
      <dgm:t>
        <a:bodyPr/>
        <a:lstStyle/>
        <a:p>
          <a:r>
            <a:rPr lang="es-ES" dirty="0" smtClean="0"/>
            <a:t>NATURALEZA JURÍDICA</a:t>
          </a:r>
          <a:endParaRPr lang="es-ES" dirty="0"/>
        </a:p>
      </dgm:t>
    </dgm:pt>
    <dgm:pt modelId="{4D9A0A63-7BCE-41BD-ADE5-408A78D56AED}" type="parTrans" cxnId="{19C094E9-248B-4DDC-A3C2-66E9DA8D7257}">
      <dgm:prSet/>
      <dgm:spPr/>
      <dgm:t>
        <a:bodyPr/>
        <a:lstStyle/>
        <a:p>
          <a:endParaRPr lang="es-ES"/>
        </a:p>
      </dgm:t>
    </dgm:pt>
    <dgm:pt modelId="{AA90A7E8-79E0-49FF-B06E-726666BA9AAB}" type="sibTrans" cxnId="{19C094E9-248B-4DDC-A3C2-66E9DA8D7257}">
      <dgm:prSet/>
      <dgm:spPr/>
      <dgm:t>
        <a:bodyPr/>
        <a:lstStyle/>
        <a:p>
          <a:endParaRPr lang="es-ES"/>
        </a:p>
      </dgm:t>
    </dgm:pt>
    <dgm:pt modelId="{10912952-5A9F-43C9-B283-BA5AA3439076}">
      <dgm:prSet phldrT="[Texto]"/>
      <dgm:spPr/>
      <dgm:t>
        <a:bodyPr/>
        <a:lstStyle/>
        <a:p>
          <a:r>
            <a:rPr lang="es-ES" dirty="0" smtClean="0"/>
            <a:t>PRORROGATIVA - GARANTÍA</a:t>
          </a:r>
          <a:endParaRPr lang="es-ES" dirty="0"/>
        </a:p>
      </dgm:t>
    </dgm:pt>
    <dgm:pt modelId="{5AF69CBE-0FAE-44BF-9B7A-790975010223}" type="parTrans" cxnId="{8AD94E2E-5BB5-4230-8BC3-00BB0B1E8D18}">
      <dgm:prSet/>
      <dgm:spPr/>
      <dgm:t>
        <a:bodyPr/>
        <a:lstStyle/>
        <a:p>
          <a:endParaRPr lang="es-ES"/>
        </a:p>
      </dgm:t>
    </dgm:pt>
    <dgm:pt modelId="{D17FE043-A962-4422-A9A9-1B44F5091FB3}" type="sibTrans" cxnId="{8AD94E2E-5BB5-4230-8BC3-00BB0B1E8D18}">
      <dgm:prSet/>
      <dgm:spPr/>
      <dgm:t>
        <a:bodyPr/>
        <a:lstStyle/>
        <a:p>
          <a:endParaRPr lang="es-ES"/>
        </a:p>
      </dgm:t>
    </dgm:pt>
    <dgm:pt modelId="{E168C6A9-4AFE-4B33-B698-8DFE61F32C15}">
      <dgm:prSet phldrT="[Texto]"/>
      <dgm:spPr/>
      <dgm:t>
        <a:bodyPr/>
        <a:lstStyle/>
        <a:p>
          <a:r>
            <a:rPr lang="es-ES" dirty="0" smtClean="0"/>
            <a:t>PRINCIPIO DE RAZONABILIDAD</a:t>
          </a:r>
          <a:endParaRPr lang="es-ES" dirty="0"/>
        </a:p>
      </dgm:t>
    </dgm:pt>
    <dgm:pt modelId="{E30E0A68-7A24-435E-98E8-C4424D971787}" type="parTrans" cxnId="{F8E5CD3C-7E6E-41EE-BB71-6A35C44506F3}">
      <dgm:prSet/>
      <dgm:spPr/>
      <dgm:t>
        <a:bodyPr/>
        <a:lstStyle/>
        <a:p>
          <a:endParaRPr lang="es-ES"/>
        </a:p>
      </dgm:t>
    </dgm:pt>
    <dgm:pt modelId="{8DF2EAE9-B89E-4F19-AB3A-4DF22E01E589}" type="sibTrans" cxnId="{F8E5CD3C-7E6E-41EE-BB71-6A35C44506F3}">
      <dgm:prSet/>
      <dgm:spPr/>
      <dgm:t>
        <a:bodyPr/>
        <a:lstStyle/>
        <a:p>
          <a:endParaRPr lang="es-ES"/>
        </a:p>
      </dgm:t>
    </dgm:pt>
    <dgm:pt modelId="{5743E64A-0507-4A8D-BE61-4852AD157705}">
      <dgm:prSet phldrT="[Texto]"/>
      <dgm:spPr/>
      <dgm:t>
        <a:bodyPr/>
        <a:lstStyle/>
        <a:p>
          <a:r>
            <a:rPr lang="es-ES" dirty="0" smtClean="0"/>
            <a:t>BIENESTAR GENERAL.</a:t>
          </a:r>
          <a:endParaRPr lang="es-ES" dirty="0"/>
        </a:p>
      </dgm:t>
    </dgm:pt>
    <dgm:pt modelId="{DFD39A90-E877-4154-B14F-A50DF8D410CF}" type="parTrans" cxnId="{4AA9CC78-09E3-4C6F-A98C-349B52BC7E5C}">
      <dgm:prSet/>
      <dgm:spPr/>
      <dgm:t>
        <a:bodyPr/>
        <a:lstStyle/>
        <a:p>
          <a:endParaRPr lang="es-ES"/>
        </a:p>
      </dgm:t>
    </dgm:pt>
    <dgm:pt modelId="{FA58A2A9-695E-4A10-ACCD-D413EFE5090A}" type="sibTrans" cxnId="{4AA9CC78-09E3-4C6F-A98C-349B52BC7E5C}">
      <dgm:prSet/>
      <dgm:spPr/>
      <dgm:t>
        <a:bodyPr/>
        <a:lstStyle/>
        <a:p>
          <a:endParaRPr lang="es-ES"/>
        </a:p>
      </dgm:t>
    </dgm:pt>
    <dgm:pt modelId="{C5A461A3-9726-4886-9315-97A9207B6B37}" type="pres">
      <dgm:prSet presAssocID="{84812A6B-674C-4254-9D52-94F26F8AE339}" presName="linear" presStyleCnt="0">
        <dgm:presLayoutVars>
          <dgm:animLvl val="lvl"/>
          <dgm:resizeHandles val="exact"/>
        </dgm:presLayoutVars>
      </dgm:prSet>
      <dgm:spPr/>
      <dgm:t>
        <a:bodyPr/>
        <a:lstStyle/>
        <a:p>
          <a:endParaRPr lang="es-ES"/>
        </a:p>
      </dgm:t>
    </dgm:pt>
    <dgm:pt modelId="{70B66D74-4FC9-45CA-917A-0E33CF2DD550}" type="pres">
      <dgm:prSet presAssocID="{3FA862C1-3CD7-4A54-A445-68C0A03662F9}" presName="parentText" presStyleLbl="node1" presStyleIdx="0" presStyleCnt="2">
        <dgm:presLayoutVars>
          <dgm:chMax val="0"/>
          <dgm:bulletEnabled val="1"/>
        </dgm:presLayoutVars>
      </dgm:prSet>
      <dgm:spPr/>
      <dgm:t>
        <a:bodyPr/>
        <a:lstStyle/>
        <a:p>
          <a:endParaRPr lang="es-ES"/>
        </a:p>
      </dgm:t>
    </dgm:pt>
    <dgm:pt modelId="{6C2B58A2-8153-4F05-851A-06626935749F}" type="pres">
      <dgm:prSet presAssocID="{3FA862C1-3CD7-4A54-A445-68C0A03662F9}" presName="childText" presStyleLbl="revTx" presStyleIdx="0" presStyleCnt="2">
        <dgm:presLayoutVars>
          <dgm:bulletEnabled val="1"/>
        </dgm:presLayoutVars>
      </dgm:prSet>
      <dgm:spPr/>
      <dgm:t>
        <a:bodyPr/>
        <a:lstStyle/>
        <a:p>
          <a:endParaRPr lang="es-ES"/>
        </a:p>
      </dgm:t>
    </dgm:pt>
    <dgm:pt modelId="{631C2778-9936-48D0-AECB-EBB6F91EACB0}" type="pres">
      <dgm:prSet presAssocID="{E168C6A9-4AFE-4B33-B698-8DFE61F32C15}" presName="parentText" presStyleLbl="node1" presStyleIdx="1" presStyleCnt="2">
        <dgm:presLayoutVars>
          <dgm:chMax val="0"/>
          <dgm:bulletEnabled val="1"/>
        </dgm:presLayoutVars>
      </dgm:prSet>
      <dgm:spPr/>
      <dgm:t>
        <a:bodyPr/>
        <a:lstStyle/>
        <a:p>
          <a:endParaRPr lang="es-ES"/>
        </a:p>
      </dgm:t>
    </dgm:pt>
    <dgm:pt modelId="{1F89C4AC-D9AE-4085-83DE-63B7311D51C2}" type="pres">
      <dgm:prSet presAssocID="{E168C6A9-4AFE-4B33-B698-8DFE61F32C15}" presName="childText" presStyleLbl="revTx" presStyleIdx="1" presStyleCnt="2">
        <dgm:presLayoutVars>
          <dgm:bulletEnabled val="1"/>
        </dgm:presLayoutVars>
      </dgm:prSet>
      <dgm:spPr/>
      <dgm:t>
        <a:bodyPr/>
        <a:lstStyle/>
        <a:p>
          <a:endParaRPr lang="es-ES"/>
        </a:p>
      </dgm:t>
    </dgm:pt>
  </dgm:ptLst>
  <dgm:cxnLst>
    <dgm:cxn modelId="{A3DB9C16-84D5-4E03-A212-50F95E8FC06B}" type="presOf" srcId="{5743E64A-0507-4A8D-BE61-4852AD157705}" destId="{1F89C4AC-D9AE-4085-83DE-63B7311D51C2}" srcOrd="0" destOrd="0" presId="urn:microsoft.com/office/officeart/2005/8/layout/vList2"/>
    <dgm:cxn modelId="{F8E5CD3C-7E6E-41EE-BB71-6A35C44506F3}" srcId="{84812A6B-674C-4254-9D52-94F26F8AE339}" destId="{E168C6A9-4AFE-4B33-B698-8DFE61F32C15}" srcOrd="1" destOrd="0" parTransId="{E30E0A68-7A24-435E-98E8-C4424D971787}" sibTransId="{8DF2EAE9-B89E-4F19-AB3A-4DF22E01E589}"/>
    <dgm:cxn modelId="{19C094E9-248B-4DDC-A3C2-66E9DA8D7257}" srcId="{84812A6B-674C-4254-9D52-94F26F8AE339}" destId="{3FA862C1-3CD7-4A54-A445-68C0A03662F9}" srcOrd="0" destOrd="0" parTransId="{4D9A0A63-7BCE-41BD-ADE5-408A78D56AED}" sibTransId="{AA90A7E8-79E0-49FF-B06E-726666BA9AAB}"/>
    <dgm:cxn modelId="{88602CB9-4C14-43BD-9EA0-F7F7A06DEB56}" type="presOf" srcId="{10912952-5A9F-43C9-B283-BA5AA3439076}" destId="{6C2B58A2-8153-4F05-851A-06626935749F}" srcOrd="0" destOrd="0" presId="urn:microsoft.com/office/officeart/2005/8/layout/vList2"/>
    <dgm:cxn modelId="{8AD94E2E-5BB5-4230-8BC3-00BB0B1E8D18}" srcId="{3FA862C1-3CD7-4A54-A445-68C0A03662F9}" destId="{10912952-5A9F-43C9-B283-BA5AA3439076}" srcOrd="0" destOrd="0" parTransId="{5AF69CBE-0FAE-44BF-9B7A-790975010223}" sibTransId="{D17FE043-A962-4422-A9A9-1B44F5091FB3}"/>
    <dgm:cxn modelId="{C39BFF9C-DFA3-48DE-A103-18FADA85F1D9}" type="presOf" srcId="{3FA862C1-3CD7-4A54-A445-68C0A03662F9}" destId="{70B66D74-4FC9-45CA-917A-0E33CF2DD550}" srcOrd="0" destOrd="0" presId="urn:microsoft.com/office/officeart/2005/8/layout/vList2"/>
    <dgm:cxn modelId="{30808C7A-5BAC-4057-902F-50D2040F5DB3}" type="presOf" srcId="{E168C6A9-4AFE-4B33-B698-8DFE61F32C15}" destId="{631C2778-9936-48D0-AECB-EBB6F91EACB0}" srcOrd="0" destOrd="0" presId="urn:microsoft.com/office/officeart/2005/8/layout/vList2"/>
    <dgm:cxn modelId="{4AA9CC78-09E3-4C6F-A98C-349B52BC7E5C}" srcId="{E168C6A9-4AFE-4B33-B698-8DFE61F32C15}" destId="{5743E64A-0507-4A8D-BE61-4852AD157705}" srcOrd="0" destOrd="0" parTransId="{DFD39A90-E877-4154-B14F-A50DF8D410CF}" sibTransId="{FA58A2A9-695E-4A10-ACCD-D413EFE5090A}"/>
    <dgm:cxn modelId="{A43D409A-75C8-4343-8287-EF1368A32014}" type="presOf" srcId="{84812A6B-674C-4254-9D52-94F26F8AE339}" destId="{C5A461A3-9726-4886-9315-97A9207B6B37}" srcOrd="0" destOrd="0" presId="urn:microsoft.com/office/officeart/2005/8/layout/vList2"/>
    <dgm:cxn modelId="{E39ABB03-B894-484D-B055-B64939DB8737}" type="presParOf" srcId="{C5A461A3-9726-4886-9315-97A9207B6B37}" destId="{70B66D74-4FC9-45CA-917A-0E33CF2DD550}" srcOrd="0" destOrd="0" presId="urn:microsoft.com/office/officeart/2005/8/layout/vList2"/>
    <dgm:cxn modelId="{B933FA12-4DC9-450D-97A3-4A67B046F21B}" type="presParOf" srcId="{C5A461A3-9726-4886-9315-97A9207B6B37}" destId="{6C2B58A2-8153-4F05-851A-06626935749F}" srcOrd="1" destOrd="0" presId="urn:microsoft.com/office/officeart/2005/8/layout/vList2"/>
    <dgm:cxn modelId="{73DAF997-D082-4DEA-AB3A-C6BBF0D68DAC}" type="presParOf" srcId="{C5A461A3-9726-4886-9315-97A9207B6B37}" destId="{631C2778-9936-48D0-AECB-EBB6F91EACB0}" srcOrd="2" destOrd="0" presId="urn:microsoft.com/office/officeart/2005/8/layout/vList2"/>
    <dgm:cxn modelId="{8C8B38ED-F129-4BA1-B810-383DBE931D72}" type="presParOf" srcId="{C5A461A3-9726-4886-9315-97A9207B6B37}" destId="{1F89C4AC-D9AE-4085-83DE-63B7311D51C2}"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4E502D-3B7C-4472-8552-926CECC85402}">
      <dsp:nvSpPr>
        <dsp:cNvPr id="0" name=""/>
        <dsp:cNvSpPr/>
      </dsp:nvSpPr>
      <dsp:spPr>
        <a:xfrm>
          <a:off x="242982" y="0"/>
          <a:ext cx="5029169" cy="4696296"/>
        </a:xfrm>
        <a:prstGeom prst="triangle">
          <a:avLst/>
        </a:prstGeom>
        <a:blipFill rotWithShape="0">
          <a:blip xmlns:r="http://schemas.openxmlformats.org/officeDocument/2006/relationships" r:embed="rId1">
            <a:duotone>
              <a:schemeClr val="accent1">
                <a:hueOff val="0"/>
                <a:satOff val="0"/>
                <a:lumOff val="0"/>
                <a:alphaOff val="0"/>
                <a:tint val="30000"/>
                <a:satMod val="300000"/>
              </a:schemeClr>
              <a:schemeClr val="accent1">
                <a:hueOff val="0"/>
                <a:satOff val="0"/>
                <a:lumOff val="0"/>
                <a:alphaOff val="0"/>
                <a:tint val="40000"/>
                <a:satMod val="200000"/>
              </a:schemeClr>
            </a:duotone>
          </a:blip>
          <a:tile tx="0" ty="0" sx="70000" sy="70000" flip="none" algn="ctr"/>
        </a:blipFill>
        <a:ln>
          <a:noFill/>
        </a:ln>
        <a:effectLst>
          <a:outerShdw blurRad="38100" dist="25400" dir="5400000" algn="t" rotWithShape="0">
            <a:srgbClr val="000000">
              <a:alpha val="5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4F8FDAF8-756D-4A42-A775-8BDD42C7CA8F}">
      <dsp:nvSpPr>
        <dsp:cNvPr id="0" name=""/>
        <dsp:cNvSpPr/>
      </dsp:nvSpPr>
      <dsp:spPr>
        <a:xfrm>
          <a:off x="2803168" y="470878"/>
          <a:ext cx="3052592" cy="777630"/>
        </a:xfrm>
        <a:prstGeom prst="round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ES" sz="1400" b="1" kern="1200" dirty="0" smtClean="0"/>
            <a:t>Constitución Nacional </a:t>
          </a:r>
          <a:r>
            <a:rPr lang="es-ES" sz="1400" kern="1200" dirty="0" smtClean="0"/>
            <a:t>(1, 28 y 31 y 75 inc. 22)  y Constitución Provincial (art. 161) </a:t>
          </a:r>
          <a:endParaRPr lang="es-ES" sz="1400" kern="1200" dirty="0"/>
        </a:p>
      </dsp:txBody>
      <dsp:txXfrm>
        <a:off x="2841129" y="508839"/>
        <a:ext cx="2976670" cy="701708"/>
      </dsp:txXfrm>
    </dsp:sp>
    <dsp:sp modelId="{3CD144C3-084F-4F0B-8A6E-0D94FB61740F}">
      <dsp:nvSpPr>
        <dsp:cNvPr id="0" name=""/>
        <dsp:cNvSpPr/>
      </dsp:nvSpPr>
      <dsp:spPr>
        <a:xfrm>
          <a:off x="2803168" y="1286803"/>
          <a:ext cx="3052592" cy="837566"/>
        </a:xfrm>
        <a:prstGeom prst="round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ES" sz="1400" b="1" kern="1200" dirty="0" smtClean="0"/>
            <a:t>Constitución de la Provincia de Córdoba </a:t>
          </a:r>
          <a:r>
            <a:rPr lang="es-ES" sz="1400" kern="1200" dirty="0" smtClean="0"/>
            <a:t>(arts. 174, 176, 7, 8, 9, 15, 19, 20, 22, 49, 67 y 74)</a:t>
          </a:r>
          <a:endParaRPr lang="es-ES" sz="1400" kern="1200" dirty="0"/>
        </a:p>
      </dsp:txBody>
      <dsp:txXfrm>
        <a:off x="2844055" y="1327690"/>
        <a:ext cx="2970818" cy="755792"/>
      </dsp:txXfrm>
    </dsp:sp>
    <dsp:sp modelId="{EA00F087-F42B-4C0B-83C5-B0F0F5EBD9E6}">
      <dsp:nvSpPr>
        <dsp:cNvPr id="0" name=""/>
        <dsp:cNvSpPr/>
      </dsp:nvSpPr>
      <dsp:spPr>
        <a:xfrm>
          <a:off x="2803168" y="2162665"/>
          <a:ext cx="3052592" cy="602263"/>
        </a:xfrm>
        <a:prstGeom prst="round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ES" sz="1400" b="0" kern="1200" dirty="0" smtClean="0"/>
            <a:t>Ley 8835 -</a:t>
          </a:r>
          <a:r>
            <a:rPr lang="es-ES" sz="1400" b="1" kern="1200" dirty="0" smtClean="0"/>
            <a:t>Carta del Ciudadano- </a:t>
          </a:r>
          <a:r>
            <a:rPr lang="es-ES" sz="1400" b="0" kern="1200" dirty="0" smtClean="0"/>
            <a:t>(arts. </a:t>
          </a:r>
          <a:r>
            <a:rPr lang="es-MX" sz="1400" b="0" kern="1200" dirty="0" smtClean="0"/>
            <a:t>1 </a:t>
          </a:r>
          <a:r>
            <a:rPr lang="es-MX" sz="1400" b="0" kern="1200" dirty="0" err="1" smtClean="0"/>
            <a:t>incs</a:t>
          </a:r>
          <a:r>
            <a:rPr lang="es-MX" sz="1400" b="0" kern="1200" dirty="0" smtClean="0"/>
            <a:t>. "a", "b", "c", "d" y "f"; 4 </a:t>
          </a:r>
          <a:r>
            <a:rPr lang="es-MX" sz="1400" b="0" kern="1200" dirty="0" err="1" smtClean="0"/>
            <a:t>incs</a:t>
          </a:r>
          <a:r>
            <a:rPr lang="es-MX" sz="1400" b="0" kern="1200" dirty="0" smtClean="0"/>
            <a:t>. "a", "d" y "g"; 10 </a:t>
          </a:r>
          <a:r>
            <a:rPr lang="es-MX" sz="1400" b="0" kern="1200" dirty="0" err="1" smtClean="0"/>
            <a:t>incs</a:t>
          </a:r>
          <a:r>
            <a:rPr lang="es-MX" sz="1400" b="0" kern="1200" dirty="0" smtClean="0"/>
            <a:t>. </a:t>
          </a:r>
          <a:r>
            <a:rPr lang="es-ES" sz="1400" b="0" kern="1200" dirty="0" smtClean="0"/>
            <a:t>"a" y "g" y 11); </a:t>
          </a:r>
          <a:endParaRPr lang="es-ES" sz="1400" b="0" kern="1200" dirty="0"/>
        </a:p>
      </dsp:txBody>
      <dsp:txXfrm>
        <a:off x="2832568" y="2192065"/>
        <a:ext cx="2993792" cy="543463"/>
      </dsp:txXfrm>
    </dsp:sp>
    <dsp:sp modelId="{31E1B809-F09D-4B1F-A846-BB044ECD8D7C}">
      <dsp:nvSpPr>
        <dsp:cNvPr id="0" name=""/>
        <dsp:cNvSpPr/>
      </dsp:nvSpPr>
      <dsp:spPr>
        <a:xfrm>
          <a:off x="2803168" y="2803224"/>
          <a:ext cx="3052592" cy="555565"/>
        </a:xfrm>
        <a:prstGeom prst="round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ES" sz="1400" b="0" kern="1200" dirty="0" smtClean="0"/>
            <a:t>Ley 8836 -</a:t>
          </a:r>
          <a:r>
            <a:rPr lang="es-ES" sz="1400" b="1" kern="1200" dirty="0" smtClean="0"/>
            <a:t>Modernización del Estado- </a:t>
          </a:r>
          <a:r>
            <a:rPr lang="es-ES" sz="1400" b="0" kern="1200" dirty="0" smtClean="0"/>
            <a:t>(art. 1 </a:t>
          </a:r>
          <a:r>
            <a:rPr lang="es-ES" sz="1400" b="0" kern="1200" dirty="0" err="1" smtClean="0"/>
            <a:t>incs</a:t>
          </a:r>
          <a:r>
            <a:rPr lang="es-ES" sz="1400" b="0" kern="1200" dirty="0" smtClean="0"/>
            <a:t>. "a", "b", "c", "d" y "f")</a:t>
          </a:r>
          <a:endParaRPr lang="es-ES" sz="1400" b="0" kern="1200" dirty="0"/>
        </a:p>
      </dsp:txBody>
      <dsp:txXfrm>
        <a:off x="2830288" y="2830344"/>
        <a:ext cx="2998352" cy="501325"/>
      </dsp:txXfrm>
    </dsp:sp>
    <dsp:sp modelId="{D49EBE13-9751-4720-82FE-F127DA437421}">
      <dsp:nvSpPr>
        <dsp:cNvPr id="0" name=""/>
        <dsp:cNvSpPr/>
      </dsp:nvSpPr>
      <dsp:spPr>
        <a:xfrm>
          <a:off x="2803168" y="3397084"/>
          <a:ext cx="3052592" cy="790037"/>
        </a:xfrm>
        <a:prstGeom prst="round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ES" sz="1400" b="0" kern="1200" dirty="0" smtClean="0"/>
            <a:t> Ley 8837 -</a:t>
          </a:r>
          <a:r>
            <a:rPr lang="es-ES" sz="1400" b="1" kern="1200" dirty="0" smtClean="0"/>
            <a:t>Incorporación de Capital Privado al Sector Público- </a:t>
          </a:r>
          <a:r>
            <a:rPr lang="es-ES" sz="1400" b="0" kern="1200" dirty="0" smtClean="0"/>
            <a:t>(art. 1 </a:t>
          </a:r>
          <a:r>
            <a:rPr lang="es-ES" sz="1400" b="0" kern="1200" dirty="0" err="1" smtClean="0"/>
            <a:t>incs</a:t>
          </a:r>
          <a:r>
            <a:rPr lang="es-ES" sz="1400" b="0" kern="1200" dirty="0" smtClean="0"/>
            <a:t>. "a", "b", "c", "d" y "f")</a:t>
          </a:r>
          <a:endParaRPr lang="es-ES" sz="1400" b="0" kern="1200" dirty="0"/>
        </a:p>
      </dsp:txBody>
      <dsp:txXfrm>
        <a:off x="2841734" y="3435650"/>
        <a:ext cx="2975460" cy="71290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B6DD51-660D-44EE-9BA8-D22875F38606}">
      <dsp:nvSpPr>
        <dsp:cNvPr id="0" name=""/>
        <dsp:cNvSpPr/>
      </dsp:nvSpPr>
      <dsp:spPr>
        <a:xfrm>
          <a:off x="2754306" y="-138156"/>
          <a:ext cx="3276364" cy="3276364"/>
        </a:xfrm>
        <a:prstGeom prst="triangl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s-ES" sz="2800" kern="1200" dirty="0" smtClean="0"/>
            <a:t>Ley 8614 </a:t>
          </a:r>
          <a:r>
            <a:rPr lang="es-ES" sz="2000" kern="1200" dirty="0" smtClean="0"/>
            <a:t>(</a:t>
          </a:r>
          <a:r>
            <a:rPr lang="es-ES" sz="2000" kern="1200" dirty="0" err="1" smtClean="0"/>
            <a:t>mod</a:t>
          </a:r>
          <a:r>
            <a:rPr lang="es-ES" sz="2000" kern="1200" dirty="0" smtClean="0"/>
            <a:t>.  10.417 y 10422)</a:t>
          </a:r>
          <a:endParaRPr lang="es-ES" sz="2000" kern="1200" dirty="0"/>
        </a:p>
      </dsp:txBody>
      <dsp:txXfrm>
        <a:off x="3573397" y="1500026"/>
        <a:ext cx="1638182" cy="1638182"/>
      </dsp:txXfrm>
    </dsp:sp>
    <dsp:sp modelId="{49156AD1-32A2-4B79-9C31-D4D254ECE4EF}">
      <dsp:nvSpPr>
        <dsp:cNvPr id="0" name=""/>
        <dsp:cNvSpPr/>
      </dsp:nvSpPr>
      <dsp:spPr>
        <a:xfrm>
          <a:off x="1116123" y="3394796"/>
          <a:ext cx="3276364" cy="2763187"/>
        </a:xfrm>
        <a:prstGeom prst="triangl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ES" sz="2000" b="1" kern="1200" dirty="0" smtClean="0"/>
            <a:t>Pliegos modelos </a:t>
          </a:r>
          <a:r>
            <a:rPr lang="es-ES" sz="2000" b="1" kern="1200" dirty="0" err="1" smtClean="0"/>
            <a:t>Dec</a:t>
          </a:r>
          <a:r>
            <a:rPr lang="es-ES" sz="2000" b="1" kern="1200" dirty="0" smtClean="0"/>
            <a:t>. 1505/16</a:t>
          </a:r>
          <a:r>
            <a:rPr lang="es-ES" sz="2000" kern="1200" dirty="0" smtClean="0"/>
            <a:t>.</a:t>
          </a:r>
          <a:endParaRPr lang="es-ES" sz="2000" kern="1200" dirty="0"/>
        </a:p>
      </dsp:txBody>
      <dsp:txXfrm>
        <a:off x="1935214" y="4776390"/>
        <a:ext cx="1638182" cy="1381593"/>
      </dsp:txXfrm>
    </dsp:sp>
    <dsp:sp modelId="{E4284516-BFBA-4E7C-885B-0B43AE9E86BA}">
      <dsp:nvSpPr>
        <dsp:cNvPr id="0" name=""/>
        <dsp:cNvSpPr/>
      </dsp:nvSpPr>
      <dsp:spPr>
        <a:xfrm rot="10800000">
          <a:off x="2736318" y="2861895"/>
          <a:ext cx="3276364" cy="3828988"/>
        </a:xfrm>
        <a:prstGeom prst="triangl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endParaRPr lang="es-ES" sz="1600" u="sng" kern="1200" dirty="0" smtClean="0"/>
        </a:p>
        <a:p>
          <a:pPr lvl="0" algn="ctr" defTabSz="711200">
            <a:lnSpc>
              <a:spcPct val="90000"/>
            </a:lnSpc>
            <a:spcBef>
              <a:spcPct val="0"/>
            </a:spcBef>
            <a:spcAft>
              <a:spcPct val="35000"/>
            </a:spcAft>
          </a:pPr>
          <a:endParaRPr lang="es-ES" sz="1400" u="sng" kern="1200" dirty="0" smtClean="0"/>
        </a:p>
        <a:p>
          <a:pPr lvl="0" algn="ctr" defTabSz="711200">
            <a:lnSpc>
              <a:spcPct val="90000"/>
            </a:lnSpc>
            <a:spcBef>
              <a:spcPct val="0"/>
            </a:spcBef>
            <a:spcAft>
              <a:spcPct val="35000"/>
            </a:spcAft>
          </a:pPr>
          <a:r>
            <a:rPr lang="es-ES" sz="1400" u="sng" kern="1200" dirty="0" smtClean="0"/>
            <a:t>Reglamentación</a:t>
          </a:r>
          <a:r>
            <a:rPr lang="es-ES" sz="1400" kern="1200" dirty="0" smtClean="0"/>
            <a:t>:</a:t>
          </a:r>
        </a:p>
        <a:p>
          <a:pPr lvl="0" algn="ctr" defTabSz="711200">
            <a:lnSpc>
              <a:spcPct val="90000"/>
            </a:lnSpc>
            <a:spcBef>
              <a:spcPct val="0"/>
            </a:spcBef>
            <a:spcAft>
              <a:spcPct val="35000"/>
            </a:spcAft>
          </a:pPr>
          <a:r>
            <a:rPr lang="es-ES" sz="1300" kern="1200" dirty="0" smtClean="0"/>
            <a:t> </a:t>
          </a:r>
          <a:r>
            <a:rPr lang="es-ES" sz="1300" kern="1200" dirty="0" err="1" smtClean="0"/>
            <a:t>Dec</a:t>
          </a:r>
          <a:r>
            <a:rPr lang="es-ES" sz="1300" kern="1200" dirty="0" smtClean="0"/>
            <a:t>. Reg. </a:t>
          </a:r>
          <a:r>
            <a:rPr lang="es-ES" sz="1300" b="1" kern="1200" dirty="0" smtClean="0"/>
            <a:t>4757/77</a:t>
          </a:r>
          <a:r>
            <a:rPr lang="es-ES" sz="1300" kern="1200" dirty="0" smtClean="0"/>
            <a:t>; </a:t>
          </a:r>
        </a:p>
        <a:p>
          <a:pPr lvl="0" algn="ctr" defTabSz="711200">
            <a:lnSpc>
              <a:spcPct val="90000"/>
            </a:lnSpc>
            <a:spcBef>
              <a:spcPct val="0"/>
            </a:spcBef>
            <a:spcAft>
              <a:spcPct val="35000"/>
            </a:spcAft>
          </a:pPr>
          <a:r>
            <a:rPr lang="es-ES" sz="1300" kern="1200" dirty="0" err="1" smtClean="0"/>
            <a:t>Dec</a:t>
          </a:r>
          <a:r>
            <a:rPr lang="es-ES" sz="1300" kern="1200" dirty="0" smtClean="0"/>
            <a:t>. Reg</a:t>
          </a:r>
          <a:r>
            <a:rPr lang="es-ES" sz="1300" b="1" kern="1200" dirty="0" smtClean="0"/>
            <a:t>. 1823/16 </a:t>
          </a:r>
          <a:r>
            <a:rPr lang="es-ES" sz="1300" kern="1200" dirty="0" smtClean="0"/>
            <a:t>–arts. 4bis, 8 y 9 Ley OP-; </a:t>
          </a:r>
        </a:p>
        <a:p>
          <a:pPr lvl="0" algn="ctr" defTabSz="711200">
            <a:lnSpc>
              <a:spcPct val="90000"/>
            </a:lnSpc>
            <a:spcBef>
              <a:spcPct val="0"/>
            </a:spcBef>
            <a:spcAft>
              <a:spcPct val="35000"/>
            </a:spcAft>
          </a:pPr>
          <a:r>
            <a:rPr lang="es-ES" sz="1300" b="1" kern="1200" dirty="0" err="1" smtClean="0"/>
            <a:t>Dec</a:t>
          </a:r>
          <a:r>
            <a:rPr lang="es-ES" sz="1300" b="1" kern="1200" dirty="0" smtClean="0"/>
            <a:t>. 800/16 </a:t>
          </a:r>
          <a:r>
            <a:rPr lang="es-ES" sz="1300" kern="1200" dirty="0" smtClean="0"/>
            <a:t>–redeterminación de precios; </a:t>
          </a:r>
        </a:p>
        <a:p>
          <a:pPr lvl="0" algn="ctr" defTabSz="711200">
            <a:lnSpc>
              <a:spcPct val="90000"/>
            </a:lnSpc>
            <a:spcBef>
              <a:spcPct val="0"/>
            </a:spcBef>
            <a:spcAft>
              <a:spcPct val="35000"/>
            </a:spcAft>
          </a:pPr>
          <a:r>
            <a:rPr lang="es-ES" sz="1300" b="1" kern="1200" dirty="0" err="1" smtClean="0"/>
            <a:t>Dec</a:t>
          </a:r>
          <a:r>
            <a:rPr lang="es-ES" sz="1300" b="1" kern="1200" dirty="0" smtClean="0"/>
            <a:t>. 1419/17 </a:t>
          </a:r>
          <a:r>
            <a:rPr lang="es-ES" sz="1300" kern="1200" dirty="0" smtClean="0"/>
            <a:t>–art. 2 inc. e) Ley OP-; </a:t>
          </a:r>
        </a:p>
        <a:p>
          <a:pPr lvl="0" algn="ctr" defTabSz="711200">
            <a:lnSpc>
              <a:spcPct val="90000"/>
            </a:lnSpc>
            <a:spcBef>
              <a:spcPct val="0"/>
            </a:spcBef>
            <a:spcAft>
              <a:spcPct val="35000"/>
            </a:spcAft>
          </a:pPr>
          <a:r>
            <a:rPr lang="es-ES" sz="1300" b="1" kern="1200" dirty="0" err="1" smtClean="0"/>
            <a:t>Dec</a:t>
          </a:r>
          <a:r>
            <a:rPr lang="es-ES" sz="1300" b="1" kern="1200" dirty="0" smtClean="0"/>
            <a:t>. 583/2016</a:t>
          </a:r>
          <a:r>
            <a:rPr lang="es-ES" sz="1300" kern="1200" dirty="0" smtClean="0"/>
            <a:t> – Plataforma digital-</a:t>
          </a:r>
          <a:r>
            <a:rPr lang="es-ES" sz="1100" kern="1200" dirty="0" smtClean="0"/>
            <a:t>. </a:t>
          </a:r>
          <a:endParaRPr lang="es-ES" sz="1100" kern="1200" dirty="0"/>
        </a:p>
      </dsp:txBody>
      <dsp:txXfrm rot="10800000">
        <a:off x="3555409" y="2861895"/>
        <a:ext cx="1638182" cy="1914494"/>
      </dsp:txXfrm>
    </dsp:sp>
    <dsp:sp modelId="{EEFE37EE-0F93-4E20-B40F-681804316A1B}">
      <dsp:nvSpPr>
        <dsp:cNvPr id="0" name=""/>
        <dsp:cNvSpPr/>
      </dsp:nvSpPr>
      <dsp:spPr>
        <a:xfrm>
          <a:off x="4392488" y="3236892"/>
          <a:ext cx="3276364" cy="3078995"/>
        </a:xfrm>
        <a:prstGeom prst="triangl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ES" sz="2000" b="1" kern="1200" dirty="0" smtClean="0"/>
            <a:t>Pliego General de Condiciones – </a:t>
          </a:r>
          <a:r>
            <a:rPr lang="es-ES" sz="2000" b="1" kern="1200" dirty="0" err="1" smtClean="0"/>
            <a:t>Dec</a:t>
          </a:r>
          <a:r>
            <a:rPr lang="es-ES" sz="2000" b="1" kern="1200" dirty="0" smtClean="0"/>
            <a:t>. 4758/77</a:t>
          </a:r>
          <a:endParaRPr lang="es-ES" sz="2000" b="1" kern="1200" dirty="0"/>
        </a:p>
      </dsp:txBody>
      <dsp:txXfrm>
        <a:off x="5211579" y="4776390"/>
        <a:ext cx="1638182" cy="153949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132F89-DB9B-45D0-B560-BFBCCEBE77CF}">
      <dsp:nvSpPr>
        <dsp:cNvPr id="0" name=""/>
        <dsp:cNvSpPr/>
      </dsp:nvSpPr>
      <dsp:spPr>
        <a:xfrm>
          <a:off x="0" y="158074"/>
          <a:ext cx="8643998" cy="233899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s-ES" sz="1400" kern="1200" dirty="0" smtClean="0"/>
            <a:t>PAUTAS:</a:t>
          </a:r>
          <a:endParaRPr lang="es-ES" sz="1400" kern="1200" dirty="0"/>
        </a:p>
        <a:p>
          <a:pPr marL="114300" lvl="1" indent="-114300" algn="l" defTabSz="622300">
            <a:lnSpc>
              <a:spcPct val="90000"/>
            </a:lnSpc>
            <a:spcBef>
              <a:spcPct val="0"/>
            </a:spcBef>
            <a:spcAft>
              <a:spcPct val="15000"/>
            </a:spcAft>
            <a:buChar char="••"/>
          </a:pPr>
          <a:r>
            <a:rPr lang="es-ES" sz="1400" kern="1200" dirty="0" smtClean="0"/>
            <a:t>Oferta presentada con presupuesto desagregado por ítem, indicando </a:t>
          </a:r>
          <a:r>
            <a:rPr lang="es-ES" sz="1400" kern="1200" dirty="0" err="1" smtClean="0"/>
            <a:t>volúmen</a:t>
          </a:r>
          <a:r>
            <a:rPr lang="es-ES" sz="1400" kern="1200" dirty="0" smtClean="0"/>
            <a:t> o cantidades y precios unitarios y su incidencia en el precio total.</a:t>
          </a:r>
          <a:endParaRPr lang="es-ES" sz="1400" kern="1200" dirty="0"/>
        </a:p>
        <a:p>
          <a:pPr marL="114300" lvl="1" indent="-114300" algn="l" defTabSz="622300">
            <a:lnSpc>
              <a:spcPct val="90000"/>
            </a:lnSpc>
            <a:spcBef>
              <a:spcPct val="0"/>
            </a:spcBef>
            <a:spcAft>
              <a:spcPct val="15000"/>
            </a:spcAft>
            <a:buChar char="••"/>
          </a:pPr>
          <a:r>
            <a:rPr lang="es-ES" sz="1400" kern="1200" dirty="0" smtClean="0"/>
            <a:t>Se </a:t>
          </a:r>
          <a:r>
            <a:rPr lang="es-ES" sz="1400" kern="1200" dirty="0" err="1" smtClean="0"/>
            <a:t>redeterminan</a:t>
          </a:r>
          <a:r>
            <a:rPr lang="es-ES" sz="1400" kern="1200" dirty="0" smtClean="0"/>
            <a:t> los precios de cada uno de los ítems (art. 12).</a:t>
          </a:r>
          <a:endParaRPr lang="es-ES" sz="1400" kern="1200" dirty="0"/>
        </a:p>
        <a:p>
          <a:pPr marL="114300" lvl="1" indent="-114300" algn="l" defTabSz="622300">
            <a:lnSpc>
              <a:spcPct val="90000"/>
            </a:lnSpc>
            <a:spcBef>
              <a:spcPct val="0"/>
            </a:spcBef>
            <a:spcAft>
              <a:spcPct val="15000"/>
            </a:spcAft>
            <a:buChar char="••"/>
          </a:pPr>
          <a:r>
            <a:rPr lang="es-ES" sz="1400" kern="1200" dirty="0" smtClean="0"/>
            <a:t>Estructura de costo general de la obra: participación de cada factor en cada </a:t>
          </a:r>
          <a:r>
            <a:rPr lang="es-ES" sz="1400" kern="1200" dirty="0" err="1" smtClean="0"/>
            <a:t>item</a:t>
          </a:r>
          <a:r>
            <a:rPr lang="es-ES" sz="1400" kern="1200" dirty="0" smtClean="0"/>
            <a:t> y participación de cada ítem en el total de la obra.</a:t>
          </a:r>
          <a:endParaRPr lang="es-ES" sz="1400" kern="1200" dirty="0"/>
        </a:p>
        <a:p>
          <a:pPr marL="114300" lvl="1" indent="-114300" algn="l" defTabSz="622300">
            <a:lnSpc>
              <a:spcPct val="90000"/>
            </a:lnSpc>
            <a:spcBef>
              <a:spcPct val="0"/>
            </a:spcBef>
            <a:spcAft>
              <a:spcPct val="15000"/>
            </a:spcAft>
            <a:buChar char="••"/>
          </a:pPr>
          <a:r>
            <a:rPr lang="es-ES" sz="1400" kern="1200" dirty="0" smtClean="0"/>
            <a:t> Variación de referencia (5%): promedio ponderado de las </a:t>
          </a:r>
          <a:r>
            <a:rPr lang="es-ES" sz="1400" u="sng" kern="1200" dirty="0" smtClean="0"/>
            <a:t>variaciones de precios de los factores </a:t>
          </a:r>
          <a:r>
            <a:rPr lang="es-ES" sz="1400" kern="1200" dirty="0" smtClean="0"/>
            <a:t>al mes anterior de la última oferta aceptada o desde el mes anterior a la última adecuación  provisoria aprobada (art. 6).</a:t>
          </a:r>
          <a:endParaRPr lang="es-ES" sz="1400" kern="1200" dirty="0"/>
        </a:p>
        <a:p>
          <a:pPr marL="114300" lvl="1" indent="-114300" algn="l" defTabSz="622300">
            <a:lnSpc>
              <a:spcPct val="90000"/>
            </a:lnSpc>
            <a:spcBef>
              <a:spcPct val="0"/>
            </a:spcBef>
            <a:spcAft>
              <a:spcPct val="15000"/>
            </a:spcAft>
            <a:buChar char="••"/>
          </a:pPr>
          <a:r>
            <a:rPr lang="es-ES" sz="1400" kern="1200" dirty="0" smtClean="0"/>
            <a:t>Forma de la solicitud: por escrito acompañando antecedentes documentales e información de precios o índices suficientes y toda otra documentación.</a:t>
          </a:r>
          <a:endParaRPr lang="es-ES" sz="1400" kern="1200" dirty="0"/>
        </a:p>
        <a:p>
          <a:pPr marL="114300" lvl="1" indent="-114300" algn="l" defTabSz="622300">
            <a:lnSpc>
              <a:spcPct val="90000"/>
            </a:lnSpc>
            <a:spcBef>
              <a:spcPct val="0"/>
            </a:spcBef>
            <a:spcAft>
              <a:spcPct val="15000"/>
            </a:spcAft>
            <a:buChar char="••"/>
          </a:pPr>
          <a:r>
            <a:rPr lang="es-ES" sz="1400" kern="1200" dirty="0" smtClean="0"/>
            <a:t>Nuevos precios: parte del contrato faltante de ejecutar.</a:t>
          </a:r>
          <a:endParaRPr lang="es-ES" sz="1400" kern="1200" dirty="0"/>
        </a:p>
      </dsp:txBody>
      <dsp:txXfrm>
        <a:off x="1903563" y="158074"/>
        <a:ext cx="6740434" cy="2338993"/>
      </dsp:txXfrm>
    </dsp:sp>
    <dsp:sp modelId="{8145AF4A-683E-42B9-A6A1-2E95DC5E8B61}">
      <dsp:nvSpPr>
        <dsp:cNvPr id="0" name=""/>
        <dsp:cNvSpPr/>
      </dsp:nvSpPr>
      <dsp:spPr>
        <a:xfrm flipV="1">
          <a:off x="163475" y="437646"/>
          <a:ext cx="1751377" cy="1463700"/>
        </a:xfrm>
        <a:prstGeom prst="roundRect">
          <a:avLst>
            <a:gd name="adj" fmla="val 10000"/>
          </a:avLst>
        </a:prstGeom>
        <a:blipFill rotWithShape="0">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96276D0-7988-4BDE-B433-15F48992027D}">
      <dsp:nvSpPr>
        <dsp:cNvPr id="0" name=""/>
        <dsp:cNvSpPr/>
      </dsp:nvSpPr>
      <dsp:spPr>
        <a:xfrm>
          <a:off x="0" y="2513757"/>
          <a:ext cx="8643998" cy="178839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s-ES" sz="1600" kern="1200" dirty="0" smtClean="0"/>
            <a:t>FACTORES PRINCIPALES (art. 10):</a:t>
          </a:r>
        </a:p>
        <a:p>
          <a:pPr lvl="0" algn="l" defTabSz="711200">
            <a:lnSpc>
              <a:spcPct val="90000"/>
            </a:lnSpc>
            <a:spcBef>
              <a:spcPct val="0"/>
            </a:spcBef>
            <a:spcAft>
              <a:spcPct val="35000"/>
            </a:spcAft>
          </a:pPr>
          <a:r>
            <a:rPr lang="es-ES" sz="1600" kern="1200" dirty="0" smtClean="0"/>
            <a:t>. Costo de los materiales y los demás bienes </a:t>
          </a:r>
          <a:endParaRPr lang="es-ES" sz="1600" kern="1200" dirty="0"/>
        </a:p>
        <a:p>
          <a:pPr marL="171450" lvl="1" indent="-171450" algn="l" defTabSz="711200">
            <a:lnSpc>
              <a:spcPct val="90000"/>
            </a:lnSpc>
            <a:spcBef>
              <a:spcPct val="0"/>
            </a:spcBef>
            <a:spcAft>
              <a:spcPct val="15000"/>
            </a:spcAft>
            <a:buChar char="••"/>
          </a:pPr>
          <a:r>
            <a:rPr lang="es-ES" sz="1600" kern="1200" dirty="0" smtClean="0"/>
            <a:t>Costo de la mano de obra</a:t>
          </a:r>
          <a:endParaRPr lang="es-ES" sz="1600" kern="1200" dirty="0"/>
        </a:p>
        <a:p>
          <a:pPr marL="171450" lvl="1" indent="-171450" algn="l" defTabSz="711200">
            <a:lnSpc>
              <a:spcPct val="90000"/>
            </a:lnSpc>
            <a:spcBef>
              <a:spcPct val="0"/>
            </a:spcBef>
            <a:spcAft>
              <a:spcPct val="15000"/>
            </a:spcAft>
            <a:buChar char="••"/>
          </a:pPr>
          <a:r>
            <a:rPr lang="es-ES" sz="1600" kern="1200" dirty="0" smtClean="0"/>
            <a:t>La amortización de equipos y sus reparaciones y repuestos</a:t>
          </a:r>
          <a:endParaRPr lang="es-ES" sz="1600" kern="1200" dirty="0"/>
        </a:p>
        <a:p>
          <a:pPr marL="171450" lvl="1" indent="-171450" algn="l" defTabSz="711200">
            <a:lnSpc>
              <a:spcPct val="90000"/>
            </a:lnSpc>
            <a:spcBef>
              <a:spcPct val="0"/>
            </a:spcBef>
            <a:spcAft>
              <a:spcPct val="15000"/>
            </a:spcAft>
            <a:buChar char="••"/>
          </a:pPr>
          <a:r>
            <a:rPr lang="es-ES" sz="1600" kern="1200" dirty="0" smtClean="0"/>
            <a:t>Todo otro elemento que resulte significativo a juicio de la Dirección General de Compras y Contrataciones del Ministerio de Finanzas (art. 10 in fine)</a:t>
          </a:r>
          <a:endParaRPr lang="es-ES" sz="1600" kern="1200" dirty="0"/>
        </a:p>
      </dsp:txBody>
      <dsp:txXfrm>
        <a:off x="1903563" y="2513757"/>
        <a:ext cx="6740434" cy="1788398"/>
      </dsp:txXfrm>
    </dsp:sp>
    <dsp:sp modelId="{49502832-16BF-43CD-A20C-8BEAE308B89C}">
      <dsp:nvSpPr>
        <dsp:cNvPr id="0" name=""/>
        <dsp:cNvSpPr/>
      </dsp:nvSpPr>
      <dsp:spPr>
        <a:xfrm>
          <a:off x="174764" y="2708899"/>
          <a:ext cx="1728799" cy="1398114"/>
        </a:xfrm>
        <a:prstGeom prst="roundRect">
          <a:avLst>
            <a:gd name="adj" fmla="val 10000"/>
          </a:avLst>
        </a:prstGeom>
        <a:blipFill rotWithShape="0">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0E21333-F9F2-4C45-9FA0-5BDAFDBF25B4}">
      <dsp:nvSpPr>
        <dsp:cNvPr id="0" name=""/>
        <dsp:cNvSpPr/>
      </dsp:nvSpPr>
      <dsp:spPr>
        <a:xfrm>
          <a:off x="0" y="4476920"/>
          <a:ext cx="8643998" cy="223614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t" anchorCtr="0">
          <a:noAutofit/>
        </a:bodyPr>
        <a:lstStyle/>
        <a:p>
          <a:pPr lvl="0" algn="l" defTabSz="755650">
            <a:lnSpc>
              <a:spcPct val="90000"/>
            </a:lnSpc>
            <a:spcBef>
              <a:spcPct val="0"/>
            </a:spcBef>
            <a:spcAft>
              <a:spcPct val="35000"/>
            </a:spcAft>
          </a:pPr>
          <a:r>
            <a:rPr lang="es-ES" sz="1700" kern="1200" dirty="0" smtClean="0"/>
            <a:t>PRECIOS:</a:t>
          </a:r>
          <a:endParaRPr lang="es-ES" sz="1700" kern="1200" dirty="0"/>
        </a:p>
        <a:p>
          <a:pPr marL="114300" lvl="1" indent="-114300" algn="l" defTabSz="577850">
            <a:lnSpc>
              <a:spcPct val="90000"/>
            </a:lnSpc>
            <a:spcBef>
              <a:spcPct val="0"/>
            </a:spcBef>
            <a:spcAft>
              <a:spcPct val="15000"/>
            </a:spcAft>
            <a:buChar char="••"/>
          </a:pPr>
          <a:r>
            <a:rPr lang="es-ES" sz="1300" kern="1200" dirty="0" smtClean="0"/>
            <a:t>Precios de referencia: Dirección General de Estadísticas y Censos de la Provincia (art. 11)</a:t>
          </a:r>
          <a:endParaRPr lang="es-ES" sz="1300" kern="1200" dirty="0"/>
        </a:p>
        <a:p>
          <a:pPr marL="114300" lvl="1" indent="-114300" algn="l" defTabSz="577850">
            <a:lnSpc>
              <a:spcPct val="90000"/>
            </a:lnSpc>
            <a:spcBef>
              <a:spcPct val="0"/>
            </a:spcBef>
            <a:spcAft>
              <a:spcPct val="15000"/>
            </a:spcAft>
            <a:buChar char="••"/>
          </a:pPr>
          <a:r>
            <a:rPr lang="es-ES" sz="1300" kern="1200" dirty="0" smtClean="0"/>
            <a:t>Los nuevos precios se aplicarán a la parte del contrato faltante de ejecutar al </a:t>
          </a:r>
          <a:r>
            <a:rPr lang="es-ES" sz="1300" b="1" u="sng" kern="1200" dirty="0" smtClean="0"/>
            <a:t>inicio del mes </a:t>
          </a:r>
          <a:r>
            <a:rPr lang="es-ES" sz="1300" kern="1200" dirty="0" smtClean="0"/>
            <a:t>en que se realizó la presentación de la solicitud.</a:t>
          </a:r>
          <a:endParaRPr lang="es-ES" sz="1300" kern="1200" dirty="0"/>
        </a:p>
        <a:p>
          <a:pPr marL="114300" lvl="1" indent="-114300" algn="l" defTabSz="577850">
            <a:lnSpc>
              <a:spcPct val="90000"/>
            </a:lnSpc>
            <a:spcBef>
              <a:spcPct val="0"/>
            </a:spcBef>
            <a:spcAft>
              <a:spcPct val="15000"/>
            </a:spcAft>
            <a:buChar char="••"/>
          </a:pPr>
          <a:r>
            <a:rPr lang="es-ES" sz="1300" kern="1200" dirty="0" smtClean="0"/>
            <a:t>La solicitud debe ser interpuesta por el </a:t>
          </a:r>
          <a:r>
            <a:rPr lang="es-ES" sz="1300" u="sng" kern="1200" dirty="0" smtClean="0"/>
            <a:t>contratista</a:t>
          </a:r>
          <a:r>
            <a:rPr lang="es-ES" sz="1300" kern="1200" dirty="0" smtClean="0"/>
            <a:t>, demora perjuicio al erario, </a:t>
          </a:r>
          <a:r>
            <a:rPr lang="es-ES" sz="1300" u="sng" kern="1200" dirty="0" smtClean="0"/>
            <a:t>de oficio </a:t>
          </a:r>
          <a:r>
            <a:rPr lang="es-ES" sz="1300" kern="1200" dirty="0" smtClean="0"/>
            <a:t>(art. 16 </a:t>
          </a:r>
          <a:r>
            <a:rPr lang="es-ES" sz="1300" kern="1200" dirty="0" err="1" smtClean="0"/>
            <a:t>Dec</a:t>
          </a:r>
          <a:r>
            <a:rPr lang="es-ES" sz="1300" kern="1200" dirty="0" smtClean="0"/>
            <a:t>. 11082)</a:t>
          </a:r>
          <a:endParaRPr lang="es-ES" sz="1300" kern="1200" dirty="0"/>
        </a:p>
        <a:p>
          <a:pPr marL="114300" lvl="1" indent="-114300" algn="l" defTabSz="577850">
            <a:lnSpc>
              <a:spcPct val="90000"/>
            </a:lnSpc>
            <a:spcBef>
              <a:spcPct val="0"/>
            </a:spcBef>
            <a:spcAft>
              <a:spcPct val="15000"/>
            </a:spcAft>
            <a:buChar char="••"/>
          </a:pPr>
          <a:r>
            <a:rPr lang="es-ES" sz="1300" kern="1200" dirty="0" smtClean="0"/>
            <a:t>Los aumentos de las alícuotas impositivas, </a:t>
          </a:r>
          <a:r>
            <a:rPr lang="es-ES" sz="1300" kern="1200" dirty="0" err="1" smtClean="0"/>
            <a:t>adeuaneras</a:t>
          </a:r>
          <a:r>
            <a:rPr lang="es-ES" sz="1300" kern="1200" dirty="0" smtClean="0"/>
            <a:t> o de cargas sociales, trasladables al consumidor final, serán reconocidos en el precio a pagar al contratista a partir del momento en que entren en vigencias las normas que los dispongan, en su probada incidencia. (las reducciones serán deducidas) </a:t>
          </a:r>
          <a:endParaRPr lang="es-ES" sz="1300" kern="1200" dirty="0"/>
        </a:p>
        <a:p>
          <a:pPr marL="114300" lvl="1" indent="-114300" algn="l" defTabSz="577850">
            <a:lnSpc>
              <a:spcPct val="90000"/>
            </a:lnSpc>
            <a:spcBef>
              <a:spcPct val="0"/>
            </a:spcBef>
            <a:spcAft>
              <a:spcPct val="15000"/>
            </a:spcAft>
            <a:buChar char="••"/>
          </a:pPr>
          <a:endParaRPr lang="es-ES" sz="1300" kern="1200" dirty="0"/>
        </a:p>
      </dsp:txBody>
      <dsp:txXfrm>
        <a:off x="1903563" y="4476920"/>
        <a:ext cx="6740434" cy="2236144"/>
      </dsp:txXfrm>
    </dsp:sp>
    <dsp:sp modelId="{E815B13E-B63C-4686-854B-5E1148F508BE}">
      <dsp:nvSpPr>
        <dsp:cNvPr id="0" name=""/>
        <dsp:cNvSpPr/>
      </dsp:nvSpPr>
      <dsp:spPr>
        <a:xfrm>
          <a:off x="174764" y="4895935"/>
          <a:ext cx="1728799" cy="1398114"/>
        </a:xfrm>
        <a:prstGeom prst="roundRect">
          <a:avLst>
            <a:gd name="adj" fmla="val 10000"/>
          </a:avLst>
        </a:prstGeom>
        <a:blipFill rotWithShape="0">
          <a:blip xmlns:r="http://schemas.openxmlformats.org/officeDocument/2006/relationships" r:embed="rId3"/>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B84011-1FF4-442E-8DEC-AF4BCE32F54D}">
      <dsp:nvSpPr>
        <dsp:cNvPr id="0" name=""/>
        <dsp:cNvSpPr/>
      </dsp:nvSpPr>
      <dsp:spPr>
        <a:xfrm>
          <a:off x="863576" y="1406"/>
          <a:ext cx="2762955" cy="124216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s-ES" sz="1900" kern="1200" dirty="0" smtClean="0"/>
            <a:t>Solicitud de parte o de oficio (art. 16)</a:t>
          </a:r>
          <a:endParaRPr lang="es-ES" sz="1900" kern="1200" dirty="0"/>
        </a:p>
      </dsp:txBody>
      <dsp:txXfrm>
        <a:off x="899958" y="37788"/>
        <a:ext cx="2690191" cy="1169405"/>
      </dsp:txXfrm>
    </dsp:sp>
    <dsp:sp modelId="{37236252-F839-455C-85DD-06786771044D}">
      <dsp:nvSpPr>
        <dsp:cNvPr id="0" name=""/>
        <dsp:cNvSpPr/>
      </dsp:nvSpPr>
      <dsp:spPr>
        <a:xfrm>
          <a:off x="3869672" y="279884"/>
          <a:ext cx="585746" cy="68521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s-ES" sz="1500" kern="1200"/>
        </a:p>
      </dsp:txBody>
      <dsp:txXfrm>
        <a:off x="3869672" y="416926"/>
        <a:ext cx="410022" cy="411128"/>
      </dsp:txXfrm>
    </dsp:sp>
    <dsp:sp modelId="{E1F3208B-CDB7-43C8-9405-378E4C2C33D4}">
      <dsp:nvSpPr>
        <dsp:cNvPr id="0" name=""/>
        <dsp:cNvSpPr/>
      </dsp:nvSpPr>
      <dsp:spPr>
        <a:xfrm>
          <a:off x="4731714" y="140386"/>
          <a:ext cx="2762955" cy="96421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s-ES" sz="1900" kern="1200" dirty="0" smtClean="0"/>
            <a:t>Procedimiento y aplicativo de la Dirección de Compras y Contrataciones (Finanzas)</a:t>
          </a:r>
          <a:endParaRPr lang="es-ES" sz="1900" kern="1200" dirty="0"/>
        </a:p>
      </dsp:txBody>
      <dsp:txXfrm>
        <a:off x="4759955" y="168627"/>
        <a:ext cx="2706473" cy="907728"/>
      </dsp:txXfrm>
    </dsp:sp>
    <dsp:sp modelId="{2C7C8E90-514E-4385-BD69-888054042D2D}">
      <dsp:nvSpPr>
        <dsp:cNvPr id="0" name=""/>
        <dsp:cNvSpPr/>
      </dsp:nvSpPr>
      <dsp:spPr>
        <a:xfrm rot="5400000">
          <a:off x="5783488" y="1365408"/>
          <a:ext cx="659405" cy="68521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s-ES" sz="1500" kern="1200"/>
        </a:p>
      </dsp:txBody>
      <dsp:txXfrm rot="-5400000">
        <a:off x="5907627" y="1378312"/>
        <a:ext cx="411128" cy="461584"/>
      </dsp:txXfrm>
    </dsp:sp>
    <dsp:sp modelId="{49FDBF12-1216-4A55-8CBD-90CB99F505A4}">
      <dsp:nvSpPr>
        <dsp:cNvPr id="0" name=""/>
        <dsp:cNvSpPr/>
      </dsp:nvSpPr>
      <dsp:spPr>
        <a:xfrm>
          <a:off x="4731714" y="2348758"/>
          <a:ext cx="2762955" cy="165777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s-ES" sz="1900" b="1" u="sng" kern="1200" dirty="0" smtClean="0"/>
            <a:t>Acto administrativo </a:t>
          </a:r>
          <a:r>
            <a:rPr lang="es-ES" sz="1900" kern="1200" dirty="0" smtClean="0"/>
            <a:t>(autoridad que adjudicó en caso de ser PE, máxima autoridad de jurisdicción que propició contratación)</a:t>
          </a:r>
          <a:endParaRPr lang="es-ES" sz="1900" kern="1200" dirty="0"/>
        </a:p>
      </dsp:txBody>
      <dsp:txXfrm>
        <a:off x="4780269" y="2397313"/>
        <a:ext cx="2665845" cy="1560663"/>
      </dsp:txXfrm>
    </dsp:sp>
    <dsp:sp modelId="{6B4863D4-CB21-4651-B424-D57F2CF4462C}">
      <dsp:nvSpPr>
        <dsp:cNvPr id="0" name=""/>
        <dsp:cNvSpPr/>
      </dsp:nvSpPr>
      <dsp:spPr>
        <a:xfrm rot="10800000">
          <a:off x="3902827" y="2835038"/>
          <a:ext cx="585746" cy="68521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s-ES" sz="1500" kern="1200"/>
        </a:p>
      </dsp:txBody>
      <dsp:txXfrm rot="10800000">
        <a:off x="4078551" y="2972080"/>
        <a:ext cx="410022" cy="411128"/>
      </dsp:txXfrm>
    </dsp:sp>
    <dsp:sp modelId="{43EC5FF7-C481-4C50-9F72-C7F6E8207CFB}">
      <dsp:nvSpPr>
        <dsp:cNvPr id="0" name=""/>
        <dsp:cNvSpPr/>
      </dsp:nvSpPr>
      <dsp:spPr>
        <a:xfrm>
          <a:off x="863576" y="2348758"/>
          <a:ext cx="2762955" cy="165777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s-ES" sz="1900" kern="1200" dirty="0" smtClean="0"/>
            <a:t>Notificación al interesado</a:t>
          </a:r>
          <a:endParaRPr lang="es-ES" sz="1900" kern="1200" dirty="0"/>
        </a:p>
      </dsp:txBody>
      <dsp:txXfrm>
        <a:off x="912131" y="2397313"/>
        <a:ext cx="2665845" cy="156066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EFE539-261C-43D9-8025-5A7CF4A3EDA4}">
      <dsp:nvSpPr>
        <dsp:cNvPr id="0" name=""/>
        <dsp:cNvSpPr/>
      </dsp:nvSpPr>
      <dsp:spPr>
        <a:xfrm>
          <a:off x="1019904" y="0"/>
          <a:ext cx="1702593" cy="102155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100000"/>
            </a:lnSpc>
            <a:spcBef>
              <a:spcPct val="0"/>
            </a:spcBef>
            <a:spcAft>
              <a:spcPct val="35000"/>
            </a:spcAft>
          </a:pPr>
          <a:r>
            <a:rPr lang="es-ES" sz="1400" kern="1200" dirty="0" smtClean="0"/>
            <a:t>Contratista: Acta de recepción provisoria – 30 días hábiles  </a:t>
          </a:r>
          <a:endParaRPr lang="es-ES" sz="1400" kern="1200" dirty="0"/>
        </a:p>
      </dsp:txBody>
      <dsp:txXfrm>
        <a:off x="1049824" y="29920"/>
        <a:ext cx="1642753" cy="961716"/>
      </dsp:txXfrm>
    </dsp:sp>
    <dsp:sp modelId="{1996EA0B-BFE3-460D-9BB0-491F73D2688F}">
      <dsp:nvSpPr>
        <dsp:cNvPr id="0" name=""/>
        <dsp:cNvSpPr/>
      </dsp:nvSpPr>
      <dsp:spPr>
        <a:xfrm rot="1751">
          <a:off x="2869022" y="300254"/>
          <a:ext cx="352990" cy="42224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s-ES" sz="1200" kern="1200"/>
        </a:p>
      </dsp:txBody>
      <dsp:txXfrm>
        <a:off x="2869022" y="384676"/>
        <a:ext cx="247093" cy="253345"/>
      </dsp:txXfrm>
    </dsp:sp>
    <dsp:sp modelId="{9CB91ECF-2842-42B5-9B59-DEE44364B7AB}">
      <dsp:nvSpPr>
        <dsp:cNvPr id="0" name=""/>
        <dsp:cNvSpPr/>
      </dsp:nvSpPr>
      <dsp:spPr>
        <a:xfrm>
          <a:off x="3388518" y="1206"/>
          <a:ext cx="1702593" cy="102155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ES" sz="2000" kern="1200" dirty="0" smtClean="0"/>
            <a:t>Vencido plazo Comitente de Oficio</a:t>
          </a:r>
          <a:endParaRPr lang="es-ES" sz="2000" kern="1200" dirty="0"/>
        </a:p>
      </dsp:txBody>
      <dsp:txXfrm>
        <a:off x="3418438" y="31126"/>
        <a:ext cx="1642753" cy="961716"/>
      </dsp:txXfrm>
    </dsp:sp>
    <dsp:sp modelId="{ACEAC370-E17B-4A37-B9E3-622662E069E0}">
      <dsp:nvSpPr>
        <dsp:cNvPr id="0" name=""/>
        <dsp:cNvSpPr/>
      </dsp:nvSpPr>
      <dsp:spPr>
        <a:xfrm rot="5400000">
          <a:off x="4059340" y="1141943"/>
          <a:ext cx="360949" cy="42224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s-ES" sz="1200" kern="1200"/>
        </a:p>
      </dsp:txBody>
      <dsp:txXfrm rot="-5400000">
        <a:off x="4113143" y="1172590"/>
        <a:ext cx="253345" cy="252664"/>
      </dsp:txXfrm>
    </dsp:sp>
    <dsp:sp modelId="{B2901602-EC21-4B9E-BE53-67E7C52E0840}">
      <dsp:nvSpPr>
        <dsp:cNvPr id="0" name=""/>
        <dsp:cNvSpPr/>
      </dsp:nvSpPr>
      <dsp:spPr>
        <a:xfrm>
          <a:off x="3388518" y="1703799"/>
          <a:ext cx="1702593" cy="102155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 sz="1500" kern="1200" dirty="0" smtClean="0"/>
            <a:t>Antecedentes – Precio nominal final – Renuncia reclamos</a:t>
          </a:r>
          <a:endParaRPr lang="es-ES" sz="1500" kern="1200" dirty="0"/>
        </a:p>
      </dsp:txBody>
      <dsp:txXfrm>
        <a:off x="3418438" y="1733719"/>
        <a:ext cx="1642753" cy="961716"/>
      </dsp:txXfrm>
    </dsp:sp>
    <dsp:sp modelId="{421009A0-9F1D-41C3-AFB7-86975DDFCC77}">
      <dsp:nvSpPr>
        <dsp:cNvPr id="0" name=""/>
        <dsp:cNvSpPr/>
      </dsp:nvSpPr>
      <dsp:spPr>
        <a:xfrm rot="10800000">
          <a:off x="2877740" y="2003456"/>
          <a:ext cx="360949" cy="42224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s-ES" sz="1200" kern="1200"/>
        </a:p>
      </dsp:txBody>
      <dsp:txXfrm rot="10800000">
        <a:off x="2986025" y="2087905"/>
        <a:ext cx="252664" cy="253345"/>
      </dsp:txXfrm>
    </dsp:sp>
    <dsp:sp modelId="{2433B697-191C-481E-9EF3-2CF0612B040F}">
      <dsp:nvSpPr>
        <dsp:cNvPr id="0" name=""/>
        <dsp:cNvSpPr/>
      </dsp:nvSpPr>
      <dsp:spPr>
        <a:xfrm>
          <a:off x="1004887" y="1703799"/>
          <a:ext cx="1702593" cy="102155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100000"/>
            </a:lnSpc>
            <a:spcBef>
              <a:spcPct val="0"/>
            </a:spcBef>
            <a:spcAft>
              <a:spcPct val="35000"/>
            </a:spcAft>
          </a:pPr>
          <a:r>
            <a:rPr lang="es-ES" sz="1600" kern="1200" dirty="0" smtClean="0"/>
            <a:t>Acta </a:t>
          </a:r>
        </a:p>
        <a:p>
          <a:pPr lvl="0" algn="ctr" defTabSz="711200">
            <a:lnSpc>
              <a:spcPct val="100000"/>
            </a:lnSpc>
            <a:spcBef>
              <a:spcPct val="0"/>
            </a:spcBef>
            <a:spcAft>
              <a:spcPct val="35000"/>
            </a:spcAft>
          </a:pPr>
          <a:r>
            <a:rPr lang="es-ES" sz="1600" kern="1200" dirty="0" smtClean="0"/>
            <a:t>de </a:t>
          </a:r>
          <a:r>
            <a:rPr lang="es-ES" sz="1600" kern="1200" dirty="0" err="1" smtClean="0"/>
            <a:t>redeterminación</a:t>
          </a:r>
          <a:r>
            <a:rPr lang="es-ES" sz="1600" kern="1200" dirty="0" smtClean="0"/>
            <a:t> Ad </a:t>
          </a:r>
          <a:r>
            <a:rPr lang="es-ES" sz="1600" kern="1200" dirty="0" err="1" smtClean="0"/>
            <a:t>referendum</a:t>
          </a:r>
          <a:endParaRPr lang="es-ES" sz="1600" kern="1200" dirty="0"/>
        </a:p>
      </dsp:txBody>
      <dsp:txXfrm>
        <a:off x="1034807" y="1733719"/>
        <a:ext cx="1642753" cy="961716"/>
      </dsp:txXfrm>
    </dsp:sp>
    <dsp:sp modelId="{ACD90807-49EB-4C59-8CA9-61BBCDFFE02E}">
      <dsp:nvSpPr>
        <dsp:cNvPr id="0" name=""/>
        <dsp:cNvSpPr/>
      </dsp:nvSpPr>
      <dsp:spPr>
        <a:xfrm rot="5400000">
          <a:off x="1675709" y="2844537"/>
          <a:ext cx="360949" cy="42224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s-ES" sz="1200" kern="1200"/>
        </a:p>
      </dsp:txBody>
      <dsp:txXfrm rot="-5400000">
        <a:off x="1729512" y="2875184"/>
        <a:ext cx="253345" cy="252664"/>
      </dsp:txXfrm>
    </dsp:sp>
    <dsp:sp modelId="{D0BE124C-3FBF-465E-9342-F8710D57854F}">
      <dsp:nvSpPr>
        <dsp:cNvPr id="0" name=""/>
        <dsp:cNvSpPr/>
      </dsp:nvSpPr>
      <dsp:spPr>
        <a:xfrm>
          <a:off x="1004887" y="3406393"/>
          <a:ext cx="1702593" cy="102155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 sz="1500" kern="1200" dirty="0" smtClean="0"/>
            <a:t>Acto administrativo 60 días hábiles</a:t>
          </a:r>
          <a:endParaRPr lang="es-ES" sz="1500" kern="1200" dirty="0"/>
        </a:p>
      </dsp:txBody>
      <dsp:txXfrm>
        <a:off x="1034807" y="3436313"/>
        <a:ext cx="1642753" cy="96171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B66D74-4FC9-45CA-917A-0E33CF2DD550}">
      <dsp:nvSpPr>
        <dsp:cNvPr id="0" name=""/>
        <dsp:cNvSpPr/>
      </dsp:nvSpPr>
      <dsp:spPr>
        <a:xfrm>
          <a:off x="0" y="26167"/>
          <a:ext cx="6096000" cy="163507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l" defTabSz="1911350">
            <a:lnSpc>
              <a:spcPct val="90000"/>
            </a:lnSpc>
            <a:spcBef>
              <a:spcPct val="0"/>
            </a:spcBef>
            <a:spcAft>
              <a:spcPct val="35000"/>
            </a:spcAft>
          </a:pPr>
          <a:r>
            <a:rPr lang="es-ES" sz="4300" kern="1200" dirty="0" smtClean="0"/>
            <a:t>NATURALEZA JURÍDICA</a:t>
          </a:r>
          <a:endParaRPr lang="es-ES" sz="4300" kern="1200" dirty="0"/>
        </a:p>
      </dsp:txBody>
      <dsp:txXfrm>
        <a:off x="79818" y="105985"/>
        <a:ext cx="5936364" cy="1475438"/>
      </dsp:txXfrm>
    </dsp:sp>
    <dsp:sp modelId="{6C2B58A2-8153-4F05-851A-06626935749F}">
      <dsp:nvSpPr>
        <dsp:cNvPr id="0" name=""/>
        <dsp:cNvSpPr/>
      </dsp:nvSpPr>
      <dsp:spPr>
        <a:xfrm>
          <a:off x="0" y="1661242"/>
          <a:ext cx="6096000" cy="712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3548" tIns="54610" rIns="305816" bIns="54610" numCol="1" spcCol="1270" anchor="t" anchorCtr="0">
          <a:noAutofit/>
        </a:bodyPr>
        <a:lstStyle/>
        <a:p>
          <a:pPr marL="285750" lvl="1" indent="-285750" algn="l" defTabSz="1511300">
            <a:lnSpc>
              <a:spcPct val="90000"/>
            </a:lnSpc>
            <a:spcBef>
              <a:spcPct val="0"/>
            </a:spcBef>
            <a:spcAft>
              <a:spcPct val="20000"/>
            </a:spcAft>
            <a:buChar char="••"/>
          </a:pPr>
          <a:r>
            <a:rPr lang="es-ES" sz="3400" kern="1200" dirty="0" smtClean="0"/>
            <a:t>PRORROGATIVA - GARANTÍA</a:t>
          </a:r>
          <a:endParaRPr lang="es-ES" sz="3400" kern="1200" dirty="0"/>
        </a:p>
      </dsp:txBody>
      <dsp:txXfrm>
        <a:off x="0" y="1661242"/>
        <a:ext cx="6096000" cy="712080"/>
      </dsp:txXfrm>
    </dsp:sp>
    <dsp:sp modelId="{631C2778-9936-48D0-AECB-EBB6F91EACB0}">
      <dsp:nvSpPr>
        <dsp:cNvPr id="0" name=""/>
        <dsp:cNvSpPr/>
      </dsp:nvSpPr>
      <dsp:spPr>
        <a:xfrm>
          <a:off x="0" y="2373322"/>
          <a:ext cx="6096000" cy="163507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l" defTabSz="1911350">
            <a:lnSpc>
              <a:spcPct val="90000"/>
            </a:lnSpc>
            <a:spcBef>
              <a:spcPct val="0"/>
            </a:spcBef>
            <a:spcAft>
              <a:spcPct val="35000"/>
            </a:spcAft>
          </a:pPr>
          <a:r>
            <a:rPr lang="es-ES" sz="4300" kern="1200" dirty="0" smtClean="0"/>
            <a:t>PRINCIPIO DE RAZONABILIDAD</a:t>
          </a:r>
          <a:endParaRPr lang="es-ES" sz="4300" kern="1200" dirty="0"/>
        </a:p>
      </dsp:txBody>
      <dsp:txXfrm>
        <a:off x="79818" y="2453140"/>
        <a:ext cx="5936364" cy="1475438"/>
      </dsp:txXfrm>
    </dsp:sp>
    <dsp:sp modelId="{1F89C4AC-D9AE-4085-83DE-63B7311D51C2}">
      <dsp:nvSpPr>
        <dsp:cNvPr id="0" name=""/>
        <dsp:cNvSpPr/>
      </dsp:nvSpPr>
      <dsp:spPr>
        <a:xfrm>
          <a:off x="0" y="4008396"/>
          <a:ext cx="6096000" cy="712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3548" tIns="54610" rIns="305816" bIns="54610" numCol="1" spcCol="1270" anchor="t" anchorCtr="0">
          <a:noAutofit/>
        </a:bodyPr>
        <a:lstStyle/>
        <a:p>
          <a:pPr marL="285750" lvl="1" indent="-285750" algn="l" defTabSz="1511300">
            <a:lnSpc>
              <a:spcPct val="90000"/>
            </a:lnSpc>
            <a:spcBef>
              <a:spcPct val="0"/>
            </a:spcBef>
            <a:spcAft>
              <a:spcPct val="20000"/>
            </a:spcAft>
            <a:buChar char="••"/>
          </a:pPr>
          <a:r>
            <a:rPr lang="es-ES" sz="3400" kern="1200" dirty="0" smtClean="0"/>
            <a:t>BIENESTAR GENERAL.</a:t>
          </a:r>
          <a:endParaRPr lang="es-ES" sz="3400" kern="1200" dirty="0"/>
        </a:p>
      </dsp:txBody>
      <dsp:txXfrm>
        <a:off x="0" y="4008396"/>
        <a:ext cx="6096000" cy="712080"/>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layout3.xml><?xml version="1.0" encoding="utf-8"?>
<dgm:layoutDef xmlns:dgm="http://schemas.openxmlformats.org/drawingml/2006/diagram" xmlns:a="http://schemas.openxmlformats.org/drawingml/2006/main" uniqueId="urn:microsoft.com/office/officeart/2005/8/layout/vList4#2">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3">
        <a:schemeClr val="bg1"/>
      </p:bgRef>
    </p:bg>
    <p:spTree>
      <p:nvGrpSpPr>
        <p:cNvPr id="1" name=""/>
        <p:cNvGrpSpPr/>
        <p:nvPr/>
      </p:nvGrpSpPr>
      <p:grpSpPr>
        <a:xfrm>
          <a:off x="0" y="0"/>
          <a:ext cx="0" cy="0"/>
          <a:chOff x="0" y="0"/>
          <a:chExt cx="0" cy="0"/>
        </a:xfrm>
      </p:grpSpPr>
      <p:sp>
        <p:nvSpPr>
          <p:cNvPr id="12" name="11 Rectángulo"/>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12 Rectángulo redondeado"/>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8 Subtítulo"/>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p:txBody>
          <a:bodyPr/>
          <a:lstStyle/>
          <a:p>
            <a:fld id="{7A847CFC-816F-41D0-AAC0-9BF4FEBC753E}" type="datetimeFigureOut">
              <a:rPr lang="es-ES" smtClean="0"/>
              <a:pPr/>
              <a:t>15/05/2019</a:t>
            </a:fld>
            <a:endParaRPr lang="es-ES"/>
          </a:p>
        </p:txBody>
      </p:sp>
      <p:sp>
        <p:nvSpPr>
          <p:cNvPr id="17" name="16 Marcador de pie de página"/>
          <p:cNvSpPr>
            <a:spLocks noGrp="1"/>
          </p:cNvSpPr>
          <p:nvPr>
            <p:ph type="ftr" sz="quarter" idx="11"/>
          </p:nvPr>
        </p:nvSpPr>
        <p:spPr/>
        <p:txBody>
          <a:bodyPr/>
          <a:lstStyle/>
          <a:p>
            <a:endParaRPr lang="es-ES"/>
          </a:p>
        </p:txBody>
      </p:sp>
      <p:sp>
        <p:nvSpPr>
          <p:cNvPr id="29" name="28 Marcador de número de diapositiva"/>
          <p:cNvSpPr>
            <a:spLocks noGrp="1"/>
          </p:cNvSpPr>
          <p:nvPr>
            <p:ph type="sldNum" sz="quarter" idx="12"/>
          </p:nvPr>
        </p:nvSpPr>
        <p:spPr/>
        <p:txBody>
          <a:bodyPr lIns="0" tIns="0" rIns="0" bIns="0">
            <a:noAutofit/>
          </a:bodyPr>
          <a:lstStyle>
            <a:lvl1pPr>
              <a:defRPr sz="1400">
                <a:solidFill>
                  <a:srgbClr val="FFFFFF"/>
                </a:solidFill>
              </a:defRPr>
            </a:lvl1pPr>
          </a:lstStyle>
          <a:p>
            <a:fld id="{132FADFE-3B8F-471C-ABF0-DBC7717ECBBC}" type="slidenum">
              <a:rPr lang="es-ES" smtClean="0"/>
              <a:pPr/>
              <a:t>‹Nº›</a:t>
            </a:fld>
            <a:endParaRPr lang="es-ES"/>
          </a:p>
        </p:txBody>
      </p:sp>
      <p:sp>
        <p:nvSpPr>
          <p:cNvPr id="7" name="6 Rectángulo"/>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Rectángulo"/>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Rectángulo"/>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Título"/>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s-ES" smtClean="0"/>
              <a:t>Haga clic para modificar el estilo de título del patrón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4" name="3 Marcador de fecha"/>
          <p:cNvSpPr>
            <a:spLocks noGrp="1"/>
          </p:cNvSpPr>
          <p:nvPr>
            <p:ph type="dt" sz="half" idx="10"/>
          </p:nvPr>
        </p:nvSpPr>
        <p:spPr/>
        <p:txBody>
          <a:bodyPr/>
          <a:lstStyle/>
          <a:p>
            <a:fld id="{7A847CFC-816F-41D0-AAC0-9BF4FEBC753E}" type="datetimeFigureOut">
              <a:rPr lang="es-ES" smtClean="0"/>
              <a:pPr/>
              <a:t>15/05/2019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
        <p:nvSpPr>
          <p:cNvPr id="8" name="7 Marcador de contenido"/>
          <p:cNvSpPr>
            <a:spLocks noGrp="1"/>
          </p:cNvSpPr>
          <p:nvPr>
            <p:ph sz="quarter" idx="1"/>
          </p:nvPr>
        </p:nvSpPr>
        <p:spPr>
          <a:xfrm>
            <a:off x="914400" y="1447800"/>
            <a:ext cx="7772400" cy="4572000"/>
          </a:xfrm>
        </p:spPr>
        <p:txBody>
          <a:bodyPr vert="horz"/>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3">
        <a:schemeClr val="bg1"/>
      </p:bgRef>
    </p:bg>
    <p:spTree>
      <p:nvGrpSpPr>
        <p:cNvPr id="1" name=""/>
        <p:cNvGrpSpPr/>
        <p:nvPr/>
      </p:nvGrpSpPr>
      <p:grpSpPr>
        <a:xfrm>
          <a:off x="0" y="0"/>
          <a:ext cx="0" cy="0"/>
          <a:chOff x="0" y="0"/>
          <a:chExt cx="0" cy="0"/>
        </a:xfrm>
      </p:grpSpPr>
      <p:sp>
        <p:nvSpPr>
          <p:cNvPr id="11" name="10 Rectángulo"/>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9 Rectángulo redondeado"/>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1 Título"/>
          <p:cNvSpPr>
            <a:spLocks noGrp="1"/>
          </p:cNvSpPr>
          <p:nvPr>
            <p:ph type="title"/>
          </p:nvPr>
        </p:nvSpPr>
        <p:spPr>
          <a:xfrm>
            <a:off x="722313" y="952500"/>
            <a:ext cx="7772400" cy="1362075"/>
          </a:xfrm>
        </p:spPr>
        <p:txBody>
          <a:bodyPr anchor="b" anchorCtr="0"/>
          <a:lstStyle>
            <a:lvl1pPr algn="l">
              <a:buNone/>
              <a:defRPr sz="4000" b="0" cap="none"/>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7A847CFC-816F-41D0-AAC0-9BF4FEBC753E}" type="datetimeFigureOut">
              <a:rPr lang="es-ES" smtClean="0"/>
              <a:pPr/>
              <a:t>15/05/2019</a:t>
            </a:fld>
            <a:endParaRPr lang="es-ES"/>
          </a:p>
        </p:txBody>
      </p:sp>
      <p:sp>
        <p:nvSpPr>
          <p:cNvPr id="5" name="4 Marcador de pie de página"/>
          <p:cNvSpPr>
            <a:spLocks noGrp="1"/>
          </p:cNvSpPr>
          <p:nvPr>
            <p:ph type="ftr" sz="quarter" idx="11"/>
          </p:nvPr>
        </p:nvSpPr>
        <p:spPr>
          <a:xfrm>
            <a:off x="800100" y="6172200"/>
            <a:ext cx="4000500" cy="457200"/>
          </a:xfrm>
        </p:spPr>
        <p:txBody>
          <a:bodyPr/>
          <a:lstStyle/>
          <a:p>
            <a:endParaRPr lang="es-ES"/>
          </a:p>
        </p:txBody>
      </p:sp>
      <p:sp>
        <p:nvSpPr>
          <p:cNvPr id="7" name="6 Rectángulo"/>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Rectángulo"/>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Rectángulo"/>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5 Marcador de número de diapositiva"/>
          <p:cNvSpPr>
            <a:spLocks noGrp="1"/>
          </p:cNvSpPr>
          <p:nvPr>
            <p:ph type="sldNum" sz="quarter" idx="12"/>
          </p:nvPr>
        </p:nvSpPr>
        <p:spPr>
          <a:xfrm>
            <a:off x="146304" y="6208776"/>
            <a:ext cx="457200" cy="457200"/>
          </a:xfrm>
        </p:spPr>
        <p:txBody>
          <a:bodyPr/>
          <a:lstStyle/>
          <a:p>
            <a:fld id="{132FADFE-3B8F-471C-ABF0-DBC7717ECBBC}" type="slidenum">
              <a:rPr lang="es-ES" smtClean="0"/>
              <a:pPr/>
              <a:t>‹Nº›</a:t>
            </a:fld>
            <a:endParaRPr lang="es-E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5" name="4 Marcador de fecha"/>
          <p:cNvSpPr>
            <a:spLocks noGrp="1"/>
          </p:cNvSpPr>
          <p:nvPr>
            <p:ph type="dt" sz="half" idx="10"/>
          </p:nvPr>
        </p:nvSpPr>
        <p:spPr/>
        <p:txBody>
          <a:bodyPr/>
          <a:lstStyle/>
          <a:p>
            <a:fld id="{7A847CFC-816F-41D0-AAC0-9BF4FEBC753E}" type="datetimeFigureOut">
              <a:rPr lang="es-ES" smtClean="0"/>
              <a:pPr/>
              <a:t>15/05/2019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
        <p:nvSpPr>
          <p:cNvPr id="9" name="8 Marcador de contenido"/>
          <p:cNvSpPr>
            <a:spLocks noGrp="1"/>
          </p:cNvSpPr>
          <p:nvPr>
            <p:ph sz="quarter" idx="1"/>
          </p:nvPr>
        </p:nvSpPr>
        <p:spPr>
          <a:xfrm>
            <a:off x="914400" y="1447800"/>
            <a:ext cx="3749040" cy="4572000"/>
          </a:xfrm>
        </p:spPr>
        <p:txBody>
          <a:bodyPr vert="horz"/>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1" name="10 Marcador de contenido"/>
          <p:cNvSpPr>
            <a:spLocks noGrp="1"/>
          </p:cNvSpPr>
          <p:nvPr>
            <p:ph sz="quarter" idx="2"/>
          </p:nvPr>
        </p:nvSpPr>
        <p:spPr>
          <a:xfrm>
            <a:off x="4933950" y="1447800"/>
            <a:ext cx="3749040" cy="4572000"/>
          </a:xfrm>
        </p:spPr>
        <p:txBody>
          <a:bodyPr vert="horz"/>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914400" y="273050"/>
            <a:ext cx="7772400" cy="1143000"/>
          </a:xfrm>
        </p:spPr>
        <p:txBody>
          <a:bodyPr anchor="b" anchorCtr="0"/>
          <a:lstStyle>
            <a:lvl1pPr>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7" name="6 Marcador de fecha"/>
          <p:cNvSpPr>
            <a:spLocks noGrp="1"/>
          </p:cNvSpPr>
          <p:nvPr>
            <p:ph type="dt" sz="half" idx="10"/>
          </p:nvPr>
        </p:nvSpPr>
        <p:spPr/>
        <p:txBody>
          <a:bodyPr/>
          <a:lstStyle/>
          <a:p>
            <a:fld id="{7A847CFC-816F-41D0-AAC0-9BF4FEBC753E}" type="datetimeFigureOut">
              <a:rPr lang="es-ES" smtClean="0"/>
              <a:pPr/>
              <a:t>15/05/2019</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
        <p:nvSpPr>
          <p:cNvPr id="11" name="10 Marcador de contenido"/>
          <p:cNvSpPr>
            <a:spLocks noGrp="1"/>
          </p:cNvSpPr>
          <p:nvPr>
            <p:ph sz="half" idx="2"/>
          </p:nvPr>
        </p:nvSpPr>
        <p:spPr>
          <a:xfrm>
            <a:off x="914400" y="2247900"/>
            <a:ext cx="3733800" cy="3886200"/>
          </a:xfrm>
        </p:spPr>
        <p:txBody>
          <a:bodyPr vert="horz"/>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3" name="12 Marcador de contenido"/>
          <p:cNvSpPr>
            <a:spLocks noGrp="1"/>
          </p:cNvSpPr>
          <p:nvPr>
            <p:ph sz="half" idx="4"/>
          </p:nvPr>
        </p:nvSpPr>
        <p:spPr>
          <a:xfrm>
            <a:off x="4953000" y="2247900"/>
            <a:ext cx="3733800" cy="3886200"/>
          </a:xfrm>
        </p:spPr>
        <p:txBody>
          <a:bodyPr vert="horz"/>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7A847CFC-816F-41D0-AAC0-9BF4FEBC753E}" type="datetimeFigureOut">
              <a:rPr lang="es-ES" smtClean="0"/>
              <a:pPr/>
              <a:t>15/05/2019</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A847CFC-816F-41D0-AAC0-9BF4FEBC753E}" type="datetimeFigureOut">
              <a:rPr lang="es-ES" smtClean="0"/>
              <a:pPr/>
              <a:t>15/05/2019</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8" name="7 Rectángulo"/>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8 Rectángulo redondeado"/>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1 Título"/>
          <p:cNvSpPr>
            <a:spLocks noGrp="1"/>
          </p:cNvSpPr>
          <p:nvPr>
            <p:ph type="title"/>
          </p:nvPr>
        </p:nvSpPr>
        <p:spPr>
          <a:xfrm>
            <a:off x="914400" y="273050"/>
            <a:ext cx="7772400" cy="1143000"/>
          </a:xfrm>
        </p:spPr>
        <p:txBody>
          <a:bodyPr anchor="b" anchorCtr="0"/>
          <a:lstStyle>
            <a:lvl1pPr algn="l">
              <a:buNone/>
              <a:defRPr sz="4000" b="0"/>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pPr/>
              <a:t>15/05/2019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
        <p:nvSpPr>
          <p:cNvPr id="11" name="10 Marcador de contenido"/>
          <p:cNvSpPr>
            <a:spLocks noGrp="1"/>
          </p:cNvSpPr>
          <p:nvPr>
            <p:ph sz="quarter" idx="1"/>
          </p:nvPr>
        </p:nvSpPr>
        <p:spPr>
          <a:xfrm>
            <a:off x="2971800" y="1600200"/>
            <a:ext cx="5715000" cy="4495800"/>
          </a:xfrm>
        </p:spPr>
        <p:txBody>
          <a:bodyPr vert="horz"/>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s-ES" smtClean="0"/>
              <a:t>Haga clic para modificar el estilo de título del patrón</a:t>
            </a:r>
            <a:endParaRPr kumimoji="0" lang="en-US"/>
          </a:p>
        </p:txBody>
      </p:sp>
      <p:sp>
        <p:nvSpPr>
          <p:cNvPr id="4" name="3 Marcador de texto"/>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pPr/>
              <a:t>15/05/2019</a:t>
            </a:fld>
            <a:endParaRPr lang="es-ES"/>
          </a:p>
        </p:txBody>
      </p:sp>
      <p:sp>
        <p:nvSpPr>
          <p:cNvPr id="6" name="5 Marcador de pie de página"/>
          <p:cNvSpPr>
            <a:spLocks noGrp="1"/>
          </p:cNvSpPr>
          <p:nvPr>
            <p:ph type="ftr" sz="quarter" idx="11"/>
          </p:nvPr>
        </p:nvSpPr>
        <p:spPr>
          <a:xfrm>
            <a:off x="914400" y="6172200"/>
            <a:ext cx="3886200" cy="457200"/>
          </a:xfrm>
        </p:spPr>
        <p:txBody>
          <a:bodyPr/>
          <a:lstStyle/>
          <a:p>
            <a:endParaRPr lang="es-ES"/>
          </a:p>
        </p:txBody>
      </p:sp>
      <p:sp>
        <p:nvSpPr>
          <p:cNvPr id="7" name="6 Marcador de número de diapositiva"/>
          <p:cNvSpPr>
            <a:spLocks noGrp="1"/>
          </p:cNvSpPr>
          <p:nvPr>
            <p:ph type="sldNum" sz="quarter" idx="12"/>
          </p:nvPr>
        </p:nvSpPr>
        <p:spPr>
          <a:xfrm>
            <a:off x="146304" y="6208776"/>
            <a:ext cx="457200" cy="457200"/>
          </a:xfrm>
        </p:spPr>
        <p:txBody>
          <a:bodyPr/>
          <a:lstStyle/>
          <a:p>
            <a:fld id="{132FADFE-3B8F-471C-ABF0-DBC7717ECBBC}" type="slidenum">
              <a:rPr lang="es-ES" smtClean="0"/>
              <a:pPr/>
              <a:t>‹Nº›</a:t>
            </a:fld>
            <a:endParaRPr lang="es-ES"/>
          </a:p>
        </p:txBody>
      </p:sp>
      <p:sp>
        <p:nvSpPr>
          <p:cNvPr id="11" name="10 Rectángulo"/>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Rectángulo"/>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Rectángulo"/>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2 Marcador de posición de imagen"/>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s-ES" smtClean="0"/>
              <a:t>Haga clic en el icono para agregar una imagen</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7A847CFC-816F-41D0-AAC0-9BF4FEBC753E}" type="datetimeFigureOut">
              <a:rPr lang="es-ES" smtClean="0"/>
              <a:pPr/>
              <a:t>15/05/2019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41"/>
            <a:ext cx="201168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914400" y="274640"/>
            <a:ext cx="55626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7A847CFC-816F-41D0-AAC0-9BF4FEBC753E}" type="datetimeFigureOut">
              <a:rPr lang="es-ES" smtClean="0"/>
              <a:pPr/>
              <a:t>15/05/2019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8 Rectángulo"/>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7 Rectángulo redondeado"/>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21 Marcador de título"/>
          <p:cNvSpPr>
            <a:spLocks noGrp="1"/>
          </p:cNvSpPr>
          <p:nvPr>
            <p:ph type="title"/>
          </p:nvPr>
        </p:nvSpPr>
        <p:spPr>
          <a:xfrm>
            <a:off x="914400" y="274638"/>
            <a:ext cx="7772400" cy="1143000"/>
          </a:xfrm>
          <a:prstGeom prst="rect">
            <a:avLst/>
          </a:prstGeom>
        </p:spPr>
        <p:txBody>
          <a:bodyPr bIns="91440" anchor="b" anchorCtr="0">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7A847CFC-816F-41D0-AAC0-9BF4FEBC753E}" type="datetimeFigureOut">
              <a:rPr lang="es-ES" smtClean="0"/>
              <a:pPr/>
              <a:t>15/05/2019</a:t>
            </a:fld>
            <a:endParaRPr lang="es-ES"/>
          </a:p>
        </p:txBody>
      </p:sp>
      <p:sp>
        <p:nvSpPr>
          <p:cNvPr id="3" name="2 Marcador de pie de página"/>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s-ES"/>
          </a:p>
        </p:txBody>
      </p:sp>
      <p:sp>
        <p:nvSpPr>
          <p:cNvPr id="23" name="22 Marcador de número de diapositiva"/>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132FADFE-3B8F-471C-ABF0-DBC7717ECBBC}"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package" Target="../embeddings/Documento_de_Microsoft_Word.docx"/><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2.emf"/></Relationships>
</file>

<file path=ppt/slides/_rels/slide8.xml.rels><?xml version="1.0" encoding="UTF-8" standalone="yes"?>
<Relationships xmlns="http://schemas.openxmlformats.org/package/2006/relationships"><Relationship Id="rId3" Type="http://schemas.openxmlformats.org/officeDocument/2006/relationships/package" Target="../embeddings/Documento_de_Microsoft_Word1.docx"/><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3.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package" Target="../embeddings/Documento_de_Microsoft_Word2.docx"/><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7.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1187624" y="3645024"/>
            <a:ext cx="6400800" cy="1600200"/>
          </a:xfrm>
        </p:spPr>
        <p:txBody>
          <a:bodyPr>
            <a:normAutofit/>
          </a:bodyPr>
          <a:lstStyle/>
          <a:p>
            <a:endParaRPr lang="es-ES" dirty="0" smtClean="0">
              <a:solidFill>
                <a:schemeClr val="tx1"/>
              </a:solidFill>
            </a:endParaRPr>
          </a:p>
          <a:p>
            <a:r>
              <a:rPr lang="es-ES" dirty="0" smtClean="0">
                <a:solidFill>
                  <a:schemeClr val="tx1"/>
                </a:solidFill>
              </a:rPr>
              <a:t>Magister Fabiana Josefa </a:t>
            </a:r>
            <a:r>
              <a:rPr lang="es-ES" dirty="0" err="1" smtClean="0">
                <a:solidFill>
                  <a:schemeClr val="tx1"/>
                </a:solidFill>
              </a:rPr>
              <a:t>Sciacca</a:t>
            </a:r>
            <a:r>
              <a:rPr lang="es-ES" dirty="0" smtClean="0">
                <a:solidFill>
                  <a:schemeClr val="tx1"/>
                </a:solidFill>
              </a:rPr>
              <a:t> </a:t>
            </a:r>
          </a:p>
          <a:p>
            <a:r>
              <a:rPr lang="es-ES" dirty="0" smtClean="0">
                <a:solidFill>
                  <a:schemeClr val="tx1"/>
                </a:solidFill>
              </a:rPr>
              <a:t> Abogado Eduardo Torres Buteler</a:t>
            </a:r>
            <a:endParaRPr lang="es-ES" dirty="0">
              <a:solidFill>
                <a:schemeClr val="tx1"/>
              </a:solidFill>
            </a:endParaRPr>
          </a:p>
        </p:txBody>
      </p:sp>
      <p:sp>
        <p:nvSpPr>
          <p:cNvPr id="2" name="1 Título"/>
          <p:cNvSpPr>
            <a:spLocks noGrp="1"/>
          </p:cNvSpPr>
          <p:nvPr>
            <p:ph type="ctrTitle"/>
          </p:nvPr>
        </p:nvSpPr>
        <p:spPr/>
        <p:txBody>
          <a:bodyPr>
            <a:normAutofit/>
          </a:bodyPr>
          <a:lstStyle/>
          <a:p>
            <a:r>
              <a:rPr lang="es-ES" dirty="0" smtClean="0"/>
              <a:t>Contrato de Obra Pública en Córdoba</a:t>
            </a:r>
            <a:br>
              <a:rPr lang="es-ES" dirty="0" smtClean="0"/>
            </a:br>
            <a:r>
              <a:rPr lang="es-ES" sz="2800" dirty="0" smtClean="0"/>
              <a:t>Precio. Intereses. Redeterminación. Adicionales</a:t>
            </a:r>
            <a:endParaRPr lang="es-ES" sz="2800" dirty="0"/>
          </a:p>
        </p:txBody>
      </p:sp>
      <p:sp>
        <p:nvSpPr>
          <p:cNvPr id="4" name="3 CuadroTexto"/>
          <p:cNvSpPr txBox="1"/>
          <p:nvPr/>
        </p:nvSpPr>
        <p:spPr>
          <a:xfrm>
            <a:off x="2366923" y="497825"/>
            <a:ext cx="4032448" cy="523220"/>
          </a:xfrm>
          <a:prstGeom prst="rect">
            <a:avLst/>
          </a:prstGeom>
          <a:noFill/>
        </p:spPr>
        <p:txBody>
          <a:bodyPr wrap="square" rtlCol="0">
            <a:spAutoFit/>
          </a:bodyPr>
          <a:lstStyle/>
          <a:p>
            <a:pPr algn="ctr"/>
            <a:r>
              <a:rPr lang="es-ES" sz="2800" i="1" dirty="0" smtClean="0"/>
              <a:t>Escuela de Abogados del Estado</a:t>
            </a:r>
            <a:endParaRPr lang="es-ES" sz="2800" i="1" dirty="0"/>
          </a:p>
        </p:txBody>
      </p:sp>
      <p:sp>
        <p:nvSpPr>
          <p:cNvPr id="5" name="4 CuadroTexto"/>
          <p:cNvSpPr txBox="1"/>
          <p:nvPr/>
        </p:nvSpPr>
        <p:spPr>
          <a:xfrm>
            <a:off x="6300192" y="5589240"/>
            <a:ext cx="2520280" cy="369332"/>
          </a:xfrm>
          <a:prstGeom prst="rect">
            <a:avLst/>
          </a:prstGeom>
          <a:noFill/>
        </p:spPr>
        <p:txBody>
          <a:bodyPr wrap="square" rtlCol="0">
            <a:spAutoFit/>
          </a:bodyPr>
          <a:lstStyle/>
          <a:p>
            <a:r>
              <a:rPr lang="es-ES" dirty="0" smtClean="0"/>
              <a:t>14 de mayo de 2019</a:t>
            </a:r>
            <a:endParaRPr lang="es-E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ES" b="1" dirty="0" smtClean="0">
                <a:solidFill>
                  <a:schemeClr val="tx1"/>
                </a:solidFill>
                <a:latin typeface="+mn-lt"/>
              </a:rPr>
              <a:t/>
            </a:r>
            <a:br>
              <a:rPr lang="es-ES" b="1" dirty="0" smtClean="0">
                <a:solidFill>
                  <a:schemeClr val="tx1"/>
                </a:solidFill>
                <a:latin typeface="+mn-lt"/>
              </a:rPr>
            </a:br>
            <a:r>
              <a:rPr lang="es-ES" dirty="0"/>
              <a:t/>
            </a:r>
            <a:br>
              <a:rPr lang="es-ES" dirty="0"/>
            </a:br>
            <a:r>
              <a:rPr lang="es-ES" dirty="0" smtClean="0"/>
              <a:t/>
            </a:r>
            <a:br>
              <a:rPr lang="es-ES" dirty="0" smtClean="0"/>
            </a:br>
            <a:r>
              <a:rPr lang="es-ES" dirty="0"/>
              <a:t/>
            </a:r>
            <a:br>
              <a:rPr lang="es-ES" dirty="0"/>
            </a:br>
            <a:r>
              <a:rPr lang="es-ES" dirty="0" smtClean="0"/>
              <a:t/>
            </a:r>
            <a:br>
              <a:rPr lang="es-ES" dirty="0" smtClean="0"/>
            </a:br>
            <a:r>
              <a:rPr lang="es-ES" b="1" dirty="0" smtClean="0">
                <a:solidFill>
                  <a:schemeClr val="tx1"/>
                </a:solidFill>
                <a:latin typeface="+mn-lt"/>
              </a:rPr>
              <a:t>PLAN </a:t>
            </a:r>
            <a:r>
              <a:rPr lang="es-ES" b="1" dirty="0">
                <a:solidFill>
                  <a:schemeClr val="tx1"/>
                </a:solidFill>
                <a:latin typeface="+mn-lt"/>
              </a:rPr>
              <a:t>DE </a:t>
            </a:r>
            <a:r>
              <a:rPr lang="es-ES" b="1" dirty="0" smtClean="0">
                <a:solidFill>
                  <a:schemeClr val="tx1"/>
                </a:solidFill>
                <a:latin typeface="+mn-lt"/>
              </a:rPr>
              <a:t>EXPOSICIÓN</a:t>
            </a:r>
            <a:endParaRPr lang="es-ES" dirty="0"/>
          </a:p>
        </p:txBody>
      </p:sp>
      <p:sp>
        <p:nvSpPr>
          <p:cNvPr id="3" name="2 Marcador de contenido"/>
          <p:cNvSpPr>
            <a:spLocks noGrp="1"/>
          </p:cNvSpPr>
          <p:nvPr>
            <p:ph sz="quarter" idx="1"/>
          </p:nvPr>
        </p:nvSpPr>
        <p:spPr>
          <a:xfrm>
            <a:off x="899592" y="1772816"/>
            <a:ext cx="7772400" cy="4572000"/>
          </a:xfrm>
        </p:spPr>
        <p:txBody>
          <a:bodyPr/>
          <a:lstStyle/>
          <a:p>
            <a:r>
              <a:rPr lang="es-ES" dirty="0" smtClean="0"/>
              <a:t>Breve introducción: las </a:t>
            </a:r>
            <a:r>
              <a:rPr lang="es-ES" dirty="0"/>
              <a:t>Obras </a:t>
            </a:r>
            <a:r>
              <a:rPr lang="es-ES" dirty="0" smtClean="0"/>
              <a:t>Públicas.</a:t>
            </a:r>
            <a:endParaRPr lang="es-ES" dirty="0"/>
          </a:p>
          <a:p>
            <a:r>
              <a:rPr lang="es-ES" dirty="0"/>
              <a:t>Régimen normativo vigente del COP en Córdoba</a:t>
            </a:r>
          </a:p>
          <a:p>
            <a:r>
              <a:rPr lang="es-ES" dirty="0"/>
              <a:t>Conceptos generales del COP en Córdoba</a:t>
            </a:r>
          </a:p>
          <a:p>
            <a:r>
              <a:rPr lang="es-ES" dirty="0"/>
              <a:t>El procedimiento de certificación y </a:t>
            </a:r>
            <a:r>
              <a:rPr lang="es-ES" dirty="0" smtClean="0"/>
              <a:t>pago</a:t>
            </a:r>
            <a:endParaRPr lang="es-ES" dirty="0"/>
          </a:p>
          <a:p>
            <a:r>
              <a:rPr lang="es-ES" dirty="0"/>
              <a:t>El procedimiento de recepción provisional y </a:t>
            </a:r>
            <a:r>
              <a:rPr lang="es-ES" dirty="0" smtClean="0"/>
              <a:t>definitiva</a:t>
            </a:r>
            <a:endParaRPr lang="es-ES" dirty="0"/>
          </a:p>
          <a:p>
            <a:r>
              <a:rPr lang="es-ES" dirty="0"/>
              <a:t>El procedimiento de redeterminación de </a:t>
            </a:r>
            <a:r>
              <a:rPr lang="es-ES" dirty="0" smtClean="0"/>
              <a:t>precios</a:t>
            </a:r>
            <a:endParaRPr lang="es-ES" dirty="0"/>
          </a:p>
          <a:p>
            <a:r>
              <a:rPr lang="es-ES" dirty="0" err="1"/>
              <a:t>Irrepresentatividad</a:t>
            </a:r>
            <a:r>
              <a:rPr lang="es-ES" dirty="0"/>
              <a:t> de la redeterminación de precios</a:t>
            </a:r>
          </a:p>
          <a:p>
            <a:r>
              <a:rPr lang="es-ES" dirty="0" err="1"/>
              <a:t>Ius</a:t>
            </a:r>
            <a:r>
              <a:rPr lang="es-ES" dirty="0"/>
              <a:t> </a:t>
            </a:r>
            <a:r>
              <a:rPr lang="es-ES" dirty="0" err="1"/>
              <a:t>variandi</a:t>
            </a:r>
            <a:endParaRPr lang="es-ES" dirty="0"/>
          </a:p>
          <a:p>
            <a:r>
              <a:rPr lang="es-ES" dirty="0" smtClean="0"/>
              <a:t>Casos prácticos</a:t>
            </a:r>
            <a:endParaRPr lang="es-ES" dirty="0"/>
          </a:p>
        </p:txBody>
      </p:sp>
    </p:spTree>
    <p:extLst>
      <p:ext uri="{BB962C8B-B14F-4D97-AF65-F5344CB8AC3E}">
        <p14:creationId xmlns:p14="http://schemas.microsoft.com/office/powerpoint/2010/main" val="36530992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latin typeface="+mn-lt"/>
              </a:rPr>
              <a:t>L</a:t>
            </a:r>
            <a:r>
              <a:rPr lang="es-ES" dirty="0" smtClean="0">
                <a:latin typeface="+mn-lt"/>
              </a:rPr>
              <a:t>a obra pública</a:t>
            </a:r>
            <a:endParaRPr lang="es-ES" dirty="0">
              <a:latin typeface="+mn-lt"/>
            </a:endParaRPr>
          </a:p>
        </p:txBody>
      </p:sp>
      <p:sp>
        <p:nvSpPr>
          <p:cNvPr id="3" name="2 Marcador de texto"/>
          <p:cNvSpPr>
            <a:spLocks noGrp="1"/>
          </p:cNvSpPr>
          <p:nvPr>
            <p:ph type="body" idx="1"/>
          </p:nvPr>
        </p:nvSpPr>
        <p:spPr>
          <a:xfrm>
            <a:off x="722312" y="2547938"/>
            <a:ext cx="7810127" cy="3329334"/>
          </a:xfrm>
        </p:spPr>
        <p:txBody>
          <a:bodyPr>
            <a:normAutofit/>
          </a:bodyPr>
          <a:lstStyle/>
          <a:p>
            <a:r>
              <a:rPr lang="es-ES" b="1" dirty="0">
                <a:solidFill>
                  <a:schemeClr val="tx1"/>
                </a:solidFill>
              </a:rPr>
              <a:t>a</a:t>
            </a:r>
            <a:r>
              <a:rPr lang="es-ES" b="1" dirty="0" smtClean="0">
                <a:solidFill>
                  <a:schemeClr val="tx1"/>
                </a:solidFill>
              </a:rPr>
              <a:t>.- </a:t>
            </a:r>
            <a:r>
              <a:rPr lang="es-ES" dirty="0" smtClean="0">
                <a:solidFill>
                  <a:schemeClr val="tx1"/>
                </a:solidFill>
              </a:rPr>
              <a:t>Importancia: el Estado no tiene razón de ser si no ejecuta obras.</a:t>
            </a:r>
          </a:p>
          <a:p>
            <a:r>
              <a:rPr lang="es-ES" b="1" dirty="0" smtClean="0">
                <a:solidFill>
                  <a:schemeClr val="tx1"/>
                </a:solidFill>
              </a:rPr>
              <a:t>b.- </a:t>
            </a:r>
            <a:r>
              <a:rPr lang="es-ES" dirty="0" smtClean="0">
                <a:solidFill>
                  <a:schemeClr val="tx1"/>
                </a:solidFill>
              </a:rPr>
              <a:t>Complejidad:</a:t>
            </a:r>
          </a:p>
          <a:p>
            <a:r>
              <a:rPr lang="es-ES" dirty="0">
                <a:solidFill>
                  <a:schemeClr val="tx1"/>
                </a:solidFill>
              </a:rPr>
              <a:t>	</a:t>
            </a:r>
            <a:r>
              <a:rPr lang="es-ES" dirty="0" smtClean="0">
                <a:solidFill>
                  <a:schemeClr val="tx1"/>
                </a:solidFill>
              </a:rPr>
              <a:t>1.-  Trascendente incidencia presupuestaria.</a:t>
            </a:r>
            <a:endParaRPr lang="es-ES" dirty="0">
              <a:solidFill>
                <a:schemeClr val="tx1"/>
              </a:solidFill>
            </a:endParaRPr>
          </a:p>
          <a:p>
            <a:r>
              <a:rPr lang="es-ES" dirty="0" smtClean="0">
                <a:solidFill>
                  <a:schemeClr val="tx1"/>
                </a:solidFill>
              </a:rPr>
              <a:t>              2.-  Alto impacto político.</a:t>
            </a:r>
          </a:p>
          <a:p>
            <a:r>
              <a:rPr lang="es-ES" dirty="0">
                <a:solidFill>
                  <a:schemeClr val="tx1"/>
                </a:solidFill>
              </a:rPr>
              <a:t>	</a:t>
            </a:r>
            <a:r>
              <a:rPr lang="es-ES" dirty="0" smtClean="0">
                <a:solidFill>
                  <a:schemeClr val="tx1"/>
                </a:solidFill>
              </a:rPr>
              <a:t>3.-  La realidad particular de cada obra.</a:t>
            </a:r>
          </a:p>
          <a:p>
            <a:r>
              <a:rPr lang="es-ES" dirty="0">
                <a:solidFill>
                  <a:schemeClr val="tx1"/>
                </a:solidFill>
              </a:rPr>
              <a:t>	</a:t>
            </a:r>
            <a:r>
              <a:rPr lang="es-ES" dirty="0" smtClean="0">
                <a:solidFill>
                  <a:schemeClr val="tx1"/>
                </a:solidFill>
              </a:rPr>
              <a:t>4.-  Contexto macroeconómico dificultoso.</a:t>
            </a:r>
          </a:p>
          <a:p>
            <a:r>
              <a:rPr lang="es-ES" dirty="0" smtClean="0">
                <a:solidFill>
                  <a:schemeClr val="tx1"/>
                </a:solidFill>
              </a:rPr>
              <a:t>	5.-  Dispersión normativa.</a:t>
            </a:r>
          </a:p>
          <a:p>
            <a:endParaRPr lang="es-E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Diagrama"/>
          <p:cNvGraphicFramePr/>
          <p:nvPr>
            <p:extLst>
              <p:ext uri="{D42A27DB-BD31-4B8C-83A1-F6EECF244321}">
                <p14:modId xmlns:p14="http://schemas.microsoft.com/office/powerpoint/2010/main" val="305873819"/>
              </p:ext>
            </p:extLst>
          </p:nvPr>
        </p:nvGraphicFramePr>
        <p:xfrm>
          <a:off x="1475656" y="1397000"/>
          <a:ext cx="6144344" cy="46962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7 Rectángulo redondeado"/>
          <p:cNvSpPr/>
          <p:nvPr/>
        </p:nvSpPr>
        <p:spPr>
          <a:xfrm>
            <a:off x="899592" y="476672"/>
            <a:ext cx="7704856" cy="9361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u="sng" dirty="0" smtClean="0"/>
              <a:t>SUPREMACÍA CONSTITUCIONAL:  SUBORDINACIÓN DE LA ADMINISTRACIÓN AL ORDEN JURÍDICO</a:t>
            </a:r>
            <a:endParaRPr lang="es-E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Diagrama"/>
          <p:cNvGraphicFramePr/>
          <p:nvPr>
            <p:extLst>
              <p:ext uri="{D42A27DB-BD31-4B8C-83A1-F6EECF244321}">
                <p14:modId xmlns:p14="http://schemas.microsoft.com/office/powerpoint/2010/main" val="3678673713"/>
              </p:ext>
            </p:extLst>
          </p:nvPr>
        </p:nvGraphicFramePr>
        <p:xfrm>
          <a:off x="179512" y="116632"/>
          <a:ext cx="8784976" cy="65527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274638"/>
            <a:ext cx="7772400" cy="850106"/>
          </a:xfrm>
          <a:solidFill>
            <a:schemeClr val="accent1"/>
          </a:solidFill>
        </p:spPr>
        <p:txBody>
          <a:bodyPr>
            <a:normAutofit fontScale="90000"/>
          </a:bodyPr>
          <a:lstStyle/>
          <a:p>
            <a:r>
              <a:rPr lang="es-ES" dirty="0" smtClean="0">
                <a:solidFill>
                  <a:schemeClr val="bg1"/>
                </a:solidFill>
              </a:rPr>
              <a:t>Régimen Normativo (</a:t>
            </a:r>
            <a:r>
              <a:rPr lang="es-ES" dirty="0" err="1" smtClean="0">
                <a:solidFill>
                  <a:schemeClr val="bg1"/>
                </a:solidFill>
              </a:rPr>
              <a:t>Dec</a:t>
            </a:r>
            <a:r>
              <a:rPr lang="es-ES" dirty="0" smtClean="0">
                <a:solidFill>
                  <a:schemeClr val="bg1"/>
                </a:solidFill>
              </a:rPr>
              <a:t>. 1505/2016)</a:t>
            </a:r>
            <a:endParaRPr lang="es-ES" dirty="0">
              <a:solidFill>
                <a:schemeClr val="bg1"/>
              </a:solidFill>
            </a:endParaRPr>
          </a:p>
        </p:txBody>
      </p:sp>
      <p:sp>
        <p:nvSpPr>
          <p:cNvPr id="3" name="2 Marcador de contenido"/>
          <p:cNvSpPr>
            <a:spLocks noGrp="1"/>
          </p:cNvSpPr>
          <p:nvPr>
            <p:ph sz="quarter" idx="1"/>
          </p:nvPr>
        </p:nvSpPr>
        <p:spPr>
          <a:xfrm>
            <a:off x="914400" y="1124744"/>
            <a:ext cx="7772400" cy="5616624"/>
          </a:xfrm>
        </p:spPr>
        <p:txBody>
          <a:bodyPr>
            <a:normAutofit fontScale="25000" lnSpcReduction="20000"/>
          </a:bodyPr>
          <a:lstStyle/>
          <a:p>
            <a:r>
              <a:rPr lang="es-ES" sz="5200" dirty="0" smtClean="0"/>
              <a:t>Para la licitación a realizarse con motivo de contratar la ejecución de la obra que se trata y a los efectos legales y constructivos regirán las disposiciones contenidas en: </a:t>
            </a:r>
          </a:p>
          <a:p>
            <a:r>
              <a:rPr lang="es-ES" sz="5200" dirty="0" smtClean="0"/>
              <a:t>La Ley de Obras Publicas Nº 8614. </a:t>
            </a:r>
          </a:p>
          <a:p>
            <a:r>
              <a:rPr lang="es-ES" sz="5200" dirty="0" smtClean="0"/>
              <a:t>Ley 10620 que unifica los Registro de Proveedores y Constructores</a:t>
            </a:r>
          </a:p>
          <a:p>
            <a:r>
              <a:rPr lang="es-ES" sz="5200" dirty="0" smtClean="0"/>
              <a:t>Decreto Reglamentario Nº 25743-C-51 (T.O. Nº 4757/77). </a:t>
            </a:r>
          </a:p>
          <a:p>
            <a:r>
              <a:rPr lang="es-ES" sz="5200" dirty="0" smtClean="0"/>
              <a:t>Pliego General de Condiciones - Decreto Reglamentario Nº 1331-C-53 (T.O. Nº 4758/77). </a:t>
            </a:r>
          </a:p>
          <a:p>
            <a:r>
              <a:rPr lang="es-ES" sz="5200" dirty="0" smtClean="0"/>
              <a:t>Pliego General de Especificaciones Técnicas aprobado por Decreto Nº 2791/73. </a:t>
            </a:r>
          </a:p>
          <a:p>
            <a:r>
              <a:rPr lang="es-ES" sz="5200" dirty="0" smtClean="0"/>
              <a:t>Pliego/s Particular/es de Especificaciones Técnicas. </a:t>
            </a:r>
          </a:p>
          <a:p>
            <a:r>
              <a:rPr lang="es-ES" sz="5200" dirty="0" smtClean="0"/>
              <a:t>Pliego de Condiciones Particulares. </a:t>
            </a:r>
          </a:p>
          <a:p>
            <a:r>
              <a:rPr lang="es-ES" sz="5200" dirty="0" smtClean="0"/>
              <a:t>Decreto Nº 800/16, Régimen Provincial de Predeterminación de Precios por Reconocimiento de Variación de Costos para Obras Públicas. </a:t>
            </a:r>
          </a:p>
          <a:p>
            <a:r>
              <a:rPr lang="es-ES" sz="5200" dirty="0" smtClean="0"/>
              <a:t>Ley Nº 10324, Ley Impositiva vigente de la Provincia de Córdoba, o la que en un futuro la reemplace. </a:t>
            </a:r>
          </a:p>
          <a:p>
            <a:r>
              <a:rPr lang="es-ES" sz="5200" dirty="0" smtClean="0"/>
              <a:t>Ley N° 10322, Presupuesto General de la Administración Pública, o la que en un futuro la reemplace. </a:t>
            </a:r>
          </a:p>
          <a:p>
            <a:r>
              <a:rPr lang="es-ES" sz="5200" dirty="0" smtClean="0"/>
              <a:t>Ley Nº 9086, Ley de Administración Financiera, Decreto Reglamentario N" 150/04 y normas complementarias. </a:t>
            </a:r>
          </a:p>
          <a:p>
            <a:r>
              <a:rPr lang="es-ES" sz="5200" dirty="0" smtClean="0"/>
              <a:t>Para los casos no previstos expresamente en los cuerpos legales antedichos, se aplicarán las disposiciones que rigen el Procedimiento Administrativo de la Provincia, - Ley Nº 5350 (T.O. Ley Nº 6658), los principios generales del Derecho Administrativo y subsidiariamente los del Derecho Privado. </a:t>
            </a:r>
          </a:p>
          <a:p>
            <a:r>
              <a:rPr lang="es-ES" sz="5200" dirty="0" smtClean="0"/>
              <a:t>Decretos Nº 809/96 modificado por el Decreto Nº 08/98 Y Resoluciones Nº 105/96, 139/96,007/98 Y 042/98 de la Secretaría de Vivienda., Obras y Servicios Públicos, con relación a la constancia de inscripción en el Registro de Constructores de Obras. </a:t>
            </a:r>
          </a:p>
          <a:p>
            <a:r>
              <a:rPr lang="es-ES" sz="5200" dirty="0" smtClean="0"/>
              <a:t>Ley Provincial Nº 10.208, Y sus Decretos Reglamentarios Nº 247/2015, 248/2015 Y 288/15. </a:t>
            </a:r>
          </a:p>
          <a:p>
            <a:r>
              <a:rPr lang="es-ES" sz="5200" dirty="0" smtClean="0"/>
              <a:t>Ley Nacional Nº 24.557, de Riesgos del Trabajo, su reglamentación y/o normativas que las complementen o sustituyan. </a:t>
            </a:r>
          </a:p>
          <a:p>
            <a:r>
              <a:rPr lang="es-ES" sz="5200" dirty="0" smtClean="0"/>
              <a:t>Ley Nacional de Seguros Nº 17.418 Y las normas que la modifican y complementan. </a:t>
            </a:r>
          </a:p>
          <a:p>
            <a:r>
              <a:rPr lang="es-ES" sz="5200" dirty="0" smtClean="0"/>
              <a:t>Ley Nacional Nº 19.587 de Higiene y Seguridad en el Trabajo y su Decreto Reglamentario N" 351/79 . </a:t>
            </a:r>
          </a:p>
          <a:p>
            <a:r>
              <a:rPr lang="es-ES" sz="5200" dirty="0" smtClean="0"/>
              <a:t>Decreto Nº 3925/69, Seguros de caución. </a:t>
            </a:r>
          </a:p>
          <a:p>
            <a:r>
              <a:rPr lang="es-ES" sz="5200" dirty="0" smtClean="0"/>
              <a:t>Decreto Nº 583/2016, Plataforma Digital para Licitación Pública de Obras - Ley Nº 8614 .</a:t>
            </a:r>
          </a:p>
          <a:p>
            <a:endParaRPr lang="es-E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Objeto"/>
          <p:cNvGraphicFramePr>
            <a:graphicFrameLocks noChangeAspect="1"/>
          </p:cNvGraphicFramePr>
          <p:nvPr>
            <p:extLst>
              <p:ext uri="{D42A27DB-BD31-4B8C-83A1-F6EECF244321}">
                <p14:modId xmlns:p14="http://schemas.microsoft.com/office/powerpoint/2010/main" val="2965915118"/>
              </p:ext>
            </p:extLst>
          </p:nvPr>
        </p:nvGraphicFramePr>
        <p:xfrm>
          <a:off x="827584" y="548680"/>
          <a:ext cx="7776864" cy="5850911"/>
        </p:xfrm>
        <a:graphic>
          <a:graphicData uri="http://schemas.openxmlformats.org/presentationml/2006/ole">
            <mc:AlternateContent xmlns:mc="http://schemas.openxmlformats.org/markup-compatibility/2006">
              <mc:Choice xmlns:v="urn:schemas-microsoft-com:vml" Requires="v">
                <p:oleObj spid="_x0000_s3083" name="Document" r:id="rId3" imgW="5576573" imgH="4195940" progId="Word.Document.12">
                  <p:embed/>
                </p:oleObj>
              </mc:Choice>
              <mc:Fallback>
                <p:oleObj name="Document" r:id="rId3" imgW="5576573" imgH="4195940" progId="Word.Document.12">
                  <p:embed/>
                  <p:pic>
                    <p:nvPicPr>
                      <p:cNvPr id="0" name=""/>
                      <p:cNvPicPr/>
                      <p:nvPr/>
                    </p:nvPicPr>
                    <p:blipFill>
                      <a:blip r:embed="rId4"/>
                      <a:stretch>
                        <a:fillRect/>
                      </a:stretch>
                    </p:blipFill>
                    <p:spPr>
                      <a:xfrm>
                        <a:off x="827584" y="548680"/>
                        <a:ext cx="7776864" cy="5850911"/>
                      </a:xfrm>
                      <a:prstGeom prst="rect">
                        <a:avLst/>
                      </a:prstGeom>
                    </p:spPr>
                  </p:pic>
                </p:oleObj>
              </mc:Fallback>
            </mc:AlternateContent>
          </a:graphicData>
        </a:graphic>
      </p:graphicFrame>
    </p:spTree>
    <p:extLst>
      <p:ext uri="{BB962C8B-B14F-4D97-AF65-F5344CB8AC3E}">
        <p14:creationId xmlns:p14="http://schemas.microsoft.com/office/powerpoint/2010/main" val="39851451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Objeto"/>
          <p:cNvGraphicFramePr>
            <a:graphicFrameLocks noChangeAspect="1"/>
          </p:cNvGraphicFramePr>
          <p:nvPr>
            <p:extLst>
              <p:ext uri="{D42A27DB-BD31-4B8C-83A1-F6EECF244321}">
                <p14:modId xmlns:p14="http://schemas.microsoft.com/office/powerpoint/2010/main" val="1084358229"/>
              </p:ext>
            </p:extLst>
          </p:nvPr>
        </p:nvGraphicFramePr>
        <p:xfrm>
          <a:off x="539552" y="404664"/>
          <a:ext cx="8208912" cy="6175962"/>
        </p:xfrm>
        <a:graphic>
          <a:graphicData uri="http://schemas.openxmlformats.org/presentationml/2006/ole">
            <mc:AlternateContent xmlns:mc="http://schemas.openxmlformats.org/markup-compatibility/2006">
              <mc:Choice xmlns:v="urn:schemas-microsoft-com:vml" Requires="v">
                <p:oleObj spid="_x0000_s1056" name="Document" r:id="rId3" imgW="5576573" imgH="4195940" progId="Word.Document.12">
                  <p:embed/>
                </p:oleObj>
              </mc:Choice>
              <mc:Fallback>
                <p:oleObj name="Document" r:id="rId3" imgW="5576573" imgH="4195940" progId="Word.Document.12">
                  <p:embed/>
                  <p:pic>
                    <p:nvPicPr>
                      <p:cNvPr id="0" name=""/>
                      <p:cNvPicPr/>
                      <p:nvPr/>
                    </p:nvPicPr>
                    <p:blipFill>
                      <a:blip r:embed="rId4"/>
                      <a:stretch>
                        <a:fillRect/>
                      </a:stretch>
                    </p:blipFill>
                    <p:spPr>
                      <a:xfrm>
                        <a:off x="539552" y="404664"/>
                        <a:ext cx="8208912" cy="6175962"/>
                      </a:xfrm>
                      <a:prstGeom prst="rect">
                        <a:avLst/>
                      </a:prstGeom>
                    </p:spPr>
                  </p:pic>
                </p:oleObj>
              </mc:Fallback>
            </mc:AlternateContent>
          </a:graphicData>
        </a:graphic>
      </p:graphicFrame>
    </p:spTree>
    <p:extLst>
      <p:ext uri="{BB962C8B-B14F-4D97-AF65-F5344CB8AC3E}">
        <p14:creationId xmlns:p14="http://schemas.microsoft.com/office/powerpoint/2010/main" val="26598304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1"/>
          </a:solidFill>
        </p:spPr>
        <p:txBody>
          <a:bodyPr/>
          <a:lstStyle/>
          <a:p>
            <a:pPr algn="ctr"/>
            <a:r>
              <a:rPr lang="en-US" dirty="0" smtClean="0">
                <a:solidFill>
                  <a:schemeClr val="bg1"/>
                </a:solidFill>
              </a:rPr>
              <a:t>EL PRECIO </a:t>
            </a:r>
            <a:endParaRPr lang="es-ES" dirty="0">
              <a:solidFill>
                <a:schemeClr val="bg1"/>
              </a:solidFill>
            </a:endParaRPr>
          </a:p>
        </p:txBody>
      </p:sp>
      <p:sp>
        <p:nvSpPr>
          <p:cNvPr id="3" name="2 Marcador de contenido"/>
          <p:cNvSpPr>
            <a:spLocks noGrp="1"/>
          </p:cNvSpPr>
          <p:nvPr>
            <p:ph sz="quarter" idx="1"/>
          </p:nvPr>
        </p:nvSpPr>
        <p:spPr>
          <a:xfrm>
            <a:off x="914400" y="1447800"/>
            <a:ext cx="7772400" cy="4861520"/>
          </a:xfrm>
        </p:spPr>
        <p:txBody>
          <a:bodyPr>
            <a:noAutofit/>
          </a:bodyPr>
          <a:lstStyle/>
          <a:p>
            <a:pPr algn="just">
              <a:buFont typeface="Wingdings" pitchFamily="2" charset="2"/>
              <a:buChar char="q"/>
            </a:pPr>
            <a:r>
              <a:rPr lang="es-AR" sz="1400" dirty="0" smtClean="0"/>
              <a:t>EL PRECIO ES LA CONTRAPRESTACION EN EL CONTRATO DE OBRA PUBLICA</a:t>
            </a:r>
          </a:p>
          <a:p>
            <a:pPr algn="just">
              <a:buFont typeface="Wingdings" pitchFamily="2" charset="2"/>
              <a:buChar char="q"/>
            </a:pPr>
            <a:r>
              <a:rPr lang="es-AR" sz="1400" dirty="0" smtClean="0"/>
              <a:t>DEBE SER DETERMINADO PREVIAMENTE A LA LICITACION</a:t>
            </a:r>
          </a:p>
          <a:p>
            <a:pPr algn="just">
              <a:buFont typeface="Wingdings" pitchFamily="2" charset="2"/>
              <a:buChar char="q"/>
            </a:pPr>
            <a:r>
              <a:rPr lang="es-AR" sz="1400" dirty="0" smtClean="0"/>
              <a:t>JUNTO CON EL OBJETO (OPUS) Y EL PLAZO CONFIGURAN LOS ELEMENTOS ESENCIALES DEL CONTRATO Y QUE SE VERIFICAN EN SU INTERRELACION EN SU EJECUCION</a:t>
            </a:r>
          </a:p>
          <a:p>
            <a:pPr algn="just">
              <a:buFont typeface="Wingdings" pitchFamily="2" charset="2"/>
              <a:buChar char="q"/>
            </a:pPr>
            <a:endParaRPr lang="es-AR" sz="1400" dirty="0" smtClean="0"/>
          </a:p>
          <a:p>
            <a:pPr algn="just">
              <a:buFont typeface="Wingdings" pitchFamily="2" charset="2"/>
              <a:buChar char="q"/>
            </a:pPr>
            <a:r>
              <a:rPr lang="es-AR" sz="1400" dirty="0" smtClean="0"/>
              <a:t>EL PRECIO DEBE SER CIERTO, PERO ADMITE VARIACIONES (</a:t>
            </a:r>
            <a:r>
              <a:rPr lang="es-AR" sz="1400" b="1" dirty="0" smtClean="0"/>
              <a:t>art. 1264 CCCN</a:t>
            </a:r>
            <a:r>
              <a:rPr lang="es-AR" sz="1400" dirty="0" smtClean="0"/>
              <a:t>  </a:t>
            </a:r>
            <a:r>
              <a:rPr lang="es-AR" sz="1400" b="1" i="1" dirty="0" smtClean="0"/>
              <a:t>“… Si las variaciones implican un aumento superior a  la quinta parte del precio pactado, el comitente puede extinguirlo comunicando su decisión dentro del plazo de diez días de haber conocido la necesidad de la modificación y su costo estimado</a:t>
            </a:r>
            <a:r>
              <a:rPr lang="es-AR" sz="1400" dirty="0" smtClean="0"/>
              <a:t>)</a:t>
            </a:r>
          </a:p>
          <a:p>
            <a:pPr algn="just">
              <a:buFont typeface="Wingdings" pitchFamily="2" charset="2"/>
              <a:buChar char="q"/>
            </a:pPr>
            <a:r>
              <a:rPr lang="es-AR" sz="1400" dirty="0" smtClean="0"/>
              <a:t>EN EL INICIO SE DENOMINA PRECIO BASICO</a:t>
            </a:r>
          </a:p>
          <a:p>
            <a:pPr algn="just">
              <a:buFont typeface="Wingdings" pitchFamily="2" charset="2"/>
              <a:buChar char="q"/>
            </a:pPr>
            <a:r>
              <a:rPr lang="es-AR" sz="1400" dirty="0" smtClean="0"/>
              <a:t>DEBE ABONARSE EN DINERO</a:t>
            </a:r>
          </a:p>
          <a:p>
            <a:pPr algn="just">
              <a:buFont typeface="Wingdings" pitchFamily="2" charset="2"/>
              <a:buChar char="q"/>
            </a:pPr>
            <a:endParaRPr lang="es-AR" sz="1400" dirty="0" smtClean="0"/>
          </a:p>
          <a:p>
            <a:pPr algn="just">
              <a:buFont typeface="Wingdings" pitchFamily="2" charset="2"/>
              <a:buChar char="q"/>
            </a:pPr>
            <a:r>
              <a:rPr lang="es-AR" sz="1400" dirty="0" smtClean="0"/>
              <a:t>RECEPTADO EN EL </a:t>
            </a:r>
            <a:r>
              <a:rPr lang="es-AR" sz="1400" b="1" dirty="0" smtClean="0"/>
              <a:t>CAPITULO VI DE LA LOP Y ART. 1255 Y 1257 DEL CCCN</a:t>
            </a:r>
          </a:p>
          <a:p>
            <a:pPr lvl="0" algn="just">
              <a:buFont typeface="Wingdings" pitchFamily="2" charset="2"/>
              <a:buChar char="q"/>
            </a:pPr>
            <a:r>
              <a:rPr lang="es-AR" sz="1400" b="1" dirty="0" smtClean="0"/>
              <a:t>GENERA EL DERECHO A LA REMUNERACION, EL EQUILIBRIO DE LAS CONTRAPRESTACIONES O A LA INTANGIBILIDAD DE LA REMUNERACION DEL COCONTRANTE PARTICULAR (</a:t>
            </a:r>
            <a:r>
              <a:rPr lang="es-ES" sz="1400" dirty="0" smtClean="0"/>
              <a:t>T.S.J., sala contencioso administrativa, Sentencia Nº 214/2000. </a:t>
            </a:r>
            <a:r>
              <a:rPr lang="es-ES" sz="1400" b="1" i="1" dirty="0" smtClean="0"/>
              <a:t>"Establecimientos Mirón S.A. C/ E.P.E.C. - Contencioso Administrativo - Pl. Jurisdicción - Recurso Directo"</a:t>
            </a:r>
            <a:r>
              <a:rPr lang="es-ES" sz="1400" dirty="0" smtClean="0"/>
              <a:t> (</a:t>
            </a:r>
            <a:r>
              <a:rPr lang="es-ES" sz="1400" dirty="0" err="1" smtClean="0"/>
              <a:t>redeterminación</a:t>
            </a:r>
            <a:r>
              <a:rPr lang="es-ES" sz="1400" dirty="0" smtClean="0"/>
              <a:t> de precios, ecuación económico financiera).</a:t>
            </a:r>
            <a:endParaRPr lang="es-ES" sz="1400" b="1" dirty="0" smtClean="0"/>
          </a:p>
          <a:p>
            <a:pPr algn="just">
              <a:buFont typeface="Wingdings" pitchFamily="2" charset="2"/>
              <a:buChar char="q"/>
            </a:pPr>
            <a:endParaRPr lang="es-AR" sz="1400" b="1" dirty="0" smtClean="0"/>
          </a:p>
          <a:p>
            <a:pPr>
              <a:buFont typeface="Wingdings" pitchFamily="2" charset="2"/>
              <a:buChar char="q"/>
            </a:pPr>
            <a:endParaRPr lang="es-ES" sz="1400" dirty="0"/>
          </a:p>
        </p:txBody>
      </p:sp>
    </p:spTree>
    <p:extLst>
      <p:ext uri="{BB962C8B-B14F-4D97-AF65-F5344CB8AC3E}">
        <p14:creationId xmlns:p14="http://schemas.microsoft.com/office/powerpoint/2010/main" val="17114666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22313" y="548680"/>
            <a:ext cx="7772400" cy="1765895"/>
          </a:xfrm>
        </p:spPr>
        <p:txBody>
          <a:bodyPr>
            <a:normAutofit fontScale="90000"/>
          </a:bodyPr>
          <a:lstStyle/>
          <a:p>
            <a:r>
              <a:rPr lang="es-ES" dirty="0" smtClean="0"/>
              <a:t>PROCEDIMIENTOS ADMINISTRATIVOS ESPECÍFICOS EN EL CONTRATO DE OBRA PÚBLICA</a:t>
            </a:r>
            <a:endParaRPr lang="es-ES" dirty="0"/>
          </a:p>
        </p:txBody>
      </p:sp>
      <p:sp>
        <p:nvSpPr>
          <p:cNvPr id="3" name="2 Marcador de texto"/>
          <p:cNvSpPr>
            <a:spLocks noGrp="1"/>
          </p:cNvSpPr>
          <p:nvPr>
            <p:ph type="body" idx="1"/>
          </p:nvPr>
        </p:nvSpPr>
        <p:spPr>
          <a:xfrm>
            <a:off x="722313" y="2547938"/>
            <a:ext cx="7772400" cy="2033190"/>
          </a:xfrm>
        </p:spPr>
        <p:txBody>
          <a:bodyPr/>
          <a:lstStyle/>
          <a:p>
            <a:pPr marL="457200" indent="-457200" algn="r">
              <a:buAutoNum type="arabicParenR"/>
            </a:pPr>
            <a:r>
              <a:rPr lang="es-ES" b="1" i="1" dirty="0" smtClean="0"/>
              <a:t>El procedimiento de certificación y pago;</a:t>
            </a:r>
          </a:p>
          <a:p>
            <a:pPr marL="457200" indent="-457200" algn="r">
              <a:buAutoNum type="arabicParenR"/>
            </a:pPr>
            <a:r>
              <a:rPr lang="es-ES" b="1" i="1" dirty="0" smtClean="0"/>
              <a:t>El procedimiento de recepción provisional y definitiva;</a:t>
            </a:r>
          </a:p>
          <a:p>
            <a:pPr marL="457200" indent="-457200" algn="r">
              <a:buFont typeface="Wingdings 2"/>
              <a:buAutoNum type="arabicParenR"/>
            </a:pPr>
            <a:r>
              <a:rPr lang="es-ES" b="1" i="1" dirty="0" smtClean="0"/>
              <a:t>El procedimiento de re-determinación de precios;</a:t>
            </a:r>
          </a:p>
          <a:p>
            <a:pPr marL="457200" indent="-457200" algn="r"/>
            <a:endParaRPr lang="es-ES" b="1" i="1" dirty="0" smtClean="0"/>
          </a:p>
          <a:p>
            <a:pPr marL="457200" indent="-457200" algn="r">
              <a:buAutoNum type="arabicParenR"/>
            </a:pPr>
            <a:endParaRPr lang="es-ES" dirty="0"/>
          </a:p>
        </p:txBody>
      </p:sp>
    </p:spTree>
    <p:extLst>
      <p:ext uri="{BB962C8B-B14F-4D97-AF65-F5344CB8AC3E}">
        <p14:creationId xmlns:p14="http://schemas.microsoft.com/office/powerpoint/2010/main" val="2221203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ES" dirty="0"/>
          </a:p>
        </p:txBody>
      </p:sp>
      <p:sp>
        <p:nvSpPr>
          <p:cNvPr id="4" name="3 Rectángulo"/>
          <p:cNvSpPr/>
          <p:nvPr/>
        </p:nvSpPr>
        <p:spPr>
          <a:xfrm>
            <a:off x="611560" y="1844824"/>
            <a:ext cx="7858180" cy="15001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600" dirty="0" smtClean="0"/>
              <a:t>LOS PROCEDIMIENTOS ADMINISTRATIVOS ESPECÍFICOS:</a:t>
            </a:r>
            <a:endParaRPr lang="es-ES" sz="3600" dirty="0"/>
          </a:p>
        </p:txBody>
      </p:sp>
      <p:sp>
        <p:nvSpPr>
          <p:cNvPr id="5" name="4 Rectángulo"/>
          <p:cNvSpPr/>
          <p:nvPr/>
        </p:nvSpPr>
        <p:spPr>
          <a:xfrm>
            <a:off x="1357290" y="3857628"/>
            <a:ext cx="6429420" cy="17859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200" i="1" dirty="0" smtClean="0"/>
              <a:t>El procedimiento de certificación y pago</a:t>
            </a:r>
            <a:endParaRPr lang="es-ES" sz="3200" i="1" dirty="0"/>
          </a:p>
        </p:txBody>
      </p:sp>
    </p:spTree>
    <p:extLst>
      <p:ext uri="{BB962C8B-B14F-4D97-AF65-F5344CB8AC3E}">
        <p14:creationId xmlns:p14="http://schemas.microsoft.com/office/powerpoint/2010/main" val="1928738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redondeado"/>
          <p:cNvSpPr/>
          <p:nvPr/>
        </p:nvSpPr>
        <p:spPr>
          <a:xfrm>
            <a:off x="251520" y="260648"/>
            <a:ext cx="8712968" cy="6480720"/>
          </a:xfrm>
          <a:prstGeom prst="roundRect">
            <a:avLst/>
          </a:prstGeom>
        </p:spPr>
        <p:style>
          <a:lnRef idx="1">
            <a:schemeClr val="accent3"/>
          </a:lnRef>
          <a:fillRef idx="1003">
            <a:schemeClr val="lt1"/>
          </a:fillRef>
          <a:effectRef idx="1">
            <a:schemeClr val="accent3"/>
          </a:effectRef>
          <a:fontRef idx="minor">
            <a:schemeClr val="dk1"/>
          </a:fontRef>
        </p:style>
        <p:txBody>
          <a:bodyPr rtlCol="0" anchor="ctr"/>
          <a:lstStyle/>
          <a:p>
            <a:pPr algn="ctr"/>
            <a:r>
              <a:rPr lang="es-ES" sz="1600" dirty="0" smtClean="0"/>
              <a:t>En líneas generales y conforme lo establecido en los Pliegos de Condiciones Generales, al final de cada mes calendario, en colaboración y bajo la supervisión de la Inspección de obra, se efectuará la medición de los trabajos ejecutados de acuerdo a las previsiones establecidas en los Pliegos de Condiciones Especiales.</a:t>
            </a:r>
          </a:p>
          <a:p>
            <a:pPr marL="342900" indent="-342900" algn="ctr">
              <a:buAutoNum type="alphaLcParenR"/>
            </a:pPr>
            <a:r>
              <a:rPr lang="es-ES" sz="1600" b="1" u="sng" dirty="0" smtClean="0"/>
              <a:t>Conformada la mensura</a:t>
            </a:r>
            <a:r>
              <a:rPr lang="es-ES" sz="1600" dirty="0" smtClean="0"/>
              <a:t>, se elaboran los certificados de obra y acopio, en caso de corresponder estos últimos.</a:t>
            </a:r>
          </a:p>
          <a:p>
            <a:pPr marL="342900" indent="-342900" algn="ctr"/>
            <a:r>
              <a:rPr lang="es-ES" sz="1600" dirty="0" smtClean="0"/>
              <a:t>Cada certificado comprende la totalidad de los trabajos ejecutados hasta la fecha del certificado, y sus formalidades y detalles se ajustarán a lo establecido en los Pliegos de Condiciones Especiales.</a:t>
            </a:r>
          </a:p>
          <a:p>
            <a:pPr marL="342900" indent="-342900" algn="ctr"/>
            <a:r>
              <a:rPr lang="es-ES" sz="1600" b="1" dirty="0" smtClean="0"/>
              <a:t>b) </a:t>
            </a:r>
            <a:r>
              <a:rPr lang="es-ES" sz="1600" dirty="0" smtClean="0"/>
              <a:t>En caso de </a:t>
            </a:r>
            <a:r>
              <a:rPr lang="es-ES" sz="1600" b="1" u="sng" dirty="0" smtClean="0"/>
              <a:t>desacuerdo con la medición</a:t>
            </a:r>
            <a:r>
              <a:rPr lang="es-ES" sz="1600" dirty="0" smtClean="0"/>
              <a:t>, se extiende el certificado con los resultados obtenidos por la Inspección, haciéndose a priori si correspondiere, la rectificación pertinente, o difiriendo para la liquidación final el ajuste de las diferencias sobre las que no hubiere acuerdo.</a:t>
            </a:r>
          </a:p>
          <a:p>
            <a:pPr marL="342900" indent="-342900" algn="ctr"/>
            <a:r>
              <a:rPr lang="es-ES" sz="1600" b="1" dirty="0" smtClean="0"/>
              <a:t>c) </a:t>
            </a:r>
            <a:r>
              <a:rPr lang="es-ES" sz="1600" dirty="0" smtClean="0"/>
              <a:t>Sobre el importe de los certificados </a:t>
            </a:r>
            <a:r>
              <a:rPr lang="es-ES" sz="1600" b="1" u="sng" dirty="0" smtClean="0"/>
              <a:t>se retiene el importe correspondiente al fondo de reparo </a:t>
            </a:r>
            <a:r>
              <a:rPr lang="es-ES" sz="1600" dirty="0" smtClean="0"/>
              <a:t>que establezca el Pliego de Condiciones Especiales. Dicho fondo queda en poder del comitente hasta la recepción definitiva de las obras, en garantía (junto con la garantía de cumplimiento de contrato) de la correcta ejecución de los trabajos y para hacer frente a eventuales reparaciones que fuere necesario y que el contratista no ejecutara cuando fuere necesario.</a:t>
            </a:r>
          </a:p>
          <a:p>
            <a:pPr marL="342900" indent="-342900" algn="ctr"/>
            <a:r>
              <a:rPr lang="es-ES" sz="1600" b="1" dirty="0" smtClean="0"/>
              <a:t>d)</a:t>
            </a:r>
            <a:r>
              <a:rPr lang="es-ES" sz="1600" dirty="0" smtClean="0"/>
              <a:t> La </a:t>
            </a:r>
            <a:r>
              <a:rPr lang="es-ES" sz="1600" b="1" u="sng" dirty="0" smtClean="0"/>
              <a:t>fecha de pago </a:t>
            </a:r>
            <a:r>
              <a:rPr lang="es-ES" sz="1600" dirty="0" smtClean="0"/>
              <a:t>de cada certificado se establece en los pliegos y oscila </a:t>
            </a:r>
            <a:r>
              <a:rPr lang="es-ES" sz="1600" b="1" u="sng" dirty="0" smtClean="0"/>
              <a:t>entre los treinta y sesenta días </a:t>
            </a:r>
            <a:r>
              <a:rPr lang="es-ES" sz="1600" dirty="0" smtClean="0"/>
              <a:t>de la fecha de presentación, en forma completa con la documentación pertinente.</a:t>
            </a:r>
          </a:p>
          <a:p>
            <a:pPr marL="342900" indent="-342900" algn="ctr"/>
            <a:r>
              <a:rPr lang="es-ES" sz="1600" b="1" dirty="0" smtClean="0"/>
              <a:t>e) </a:t>
            </a:r>
            <a:r>
              <a:rPr lang="es-ES" sz="1600" dirty="0" smtClean="0"/>
              <a:t>Además los pliegos establecen un  plazo (generalmente de diez días a partir de la presentación de cada certificado) </a:t>
            </a:r>
            <a:r>
              <a:rPr lang="es-ES" sz="1600" b="1" u="sng" dirty="0" smtClean="0"/>
              <a:t>para su aprobación</a:t>
            </a:r>
            <a:r>
              <a:rPr lang="es-ES" sz="1600" dirty="0" smtClean="0"/>
              <a:t>. Si el certificado fuese observado, el plazo para el pago se inicia desde que el contratista lo presenta con las correcciones del caso.</a:t>
            </a:r>
            <a:endParaRPr lang="es-ES" sz="1600" dirty="0"/>
          </a:p>
        </p:txBody>
      </p:sp>
      <p:sp>
        <p:nvSpPr>
          <p:cNvPr id="3" name="2 Rectángulo redondeado"/>
          <p:cNvSpPr/>
          <p:nvPr/>
        </p:nvSpPr>
        <p:spPr>
          <a:xfrm>
            <a:off x="2987824" y="6021288"/>
            <a:ext cx="3240360" cy="6480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Art. 34 del ANEXO II del </a:t>
            </a:r>
            <a:r>
              <a:rPr lang="es-ES" dirty="0" err="1" smtClean="0"/>
              <a:t>Dec</a:t>
            </a:r>
            <a:r>
              <a:rPr lang="es-ES" dirty="0" smtClean="0"/>
              <a:t>. 1505/16.</a:t>
            </a:r>
            <a:endParaRPr lang="es-ES" dirty="0"/>
          </a:p>
        </p:txBody>
      </p:sp>
    </p:spTree>
    <p:extLst>
      <p:ext uri="{BB962C8B-B14F-4D97-AF65-F5344CB8AC3E}">
        <p14:creationId xmlns:p14="http://schemas.microsoft.com/office/powerpoint/2010/main" val="34470500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1"/>
          </a:solidFill>
        </p:spPr>
        <p:txBody>
          <a:bodyPr/>
          <a:lstStyle/>
          <a:p>
            <a:pPr algn="ctr"/>
            <a:r>
              <a:rPr lang="en-US" dirty="0" smtClean="0">
                <a:solidFill>
                  <a:schemeClr val="bg1"/>
                </a:solidFill>
              </a:rPr>
              <a:t>MEDICION DE LAS OBRAS</a:t>
            </a:r>
            <a:endParaRPr lang="es-ES" dirty="0">
              <a:solidFill>
                <a:schemeClr val="bg1"/>
              </a:solidFill>
            </a:endParaRPr>
          </a:p>
        </p:txBody>
      </p:sp>
      <p:sp>
        <p:nvSpPr>
          <p:cNvPr id="3" name="2 Marcador de contenido"/>
          <p:cNvSpPr>
            <a:spLocks noGrp="1"/>
          </p:cNvSpPr>
          <p:nvPr>
            <p:ph sz="quarter" idx="1"/>
          </p:nvPr>
        </p:nvSpPr>
        <p:spPr/>
        <p:txBody>
          <a:bodyPr>
            <a:normAutofit fontScale="92500" lnSpcReduction="20000"/>
          </a:bodyPr>
          <a:lstStyle/>
          <a:p>
            <a:pPr algn="just">
              <a:buFont typeface="Wingdings" pitchFamily="2" charset="2"/>
              <a:buChar char="q"/>
            </a:pPr>
            <a:r>
              <a:rPr lang="es-ES_tradnl" dirty="0" smtClean="0"/>
              <a:t>EL PROCEDIMIENTO DE CERTIFICACIÓN PUEDE SER DEFINIDO COMO AQUEL CONJUNTO DE ACTOS EMANADOS DE LA ADMINISTRACIÓN COMITENTE CON LA PARTICIPACIÓN DEL CONTRATISTA PARTICULAR, DESTINADOS A </a:t>
            </a:r>
            <a:r>
              <a:rPr lang="es-ES_tradnl" b="1" dirty="0" smtClean="0"/>
              <a:t>INSPECCIONAR, RECONOCER Y AVALUAR </a:t>
            </a:r>
            <a:r>
              <a:rPr lang="es-ES_tradnl" dirty="0" smtClean="0"/>
              <a:t>DISTINTOS </a:t>
            </a:r>
            <a:r>
              <a:rPr lang="es-ES_tradnl" b="1" dirty="0" smtClean="0"/>
              <a:t>PRESUPUESTOS DE HECHO </a:t>
            </a:r>
            <a:r>
              <a:rPr lang="es-ES_tradnl" dirty="0" smtClean="0"/>
              <a:t>A LOS QUE EL RÉGIMEN NORMATIVO Y CONTRACTUAL DE LA OBRA PÚBLICA HACE PRODUCIR EFECTOS JURÍDICOS EN RELACIÓN CON EL PAGO DE LA OBRA. </a:t>
            </a:r>
          </a:p>
          <a:p>
            <a:pPr algn="just">
              <a:buFont typeface="Wingdings" pitchFamily="2" charset="2"/>
              <a:buChar char="q"/>
            </a:pPr>
            <a:r>
              <a:rPr lang="es-ES_tradnl" dirty="0" smtClean="0"/>
              <a:t>LA MEDICIÓN DEBE REFLEJAR EL AVANCE FINANCIERO DE LA OBRA</a:t>
            </a:r>
          </a:p>
          <a:p>
            <a:pPr algn="just">
              <a:buFont typeface="Wingdings" pitchFamily="2" charset="2"/>
              <a:buChar char="q"/>
            </a:pPr>
            <a:r>
              <a:rPr lang="es-ES_tradnl" dirty="0" smtClean="0"/>
              <a:t>LA MEDICIÓN PUEDEN SER CONTROVERTIDA Y EN ESTE SENTIDO EL ACTA DE MEDICIÓN SERÁ CONSIDERADA PROVISIONAL</a:t>
            </a:r>
          </a:p>
          <a:p>
            <a:endParaRPr lang="es-ES" dirty="0"/>
          </a:p>
        </p:txBody>
      </p:sp>
    </p:spTree>
    <p:extLst>
      <p:ext uri="{BB962C8B-B14F-4D97-AF65-F5344CB8AC3E}">
        <p14:creationId xmlns:p14="http://schemas.microsoft.com/office/powerpoint/2010/main" val="24244957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1"/>
          </a:solidFill>
        </p:spPr>
        <p:txBody>
          <a:bodyPr/>
          <a:lstStyle/>
          <a:p>
            <a:pPr algn="ctr"/>
            <a:r>
              <a:rPr lang="en-US" dirty="0" smtClean="0">
                <a:solidFill>
                  <a:schemeClr val="bg1"/>
                </a:solidFill>
              </a:rPr>
              <a:t>CERTIFICADO DE OBRA</a:t>
            </a:r>
            <a:endParaRPr lang="es-ES" dirty="0">
              <a:solidFill>
                <a:schemeClr val="bg1"/>
              </a:solidFill>
            </a:endParaRPr>
          </a:p>
        </p:txBody>
      </p:sp>
      <p:sp>
        <p:nvSpPr>
          <p:cNvPr id="3" name="2 Marcador de contenido"/>
          <p:cNvSpPr>
            <a:spLocks noGrp="1"/>
          </p:cNvSpPr>
          <p:nvPr>
            <p:ph sz="quarter" idx="1"/>
          </p:nvPr>
        </p:nvSpPr>
        <p:spPr/>
        <p:txBody>
          <a:bodyPr>
            <a:normAutofit fontScale="85000" lnSpcReduction="10000"/>
          </a:bodyPr>
          <a:lstStyle/>
          <a:p>
            <a:pPr lvl="0" algn="just">
              <a:buFont typeface="Wingdings" pitchFamily="2" charset="2"/>
              <a:buChar char="q"/>
            </a:pPr>
            <a:r>
              <a:rPr lang="es-ES_tradnl" dirty="0" smtClean="0"/>
              <a:t>Es una declaración de la acreencia contra el Estado, por razón de un contrato de obra (</a:t>
            </a:r>
            <a:r>
              <a:rPr lang="es-ES" dirty="0" smtClean="0"/>
              <a:t>T.S.J., sala contencioso administrativa, Sentencia Nº</a:t>
            </a:r>
            <a:r>
              <a:rPr lang="es-ES" b="1" dirty="0" smtClean="0"/>
              <a:t> </a:t>
            </a:r>
            <a:r>
              <a:rPr lang="es-ES" dirty="0" smtClean="0"/>
              <a:t>51/2012</a:t>
            </a:r>
            <a:r>
              <a:rPr lang="es-ES" b="1" dirty="0" smtClean="0"/>
              <a:t> </a:t>
            </a:r>
            <a:r>
              <a:rPr lang="es-ES" b="1" i="1" dirty="0" smtClean="0"/>
              <a:t>"</a:t>
            </a:r>
            <a:r>
              <a:rPr lang="es-ES" b="1" i="1" dirty="0" err="1" smtClean="0"/>
              <a:t>Theba</a:t>
            </a:r>
            <a:r>
              <a:rPr lang="es-ES" b="1" i="1" dirty="0" smtClean="0"/>
              <a:t> S.R.L. C/ Municipalidad De Córdoba - Plena Jurisdicción - Recurso De Casación" </a:t>
            </a:r>
            <a:r>
              <a:rPr lang="es-ES" dirty="0" smtClean="0"/>
              <a:t>(certificados de obra pública – certificado parcial vs. certificado final – intereses moratorios).</a:t>
            </a:r>
          </a:p>
          <a:p>
            <a:pPr algn="just">
              <a:buFont typeface="Wingdings" pitchFamily="2" charset="2"/>
              <a:buChar char="q"/>
            </a:pPr>
            <a:r>
              <a:rPr lang="es-ES_tradnl" dirty="0" smtClean="0"/>
              <a:t>Requisitos formales</a:t>
            </a:r>
          </a:p>
          <a:p>
            <a:pPr lvl="1" algn="just">
              <a:buFont typeface="Wingdings" pitchFamily="2" charset="2"/>
              <a:buChar char="§"/>
            </a:pPr>
            <a:r>
              <a:rPr lang="es-ES_tradnl" dirty="0" smtClean="0"/>
              <a:t>formulario especial, detalle del avance, </a:t>
            </a:r>
            <a:r>
              <a:rPr lang="es-ES_tradnl" dirty="0" err="1" smtClean="0"/>
              <a:t>items</a:t>
            </a:r>
            <a:r>
              <a:rPr lang="es-ES_tradnl" dirty="0" smtClean="0"/>
              <a:t>, calculo, deducciones, </a:t>
            </a:r>
            <a:r>
              <a:rPr lang="es-ES_tradnl" dirty="0" err="1" smtClean="0"/>
              <a:t>etc</a:t>
            </a:r>
            <a:r>
              <a:rPr lang="es-ES_tradnl" dirty="0" smtClean="0"/>
              <a:t> y la suma que se reconoce al contratante particular</a:t>
            </a:r>
          </a:p>
          <a:p>
            <a:pPr lvl="1" algn="just">
              <a:buFont typeface="Wingdings" pitchFamily="2" charset="2"/>
              <a:buChar char="§"/>
            </a:pPr>
            <a:r>
              <a:rPr lang="es-ES_tradnl" dirty="0" smtClean="0"/>
              <a:t>Firmado  por el representante técnico del contratista y sellado por el inspector de obra</a:t>
            </a:r>
          </a:p>
          <a:p>
            <a:pPr lvl="1" algn="just">
              <a:buFont typeface="Wingdings" pitchFamily="2" charset="2"/>
              <a:buChar char="§"/>
            </a:pPr>
            <a:r>
              <a:rPr lang="es-ES_tradnl" dirty="0" smtClean="0"/>
              <a:t>Ejemplar negociable</a:t>
            </a:r>
          </a:p>
          <a:p>
            <a:pPr algn="just">
              <a:buFont typeface="Wingdings" pitchFamily="2" charset="2"/>
              <a:buChar char="q"/>
            </a:pPr>
            <a:r>
              <a:rPr lang="es-ES_tradnl" dirty="0" smtClean="0"/>
              <a:t>Es un titulo ejecutivo? (Para </a:t>
            </a:r>
            <a:r>
              <a:rPr lang="es-ES_tradnl" dirty="0" err="1" smtClean="0"/>
              <a:t>Marienhoff</a:t>
            </a:r>
            <a:r>
              <a:rPr lang="es-ES_tradnl" dirty="0" smtClean="0"/>
              <a:t> no en contra MANDATARIA DE NEGOCIOS C/DNV CSJN 2003 F:326:4053)</a:t>
            </a:r>
          </a:p>
          <a:p>
            <a:endParaRPr lang="es-ES" dirty="0"/>
          </a:p>
        </p:txBody>
      </p:sp>
    </p:spTree>
    <p:extLst>
      <p:ext uri="{BB962C8B-B14F-4D97-AF65-F5344CB8AC3E}">
        <p14:creationId xmlns:p14="http://schemas.microsoft.com/office/powerpoint/2010/main" val="32789513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1"/>
          </a:solidFill>
        </p:spPr>
        <p:txBody>
          <a:bodyPr/>
          <a:lstStyle/>
          <a:p>
            <a:pPr algn="ctr"/>
            <a:r>
              <a:rPr lang="en-US" dirty="0" smtClean="0">
                <a:solidFill>
                  <a:schemeClr val="bg1"/>
                </a:solidFill>
              </a:rPr>
              <a:t>EL CERTIFICADO DE OBRA</a:t>
            </a:r>
            <a:endParaRPr lang="es-ES" dirty="0">
              <a:solidFill>
                <a:schemeClr val="bg1"/>
              </a:solidFill>
            </a:endParaRPr>
          </a:p>
        </p:txBody>
      </p:sp>
      <p:sp>
        <p:nvSpPr>
          <p:cNvPr id="3" name="2 Marcador de contenido"/>
          <p:cNvSpPr>
            <a:spLocks noGrp="1"/>
          </p:cNvSpPr>
          <p:nvPr>
            <p:ph sz="quarter" idx="1"/>
          </p:nvPr>
        </p:nvSpPr>
        <p:spPr/>
        <p:txBody>
          <a:bodyPr/>
          <a:lstStyle/>
          <a:p>
            <a:pPr>
              <a:buFont typeface="Wingdings" pitchFamily="2" charset="2"/>
              <a:buChar char="q"/>
            </a:pPr>
            <a:r>
              <a:rPr lang="en-US" dirty="0" smtClean="0"/>
              <a:t>CERTIFICADO DE AVANCE DE OBRA </a:t>
            </a:r>
          </a:p>
          <a:p>
            <a:pPr>
              <a:buFont typeface="Wingdings" pitchFamily="2" charset="2"/>
              <a:buChar char="q"/>
            </a:pPr>
            <a:r>
              <a:rPr lang="en-US" dirty="0" smtClean="0"/>
              <a:t>CERTIFICADO EXTRAORDINARIO (PAGO A CUENTA) O DE ANTICIPO (</a:t>
            </a:r>
            <a:r>
              <a:rPr lang="en-US" b="1" i="1" dirty="0" smtClean="0"/>
              <a:t>art. 35 del </a:t>
            </a:r>
            <a:r>
              <a:rPr lang="en-US" b="1" i="1" dirty="0" err="1" smtClean="0"/>
              <a:t>Anexo</a:t>
            </a:r>
            <a:r>
              <a:rPr lang="en-US" b="1" i="1" dirty="0" smtClean="0"/>
              <a:t> II Dec. 1505/2016</a:t>
            </a:r>
            <a:r>
              <a:rPr lang="en-US" dirty="0" smtClean="0"/>
              <a:t>)</a:t>
            </a:r>
          </a:p>
          <a:p>
            <a:pPr>
              <a:buFont typeface="Wingdings" pitchFamily="2" charset="2"/>
              <a:buChar char="q"/>
            </a:pPr>
            <a:r>
              <a:rPr lang="en-US" dirty="0" smtClean="0"/>
              <a:t>CERTIFICADO DE ACOPIO (</a:t>
            </a:r>
            <a:r>
              <a:rPr lang="en-US" b="1" i="1" dirty="0" smtClean="0"/>
              <a:t>art. 39 del </a:t>
            </a:r>
            <a:r>
              <a:rPr lang="en-US" b="1" i="1" dirty="0" err="1" smtClean="0"/>
              <a:t>Anexo</a:t>
            </a:r>
            <a:r>
              <a:rPr lang="en-US" b="1" i="1" dirty="0" smtClean="0"/>
              <a:t> II Dec. 1505/2016</a:t>
            </a:r>
            <a:r>
              <a:rPr lang="en-US" dirty="0" smtClean="0"/>
              <a:t>)</a:t>
            </a:r>
          </a:p>
          <a:p>
            <a:pPr>
              <a:buFont typeface="Wingdings" pitchFamily="2" charset="2"/>
              <a:buChar char="q"/>
            </a:pPr>
            <a:r>
              <a:rPr lang="en-US" dirty="0" smtClean="0"/>
              <a:t>CERTIFICADO DE MAYORES COSTOS</a:t>
            </a:r>
          </a:p>
          <a:p>
            <a:pPr>
              <a:buFont typeface="Wingdings" pitchFamily="2" charset="2"/>
              <a:buChar char="q"/>
            </a:pPr>
            <a:r>
              <a:rPr lang="en-US" dirty="0" smtClean="0"/>
              <a:t>CERTIFICADO DE REDETERMINACION PROVISORIO</a:t>
            </a:r>
          </a:p>
          <a:p>
            <a:pPr>
              <a:buFont typeface="Wingdings" pitchFamily="2" charset="2"/>
              <a:buChar char="q"/>
            </a:pPr>
            <a:r>
              <a:rPr lang="en-US" dirty="0" smtClean="0"/>
              <a:t>CERTIFICADO DE REDETERMINACION DEFINITIVO</a:t>
            </a:r>
          </a:p>
          <a:p>
            <a:pPr>
              <a:buFont typeface="Wingdings" pitchFamily="2" charset="2"/>
              <a:buChar char="q"/>
            </a:pPr>
            <a:r>
              <a:rPr lang="en-US" dirty="0" smtClean="0"/>
              <a:t>CERTIFICADO FINAL O DE CIERRE DE CUENTAS</a:t>
            </a:r>
          </a:p>
          <a:p>
            <a:endParaRPr lang="es-ES" dirty="0"/>
          </a:p>
        </p:txBody>
      </p:sp>
    </p:spTree>
    <p:extLst>
      <p:ext uri="{BB962C8B-B14F-4D97-AF65-F5344CB8AC3E}">
        <p14:creationId xmlns:p14="http://schemas.microsoft.com/office/powerpoint/2010/main" val="21180920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1"/>
          </a:solidFill>
        </p:spPr>
        <p:txBody>
          <a:bodyPr/>
          <a:lstStyle/>
          <a:p>
            <a:pPr algn="ctr"/>
            <a:r>
              <a:rPr lang="es-ES" dirty="0" smtClean="0">
                <a:solidFill>
                  <a:schemeClr val="bg1"/>
                </a:solidFill>
              </a:rPr>
              <a:t>CERTIFICADO DE OBRA</a:t>
            </a:r>
            <a:endParaRPr lang="es-ES" dirty="0">
              <a:solidFill>
                <a:schemeClr val="bg1"/>
              </a:solidFill>
            </a:endParaRPr>
          </a:p>
        </p:txBody>
      </p:sp>
      <p:sp>
        <p:nvSpPr>
          <p:cNvPr id="3" name="2 Marcador de contenido"/>
          <p:cNvSpPr>
            <a:spLocks noGrp="1"/>
          </p:cNvSpPr>
          <p:nvPr>
            <p:ph sz="quarter" idx="1"/>
          </p:nvPr>
        </p:nvSpPr>
        <p:spPr/>
        <p:txBody>
          <a:bodyPr/>
          <a:lstStyle/>
          <a:p>
            <a:pPr>
              <a:buFont typeface="Wingdings" pitchFamily="2" charset="2"/>
              <a:buChar char="q"/>
            </a:pPr>
            <a:r>
              <a:rPr lang="es-ES" b="1" i="1" dirty="0" smtClean="0"/>
              <a:t>La certificación es el </a:t>
            </a:r>
            <a:r>
              <a:rPr lang="es-ES" b="1" i="1" u="sng" dirty="0" smtClean="0"/>
              <a:t>presupuesto mediato </a:t>
            </a:r>
            <a:r>
              <a:rPr lang="es-ES" b="1" i="1" dirty="0" smtClean="0"/>
              <a:t>de exigibilidad del pago. </a:t>
            </a:r>
          </a:p>
          <a:p>
            <a:pPr>
              <a:buFont typeface="Wingdings" pitchFamily="2" charset="2"/>
              <a:buChar char="q"/>
            </a:pPr>
            <a:r>
              <a:rPr lang="es-ES" b="1" i="1" dirty="0" smtClean="0"/>
              <a:t>En cambio, el </a:t>
            </a:r>
            <a:r>
              <a:rPr lang="es-ES" b="1" i="1" u="sng" dirty="0" smtClean="0"/>
              <a:t>presupuesto o antecedentes inmediato </a:t>
            </a:r>
            <a:r>
              <a:rPr lang="es-ES" b="1" i="1" dirty="0" smtClean="0"/>
              <a:t>del pago es la orden o promesa de pago</a:t>
            </a:r>
            <a:r>
              <a:rPr lang="es-ES" dirty="0" smtClean="0"/>
              <a:t> -cheque o pagaré- que la Administración emite a posteriori del certificado</a:t>
            </a:r>
          </a:p>
          <a:p>
            <a:pPr>
              <a:buFont typeface="Wingdings" pitchFamily="2" charset="2"/>
              <a:buChar char="q"/>
            </a:pPr>
            <a:endParaRPr lang="es-ES" dirty="0" smtClean="0"/>
          </a:p>
        </p:txBody>
      </p:sp>
    </p:spTree>
    <p:extLst>
      <p:ext uri="{BB962C8B-B14F-4D97-AF65-F5344CB8AC3E}">
        <p14:creationId xmlns:p14="http://schemas.microsoft.com/office/powerpoint/2010/main" val="28989555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ES" dirty="0"/>
          </a:p>
        </p:txBody>
      </p:sp>
      <p:sp>
        <p:nvSpPr>
          <p:cNvPr id="4" name="3 Rectángulo"/>
          <p:cNvSpPr/>
          <p:nvPr/>
        </p:nvSpPr>
        <p:spPr>
          <a:xfrm>
            <a:off x="611560" y="1844824"/>
            <a:ext cx="7858180" cy="15001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600" dirty="0" smtClean="0"/>
              <a:t>LOS PROCEDIMIENTOS ADMINISTRATIVOS ESPECÍFICOS:</a:t>
            </a:r>
            <a:endParaRPr lang="es-ES" sz="3600" dirty="0"/>
          </a:p>
        </p:txBody>
      </p:sp>
      <p:sp>
        <p:nvSpPr>
          <p:cNvPr id="5" name="4 Rectángulo"/>
          <p:cNvSpPr/>
          <p:nvPr/>
        </p:nvSpPr>
        <p:spPr>
          <a:xfrm>
            <a:off x="1357290" y="3857628"/>
            <a:ext cx="6429420" cy="17859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200" i="1" dirty="0" smtClean="0"/>
              <a:t>El procedimiento de recepción de la obra</a:t>
            </a:r>
            <a:endParaRPr lang="es-ES" sz="3200" i="1" dirty="0"/>
          </a:p>
        </p:txBody>
      </p:sp>
    </p:spTree>
    <p:extLst>
      <p:ext uri="{BB962C8B-B14F-4D97-AF65-F5344CB8AC3E}">
        <p14:creationId xmlns:p14="http://schemas.microsoft.com/office/powerpoint/2010/main" val="13140891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1"/>
          </a:solidFill>
        </p:spPr>
        <p:txBody>
          <a:bodyPr>
            <a:normAutofit fontScale="90000"/>
          </a:bodyPr>
          <a:lstStyle/>
          <a:p>
            <a:pPr algn="ctr"/>
            <a:r>
              <a:rPr lang="es-ES" dirty="0" smtClean="0">
                <a:solidFill>
                  <a:schemeClr val="bg1"/>
                </a:solidFill>
              </a:rPr>
              <a:t>RECEPCIÓN PROVISORIA Y DEFINITIVA</a:t>
            </a:r>
            <a:endParaRPr lang="es-ES" dirty="0">
              <a:solidFill>
                <a:schemeClr val="bg1"/>
              </a:solidFill>
            </a:endParaRPr>
          </a:p>
        </p:txBody>
      </p:sp>
      <p:sp>
        <p:nvSpPr>
          <p:cNvPr id="3" name="2 Marcador de contenido"/>
          <p:cNvSpPr>
            <a:spLocks noGrp="1"/>
          </p:cNvSpPr>
          <p:nvPr>
            <p:ph sz="quarter" idx="1"/>
          </p:nvPr>
        </p:nvSpPr>
        <p:spPr/>
        <p:txBody>
          <a:bodyPr>
            <a:normAutofit fontScale="92500"/>
          </a:bodyPr>
          <a:lstStyle/>
          <a:p>
            <a:pPr>
              <a:buFont typeface="Wingdings" pitchFamily="2" charset="2"/>
              <a:buChar char="q"/>
            </a:pPr>
            <a:r>
              <a:rPr lang="es-ES" i="1" dirty="0" smtClean="0"/>
              <a:t>Es el procedimiento de recepción de obra,  el específico para el análisis de las </a:t>
            </a:r>
            <a:r>
              <a:rPr lang="es-ES" b="1" i="1" dirty="0" smtClean="0"/>
              <a:t>calidades del trabajo </a:t>
            </a:r>
            <a:r>
              <a:rPr lang="es-ES" i="1" dirty="0" smtClean="0"/>
              <a:t>realizado,</a:t>
            </a:r>
          </a:p>
          <a:p>
            <a:pPr>
              <a:buFont typeface="Wingdings" pitchFamily="2" charset="2"/>
              <a:buChar char="q"/>
            </a:pPr>
            <a:r>
              <a:rPr lang="es-ES" i="1" dirty="0" smtClean="0"/>
              <a:t> que tiene </a:t>
            </a:r>
            <a:r>
              <a:rPr lang="es-ES" b="1" i="1" dirty="0" smtClean="0"/>
              <a:t>naturaleza contradictoria</a:t>
            </a:r>
            <a:r>
              <a:rPr lang="es-ES" i="1" dirty="0" smtClean="0"/>
              <a:t>, </a:t>
            </a:r>
          </a:p>
          <a:p>
            <a:pPr>
              <a:buFont typeface="Wingdings" pitchFamily="2" charset="2"/>
              <a:buChar char="q"/>
            </a:pPr>
            <a:r>
              <a:rPr lang="es-ES" i="1" dirty="0" smtClean="0"/>
              <a:t>se despliega </a:t>
            </a:r>
            <a:r>
              <a:rPr lang="es-ES" b="1" i="1" dirty="0" smtClean="0"/>
              <a:t>con posterioridad a la terminación </a:t>
            </a:r>
            <a:r>
              <a:rPr lang="es-ES" i="1" dirty="0" smtClean="0"/>
              <a:t>de los trabajos y </a:t>
            </a:r>
          </a:p>
          <a:p>
            <a:pPr>
              <a:buFont typeface="Wingdings" pitchFamily="2" charset="2"/>
              <a:buChar char="q"/>
            </a:pPr>
            <a:r>
              <a:rPr lang="es-ES" i="1" dirty="0" smtClean="0"/>
              <a:t>tiene una estricta </a:t>
            </a:r>
            <a:r>
              <a:rPr lang="es-ES" b="1" i="1" dirty="0" smtClean="0"/>
              <a:t>finalidad de garantía </a:t>
            </a:r>
            <a:r>
              <a:rPr lang="es-ES" i="1" dirty="0" smtClean="0"/>
              <a:t>de la Administración y de </a:t>
            </a:r>
            <a:r>
              <a:rPr lang="es-ES" b="1" i="1" dirty="0" smtClean="0"/>
              <a:t>seguridad de terceros</a:t>
            </a:r>
            <a:r>
              <a:rPr lang="es-ES" dirty="0" smtClean="0"/>
              <a:t>,</a:t>
            </a:r>
          </a:p>
          <a:p>
            <a:pPr>
              <a:buFont typeface="Wingdings" pitchFamily="2" charset="2"/>
              <a:buChar char="q"/>
            </a:pPr>
            <a:r>
              <a:rPr lang="es-ES" i="1" dirty="0" smtClean="0"/>
              <a:t>por el </a:t>
            </a:r>
            <a:r>
              <a:rPr lang="es-ES" b="1" i="1" dirty="0" smtClean="0"/>
              <a:t>principio de indivisibilidad de la obra</a:t>
            </a:r>
            <a:r>
              <a:rPr lang="es-ES" i="1" dirty="0" smtClean="0"/>
              <a:t>, sólo la verificación y mensura final y el proceso de recepción pueden liberar al empresario de la responsabilidad por vicios y defectos de construcción </a:t>
            </a:r>
          </a:p>
          <a:p>
            <a:pPr>
              <a:buFont typeface="Wingdings" pitchFamily="2" charset="2"/>
              <a:buChar char="q"/>
            </a:pPr>
            <a:r>
              <a:rPr lang="es-ES" b="1" i="1" dirty="0" smtClean="0"/>
              <a:t>acto de juicio y una aprobación o no sobre los aspectos técnicos, jurídicos y financieros de la obra</a:t>
            </a:r>
            <a:endParaRPr lang="es-ES" dirty="0" smtClean="0"/>
          </a:p>
          <a:p>
            <a:pPr>
              <a:buFont typeface="Wingdings" pitchFamily="2" charset="2"/>
              <a:buChar char="q"/>
            </a:pPr>
            <a:endParaRPr lang="es-ES" i="1" dirty="0" smtClean="0"/>
          </a:p>
          <a:p>
            <a:pPr>
              <a:buFont typeface="Wingdings" pitchFamily="2" charset="2"/>
              <a:buChar char="q"/>
            </a:pPr>
            <a:endParaRPr lang="es-ES" dirty="0"/>
          </a:p>
        </p:txBody>
      </p:sp>
    </p:spTree>
    <p:extLst>
      <p:ext uri="{BB962C8B-B14F-4D97-AF65-F5344CB8AC3E}">
        <p14:creationId xmlns:p14="http://schemas.microsoft.com/office/powerpoint/2010/main" val="30569159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1"/>
          </a:solidFill>
        </p:spPr>
        <p:txBody>
          <a:bodyPr/>
          <a:lstStyle/>
          <a:p>
            <a:pPr algn="ctr"/>
            <a:r>
              <a:rPr lang="en-US" dirty="0" smtClean="0">
                <a:solidFill>
                  <a:schemeClr val="bg1"/>
                </a:solidFill>
              </a:rPr>
              <a:t>FONDO DE REPAROS</a:t>
            </a:r>
            <a:endParaRPr lang="es-ES" dirty="0">
              <a:solidFill>
                <a:schemeClr val="bg1"/>
              </a:solidFill>
            </a:endParaRPr>
          </a:p>
        </p:txBody>
      </p:sp>
      <p:sp>
        <p:nvSpPr>
          <p:cNvPr id="3" name="2 Marcador de contenido"/>
          <p:cNvSpPr>
            <a:spLocks noGrp="1"/>
          </p:cNvSpPr>
          <p:nvPr>
            <p:ph sz="quarter" idx="1"/>
          </p:nvPr>
        </p:nvSpPr>
        <p:spPr/>
        <p:txBody>
          <a:bodyPr>
            <a:normAutofit fontScale="92500" lnSpcReduction="10000"/>
          </a:bodyPr>
          <a:lstStyle/>
          <a:p>
            <a:r>
              <a:rPr lang="es-AR" dirty="0" smtClean="0"/>
              <a:t>Es una garantía que afianza el contratista para asegurar la correcta realización de la obra</a:t>
            </a:r>
          </a:p>
          <a:p>
            <a:r>
              <a:rPr lang="es-AR" dirty="0" smtClean="0"/>
              <a:t>Se trata de un porcentaje de retención sobre cada certificado que se abona, del orden del 5% al 10 % (cfr. </a:t>
            </a:r>
            <a:r>
              <a:rPr lang="es-AR" b="1" dirty="0" smtClean="0"/>
              <a:t>art. 59 de la Ley Nº 8614</a:t>
            </a:r>
            <a:r>
              <a:rPr lang="es-AR" dirty="0" smtClean="0"/>
              <a:t>)</a:t>
            </a:r>
          </a:p>
          <a:p>
            <a:pPr algn="just"/>
            <a:r>
              <a:rPr lang="es-AR" dirty="0" smtClean="0"/>
              <a:t>El porcentaje esta previsto en los pliegos (cfr. Anexo II del </a:t>
            </a:r>
            <a:r>
              <a:rPr lang="es-AR" dirty="0" err="1" smtClean="0"/>
              <a:t>Dec</a:t>
            </a:r>
            <a:r>
              <a:rPr lang="es-AR" dirty="0" smtClean="0"/>
              <a:t>. 1505/2016) </a:t>
            </a:r>
            <a:r>
              <a:rPr lang="es-ES" b="1" i="1" dirty="0" smtClean="0"/>
              <a:t>ARTICULO 40: FONDO DE REPARO Del importe total de cada certificado de obra mensual ejecutada, la Repartición retendrá como Fondo de Reparo un porcentaje del por ciento (entre 5% y 10%) en garantía de la buena ejecución de los trabajos, hasta la Recepción Definitiva de la obra. El fondo de reparo podrá ser sustituido, conforme lo estipulado por la legislación vigente</a:t>
            </a:r>
            <a:endParaRPr lang="es-AR" b="1" i="1" dirty="0" smtClean="0"/>
          </a:p>
          <a:p>
            <a:endParaRPr lang="es-ES" dirty="0"/>
          </a:p>
        </p:txBody>
      </p:sp>
    </p:spTree>
    <p:extLst>
      <p:ext uri="{BB962C8B-B14F-4D97-AF65-F5344CB8AC3E}">
        <p14:creationId xmlns:p14="http://schemas.microsoft.com/office/powerpoint/2010/main" val="14723762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1"/>
          </a:solidFill>
        </p:spPr>
        <p:txBody>
          <a:bodyPr/>
          <a:lstStyle/>
          <a:p>
            <a:pPr algn="ctr"/>
            <a:r>
              <a:rPr lang="en-US" dirty="0" smtClean="0">
                <a:solidFill>
                  <a:schemeClr val="bg1"/>
                </a:solidFill>
              </a:rPr>
              <a:t>PAGO DEL PRECIO</a:t>
            </a:r>
            <a:endParaRPr lang="es-ES" dirty="0">
              <a:solidFill>
                <a:schemeClr val="bg1"/>
              </a:solidFill>
            </a:endParaRPr>
          </a:p>
        </p:txBody>
      </p:sp>
      <p:sp>
        <p:nvSpPr>
          <p:cNvPr id="3" name="2 Marcador de contenido"/>
          <p:cNvSpPr>
            <a:spLocks noGrp="1"/>
          </p:cNvSpPr>
          <p:nvPr>
            <p:ph sz="quarter" idx="1"/>
          </p:nvPr>
        </p:nvSpPr>
        <p:spPr/>
        <p:txBody>
          <a:bodyPr>
            <a:normAutofit fontScale="25000" lnSpcReduction="20000"/>
          </a:bodyPr>
          <a:lstStyle/>
          <a:p>
            <a:pPr>
              <a:buFont typeface="Wingdings" pitchFamily="2" charset="2"/>
              <a:buChar char="q"/>
            </a:pPr>
            <a:r>
              <a:rPr lang="es-AR" sz="7000" dirty="0" smtClean="0"/>
              <a:t>Conforme se determine en el PLIEGO (</a:t>
            </a:r>
            <a:r>
              <a:rPr lang="es-AR" sz="7000" b="1" dirty="0" smtClean="0"/>
              <a:t>art. 58 LOP</a:t>
            </a:r>
            <a:r>
              <a:rPr lang="es-AR" sz="7000" dirty="0" smtClean="0"/>
              <a:t>)</a:t>
            </a:r>
          </a:p>
          <a:p>
            <a:pPr>
              <a:buFont typeface="Wingdings" pitchFamily="2" charset="2"/>
              <a:buChar char="q"/>
            </a:pPr>
            <a:r>
              <a:rPr lang="es-AR" sz="7000" dirty="0" smtClean="0"/>
              <a:t>Alternativas (Barra):</a:t>
            </a:r>
          </a:p>
          <a:p>
            <a:pPr lvl="1">
              <a:buFont typeface="Wingdings" pitchFamily="2" charset="2"/>
              <a:buChar char="q"/>
            </a:pPr>
            <a:r>
              <a:rPr lang="es-AR" sz="7000" dirty="0" smtClean="0"/>
              <a:t>Pago al inicio</a:t>
            </a:r>
          </a:p>
          <a:p>
            <a:pPr lvl="1">
              <a:buFont typeface="Wingdings" pitchFamily="2" charset="2"/>
              <a:buChar char="q"/>
            </a:pPr>
            <a:r>
              <a:rPr lang="es-AR" sz="7000" dirty="0" smtClean="0"/>
              <a:t>Pago al momento de la entrega</a:t>
            </a:r>
          </a:p>
          <a:p>
            <a:pPr lvl="1">
              <a:buFont typeface="Wingdings" pitchFamily="2" charset="2"/>
              <a:buChar char="q"/>
            </a:pPr>
            <a:r>
              <a:rPr lang="es-AR" sz="7000" dirty="0" smtClean="0"/>
              <a:t>Pago por avance de obra</a:t>
            </a:r>
          </a:p>
          <a:p>
            <a:pPr>
              <a:buFont typeface="Wingdings" pitchFamily="2" charset="2"/>
              <a:buChar char="q"/>
            </a:pPr>
            <a:r>
              <a:rPr lang="es-AR" sz="7000" dirty="0" smtClean="0"/>
              <a:t>Usualmente el pago es contra presentación del CERTIFICADO DE AVANCE DE OBRA debidamente conformado por la inspección.</a:t>
            </a:r>
          </a:p>
          <a:p>
            <a:pPr>
              <a:buFont typeface="Wingdings" pitchFamily="2" charset="2"/>
              <a:buChar char="q"/>
            </a:pPr>
            <a:r>
              <a:rPr lang="es-AR" sz="7000" dirty="0" smtClean="0"/>
              <a:t>El pago es siempre PAGO A CUENTA y sujeto a cierre final.</a:t>
            </a:r>
          </a:p>
          <a:p>
            <a:pPr lvl="1" algn="just">
              <a:buFont typeface="Wingdings" pitchFamily="2" charset="2"/>
              <a:buChar char="q"/>
            </a:pPr>
            <a:r>
              <a:rPr lang="es-AR" sz="7000" i="1" dirty="0" smtClean="0"/>
              <a:t>"Los certificados y liquidaciones parciales de obras públicas siempre conllevan el carácter de provisorio, salvo supuesto excepcional, hasta el ajuste y decisión definitivos”  (</a:t>
            </a:r>
            <a:r>
              <a:rPr lang="es-AR" sz="7000" dirty="0" smtClean="0"/>
              <a:t>conf. </a:t>
            </a:r>
            <a:r>
              <a:rPr lang="es-ES" sz="7200" dirty="0" smtClean="0"/>
              <a:t>T.S.J., sala contencioso administrativa, Sentencia Nº</a:t>
            </a:r>
            <a:r>
              <a:rPr lang="es-ES" sz="7200" b="1" dirty="0" smtClean="0"/>
              <a:t> </a:t>
            </a:r>
            <a:r>
              <a:rPr lang="es-ES" sz="7200" dirty="0" smtClean="0"/>
              <a:t>51/2012</a:t>
            </a:r>
            <a:r>
              <a:rPr lang="es-ES" sz="7200" b="1" dirty="0" smtClean="0"/>
              <a:t> </a:t>
            </a:r>
            <a:r>
              <a:rPr lang="es-ES" sz="7200" b="1" i="1" dirty="0" smtClean="0"/>
              <a:t>"</a:t>
            </a:r>
            <a:r>
              <a:rPr lang="es-ES" sz="7200" b="1" i="1" dirty="0" err="1" smtClean="0"/>
              <a:t>Theba</a:t>
            </a:r>
            <a:r>
              <a:rPr lang="es-ES" sz="7200" b="1" i="1" dirty="0" smtClean="0"/>
              <a:t> S.R.L. C/ Municipalidad De Córdoba - Plena Jurisdicción - Recurso De Casación“) </a:t>
            </a:r>
            <a:endParaRPr lang="es-AR" sz="7200" dirty="0" smtClean="0"/>
          </a:p>
          <a:p>
            <a:pPr>
              <a:buFont typeface="Wingdings" pitchFamily="2" charset="2"/>
              <a:buChar char="q"/>
            </a:pPr>
            <a:r>
              <a:rPr lang="es-AR" sz="7000" b="1" i="1" dirty="0" smtClean="0"/>
              <a:t>En principio los fondos certificados son inembargables (Art. 60 LOP), salvo:</a:t>
            </a:r>
          </a:p>
          <a:p>
            <a:pPr lvl="1">
              <a:buFont typeface="Wingdings" pitchFamily="2" charset="2"/>
              <a:buChar char="q"/>
            </a:pPr>
            <a:r>
              <a:rPr lang="es-AR" sz="7000" b="1" i="1" dirty="0" smtClean="0"/>
              <a:t>Salarios de empleados y obreros</a:t>
            </a:r>
          </a:p>
          <a:p>
            <a:pPr lvl="1">
              <a:buFont typeface="Wingdings" pitchFamily="2" charset="2"/>
              <a:buChar char="q"/>
            </a:pPr>
            <a:r>
              <a:rPr lang="es-AR" sz="7000" b="1" i="1" dirty="0" smtClean="0"/>
              <a:t>Deudas con proveedores</a:t>
            </a:r>
          </a:p>
          <a:p>
            <a:pPr lvl="1">
              <a:buFont typeface="Wingdings" pitchFamily="2" charset="2"/>
              <a:buChar char="q"/>
            </a:pPr>
            <a:r>
              <a:rPr lang="es-AR" sz="7000" b="1" i="1" dirty="0" smtClean="0"/>
              <a:t>Temporalmente la </a:t>
            </a:r>
            <a:r>
              <a:rPr lang="es-AR" sz="7000" b="1" i="1" dirty="0" err="1" smtClean="0"/>
              <a:t>inembargabilidad</a:t>
            </a:r>
            <a:r>
              <a:rPr lang="es-AR" sz="7000" b="1" i="1" dirty="0" smtClean="0"/>
              <a:t> cede con la recepción definitiva de la obra</a:t>
            </a:r>
          </a:p>
          <a:p>
            <a:pPr lvl="1"/>
            <a:endParaRPr lang="es-AR" dirty="0" smtClean="0"/>
          </a:p>
          <a:p>
            <a:endParaRPr lang="es-ES" dirty="0"/>
          </a:p>
        </p:txBody>
      </p:sp>
    </p:spTree>
    <p:extLst>
      <p:ext uri="{BB962C8B-B14F-4D97-AF65-F5344CB8AC3E}">
        <p14:creationId xmlns:p14="http://schemas.microsoft.com/office/powerpoint/2010/main" val="183181450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ES" dirty="0"/>
          </a:p>
        </p:txBody>
      </p:sp>
      <p:sp>
        <p:nvSpPr>
          <p:cNvPr id="4" name="3 Rectángulo"/>
          <p:cNvSpPr/>
          <p:nvPr/>
        </p:nvSpPr>
        <p:spPr>
          <a:xfrm>
            <a:off x="611560" y="1844824"/>
            <a:ext cx="7858180" cy="15001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600" dirty="0" smtClean="0"/>
              <a:t>LOS PROCEDIMIENTOS ADMINISTRATIVOS ESPECÍFICOS:</a:t>
            </a:r>
            <a:endParaRPr lang="es-ES" sz="3600" dirty="0"/>
          </a:p>
        </p:txBody>
      </p:sp>
      <p:sp>
        <p:nvSpPr>
          <p:cNvPr id="5" name="4 Rectángulo"/>
          <p:cNvSpPr/>
          <p:nvPr/>
        </p:nvSpPr>
        <p:spPr>
          <a:xfrm>
            <a:off x="1357290" y="3857628"/>
            <a:ext cx="6429420" cy="17859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200" i="1" dirty="0" smtClean="0"/>
              <a:t>El procedimiento de re-determinación de precios</a:t>
            </a:r>
            <a:endParaRPr lang="es-ES" sz="3200" i="1" dirty="0"/>
          </a:p>
        </p:txBody>
      </p:sp>
    </p:spTree>
    <p:extLst>
      <p:ext uri="{BB962C8B-B14F-4D97-AF65-F5344CB8AC3E}">
        <p14:creationId xmlns:p14="http://schemas.microsoft.com/office/powerpoint/2010/main" val="279468381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1"/>
          </a:solidFill>
        </p:spPr>
        <p:txBody>
          <a:bodyPr>
            <a:normAutofit fontScale="90000"/>
          </a:bodyPr>
          <a:lstStyle/>
          <a:p>
            <a:pPr algn="ctr"/>
            <a:r>
              <a:rPr lang="es-ES" dirty="0" smtClean="0">
                <a:solidFill>
                  <a:schemeClr val="bg1"/>
                </a:solidFill>
              </a:rPr>
              <a:t>Mayores costos, imprevisión e indexación</a:t>
            </a:r>
            <a:endParaRPr lang="es-ES" dirty="0">
              <a:solidFill>
                <a:schemeClr val="bg1"/>
              </a:solidFill>
            </a:endParaRPr>
          </a:p>
        </p:txBody>
      </p:sp>
      <p:sp>
        <p:nvSpPr>
          <p:cNvPr id="3" name="2 Marcador de contenido"/>
          <p:cNvSpPr>
            <a:spLocks noGrp="1"/>
          </p:cNvSpPr>
          <p:nvPr>
            <p:ph sz="quarter" idx="1"/>
          </p:nvPr>
        </p:nvSpPr>
        <p:spPr/>
        <p:txBody>
          <a:bodyPr>
            <a:normAutofit fontScale="70000" lnSpcReduction="20000"/>
          </a:bodyPr>
          <a:lstStyle/>
          <a:p>
            <a:pPr algn="ctr"/>
            <a:r>
              <a:rPr lang="es-ES" b="1" i="1" dirty="0" smtClean="0"/>
              <a:t>Diferencias entre teoría de la imprevisión y mayores costos</a:t>
            </a:r>
            <a:endParaRPr lang="es-ES" dirty="0" smtClean="0"/>
          </a:p>
          <a:p>
            <a:r>
              <a:rPr lang="es-ES" dirty="0" smtClean="0"/>
              <a:t> </a:t>
            </a:r>
          </a:p>
          <a:p>
            <a:pPr algn="just"/>
            <a:r>
              <a:rPr lang="es-ES" dirty="0" smtClean="0"/>
              <a:t>a) Una primera diferencia es que la teoría de la imprevisión tiene aplicación en </a:t>
            </a:r>
            <a:r>
              <a:rPr lang="es-ES" b="1" i="1" dirty="0" smtClean="0"/>
              <a:t>supuestos excepcionales</a:t>
            </a:r>
            <a:r>
              <a:rPr lang="es-ES" dirty="0" smtClean="0"/>
              <a:t>, mientras que el régimen de mayores costos se aplica en situaciones normales, </a:t>
            </a:r>
            <a:r>
              <a:rPr lang="es-ES" b="1" i="1" dirty="0" smtClean="0"/>
              <a:t>por aumentos previsibles en el mercado</a:t>
            </a:r>
            <a:r>
              <a:rPr lang="es-ES" dirty="0" smtClean="0"/>
              <a:t>.</a:t>
            </a:r>
          </a:p>
          <a:p>
            <a:pPr algn="just"/>
            <a:r>
              <a:rPr lang="es-ES" dirty="0" smtClean="0"/>
              <a:t> </a:t>
            </a:r>
          </a:p>
          <a:p>
            <a:pPr algn="just"/>
            <a:r>
              <a:rPr lang="es-ES" dirty="0" smtClean="0"/>
              <a:t> b) En segundo lugar se advierte que la teoría de la imprevisión ofrece según los países soluciones también excepcionales: </a:t>
            </a:r>
            <a:r>
              <a:rPr lang="es-ES" b="1" i="1" dirty="0" smtClean="0"/>
              <a:t>desde la rescisión del contrato hasta el pago de indemnizaciones parciales a título de colaboración para que el objeto del contrato no se frustre</a:t>
            </a:r>
            <a:r>
              <a:rPr lang="es-ES" dirty="0" smtClean="0"/>
              <a:t>: En cambio, el régimen de mayores costos por principio tiende a mantener </a:t>
            </a:r>
            <a:r>
              <a:rPr lang="es-ES" b="1" i="1" dirty="0" smtClean="0"/>
              <a:t>lo más exactamente que sea posible la misma ecuación económico-financiera tenida en cuenta al celebrar el contrato</a:t>
            </a:r>
            <a:r>
              <a:rPr lang="es-ES" dirty="0" smtClean="0"/>
              <a:t>: No tiene como objetivo llegar a la rescisión del contrato, ni indemnizar parcialmente al contratista, sino repararlo integralmente y lograr la normal continuación y conclusión del contrato. </a:t>
            </a:r>
          </a:p>
          <a:p>
            <a:pPr algn="just"/>
            <a:r>
              <a:rPr lang="es-ES" dirty="0" smtClean="0"/>
              <a:t> </a:t>
            </a:r>
          </a:p>
          <a:p>
            <a:pPr algn="just"/>
            <a:r>
              <a:rPr lang="es-ES" dirty="0" smtClean="0"/>
              <a:t>c) La </a:t>
            </a:r>
            <a:r>
              <a:rPr lang="es-ES" b="1" i="1" dirty="0" smtClean="0"/>
              <a:t>teoría de la imprevisión se aplica en todos los contratos administrativos </a:t>
            </a:r>
            <a:r>
              <a:rPr lang="es-ES" dirty="0" smtClean="0"/>
              <a:t>sin excepción, y sus reglas son iguales para todos los contratos: En cambio, </a:t>
            </a:r>
            <a:r>
              <a:rPr lang="es-ES" b="1" i="1" dirty="0" smtClean="0"/>
              <a:t>el régimen de mayores costos en principio es típico del contrato de obras públicas</a:t>
            </a:r>
            <a:r>
              <a:rPr lang="es-ES" dirty="0" smtClean="0"/>
              <a:t>. </a:t>
            </a:r>
            <a:endParaRPr lang="es-ES" dirty="0"/>
          </a:p>
        </p:txBody>
      </p:sp>
    </p:spTree>
    <p:extLst>
      <p:ext uri="{BB962C8B-B14F-4D97-AF65-F5344CB8AC3E}">
        <p14:creationId xmlns:p14="http://schemas.microsoft.com/office/powerpoint/2010/main" val="410884586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1"/>
          </a:solidFill>
        </p:spPr>
        <p:txBody>
          <a:bodyPr>
            <a:normAutofit fontScale="90000"/>
          </a:bodyPr>
          <a:lstStyle/>
          <a:p>
            <a:pPr algn="ctr"/>
            <a:r>
              <a:rPr lang="es-ES" dirty="0" smtClean="0">
                <a:solidFill>
                  <a:schemeClr val="bg1"/>
                </a:solidFill>
              </a:rPr>
              <a:t>Mayores costos, imprevisión e </a:t>
            </a:r>
            <a:r>
              <a:rPr lang="es-ES" dirty="0" err="1" smtClean="0">
                <a:solidFill>
                  <a:schemeClr val="bg1"/>
                </a:solidFill>
              </a:rPr>
              <a:t>idexación</a:t>
            </a:r>
            <a:endParaRPr lang="es-ES" dirty="0">
              <a:solidFill>
                <a:schemeClr val="bg1"/>
              </a:solidFill>
            </a:endParaRPr>
          </a:p>
        </p:txBody>
      </p:sp>
      <p:sp>
        <p:nvSpPr>
          <p:cNvPr id="3" name="2 Marcador de contenido"/>
          <p:cNvSpPr>
            <a:spLocks noGrp="1"/>
          </p:cNvSpPr>
          <p:nvPr>
            <p:ph sz="quarter" idx="1"/>
          </p:nvPr>
        </p:nvSpPr>
        <p:spPr/>
        <p:txBody>
          <a:bodyPr>
            <a:normAutofit fontScale="77500" lnSpcReduction="20000"/>
          </a:bodyPr>
          <a:lstStyle/>
          <a:p>
            <a:r>
              <a:rPr lang="es-ES" b="1" i="1" dirty="0" smtClean="0"/>
              <a:t>Diferencias entre mayores costos e indexación </a:t>
            </a:r>
            <a:endParaRPr lang="es-ES" dirty="0" smtClean="0"/>
          </a:p>
          <a:p>
            <a:pPr>
              <a:buNone/>
            </a:pPr>
            <a:r>
              <a:rPr lang="es-ES" dirty="0" smtClean="0"/>
              <a:t> </a:t>
            </a:r>
          </a:p>
          <a:p>
            <a:pPr algn="just"/>
            <a:r>
              <a:rPr lang="es-ES" dirty="0" smtClean="0"/>
              <a:t>En la indexación se toma en cuenta </a:t>
            </a:r>
            <a:r>
              <a:rPr lang="es-ES" b="1" i="1" dirty="0" smtClean="0"/>
              <a:t>el valor del dinero</a:t>
            </a:r>
            <a:r>
              <a:rPr lang="es-ES" dirty="0" smtClean="0"/>
              <a:t> al momento de la oferta, por ejemplo, o al momento en que determinada obligación es exigible, o de plazo vencido, o al momento que la ley determina luego de transcurrido determinado plazo legal (así, el artículo 2 de la ley 21.392); en el mayor costo se toma en cuenta </a:t>
            </a:r>
            <a:r>
              <a:rPr lang="es-ES" b="1" i="1" dirty="0" smtClean="0"/>
              <a:t>la diferencia en el precio de los materiales y mano de obra (u otro elemento que se juzgue representativo)</a:t>
            </a:r>
            <a:r>
              <a:rPr lang="es-ES" dirty="0" smtClean="0"/>
              <a:t> entre la fecha de oferta y la fecha de inversión en obra; no se toma en cuenta, en cambio, la diferencia en el valor de la moneda.</a:t>
            </a:r>
          </a:p>
          <a:p>
            <a:pPr algn="just"/>
            <a:endParaRPr lang="es-ES" dirty="0" smtClean="0"/>
          </a:p>
          <a:p>
            <a:pPr algn="just"/>
            <a:r>
              <a:rPr lang="es-ES" b="1" i="1" dirty="0" smtClean="0"/>
              <a:t>los índices de actualización monetaria oficiales tienen una pretensión de validez para todo un sector de la economía nacional</a:t>
            </a:r>
            <a:r>
              <a:rPr lang="es-ES" dirty="0" smtClean="0"/>
              <a:t>, las </a:t>
            </a:r>
            <a:r>
              <a:rPr lang="es-ES" b="1" i="1" dirty="0" smtClean="0"/>
              <a:t>fórmulas </a:t>
            </a:r>
            <a:r>
              <a:rPr lang="es-ES" b="1" i="1" dirty="0" err="1" smtClean="0"/>
              <a:t>polinómicas</a:t>
            </a:r>
            <a:r>
              <a:rPr lang="es-ES" b="1" i="1" dirty="0" smtClean="0"/>
              <a:t> en cambio tienen un campo de aplicación claramente limitado al contrato específico para el cual se han pactado</a:t>
            </a:r>
            <a:r>
              <a:rPr lang="es-ES" dirty="0" smtClean="0"/>
              <a:t>. </a:t>
            </a:r>
          </a:p>
          <a:p>
            <a:pPr algn="just"/>
            <a:r>
              <a:rPr lang="es-ES" dirty="0" smtClean="0"/>
              <a:t> </a:t>
            </a:r>
          </a:p>
          <a:p>
            <a:endParaRPr lang="es-ES" dirty="0"/>
          </a:p>
        </p:txBody>
      </p:sp>
    </p:spTree>
    <p:extLst>
      <p:ext uri="{BB962C8B-B14F-4D97-AF65-F5344CB8AC3E}">
        <p14:creationId xmlns:p14="http://schemas.microsoft.com/office/powerpoint/2010/main" val="67989288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1"/>
          </a:solidFill>
        </p:spPr>
        <p:txBody>
          <a:bodyPr/>
          <a:lstStyle/>
          <a:p>
            <a:pPr algn="ctr"/>
            <a:r>
              <a:rPr lang="en-US" dirty="0" smtClean="0">
                <a:solidFill>
                  <a:schemeClr val="bg1"/>
                </a:solidFill>
              </a:rPr>
              <a:t>REDETERMINACION DE PRECIOS</a:t>
            </a:r>
            <a:endParaRPr lang="es-ES" dirty="0">
              <a:solidFill>
                <a:schemeClr val="bg1"/>
              </a:solidFill>
            </a:endParaRPr>
          </a:p>
        </p:txBody>
      </p:sp>
      <p:sp>
        <p:nvSpPr>
          <p:cNvPr id="3" name="2 Marcador de contenido"/>
          <p:cNvSpPr>
            <a:spLocks noGrp="1"/>
          </p:cNvSpPr>
          <p:nvPr>
            <p:ph sz="quarter" idx="1"/>
          </p:nvPr>
        </p:nvSpPr>
        <p:spPr/>
        <p:txBody>
          <a:bodyPr/>
          <a:lstStyle/>
          <a:p>
            <a:pPr>
              <a:buFont typeface="Wingdings" pitchFamily="2" charset="2"/>
              <a:buChar char="q"/>
            </a:pPr>
            <a:r>
              <a:rPr lang="es-AR" dirty="0" smtClean="0"/>
              <a:t>Regímenes de actualización y mayores costos;</a:t>
            </a:r>
          </a:p>
          <a:p>
            <a:pPr>
              <a:buFont typeface="Wingdings" pitchFamily="2" charset="2"/>
              <a:buChar char="q"/>
            </a:pPr>
            <a:r>
              <a:rPr lang="es-AR" dirty="0" smtClean="0"/>
              <a:t>Ley de convertibilidad, artículos 9 y 10;</a:t>
            </a:r>
          </a:p>
          <a:p>
            <a:pPr>
              <a:buFont typeface="Wingdings" pitchFamily="2" charset="2"/>
              <a:buChar char="q"/>
            </a:pPr>
            <a:r>
              <a:rPr lang="es-AR" dirty="0" smtClean="0"/>
              <a:t>Régimen de re-determinación </a:t>
            </a:r>
            <a:r>
              <a:rPr lang="es-AR" b="1" u="sng" dirty="0" smtClean="0"/>
              <a:t>actual</a:t>
            </a:r>
            <a:r>
              <a:rPr lang="es-AR" dirty="0" smtClean="0"/>
              <a:t>: Decreto Nacional Nº 691/2016;</a:t>
            </a:r>
            <a:endParaRPr lang="es-ES" dirty="0" smtClean="0"/>
          </a:p>
          <a:p>
            <a:pPr>
              <a:buFont typeface="Wingdings" pitchFamily="2" charset="2"/>
              <a:buChar char="q"/>
            </a:pPr>
            <a:r>
              <a:rPr lang="es-ES" dirty="0" smtClean="0"/>
              <a:t>Régimen de re-determinación actual: Decreto Provincial Nº 800/2016 y sus modificatorios Decretos Provinciales Nº 279/17; 30/18 y 1082/18.</a:t>
            </a:r>
            <a:endParaRPr lang="es-AR" dirty="0" smtClean="0"/>
          </a:p>
        </p:txBody>
      </p:sp>
    </p:spTree>
    <p:extLst>
      <p:ext uri="{BB962C8B-B14F-4D97-AF65-F5344CB8AC3E}">
        <p14:creationId xmlns:p14="http://schemas.microsoft.com/office/powerpoint/2010/main" val="144060343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Flecha abajo"/>
          <p:cNvSpPr/>
          <p:nvPr/>
        </p:nvSpPr>
        <p:spPr>
          <a:xfrm>
            <a:off x="2143108" y="1928802"/>
            <a:ext cx="785818" cy="42862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aphicFrame>
        <p:nvGraphicFramePr>
          <p:cNvPr id="9" name="8 Diagrama"/>
          <p:cNvGraphicFramePr/>
          <p:nvPr/>
        </p:nvGraphicFramePr>
        <p:xfrm>
          <a:off x="357158" y="142852"/>
          <a:ext cx="8643998" cy="67151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3875469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Diagrama"/>
          <p:cNvGraphicFramePr/>
          <p:nvPr/>
        </p:nvGraphicFramePr>
        <p:xfrm>
          <a:off x="571472" y="2492896"/>
          <a:ext cx="8358246" cy="40079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3 Rectángulo redondeado"/>
          <p:cNvSpPr/>
          <p:nvPr/>
        </p:nvSpPr>
        <p:spPr>
          <a:xfrm>
            <a:off x="1142976" y="1285860"/>
            <a:ext cx="7215238" cy="11430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PLAZO TOTAL 30 DÍAS HÁBILES DESDE LA FECHA DE PRESENTACIÓN DE LA SOLICITUD</a:t>
            </a:r>
            <a:endParaRPr lang="es-ES" dirty="0"/>
          </a:p>
        </p:txBody>
      </p:sp>
      <p:sp>
        <p:nvSpPr>
          <p:cNvPr id="5" name="4 Rectángulo redondeado"/>
          <p:cNvSpPr/>
          <p:nvPr/>
        </p:nvSpPr>
        <p:spPr>
          <a:xfrm>
            <a:off x="714348" y="285728"/>
            <a:ext cx="7715304" cy="7143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000" dirty="0" smtClean="0"/>
              <a:t>ADECUACIÓN PROVISORIA (95%)</a:t>
            </a:r>
            <a:endParaRPr lang="es-ES" sz="4000" dirty="0"/>
          </a:p>
        </p:txBody>
      </p:sp>
    </p:spTree>
    <p:extLst>
      <p:ext uri="{BB962C8B-B14F-4D97-AF65-F5344CB8AC3E}">
        <p14:creationId xmlns:p14="http://schemas.microsoft.com/office/powerpoint/2010/main" val="283417622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redondeado"/>
          <p:cNvSpPr/>
          <p:nvPr/>
        </p:nvSpPr>
        <p:spPr>
          <a:xfrm>
            <a:off x="714348" y="285728"/>
            <a:ext cx="7643866" cy="8572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200" dirty="0" smtClean="0"/>
              <a:t>REDETERMINACIÓN DEFINITIVA</a:t>
            </a:r>
            <a:endParaRPr lang="es-ES" sz="3200" dirty="0"/>
          </a:p>
        </p:txBody>
      </p:sp>
      <p:sp>
        <p:nvSpPr>
          <p:cNvPr id="3" name="2 Rectángulo redondeado"/>
          <p:cNvSpPr/>
          <p:nvPr/>
        </p:nvSpPr>
        <p:spPr>
          <a:xfrm>
            <a:off x="928662" y="1285860"/>
            <a:ext cx="7215238" cy="7858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AL FINALIZAR EL CONTRATO O CON PERIODICIDAD DURANTE LA EJECUCIÓN</a:t>
            </a:r>
            <a:endParaRPr lang="es-ES" dirty="0"/>
          </a:p>
        </p:txBody>
      </p:sp>
      <p:graphicFrame>
        <p:nvGraphicFramePr>
          <p:cNvPr id="4" name="3 Diagrama"/>
          <p:cNvGraphicFramePr/>
          <p:nvPr/>
        </p:nvGraphicFramePr>
        <p:xfrm>
          <a:off x="1524000" y="2143116"/>
          <a:ext cx="6096000" cy="44291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9046316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1"/>
          </a:solidFill>
        </p:spPr>
        <p:txBody>
          <a:bodyPr>
            <a:normAutofit/>
          </a:bodyPr>
          <a:lstStyle/>
          <a:p>
            <a:pPr algn="ctr"/>
            <a:r>
              <a:rPr lang="es-ES" sz="2800" dirty="0" smtClean="0">
                <a:solidFill>
                  <a:schemeClr val="bg1"/>
                </a:solidFill>
              </a:rPr>
              <a:t>Decreto Provincial Nº 800/2016: garantía del contratista vs. potestad de la Administración</a:t>
            </a:r>
            <a:endParaRPr lang="es-ES" sz="2800" dirty="0">
              <a:solidFill>
                <a:schemeClr val="bg1"/>
              </a:solidFill>
            </a:endParaRPr>
          </a:p>
        </p:txBody>
      </p:sp>
      <p:sp>
        <p:nvSpPr>
          <p:cNvPr id="3" name="2 Marcador de contenido"/>
          <p:cNvSpPr>
            <a:spLocks noGrp="1"/>
          </p:cNvSpPr>
          <p:nvPr>
            <p:ph sz="quarter" idx="1"/>
          </p:nvPr>
        </p:nvSpPr>
        <p:spPr/>
        <p:txBody>
          <a:bodyPr>
            <a:normAutofit fontScale="70000" lnSpcReduction="20000"/>
          </a:bodyPr>
          <a:lstStyle/>
          <a:p>
            <a:pPr algn="just">
              <a:buFont typeface="Wingdings" pitchFamily="2" charset="2"/>
              <a:buChar char="q"/>
            </a:pPr>
            <a:r>
              <a:rPr lang="es-ES" b="1" dirty="0" smtClean="0"/>
              <a:t>Admisibilidad de las adecuaciones provisorias</a:t>
            </a:r>
            <a:r>
              <a:rPr lang="es-ES" dirty="0" smtClean="0"/>
              <a:t>. Los precios de los contratos de obras públicas podrán ser adecuados provisoriamente en cualquier etapa de su ejecución, cuando se verifique, en los precios ponderados de sus factores de costos, una variación de referencia, ya sea positiva o negativa, superior al cinco por ciento (5%), respecto de sus precios vigentes. </a:t>
            </a:r>
          </a:p>
          <a:p>
            <a:pPr algn="just">
              <a:buFont typeface="Wingdings" pitchFamily="2" charset="2"/>
              <a:buChar char="q"/>
            </a:pPr>
            <a:r>
              <a:rPr lang="es-ES" dirty="0" smtClean="0"/>
              <a:t>El comitente, efectuado el análisis </a:t>
            </a:r>
            <a:r>
              <a:rPr lang="es-ES" dirty="0" err="1" smtClean="0"/>
              <a:t>correpondiente</a:t>
            </a:r>
            <a:r>
              <a:rPr lang="es-ES" dirty="0" smtClean="0"/>
              <a:t> y en caso de que el interés público comprometido así lo aconsejare, por considerar excesivamente oneroso el cumplimiento de las obligaciones emergentes del eventual contrato re-determinado, </a:t>
            </a:r>
            <a:r>
              <a:rPr lang="es-ES" b="1" dirty="0" smtClean="0"/>
              <a:t>podrá rescindir dicho contrato</a:t>
            </a:r>
            <a:r>
              <a:rPr lang="es-ES" dirty="0" smtClean="0"/>
              <a:t>. En tal hipótesis, los trabajos realizados, desde que se haya cumplido la condición que haga procedente la re-determinación hasta la fehaciente notificación de la rescisión, deberán ser liquidados a los precios que resulten de aplicar el presente régimen, en todos sus aspectos. En el caso de verificarse la variación prevista en el artículo 6 en dos meses consecutivos, el comitente podrá ordenar la paralización de la ejecución de la obra, a fin de efectuar el correspondiente análisis y evaluar si la obra se encuentra incursa dentro de las previsiones del presente artículo. En esta situación como en la precedente, </a:t>
            </a:r>
            <a:r>
              <a:rPr lang="es-ES" b="1" dirty="0" smtClean="0"/>
              <a:t>la notificación de la rescisión no podrá superar los noventa (90) días de producida la causal que le dio origen</a:t>
            </a:r>
            <a:r>
              <a:rPr lang="es-ES" dirty="0" smtClean="0"/>
              <a:t>. Esta paralización no generará a favor de la empresa contratista ningún derecho, salvo los incluidos en el presente artículo sobre los trabajos ejecutados hasta ese momento</a:t>
            </a:r>
            <a:endParaRPr lang="es-ES" dirty="0"/>
          </a:p>
        </p:txBody>
      </p:sp>
    </p:spTree>
    <p:extLst>
      <p:ext uri="{BB962C8B-B14F-4D97-AF65-F5344CB8AC3E}">
        <p14:creationId xmlns:p14="http://schemas.microsoft.com/office/powerpoint/2010/main" val="8346095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1"/>
          </a:solidFill>
        </p:spPr>
        <p:txBody>
          <a:bodyPr>
            <a:normAutofit fontScale="90000"/>
          </a:bodyPr>
          <a:lstStyle/>
          <a:p>
            <a:pPr algn="ctr"/>
            <a:r>
              <a:rPr lang="es-ES" dirty="0" smtClean="0">
                <a:solidFill>
                  <a:schemeClr val="bg1"/>
                </a:solidFill>
              </a:rPr>
              <a:t>Decreto Provincial Nº 800/2016: pautas generales</a:t>
            </a:r>
            <a:endParaRPr lang="es-ES" dirty="0"/>
          </a:p>
        </p:txBody>
      </p:sp>
      <p:sp>
        <p:nvSpPr>
          <p:cNvPr id="3" name="2 Marcador de contenido"/>
          <p:cNvSpPr>
            <a:spLocks noGrp="1"/>
          </p:cNvSpPr>
          <p:nvPr>
            <p:ph sz="quarter" idx="1"/>
          </p:nvPr>
        </p:nvSpPr>
        <p:spPr/>
        <p:txBody>
          <a:bodyPr>
            <a:normAutofit lnSpcReduction="10000"/>
          </a:bodyPr>
          <a:lstStyle/>
          <a:p>
            <a:pPr algn="just">
              <a:buFont typeface="Wingdings" pitchFamily="2" charset="2"/>
              <a:buChar char="q"/>
            </a:pPr>
            <a:r>
              <a:rPr lang="es-ES" b="1" dirty="0" smtClean="0"/>
              <a:t>Cumplimiento del plan de trabajo</a:t>
            </a:r>
            <a:r>
              <a:rPr lang="es-ES" dirty="0" smtClean="0"/>
              <a:t>. Los ítems que no se ejecuten en los plazos de sus respectivos cronogramas vigentes, se liquidarán con los precios correspondientes a la fecha en que debieron haberse cumplido, ello, sin perjuicio de las penalidades que pudieran corresponder.</a:t>
            </a:r>
          </a:p>
          <a:p>
            <a:pPr algn="just">
              <a:buFont typeface="Wingdings" pitchFamily="2" charset="2"/>
              <a:buChar char="q"/>
            </a:pPr>
            <a:r>
              <a:rPr lang="es-ES" dirty="0" smtClean="0"/>
              <a:t> </a:t>
            </a:r>
            <a:r>
              <a:rPr lang="es-ES" b="1" dirty="0" smtClean="0"/>
              <a:t>Renuncia a reclamos</a:t>
            </a:r>
            <a:r>
              <a:rPr lang="es-ES" dirty="0" smtClean="0"/>
              <a:t>. Tanto en las adecuaciones provisorias como en la </a:t>
            </a:r>
            <a:r>
              <a:rPr lang="es-ES" dirty="0" err="1" smtClean="0"/>
              <a:t>redeterminación</a:t>
            </a:r>
            <a:r>
              <a:rPr lang="es-ES" dirty="0" smtClean="0"/>
              <a:t> definitiva, la contratista deberá renunciar a todo reclamo por mayores costos, compensaciones, gastos improductivos, o supuestos perjuicios de cualquier naturaleza, generados por la variación de los costos motivo de esa adecuación provisoria o </a:t>
            </a:r>
            <a:r>
              <a:rPr lang="es-ES" dirty="0" err="1" smtClean="0"/>
              <a:t>redeterminación</a:t>
            </a:r>
            <a:r>
              <a:rPr lang="es-ES" dirty="0" smtClean="0"/>
              <a:t> definitiva. </a:t>
            </a:r>
            <a:endParaRPr lang="es-ES" dirty="0"/>
          </a:p>
        </p:txBody>
      </p:sp>
    </p:spTree>
    <p:extLst>
      <p:ext uri="{BB962C8B-B14F-4D97-AF65-F5344CB8AC3E}">
        <p14:creationId xmlns:p14="http://schemas.microsoft.com/office/powerpoint/2010/main" val="228924121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1"/>
          </a:solidFill>
        </p:spPr>
        <p:txBody>
          <a:bodyPr>
            <a:normAutofit fontScale="90000"/>
          </a:bodyPr>
          <a:lstStyle/>
          <a:p>
            <a:pPr algn="ctr"/>
            <a:r>
              <a:rPr lang="es-ES" dirty="0" smtClean="0">
                <a:solidFill>
                  <a:schemeClr val="bg1"/>
                </a:solidFill>
              </a:rPr>
              <a:t>Decreto Provincial Nº 800/2016: la adecuación provisoria</a:t>
            </a:r>
            <a:endParaRPr lang="es-ES" dirty="0"/>
          </a:p>
        </p:txBody>
      </p:sp>
      <p:sp>
        <p:nvSpPr>
          <p:cNvPr id="3" name="2 Marcador de contenido"/>
          <p:cNvSpPr>
            <a:spLocks noGrp="1"/>
          </p:cNvSpPr>
          <p:nvPr>
            <p:ph sz="quarter" idx="1"/>
          </p:nvPr>
        </p:nvSpPr>
        <p:spPr/>
        <p:txBody>
          <a:bodyPr>
            <a:normAutofit fontScale="77500" lnSpcReduction="20000"/>
          </a:bodyPr>
          <a:lstStyle/>
          <a:p>
            <a:pPr algn="just">
              <a:buFont typeface="Wingdings" pitchFamily="2" charset="2"/>
              <a:buChar char="q"/>
            </a:pPr>
            <a:r>
              <a:rPr lang="es-ES" b="1" dirty="0" smtClean="0"/>
              <a:t>Procedimientos de la adecuación provisoria</a:t>
            </a:r>
            <a:r>
              <a:rPr lang="es-ES" dirty="0" smtClean="0"/>
              <a:t>. La adecuación provisoria que implique un </a:t>
            </a:r>
            <a:r>
              <a:rPr lang="es-ES" b="1" dirty="0" smtClean="0"/>
              <a:t>aumento en el precio debe ser solicitada por el contratista</a:t>
            </a:r>
            <a:r>
              <a:rPr lang="es-ES" dirty="0" smtClean="0"/>
              <a:t>. Las que impliquen </a:t>
            </a:r>
            <a:r>
              <a:rPr lang="es-ES" b="1" dirty="0" smtClean="0"/>
              <a:t>una reducción en el precio, se impulsarán de oficio por parte del comitente</a:t>
            </a:r>
            <a:r>
              <a:rPr lang="es-ES" dirty="0" smtClean="0"/>
              <a:t>. Para ambos supuestos, la </a:t>
            </a:r>
            <a:r>
              <a:rPr lang="es-ES" b="1" dirty="0" smtClean="0"/>
              <a:t>Dirección General de Compras y Contrataciones del Ministerio de Finanzas instrumentará el procedimiento </a:t>
            </a:r>
            <a:r>
              <a:rPr lang="es-ES" dirty="0" smtClean="0"/>
              <a:t>mediante el cual se tramitarán las adecuaciones provisorias de precios, como así también la </a:t>
            </a:r>
            <a:r>
              <a:rPr lang="es-ES" b="1" dirty="0" smtClean="0"/>
              <a:t>implementación de un aplicativo de utilización obligatoria para los cálculos </a:t>
            </a:r>
            <a:r>
              <a:rPr lang="es-ES" dirty="0" smtClean="0"/>
              <a:t>correspondientes del presente régimen. </a:t>
            </a:r>
            <a:r>
              <a:rPr lang="es-ES" b="1" dirty="0" smtClean="0"/>
              <a:t>Las adecuaciones provisorias serán aprobadas por la autoridad que adjudicó la contratación respectiva. Cuando la misma hubiere sido adjudicada por el Poder Ejecutivo, dicha función recaerá en la máxima autoridad de la jurisdicción que propició la contratación</a:t>
            </a:r>
            <a:r>
              <a:rPr lang="es-ES" dirty="0" smtClean="0"/>
              <a:t>.</a:t>
            </a:r>
          </a:p>
          <a:p>
            <a:pPr algn="just">
              <a:buFont typeface="Wingdings" pitchFamily="2" charset="2"/>
              <a:buChar char="q"/>
            </a:pPr>
            <a:r>
              <a:rPr lang="es-ES" b="1" dirty="0" smtClean="0"/>
              <a:t>Plazo de aprobación o rechazo de la adecuación provisoria</a:t>
            </a:r>
            <a:r>
              <a:rPr lang="es-ES" dirty="0" smtClean="0"/>
              <a:t>. El plazo total de aprobación o rechazo de la adecuación provisoria de precios, </a:t>
            </a:r>
            <a:r>
              <a:rPr lang="es-ES" b="1" dirty="0" smtClean="0"/>
              <a:t>no podrá exceder los treinta (30) días hábiles </a:t>
            </a:r>
            <a:r>
              <a:rPr lang="es-ES" dirty="0" smtClean="0"/>
              <a:t>contados desde la fecha de presentación de la solicitud</a:t>
            </a:r>
            <a:endParaRPr lang="es-ES" dirty="0"/>
          </a:p>
        </p:txBody>
      </p:sp>
    </p:spTree>
    <p:extLst>
      <p:ext uri="{BB962C8B-B14F-4D97-AF65-F5344CB8AC3E}">
        <p14:creationId xmlns:p14="http://schemas.microsoft.com/office/powerpoint/2010/main" val="192343096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1"/>
          </a:solidFill>
        </p:spPr>
        <p:txBody>
          <a:bodyPr>
            <a:normAutofit fontScale="90000"/>
          </a:bodyPr>
          <a:lstStyle/>
          <a:p>
            <a:pPr algn="ctr"/>
            <a:r>
              <a:rPr lang="es-ES" dirty="0" smtClean="0">
                <a:solidFill>
                  <a:schemeClr val="bg1"/>
                </a:solidFill>
              </a:rPr>
              <a:t>Decreto Provincial Nº 800/2016: la re-determinación definitiva</a:t>
            </a:r>
            <a:endParaRPr lang="es-ES" dirty="0"/>
          </a:p>
        </p:txBody>
      </p:sp>
      <p:sp>
        <p:nvSpPr>
          <p:cNvPr id="3" name="2 Marcador de contenido"/>
          <p:cNvSpPr>
            <a:spLocks noGrp="1"/>
          </p:cNvSpPr>
          <p:nvPr>
            <p:ph sz="quarter" idx="1"/>
          </p:nvPr>
        </p:nvSpPr>
        <p:spPr/>
        <p:txBody>
          <a:bodyPr>
            <a:normAutofit fontScale="70000" lnSpcReduction="20000"/>
          </a:bodyPr>
          <a:lstStyle/>
          <a:p>
            <a:pPr algn="just">
              <a:buFont typeface="Wingdings" pitchFamily="2" charset="2"/>
              <a:buChar char="q"/>
            </a:pPr>
            <a:r>
              <a:rPr lang="es-ES" dirty="0" smtClean="0"/>
              <a:t>Analizada la re determinación definitiva, la máxima autoridad de la Jurisdicción u Organismo convocará al contratista a firmar el </a:t>
            </a:r>
            <a:r>
              <a:rPr lang="es-ES" b="1" dirty="0" smtClean="0"/>
              <a:t>acta de </a:t>
            </a:r>
            <a:r>
              <a:rPr lang="es-ES" b="1" dirty="0" err="1" smtClean="0"/>
              <a:t>redeterminación</a:t>
            </a:r>
            <a:r>
              <a:rPr lang="es-ES" b="1" dirty="0" smtClean="0"/>
              <a:t> definitiva de precios</a:t>
            </a:r>
            <a:r>
              <a:rPr lang="es-ES" dirty="0" smtClean="0"/>
              <a:t>. Dicha acta </a:t>
            </a:r>
            <a:r>
              <a:rPr lang="es-ES" b="1" dirty="0" smtClean="0"/>
              <a:t>será suscripta </a:t>
            </a:r>
            <a:r>
              <a:rPr lang="es-ES" b="1" u="sng" dirty="0" smtClean="0"/>
              <a:t>ad referéndum </a:t>
            </a:r>
            <a:r>
              <a:rPr lang="es-ES" b="1" dirty="0" smtClean="0"/>
              <a:t>del Poder Ejecutivo para los contratos que hubieran sido adjudicados por éste</a:t>
            </a:r>
            <a:r>
              <a:rPr lang="es-ES" dirty="0" smtClean="0"/>
              <a:t>. </a:t>
            </a:r>
          </a:p>
          <a:p>
            <a:pPr algn="just">
              <a:buNone/>
            </a:pPr>
            <a:r>
              <a:rPr lang="es-ES" dirty="0" smtClean="0"/>
              <a:t>	La mencionada aprobación deberá establecer: </a:t>
            </a:r>
          </a:p>
          <a:p>
            <a:pPr marL="514350" indent="-514350" algn="just">
              <a:buAutoNum type="alphaLcParenR"/>
            </a:pPr>
            <a:r>
              <a:rPr lang="es-ES" dirty="0" smtClean="0"/>
              <a:t>Los </a:t>
            </a:r>
            <a:r>
              <a:rPr lang="es-ES" b="1" dirty="0" smtClean="0"/>
              <a:t>antecedentes</a:t>
            </a:r>
            <a:r>
              <a:rPr lang="es-ES" dirty="0" smtClean="0"/>
              <a:t> correspondientes a cada una de las adecuaciones provisorias aplicadas durante la vigencia del contrato; </a:t>
            </a:r>
          </a:p>
          <a:p>
            <a:pPr marL="514350" indent="-514350" algn="just">
              <a:buAutoNum type="alphaLcParenR"/>
            </a:pPr>
            <a:r>
              <a:rPr lang="es-ES" dirty="0" smtClean="0"/>
              <a:t>El </a:t>
            </a:r>
            <a:r>
              <a:rPr lang="es-ES" b="1" dirty="0" smtClean="0"/>
              <a:t>precio nominal final </a:t>
            </a:r>
            <a:r>
              <a:rPr lang="es-ES" dirty="0" smtClean="0"/>
              <a:t>del contrato, será la suma de: 1. El monto contractual básico. 2. El incremento resultante de cada una de las adecuaciones provisorias. 3. La </a:t>
            </a:r>
            <a:r>
              <a:rPr lang="es-ES" dirty="0" err="1" smtClean="0"/>
              <a:t>redeterminación</a:t>
            </a:r>
            <a:r>
              <a:rPr lang="es-ES" dirty="0" smtClean="0"/>
              <a:t> definitiva, en los términos del artículo 19. </a:t>
            </a:r>
          </a:p>
          <a:p>
            <a:pPr marL="514350" indent="-514350" algn="just">
              <a:buAutoNum type="alphaLcParenR"/>
            </a:pPr>
            <a:r>
              <a:rPr lang="es-ES" dirty="0" smtClean="0"/>
              <a:t>La </a:t>
            </a:r>
            <a:r>
              <a:rPr lang="es-ES" b="1" dirty="0" smtClean="0"/>
              <a:t>renuncia expresa a todos los reclamos </a:t>
            </a:r>
            <a:r>
              <a:rPr lang="es-ES" dirty="0" smtClean="0"/>
              <a:t>a los que hace referencia el artículo 14 de la presente normativa. </a:t>
            </a:r>
          </a:p>
          <a:p>
            <a:pPr marL="514350" indent="-514350" algn="just">
              <a:buFont typeface="Wingdings" pitchFamily="2" charset="2"/>
              <a:buChar char="q"/>
            </a:pPr>
            <a:r>
              <a:rPr lang="es-ES" dirty="0" smtClean="0"/>
              <a:t>El plazo total de la aprobación de la re determinación definitiva, </a:t>
            </a:r>
            <a:r>
              <a:rPr lang="es-ES" b="1" dirty="0" smtClean="0"/>
              <a:t>no podrá exceder los sesenta (60) días hábiles contados desde la solicitud </a:t>
            </a:r>
            <a:r>
              <a:rPr lang="es-ES" dirty="0" smtClean="0"/>
              <a:t>de </a:t>
            </a:r>
            <a:r>
              <a:rPr lang="es-ES" dirty="0" err="1" smtClean="0"/>
              <a:t>redeterminación</a:t>
            </a:r>
            <a:r>
              <a:rPr lang="es-ES" dirty="0" smtClean="0"/>
              <a:t> definitiva realizada por el contratista.</a:t>
            </a:r>
            <a:endParaRPr lang="es-ES" dirty="0"/>
          </a:p>
        </p:txBody>
      </p:sp>
    </p:spTree>
    <p:extLst>
      <p:ext uri="{BB962C8B-B14F-4D97-AF65-F5344CB8AC3E}">
        <p14:creationId xmlns:p14="http://schemas.microsoft.com/office/powerpoint/2010/main" val="168468734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Diagrama"/>
          <p:cNvGraphicFramePr/>
          <p:nvPr/>
        </p:nvGraphicFramePr>
        <p:xfrm>
          <a:off x="1524000" y="714356"/>
          <a:ext cx="6096000" cy="47466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68808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redondeado"/>
          <p:cNvSpPr/>
          <p:nvPr/>
        </p:nvSpPr>
        <p:spPr>
          <a:xfrm>
            <a:off x="500034" y="571480"/>
            <a:ext cx="8143932" cy="578647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Font typeface="Wingdings" pitchFamily="2" charset="2"/>
              <a:buChar char="q"/>
            </a:pPr>
            <a:r>
              <a:rPr lang="es-ES" sz="3600" dirty="0" smtClean="0"/>
              <a:t>La juridicidad</a:t>
            </a:r>
          </a:p>
          <a:p>
            <a:pPr algn="ctr">
              <a:buFont typeface="Wingdings" pitchFamily="2" charset="2"/>
              <a:buChar char="q"/>
            </a:pPr>
            <a:r>
              <a:rPr lang="es-ES" sz="3600" dirty="0" smtClean="0"/>
              <a:t>La verdad jurídica objetiva</a:t>
            </a:r>
          </a:p>
          <a:p>
            <a:pPr algn="ctr">
              <a:buFont typeface="Wingdings" pitchFamily="2" charset="2"/>
              <a:buChar char="q"/>
            </a:pPr>
            <a:r>
              <a:rPr lang="es-ES" sz="3600" dirty="0" smtClean="0"/>
              <a:t>Impulsión e Instrucción de Oficio</a:t>
            </a:r>
          </a:p>
          <a:p>
            <a:pPr algn="ctr">
              <a:buFont typeface="Wingdings" pitchFamily="2" charset="2"/>
              <a:buChar char="q"/>
            </a:pPr>
            <a:r>
              <a:rPr lang="es-ES" sz="3600" dirty="0" smtClean="0"/>
              <a:t>El particular como colaborador. La participación del administrado en el proceso de formación de la voluntad administrativa.</a:t>
            </a:r>
            <a:endParaRPr lang="es-ES" sz="3600" dirty="0"/>
          </a:p>
        </p:txBody>
      </p:sp>
    </p:spTree>
    <p:extLst>
      <p:ext uri="{BB962C8B-B14F-4D97-AF65-F5344CB8AC3E}">
        <p14:creationId xmlns:p14="http://schemas.microsoft.com/office/powerpoint/2010/main" val="194395150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1"/>
          </a:solidFill>
        </p:spPr>
        <p:txBody>
          <a:bodyPr>
            <a:normAutofit fontScale="90000"/>
          </a:bodyPr>
          <a:lstStyle/>
          <a:p>
            <a:pPr algn="ctr"/>
            <a:r>
              <a:rPr lang="es-ES" dirty="0" smtClean="0">
                <a:solidFill>
                  <a:schemeClr val="bg1"/>
                </a:solidFill>
              </a:rPr>
              <a:t>Jurisprudencia del procedimiento provincial de re-adecuación de precios</a:t>
            </a:r>
            <a:endParaRPr lang="es-ES" dirty="0">
              <a:solidFill>
                <a:schemeClr val="bg1"/>
              </a:solidFill>
            </a:endParaRPr>
          </a:p>
        </p:txBody>
      </p:sp>
      <p:sp>
        <p:nvSpPr>
          <p:cNvPr id="3" name="2 Marcador de contenido"/>
          <p:cNvSpPr>
            <a:spLocks noGrp="1"/>
          </p:cNvSpPr>
          <p:nvPr>
            <p:ph sz="quarter" idx="1"/>
          </p:nvPr>
        </p:nvSpPr>
        <p:spPr/>
        <p:txBody>
          <a:bodyPr>
            <a:normAutofit fontScale="85000" lnSpcReduction="20000"/>
          </a:bodyPr>
          <a:lstStyle/>
          <a:p>
            <a:pPr lvl="0" algn="just">
              <a:buFont typeface="Wingdings" pitchFamily="2" charset="2"/>
              <a:buChar char="q"/>
            </a:pPr>
            <a:r>
              <a:rPr lang="es-ES" dirty="0" smtClean="0"/>
              <a:t>T.S.J., sala contencioso administrativa, Sentencia Nº</a:t>
            </a:r>
            <a:r>
              <a:rPr lang="es-ES" b="1" dirty="0" smtClean="0"/>
              <a:t> </a:t>
            </a:r>
            <a:r>
              <a:rPr lang="es-ES" dirty="0" smtClean="0"/>
              <a:t>112/2009</a:t>
            </a:r>
            <a:r>
              <a:rPr lang="es-ES" b="1" dirty="0" smtClean="0"/>
              <a:t> </a:t>
            </a:r>
            <a:r>
              <a:rPr lang="es-ES" b="1" i="1" dirty="0" smtClean="0"/>
              <a:t>"José </a:t>
            </a:r>
            <a:r>
              <a:rPr lang="es-ES" b="1" i="1" dirty="0" err="1" smtClean="0"/>
              <a:t>Cartellone</a:t>
            </a:r>
            <a:r>
              <a:rPr lang="es-ES" b="1" i="1" dirty="0" smtClean="0"/>
              <a:t> Construcciones Civiles S.A. C/ Provincia De Córdoba - Plena Jurisdicción - Recurso De Apelación"</a:t>
            </a:r>
            <a:r>
              <a:rPr lang="es-ES" dirty="0" smtClean="0"/>
              <a:t> (re-determinación de precios – ecuación económico financiera – acto administrativo aprobatorio o ad referéndum – principios enriquecimiento sin causa – sacrificio especial – buna fe – confianza legítima). </a:t>
            </a:r>
          </a:p>
          <a:p>
            <a:pPr lvl="0" algn="just">
              <a:buFont typeface="Wingdings" pitchFamily="2" charset="2"/>
              <a:buChar char="q"/>
            </a:pPr>
            <a:r>
              <a:rPr lang="es-ES" dirty="0" smtClean="0"/>
              <a:t>T.S.J., sala contencioso administrativa, Sentencia Nº</a:t>
            </a:r>
            <a:r>
              <a:rPr lang="es-ES" b="1" dirty="0" smtClean="0"/>
              <a:t> </a:t>
            </a:r>
            <a:r>
              <a:rPr lang="es-MX" dirty="0" smtClean="0"/>
              <a:t>126/2009 </a:t>
            </a:r>
            <a:r>
              <a:rPr lang="es-ES" b="1" i="1" dirty="0" smtClean="0"/>
              <a:t>"</a:t>
            </a:r>
            <a:r>
              <a:rPr lang="es-ES" b="1" i="1" dirty="0" err="1" smtClean="0"/>
              <a:t>Coniferal</a:t>
            </a:r>
            <a:r>
              <a:rPr lang="es-ES" b="1" i="1" dirty="0" smtClean="0"/>
              <a:t> S.A.C.I.F. C/ Municipalidad De Córdoba – Plena Jurisdicción - Recurso De Casación"</a:t>
            </a:r>
            <a:r>
              <a:rPr lang="es-ES" dirty="0" smtClean="0"/>
              <a:t> (concesión de servicios públicos – ecuación económico financiera – sistema tarifario – potestad administrativa).</a:t>
            </a:r>
          </a:p>
          <a:p>
            <a:pPr lvl="0" algn="just">
              <a:buFont typeface="Wingdings" pitchFamily="2" charset="2"/>
              <a:buChar char="q"/>
            </a:pPr>
            <a:r>
              <a:rPr lang="es-ES" dirty="0" smtClean="0"/>
              <a:t>T.S.J., sala contencioso administrativa, Sentencia Nº 58/2016 </a:t>
            </a:r>
            <a:r>
              <a:rPr lang="es-ES" b="1" i="1" dirty="0" smtClean="0"/>
              <a:t>“Tubos </a:t>
            </a:r>
            <a:r>
              <a:rPr lang="es-ES" b="1" i="1" dirty="0" err="1" smtClean="0"/>
              <a:t>Trans</a:t>
            </a:r>
            <a:r>
              <a:rPr lang="es-ES" b="1" i="1" dirty="0" smtClean="0"/>
              <a:t> Electric S.A. c/ Empresa Provincia de Energía de Córdoba (E.P.E.C.) – Plena Jurisdicción – Recurso de Casación” </a:t>
            </a:r>
            <a:r>
              <a:rPr lang="es-ES" dirty="0" smtClean="0"/>
              <a:t>(variaciones de costos – obligaciones indivisibles).</a:t>
            </a:r>
          </a:p>
          <a:p>
            <a:endParaRPr lang="es-ES" dirty="0"/>
          </a:p>
        </p:txBody>
      </p:sp>
    </p:spTree>
    <p:extLst>
      <p:ext uri="{BB962C8B-B14F-4D97-AF65-F5344CB8AC3E}">
        <p14:creationId xmlns:p14="http://schemas.microsoft.com/office/powerpoint/2010/main" val="143121776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ES" b="1" u="sng" dirty="0" smtClean="0">
                <a:solidFill>
                  <a:schemeClr val="tx1"/>
                </a:solidFill>
                <a:latin typeface="+mn-lt"/>
              </a:rPr>
              <a:t>IRREPRESENTATIVIDAD DE LA REDETERMINACIÓN DE PRECIOS</a:t>
            </a:r>
            <a:endParaRPr lang="es-ES" b="1" u="sng" dirty="0">
              <a:solidFill>
                <a:schemeClr val="tx1"/>
              </a:solidFill>
              <a:latin typeface="+mn-lt"/>
            </a:endParaRPr>
          </a:p>
        </p:txBody>
      </p:sp>
      <p:sp>
        <p:nvSpPr>
          <p:cNvPr id="3" name="2 Marcador de contenido"/>
          <p:cNvSpPr>
            <a:spLocks noGrp="1"/>
          </p:cNvSpPr>
          <p:nvPr>
            <p:ph sz="quarter" idx="1"/>
          </p:nvPr>
        </p:nvSpPr>
        <p:spPr/>
        <p:txBody>
          <a:bodyPr/>
          <a:lstStyle/>
          <a:p>
            <a:pPr marL="0" indent="0">
              <a:buNone/>
            </a:pPr>
            <a:endParaRPr lang="es-ES" dirty="0" smtClean="0"/>
          </a:p>
          <a:p>
            <a:pPr marL="0" indent="0" algn="ctr">
              <a:buNone/>
            </a:pPr>
            <a:endParaRPr lang="es-ES" b="1" u="sng" dirty="0" smtClean="0"/>
          </a:p>
          <a:p>
            <a:pPr marL="0" indent="0" algn="ctr">
              <a:buNone/>
            </a:pPr>
            <a:r>
              <a:rPr lang="es-ES" b="1" u="sng" dirty="0" smtClean="0"/>
              <a:t>Regla</a:t>
            </a:r>
            <a:r>
              <a:rPr lang="es-ES" dirty="0" smtClean="0"/>
              <a:t>: pago oportuno de certificados + Decreto 800/16 = Mantenimiento de la Ecuación Económica y Financiera del Contrato.</a:t>
            </a:r>
          </a:p>
          <a:p>
            <a:pPr marL="0" indent="0" algn="ctr">
              <a:buNone/>
            </a:pPr>
            <a:endParaRPr lang="es-ES" dirty="0"/>
          </a:p>
          <a:p>
            <a:pPr marL="0" indent="0" algn="ctr">
              <a:buNone/>
            </a:pPr>
            <a:r>
              <a:rPr lang="es-ES" b="1" u="sng" dirty="0"/>
              <a:t>Excepción</a:t>
            </a:r>
            <a:r>
              <a:rPr lang="es-ES" dirty="0"/>
              <a:t>: en un caso concreto pude suceder que la fórmula anterior no alcance para restablecer la </a:t>
            </a:r>
            <a:r>
              <a:rPr lang="es-ES" dirty="0" smtClean="0"/>
              <a:t>E.E.F.C. </a:t>
            </a:r>
            <a:r>
              <a:rPr lang="es-ES" dirty="0"/>
              <a:t>debido a que el sistema del Decreto </a:t>
            </a:r>
            <a:r>
              <a:rPr lang="es-ES" dirty="0" smtClean="0"/>
              <a:t>800/16  </a:t>
            </a:r>
            <a:r>
              <a:rPr lang="es-ES" dirty="0"/>
              <a:t>no resulta “representativo” del verdadero incremento de costos acaecido en el </a:t>
            </a:r>
            <a:r>
              <a:rPr lang="es-ES" dirty="0" smtClean="0"/>
              <a:t>contrato.</a:t>
            </a:r>
            <a:endParaRPr lang="es-ES" dirty="0"/>
          </a:p>
          <a:p>
            <a:pPr marL="0" indent="0">
              <a:buNone/>
            </a:pPr>
            <a:endParaRPr lang="es-ES" dirty="0" smtClean="0"/>
          </a:p>
        </p:txBody>
      </p:sp>
    </p:spTree>
    <p:extLst>
      <p:ext uri="{BB962C8B-B14F-4D97-AF65-F5344CB8AC3E}">
        <p14:creationId xmlns:p14="http://schemas.microsoft.com/office/powerpoint/2010/main" val="285611848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99592" y="0"/>
            <a:ext cx="7772400" cy="1143000"/>
          </a:xfrm>
        </p:spPr>
        <p:txBody>
          <a:bodyPr>
            <a:normAutofit/>
          </a:bodyPr>
          <a:lstStyle/>
          <a:p>
            <a:pPr algn="ctr"/>
            <a:r>
              <a:rPr lang="es-ES" sz="3200" b="1" u="sng" dirty="0" smtClean="0">
                <a:solidFill>
                  <a:schemeClr val="tx1"/>
                </a:solidFill>
                <a:latin typeface="+mn-lt"/>
              </a:rPr>
              <a:t>CAUSAS </a:t>
            </a:r>
            <a:endParaRPr lang="es-ES" sz="3200" b="1" u="sng" dirty="0">
              <a:solidFill>
                <a:schemeClr val="tx1"/>
              </a:solidFill>
              <a:latin typeface="+mn-lt"/>
            </a:endParaRPr>
          </a:p>
        </p:txBody>
      </p:sp>
      <p:sp>
        <p:nvSpPr>
          <p:cNvPr id="3" name="2 Marcador de contenido"/>
          <p:cNvSpPr>
            <a:spLocks noGrp="1"/>
          </p:cNvSpPr>
          <p:nvPr>
            <p:ph sz="quarter" idx="1"/>
          </p:nvPr>
        </p:nvSpPr>
        <p:spPr>
          <a:xfrm>
            <a:off x="611560" y="1196752"/>
            <a:ext cx="8075240" cy="5112568"/>
          </a:xfrm>
        </p:spPr>
        <p:txBody>
          <a:bodyPr>
            <a:noAutofit/>
          </a:bodyPr>
          <a:lstStyle/>
          <a:p>
            <a:r>
              <a:rPr lang="es-AR" sz="1800" dirty="0" err="1"/>
              <a:t>Irrepresentatividad</a:t>
            </a:r>
            <a:r>
              <a:rPr lang="es-AR" sz="1800" dirty="0"/>
              <a:t> de los índices del Instituto de Estadísticas </a:t>
            </a:r>
            <a:r>
              <a:rPr lang="es-AR" sz="1800" dirty="0" smtClean="0"/>
              <a:t>y Censos de </a:t>
            </a:r>
            <a:r>
              <a:rPr lang="es-AR" sz="1800" dirty="0"/>
              <a:t>Córdoba.  </a:t>
            </a:r>
            <a:endParaRPr lang="es-ES" sz="1800" dirty="0"/>
          </a:p>
          <a:p>
            <a:r>
              <a:rPr lang="es-AR" sz="1800" dirty="0"/>
              <a:t>Ausencia de </a:t>
            </a:r>
            <a:r>
              <a:rPr lang="es-AR" sz="1800" dirty="0" smtClean="0"/>
              <a:t>índices.</a:t>
            </a:r>
            <a:endParaRPr lang="es-ES" sz="1800" dirty="0"/>
          </a:p>
          <a:p>
            <a:r>
              <a:rPr lang="es-AR" sz="1800" dirty="0"/>
              <a:t>La estructura de costos de cada uno de los </a:t>
            </a:r>
            <a:r>
              <a:rPr lang="es-AR" sz="1800" dirty="0" err="1"/>
              <a:t>items</a:t>
            </a:r>
            <a:r>
              <a:rPr lang="es-AR" sz="1800" dirty="0"/>
              <a:t> prevista en los Pliegos.</a:t>
            </a:r>
            <a:endParaRPr lang="es-ES" sz="1800" dirty="0"/>
          </a:p>
          <a:p>
            <a:r>
              <a:rPr lang="es-AR" sz="1800" dirty="0"/>
              <a:t>Los factores de costos que integran la estructura. </a:t>
            </a:r>
            <a:endParaRPr lang="es-ES" sz="1800" dirty="0"/>
          </a:p>
          <a:p>
            <a:r>
              <a:rPr lang="es-AR" sz="1800" dirty="0"/>
              <a:t>El grado de incidencia del ítem en el total de la </a:t>
            </a:r>
            <a:r>
              <a:rPr lang="es-AR" sz="1800" dirty="0" smtClean="0"/>
              <a:t>obra.</a:t>
            </a:r>
            <a:endParaRPr lang="es-ES" sz="1800" dirty="0"/>
          </a:p>
          <a:p>
            <a:r>
              <a:rPr lang="es-AR" sz="1800" dirty="0"/>
              <a:t>El grado de incidencia de los factores de costo en cada </a:t>
            </a:r>
            <a:r>
              <a:rPr lang="es-AR" sz="1800" dirty="0" smtClean="0"/>
              <a:t>ítem.</a:t>
            </a:r>
            <a:endParaRPr lang="es-ES" sz="1800" dirty="0"/>
          </a:p>
          <a:p>
            <a:r>
              <a:rPr lang="es-AR" sz="1800" dirty="0"/>
              <a:t>Demoras en el trámite de </a:t>
            </a:r>
            <a:r>
              <a:rPr lang="es-AR" sz="1800" dirty="0" smtClean="0"/>
              <a:t>reconocimiento de la adecuación provisoria. </a:t>
            </a:r>
          </a:p>
          <a:p>
            <a:r>
              <a:rPr lang="es-AR" sz="1800" dirty="0"/>
              <a:t>Demoras </a:t>
            </a:r>
            <a:r>
              <a:rPr lang="es-AR" sz="1800" dirty="0" smtClean="0"/>
              <a:t>y </a:t>
            </a:r>
            <a:r>
              <a:rPr lang="es-AR" sz="1800" dirty="0"/>
              <a:t>pago de la </a:t>
            </a:r>
            <a:r>
              <a:rPr lang="es-AR" sz="1800" dirty="0" smtClean="0"/>
              <a:t>adecuación provisoria </a:t>
            </a:r>
            <a:r>
              <a:rPr lang="es-AR" sz="1800" dirty="0"/>
              <a:t>en función de lo que requiere la realidad.</a:t>
            </a:r>
            <a:endParaRPr lang="es-ES" sz="1800" dirty="0"/>
          </a:p>
          <a:p>
            <a:r>
              <a:rPr lang="es-AR" sz="1800" dirty="0"/>
              <a:t>Aspectos no </a:t>
            </a:r>
            <a:r>
              <a:rPr lang="es-AR" sz="1800" dirty="0" smtClean="0"/>
              <a:t>reflejados plenamente en </a:t>
            </a:r>
            <a:r>
              <a:rPr lang="es-AR" sz="1800" dirty="0"/>
              <a:t>la fórmula: como el costo de </a:t>
            </a:r>
            <a:r>
              <a:rPr lang="es-AR" sz="1800" dirty="0" smtClean="0"/>
              <a:t>financiamiento o el aumento de gastos generales.</a:t>
            </a:r>
            <a:endParaRPr lang="es-ES" sz="1800" dirty="0"/>
          </a:p>
          <a:p>
            <a:r>
              <a:rPr lang="es-AR" sz="1800" dirty="0"/>
              <a:t>Otras deudas de la comitente: </a:t>
            </a:r>
            <a:r>
              <a:rPr lang="es-AR" sz="1800" dirty="0" smtClean="0"/>
              <a:t>anticipo, </a:t>
            </a:r>
            <a:r>
              <a:rPr lang="es-AR" sz="1800" dirty="0"/>
              <a:t>certificados corrientes, intereses, </a:t>
            </a:r>
            <a:r>
              <a:rPr lang="es-AR" sz="1800" dirty="0" smtClean="0"/>
              <a:t>adicionales, gastos </a:t>
            </a:r>
            <a:r>
              <a:rPr lang="es-AR" sz="1800" dirty="0"/>
              <a:t>improductivos.</a:t>
            </a:r>
            <a:endParaRPr lang="es-ES" sz="1800" dirty="0"/>
          </a:p>
          <a:p>
            <a:r>
              <a:rPr lang="es-AR" sz="1800" dirty="0" smtClean="0"/>
              <a:t>Prolongación del plazo de obra</a:t>
            </a:r>
            <a:r>
              <a:rPr lang="es-ES" sz="1800" dirty="0" smtClean="0"/>
              <a:t>.</a:t>
            </a:r>
            <a:endParaRPr lang="es-ES" sz="1800" dirty="0"/>
          </a:p>
          <a:p>
            <a:r>
              <a:rPr lang="es-AR" sz="1800" dirty="0"/>
              <a:t>Incumplimiento de la curva de </a:t>
            </a:r>
            <a:r>
              <a:rPr lang="es-AR" sz="1800" dirty="0" smtClean="0"/>
              <a:t>inversión</a:t>
            </a:r>
            <a:endParaRPr lang="es-ES" sz="1800" dirty="0"/>
          </a:p>
        </p:txBody>
      </p:sp>
    </p:spTree>
    <p:extLst>
      <p:ext uri="{BB962C8B-B14F-4D97-AF65-F5344CB8AC3E}">
        <p14:creationId xmlns:p14="http://schemas.microsoft.com/office/powerpoint/2010/main" val="427487999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200" u="sng" dirty="0" smtClean="0">
                <a:solidFill>
                  <a:schemeClr val="tx1"/>
                </a:solidFill>
                <a:latin typeface="+mn-lt"/>
              </a:rPr>
              <a:t>COMPROBACIÓN </a:t>
            </a:r>
            <a:endParaRPr lang="es-ES" sz="3200" u="sng" dirty="0">
              <a:solidFill>
                <a:schemeClr val="tx1"/>
              </a:solidFill>
              <a:latin typeface="+mn-lt"/>
            </a:endParaRPr>
          </a:p>
        </p:txBody>
      </p:sp>
      <p:sp>
        <p:nvSpPr>
          <p:cNvPr id="3" name="2 Marcador de contenido"/>
          <p:cNvSpPr>
            <a:spLocks noGrp="1"/>
          </p:cNvSpPr>
          <p:nvPr>
            <p:ph sz="quarter" idx="1"/>
          </p:nvPr>
        </p:nvSpPr>
        <p:spPr/>
        <p:txBody>
          <a:bodyPr>
            <a:normAutofit fontScale="92500"/>
          </a:bodyPr>
          <a:lstStyle/>
          <a:p>
            <a:r>
              <a:rPr lang="es-AR" dirty="0" smtClean="0"/>
              <a:t>La </a:t>
            </a:r>
            <a:r>
              <a:rPr lang="es-AR" dirty="0"/>
              <a:t>situación macroeconómica de público conocimiento no debe ser probada ni por la empresa ni por la administración.</a:t>
            </a:r>
            <a:endParaRPr lang="es-ES" dirty="0"/>
          </a:p>
          <a:p>
            <a:r>
              <a:rPr lang="es-AR" dirty="0" smtClean="0"/>
              <a:t>Lo </a:t>
            </a:r>
            <a:r>
              <a:rPr lang="es-AR" dirty="0"/>
              <a:t>que sí debe acreditarse es porqué el precio de la obra ya </a:t>
            </a:r>
            <a:r>
              <a:rPr lang="es-AR" dirty="0" err="1"/>
              <a:t>redeterminado</a:t>
            </a:r>
            <a:r>
              <a:rPr lang="es-AR" dirty="0"/>
              <a:t> conforme el Decreto 800/16 no refleja el valor real del contrato.</a:t>
            </a:r>
            <a:endParaRPr lang="es-ES" dirty="0"/>
          </a:p>
          <a:p>
            <a:r>
              <a:rPr lang="es-AR" dirty="0" smtClean="0"/>
              <a:t>Se </a:t>
            </a:r>
            <a:r>
              <a:rPr lang="es-AR" dirty="0"/>
              <a:t>debe </a:t>
            </a:r>
            <a:r>
              <a:rPr lang="es-AR" dirty="0" smtClean="0"/>
              <a:t>demostrar cuál es la falla en el caso del </a:t>
            </a:r>
            <a:r>
              <a:rPr lang="es-AR" dirty="0"/>
              <a:t>Decreto 800/16 </a:t>
            </a:r>
            <a:r>
              <a:rPr lang="es-AR" dirty="0" smtClean="0"/>
              <a:t>o qué </a:t>
            </a:r>
            <a:r>
              <a:rPr lang="es-AR" dirty="0"/>
              <a:t>incidencia concreta tiene la situación general sobre el contrato </a:t>
            </a:r>
            <a:r>
              <a:rPr lang="es-AR" dirty="0" smtClean="0"/>
              <a:t>particular que no llega a reflejarse en el </a:t>
            </a:r>
            <a:r>
              <a:rPr lang="es-AR" dirty="0"/>
              <a:t>Decreto 800/16 </a:t>
            </a:r>
            <a:r>
              <a:rPr lang="es-AR" dirty="0" smtClean="0"/>
              <a:t>.</a:t>
            </a:r>
            <a:endParaRPr lang="es-ES" dirty="0"/>
          </a:p>
          <a:p>
            <a:r>
              <a:rPr lang="es-AR" dirty="0"/>
              <a:t>Para ellos sirven fundamentalmente </a:t>
            </a:r>
            <a:r>
              <a:rPr lang="es-AR" dirty="0" smtClean="0"/>
              <a:t>las </a:t>
            </a:r>
            <a:r>
              <a:rPr lang="es-AR" dirty="0"/>
              <a:t>facturas de </a:t>
            </a:r>
            <a:r>
              <a:rPr lang="es-AR" dirty="0" smtClean="0"/>
              <a:t>compra de la empresa, </a:t>
            </a:r>
            <a:r>
              <a:rPr lang="es-AR" dirty="0"/>
              <a:t>presupuestos u otros indicadores oficiales de precios. Rige allí el principio de determinación oficiosa de la verdad.</a:t>
            </a:r>
            <a:endParaRPr lang="es-ES" dirty="0"/>
          </a:p>
          <a:p>
            <a:endParaRPr lang="es-ES" dirty="0"/>
          </a:p>
        </p:txBody>
      </p:sp>
    </p:spTree>
    <p:extLst>
      <p:ext uri="{BB962C8B-B14F-4D97-AF65-F5344CB8AC3E}">
        <p14:creationId xmlns:p14="http://schemas.microsoft.com/office/powerpoint/2010/main" val="40175087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u="sng" dirty="0" smtClean="0">
                <a:solidFill>
                  <a:schemeClr val="tx1"/>
                </a:solidFill>
                <a:latin typeface="+mn-lt"/>
              </a:rPr>
              <a:t>CONSECUENCIAS</a:t>
            </a:r>
            <a:endParaRPr lang="es-ES" u="sng" dirty="0">
              <a:solidFill>
                <a:schemeClr val="tx1"/>
              </a:solidFill>
              <a:latin typeface="+mn-lt"/>
            </a:endParaRPr>
          </a:p>
        </p:txBody>
      </p:sp>
      <p:sp>
        <p:nvSpPr>
          <p:cNvPr id="3" name="2 Marcador de contenido"/>
          <p:cNvSpPr>
            <a:spLocks noGrp="1"/>
          </p:cNvSpPr>
          <p:nvPr>
            <p:ph sz="quarter" idx="1"/>
          </p:nvPr>
        </p:nvSpPr>
        <p:spPr>
          <a:xfrm>
            <a:off x="755576" y="1196752"/>
            <a:ext cx="7772400" cy="4572000"/>
          </a:xfrm>
        </p:spPr>
        <p:txBody>
          <a:bodyPr>
            <a:noAutofit/>
          </a:bodyPr>
          <a:lstStyle/>
          <a:p>
            <a:r>
              <a:rPr lang="es-AR" sz="2000" dirty="0"/>
              <a:t>Se destruye el equilibrio contractual </a:t>
            </a:r>
            <a:endParaRPr lang="es-ES" sz="2000" dirty="0"/>
          </a:p>
          <a:p>
            <a:r>
              <a:rPr lang="es-AR" sz="2000" dirty="0"/>
              <a:t>Se quiebra la E.E.F.C.</a:t>
            </a:r>
            <a:endParaRPr lang="es-ES" sz="2000" dirty="0"/>
          </a:p>
          <a:p>
            <a:r>
              <a:rPr lang="es-AR" sz="2000" dirty="0"/>
              <a:t>La empresa ve vulnerados sus derechos fundamentales</a:t>
            </a:r>
            <a:endParaRPr lang="es-ES" sz="2000" dirty="0"/>
          </a:p>
          <a:p>
            <a:r>
              <a:rPr lang="es-AR" sz="2000" dirty="0"/>
              <a:t>La obra se suspende parcialmente</a:t>
            </a:r>
            <a:endParaRPr lang="es-ES" sz="2000" dirty="0"/>
          </a:p>
          <a:p>
            <a:r>
              <a:rPr lang="es-AR" sz="2000" dirty="0"/>
              <a:t>La obra se suspende totalmente</a:t>
            </a:r>
            <a:endParaRPr lang="es-ES" sz="2000" dirty="0"/>
          </a:p>
          <a:p>
            <a:r>
              <a:rPr lang="es-AR" sz="2000" dirty="0"/>
              <a:t>La administración multa a la empresa</a:t>
            </a:r>
            <a:endParaRPr lang="es-ES" sz="2000" dirty="0"/>
          </a:p>
          <a:p>
            <a:r>
              <a:rPr lang="es-AR" sz="2000" dirty="0" smtClean="0"/>
              <a:t>La </a:t>
            </a:r>
            <a:r>
              <a:rPr lang="es-AR" sz="2000" dirty="0"/>
              <a:t>obra se abandona</a:t>
            </a:r>
            <a:endParaRPr lang="es-ES" sz="2000" dirty="0"/>
          </a:p>
          <a:p>
            <a:r>
              <a:rPr lang="es-AR" sz="2000" dirty="0" smtClean="0"/>
              <a:t>La </a:t>
            </a:r>
            <a:r>
              <a:rPr lang="es-AR" sz="2000" dirty="0"/>
              <a:t>administración rescinde el contrato con </a:t>
            </a:r>
            <a:r>
              <a:rPr lang="es-AR" sz="2000" dirty="0" smtClean="0"/>
              <a:t>culpa </a:t>
            </a:r>
            <a:r>
              <a:rPr lang="es-ES" sz="2000" dirty="0" smtClean="0"/>
              <a:t>de la contratista</a:t>
            </a:r>
            <a:endParaRPr lang="es-ES" sz="2000" dirty="0"/>
          </a:p>
          <a:p>
            <a:r>
              <a:rPr lang="es-AR" sz="2000" u="sng" dirty="0"/>
              <a:t>La obra no se hace y se violan los derechos de la empresa</a:t>
            </a:r>
            <a:endParaRPr lang="es-ES" sz="2000" u="sng" dirty="0"/>
          </a:p>
          <a:p>
            <a:r>
              <a:rPr lang="es-AR" sz="2000" dirty="0" smtClean="0"/>
              <a:t>Proliferan </a:t>
            </a:r>
            <a:r>
              <a:rPr lang="es-AR" sz="2000" dirty="0"/>
              <a:t>conflictos administrativos y judiciales con la empresa y terceros</a:t>
            </a:r>
            <a:endParaRPr lang="es-ES" sz="2000" dirty="0"/>
          </a:p>
          <a:p>
            <a:r>
              <a:rPr lang="es-AR" sz="2000" dirty="0"/>
              <a:t>Se paraliza el efecto dinamizador de la construcción</a:t>
            </a:r>
            <a:endParaRPr lang="es-ES" sz="2000" dirty="0"/>
          </a:p>
          <a:p>
            <a:r>
              <a:rPr lang="es-AR" sz="2000" dirty="0" smtClean="0"/>
              <a:t>La </a:t>
            </a:r>
            <a:r>
              <a:rPr lang="es-AR" sz="2000" dirty="0"/>
              <a:t>empresa quiebra o hecha gente</a:t>
            </a:r>
            <a:endParaRPr lang="es-ES" sz="2000" dirty="0"/>
          </a:p>
          <a:p>
            <a:r>
              <a:rPr lang="es-AR" sz="2000" dirty="0"/>
              <a:t>Costo </a:t>
            </a:r>
            <a:r>
              <a:rPr lang="es-AR" sz="2000" dirty="0" smtClean="0"/>
              <a:t>económico de la administración</a:t>
            </a:r>
            <a:endParaRPr lang="es-ES" sz="2000" dirty="0"/>
          </a:p>
          <a:p>
            <a:r>
              <a:rPr lang="es-AR" sz="2000" dirty="0" smtClean="0"/>
              <a:t>Costo político de los funcionarios</a:t>
            </a:r>
          </a:p>
        </p:txBody>
      </p:sp>
    </p:spTree>
    <p:extLst>
      <p:ext uri="{BB962C8B-B14F-4D97-AF65-F5344CB8AC3E}">
        <p14:creationId xmlns:p14="http://schemas.microsoft.com/office/powerpoint/2010/main" val="190357029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ES" sz="3600" dirty="0" smtClean="0">
                <a:solidFill>
                  <a:schemeClr val="tx1"/>
                </a:solidFill>
                <a:latin typeface="+mn-lt"/>
              </a:rPr>
              <a:t>POSIBLES SOLUCIONES</a:t>
            </a:r>
            <a:endParaRPr lang="es-ES" sz="3600" dirty="0">
              <a:solidFill>
                <a:schemeClr val="tx1"/>
              </a:solidFill>
              <a:latin typeface="+mn-lt"/>
            </a:endParaRPr>
          </a:p>
        </p:txBody>
      </p:sp>
      <p:sp>
        <p:nvSpPr>
          <p:cNvPr id="3" name="2 Marcador de contenido"/>
          <p:cNvSpPr>
            <a:spLocks noGrp="1"/>
          </p:cNvSpPr>
          <p:nvPr>
            <p:ph sz="quarter" idx="1"/>
          </p:nvPr>
        </p:nvSpPr>
        <p:spPr/>
        <p:txBody>
          <a:bodyPr>
            <a:normAutofit fontScale="85000" lnSpcReduction="10000"/>
          </a:bodyPr>
          <a:lstStyle/>
          <a:p>
            <a:r>
              <a:rPr lang="es-AR" u="sng" dirty="0" smtClean="0"/>
              <a:t>Compensación </a:t>
            </a:r>
            <a:r>
              <a:rPr lang="es-AR" u="sng" dirty="0"/>
              <a:t>por mayores costos</a:t>
            </a:r>
            <a:endParaRPr lang="es-ES" dirty="0"/>
          </a:p>
          <a:p>
            <a:pPr marL="0" indent="0">
              <a:buNone/>
            </a:pPr>
            <a:r>
              <a:rPr lang="es-AR" dirty="0"/>
              <a:t>Ante un desfasaje producido por un ítem, factor o índice determinado.</a:t>
            </a:r>
            <a:endParaRPr lang="es-ES" dirty="0"/>
          </a:p>
          <a:p>
            <a:r>
              <a:rPr lang="es-AR" u="sng" dirty="0" smtClean="0"/>
              <a:t>Teoría </a:t>
            </a:r>
            <a:r>
              <a:rPr lang="es-AR" u="sng" dirty="0"/>
              <a:t>de la imprevisión </a:t>
            </a:r>
            <a:endParaRPr lang="es-ES" dirty="0" smtClean="0"/>
          </a:p>
          <a:p>
            <a:pPr marL="0" indent="0">
              <a:buNone/>
            </a:pPr>
            <a:r>
              <a:rPr lang="es-AR" dirty="0" smtClean="0"/>
              <a:t>Art. 1091 del CCCN con salvedad de priorizar adecuación</a:t>
            </a:r>
            <a:endParaRPr lang="es-ES" dirty="0" smtClean="0"/>
          </a:p>
          <a:p>
            <a:r>
              <a:rPr lang="es-AR" u="sng" dirty="0" smtClean="0"/>
              <a:t>Renegociación</a:t>
            </a:r>
            <a:endParaRPr lang="es-ES" dirty="0"/>
          </a:p>
          <a:p>
            <a:pPr marL="0" indent="0">
              <a:buNone/>
            </a:pPr>
            <a:r>
              <a:rPr lang="es-AR" dirty="0"/>
              <a:t>Art. 1011 de </a:t>
            </a:r>
            <a:r>
              <a:rPr lang="es-AR" dirty="0" smtClean="0"/>
              <a:t>CCCN como medida previa a recisión</a:t>
            </a:r>
            <a:endParaRPr lang="es-ES" dirty="0"/>
          </a:p>
          <a:p>
            <a:r>
              <a:rPr lang="es-AR" u="sng" dirty="0" smtClean="0"/>
              <a:t>Acuerdo </a:t>
            </a:r>
            <a:r>
              <a:rPr lang="es-AR" u="sng" dirty="0"/>
              <a:t>de equitativa modificación</a:t>
            </a:r>
            <a:endParaRPr lang="es-ES" dirty="0"/>
          </a:p>
          <a:p>
            <a:pPr marL="0" indent="0">
              <a:buNone/>
            </a:pPr>
            <a:r>
              <a:rPr lang="es-AR" dirty="0"/>
              <a:t>Art. 94 de Ley 8836 de Modernización del Estado aplicable a los COP por art 70. Se </a:t>
            </a:r>
            <a:r>
              <a:rPr lang="es-AR" dirty="0" smtClean="0"/>
              <a:t>podrían tomar </a:t>
            </a:r>
            <a:r>
              <a:rPr lang="es-AR" dirty="0"/>
              <a:t>los criterios del art. 59 de la 7850 de Reforma del Estado.</a:t>
            </a:r>
            <a:endParaRPr lang="es-ES" dirty="0"/>
          </a:p>
          <a:p>
            <a:r>
              <a:rPr lang="es-AR" u="sng" dirty="0" smtClean="0"/>
              <a:t>Conversión </a:t>
            </a:r>
            <a:r>
              <a:rPr lang="es-AR" u="sng" dirty="0"/>
              <a:t>o convalidación del contrato</a:t>
            </a:r>
            <a:endParaRPr lang="es-ES" dirty="0"/>
          </a:p>
          <a:p>
            <a:pPr marL="0" indent="0">
              <a:buNone/>
            </a:pPr>
            <a:r>
              <a:rPr lang="es-AR" dirty="0"/>
              <a:t>Art. 109  de Ley 5350</a:t>
            </a:r>
            <a:endParaRPr lang="es-ES" dirty="0"/>
          </a:p>
          <a:p>
            <a:endParaRPr lang="es-ES" dirty="0"/>
          </a:p>
        </p:txBody>
      </p:sp>
    </p:spTree>
    <p:extLst>
      <p:ext uri="{BB962C8B-B14F-4D97-AF65-F5344CB8AC3E}">
        <p14:creationId xmlns:p14="http://schemas.microsoft.com/office/powerpoint/2010/main" val="217271420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AR" b="1" u="sng" dirty="0" smtClean="0"/>
              <a:t/>
            </a:r>
            <a:br>
              <a:rPr lang="es-AR" b="1" u="sng" dirty="0" smtClean="0"/>
            </a:br>
            <a:r>
              <a:rPr lang="es-AR" b="1" u="sng" dirty="0"/>
              <a:t/>
            </a:r>
            <a:br>
              <a:rPr lang="es-AR" b="1" u="sng" dirty="0"/>
            </a:br>
            <a:r>
              <a:rPr lang="es-AR" sz="2200" b="1" u="sng" dirty="0" smtClean="0">
                <a:solidFill>
                  <a:schemeClr val="tx1"/>
                </a:solidFill>
                <a:latin typeface="+mn-lt"/>
              </a:rPr>
              <a:t>ALTERNATIVA </a:t>
            </a:r>
            <a:r>
              <a:rPr lang="es-AR" sz="2200" b="1" u="sng" dirty="0">
                <a:solidFill>
                  <a:schemeClr val="tx1"/>
                </a:solidFill>
                <a:latin typeface="+mn-lt"/>
              </a:rPr>
              <a:t>AL RÉGIMEN DE REDETERMINACIÓN DE </a:t>
            </a:r>
            <a:r>
              <a:rPr lang="es-AR" sz="2200" b="1" u="sng" dirty="0" smtClean="0">
                <a:solidFill>
                  <a:schemeClr val="tx1"/>
                </a:solidFill>
                <a:latin typeface="+mn-lt"/>
              </a:rPr>
              <a:t>PRECIOS</a:t>
            </a:r>
            <a:endParaRPr lang="es-ES" sz="2200" b="1" dirty="0">
              <a:solidFill>
                <a:schemeClr val="tx1"/>
              </a:solidFill>
              <a:latin typeface="+mn-lt"/>
            </a:endParaRPr>
          </a:p>
        </p:txBody>
      </p:sp>
      <p:sp>
        <p:nvSpPr>
          <p:cNvPr id="3" name="2 Marcador de contenido"/>
          <p:cNvSpPr>
            <a:spLocks noGrp="1"/>
          </p:cNvSpPr>
          <p:nvPr>
            <p:ph sz="quarter" idx="1"/>
          </p:nvPr>
        </p:nvSpPr>
        <p:spPr/>
        <p:txBody>
          <a:bodyPr>
            <a:normAutofit fontScale="85000" lnSpcReduction="20000"/>
          </a:bodyPr>
          <a:lstStyle/>
          <a:p>
            <a:r>
              <a:rPr lang="es-AR" dirty="0" smtClean="0"/>
              <a:t>Repensar </a:t>
            </a:r>
            <a:r>
              <a:rPr lang="es-AR" dirty="0"/>
              <a:t>el mecanismo tendiente a lograr el mantenimiento de la ecuación económica y financiera del </a:t>
            </a:r>
            <a:r>
              <a:rPr lang="es-AR" dirty="0" smtClean="0"/>
              <a:t>contrato.</a:t>
            </a:r>
            <a:endParaRPr lang="es-ES" dirty="0"/>
          </a:p>
          <a:p>
            <a:r>
              <a:rPr lang="es-AR" dirty="0"/>
              <a:t>Los anteriores sistemas de Variaciones de Costos así como las actuales redeterminaciones de precios  son complejos, lentos, peligrosos y poco </a:t>
            </a:r>
            <a:r>
              <a:rPr lang="es-AR" dirty="0" smtClean="0"/>
              <a:t>claros. Y por ende, les falta transparencia y posibilidad de control.</a:t>
            </a:r>
          </a:p>
          <a:p>
            <a:r>
              <a:rPr lang="es-AR" dirty="0" smtClean="0"/>
              <a:t>Se </a:t>
            </a:r>
            <a:r>
              <a:rPr lang="es-AR" dirty="0"/>
              <a:t>podría implementar una unidad de valor fijada mensualmente por </a:t>
            </a:r>
            <a:r>
              <a:rPr lang="es-AR" dirty="0" smtClean="0"/>
              <a:t>la Provincia </a:t>
            </a:r>
            <a:r>
              <a:rPr lang="es-AR" dirty="0"/>
              <a:t>y con participación de la cámara de construcción. Esto permitirá transparentar el precio de las obras muy fácilmente. </a:t>
            </a:r>
            <a:endParaRPr lang="es-AR" dirty="0" smtClean="0"/>
          </a:p>
          <a:p>
            <a:r>
              <a:rPr lang="es-AR" dirty="0" smtClean="0"/>
              <a:t>Incluso </a:t>
            </a:r>
            <a:r>
              <a:rPr lang="es-AR" dirty="0"/>
              <a:t>se podría hacer una unidad de valor para obras civiles, otras para obras hidráulicas, otra para obras de eléctricas, otras para viales</a:t>
            </a:r>
            <a:endParaRPr lang="es-ES" dirty="0"/>
          </a:p>
          <a:p>
            <a:r>
              <a:rPr lang="es-AR" dirty="0"/>
              <a:t>Ejemplos: los abogados tenemos una gran experiencia en </a:t>
            </a:r>
            <a:r>
              <a:rPr lang="es-AR" dirty="0" smtClean="0"/>
              <a:t>una unidad de valor que sirve de instrumento </a:t>
            </a:r>
            <a:r>
              <a:rPr lang="es-AR" dirty="0"/>
              <a:t>de resguardo contra los procesos inflacionarios: el JUS. </a:t>
            </a:r>
            <a:endParaRPr lang="es-AR" dirty="0" smtClean="0"/>
          </a:p>
          <a:p>
            <a:r>
              <a:rPr lang="es-AR" dirty="0" smtClean="0"/>
              <a:t>Debe ser por ley por tratarse de FL</a:t>
            </a:r>
            <a:endParaRPr lang="es-ES" dirty="0"/>
          </a:p>
        </p:txBody>
      </p:sp>
    </p:spTree>
    <p:extLst>
      <p:ext uri="{BB962C8B-B14F-4D97-AF65-F5344CB8AC3E}">
        <p14:creationId xmlns:p14="http://schemas.microsoft.com/office/powerpoint/2010/main" val="118668287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dirty="0" smtClean="0">
                <a:latin typeface="+mn-lt"/>
              </a:rPr>
              <a:t>IUS VARIANDI</a:t>
            </a:r>
            <a:endParaRPr lang="es-ES" dirty="0">
              <a:latin typeface="+mn-lt"/>
            </a:endParaRPr>
          </a:p>
        </p:txBody>
      </p:sp>
      <p:sp>
        <p:nvSpPr>
          <p:cNvPr id="3" name="2 Marcador de contenido"/>
          <p:cNvSpPr>
            <a:spLocks noGrp="1"/>
          </p:cNvSpPr>
          <p:nvPr>
            <p:ph sz="quarter" idx="1"/>
          </p:nvPr>
        </p:nvSpPr>
        <p:spPr/>
        <p:txBody>
          <a:bodyPr>
            <a:normAutofit fontScale="77500" lnSpcReduction="20000"/>
          </a:bodyPr>
          <a:lstStyle/>
          <a:p>
            <a:r>
              <a:rPr lang="es-AR" dirty="0" smtClean="0"/>
              <a:t>En los </a:t>
            </a:r>
            <a:r>
              <a:rPr lang="es-AR" dirty="0"/>
              <a:t>contratos de obra pública, detectada la necesidad y tras el crédito legal, la administración formula un proyecto y en base a tal se efectúa una contratación </a:t>
            </a:r>
            <a:r>
              <a:rPr lang="es-AR" dirty="0" smtClean="0"/>
              <a:t>directa, una </a:t>
            </a:r>
            <a:r>
              <a:rPr lang="es-AR" dirty="0"/>
              <a:t>convocatoria a compulsa abreviada,  subasta electrónica o licitación pública en base a una obra concreta cuya finalidad surge de la Memoria Descriptiva y cuyos detalles se encuentran en el PET y en los planos de proyecto que integran los pliegos.</a:t>
            </a:r>
            <a:endParaRPr lang="es-ES" dirty="0"/>
          </a:p>
          <a:p>
            <a:r>
              <a:rPr lang="es-AR" dirty="0"/>
              <a:t>Esa obra concreta, junto con las modificaciones que eventualmente puedan introducirse en las aclaratorias, configuran el </a:t>
            </a:r>
            <a:r>
              <a:rPr lang="es-AR" i="1" dirty="0"/>
              <a:t>opus</a:t>
            </a:r>
            <a:r>
              <a:rPr lang="es-AR" dirty="0"/>
              <a:t> </a:t>
            </a:r>
            <a:r>
              <a:rPr lang="es-AR" dirty="0" smtClean="0"/>
              <a:t>contractual, </a:t>
            </a:r>
            <a:r>
              <a:rPr lang="es-AR" dirty="0"/>
              <a:t>con plena certeza.</a:t>
            </a:r>
            <a:endParaRPr lang="es-ES" dirty="0"/>
          </a:p>
          <a:p>
            <a:r>
              <a:rPr lang="es-AR" dirty="0"/>
              <a:t>Ahora bien, las prerrogativas propias de la administración hace que cuente con potestad de introducir modificaciones aunque con ciertos límites.</a:t>
            </a:r>
            <a:endParaRPr lang="es-ES" dirty="0"/>
          </a:p>
          <a:p>
            <a:r>
              <a:rPr lang="es-AR" dirty="0"/>
              <a:t>La realidad indica que se hable indistintamente de demasías, </a:t>
            </a:r>
            <a:r>
              <a:rPr lang="es-AR" dirty="0" smtClean="0"/>
              <a:t>economías, </a:t>
            </a:r>
            <a:r>
              <a:rPr lang="es-AR" dirty="0"/>
              <a:t>adicionales, modificaciones, ampliación de obra, trabajos complementarios, trabajos suplementarios, accesorios, obra nueva etc.</a:t>
            </a:r>
            <a:endParaRPr lang="es-ES" dirty="0"/>
          </a:p>
          <a:p>
            <a:r>
              <a:rPr lang="es-AR" dirty="0"/>
              <a:t>Ante tal imprecisión, el objetivo radica en identificar lo más claramente posible los supuestos en que la administración puede variar el opus contractual.</a:t>
            </a:r>
            <a:endParaRPr lang="es-ES" dirty="0"/>
          </a:p>
          <a:p>
            <a:endParaRPr lang="es-ES" dirty="0"/>
          </a:p>
        </p:txBody>
      </p:sp>
    </p:spTree>
    <p:extLst>
      <p:ext uri="{BB962C8B-B14F-4D97-AF65-F5344CB8AC3E}">
        <p14:creationId xmlns:p14="http://schemas.microsoft.com/office/powerpoint/2010/main" val="129740764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ES" sz="3600" b="1" dirty="0" smtClean="0">
                <a:latin typeface="+mn-lt"/>
              </a:rPr>
              <a:t>MODALIDADES</a:t>
            </a:r>
            <a:endParaRPr lang="es-ES" sz="3600" b="1" dirty="0">
              <a:latin typeface="+mn-lt"/>
            </a:endParaRPr>
          </a:p>
        </p:txBody>
      </p:sp>
      <p:sp>
        <p:nvSpPr>
          <p:cNvPr id="3" name="2 Marcador de contenido"/>
          <p:cNvSpPr>
            <a:spLocks noGrp="1"/>
          </p:cNvSpPr>
          <p:nvPr>
            <p:ph sz="quarter" idx="1"/>
          </p:nvPr>
        </p:nvSpPr>
        <p:spPr/>
        <p:txBody>
          <a:bodyPr>
            <a:normAutofit fontScale="92500" lnSpcReduction="10000"/>
          </a:bodyPr>
          <a:lstStyle/>
          <a:p>
            <a:pPr marL="0" indent="0">
              <a:buNone/>
            </a:pPr>
            <a:endParaRPr lang="es-AR" b="1" dirty="0" smtClean="0"/>
          </a:p>
          <a:p>
            <a:pPr marL="0" indent="0">
              <a:buNone/>
            </a:pPr>
            <a:r>
              <a:rPr lang="es-AR" b="1" dirty="0" smtClean="0"/>
              <a:t>1</a:t>
            </a:r>
            <a:r>
              <a:rPr lang="es-AR" b="1" dirty="0"/>
              <a:t>.- </a:t>
            </a:r>
            <a:r>
              <a:rPr lang="es-AR" dirty="0"/>
              <a:t>Obra por administración</a:t>
            </a:r>
            <a:endParaRPr lang="es-ES" dirty="0"/>
          </a:p>
          <a:p>
            <a:pPr marL="0" indent="0">
              <a:buNone/>
            </a:pPr>
            <a:endParaRPr lang="es-AR" b="1" dirty="0" smtClean="0"/>
          </a:p>
          <a:p>
            <a:pPr marL="0" indent="0">
              <a:buNone/>
            </a:pPr>
            <a:r>
              <a:rPr lang="es-AR" b="1" dirty="0" smtClean="0"/>
              <a:t>2</a:t>
            </a:r>
            <a:r>
              <a:rPr lang="es-AR" b="1" dirty="0"/>
              <a:t>.-</a:t>
            </a:r>
            <a:r>
              <a:rPr lang="es-AR" dirty="0"/>
              <a:t> Modificaciones de obra:</a:t>
            </a:r>
            <a:endParaRPr lang="es-ES" dirty="0"/>
          </a:p>
          <a:p>
            <a:pPr marL="0" indent="0">
              <a:buNone/>
            </a:pPr>
            <a:endParaRPr lang="es-AR" dirty="0" smtClean="0"/>
          </a:p>
          <a:p>
            <a:pPr marL="0" indent="0">
              <a:buNone/>
            </a:pPr>
            <a:r>
              <a:rPr lang="es-AR" dirty="0" smtClean="0"/>
              <a:t>	a</a:t>
            </a:r>
            <a:r>
              <a:rPr lang="es-AR" dirty="0"/>
              <a:t>.- Adicional</a:t>
            </a:r>
            <a:endParaRPr lang="es-ES" dirty="0"/>
          </a:p>
          <a:p>
            <a:pPr marL="0" indent="0">
              <a:buNone/>
            </a:pPr>
            <a:r>
              <a:rPr lang="es-AR" dirty="0" smtClean="0"/>
              <a:t>	b</a:t>
            </a:r>
            <a:r>
              <a:rPr lang="es-AR" dirty="0"/>
              <a:t>.-</a:t>
            </a:r>
            <a:r>
              <a:rPr lang="es-AR" b="1" dirty="0"/>
              <a:t> </a:t>
            </a:r>
            <a:r>
              <a:rPr lang="es-AR" dirty="0"/>
              <a:t>Adicional no previsto</a:t>
            </a:r>
            <a:endParaRPr lang="es-ES" dirty="0"/>
          </a:p>
          <a:p>
            <a:pPr marL="0" indent="0">
              <a:buNone/>
            </a:pPr>
            <a:r>
              <a:rPr lang="es-AR" dirty="0" smtClean="0"/>
              <a:t>	c</a:t>
            </a:r>
            <a:r>
              <a:rPr lang="es-AR" dirty="0"/>
              <a:t>.- Adicional por falta de acuerdo con el contratista </a:t>
            </a:r>
            <a:r>
              <a:rPr lang="es-AR" dirty="0" smtClean="0"/>
              <a:t>	originario</a:t>
            </a:r>
            <a:endParaRPr lang="es-ES" dirty="0"/>
          </a:p>
          <a:p>
            <a:pPr marL="0" indent="0">
              <a:buNone/>
            </a:pPr>
            <a:endParaRPr lang="es-AR" b="1" dirty="0" smtClean="0"/>
          </a:p>
          <a:p>
            <a:pPr marL="0" indent="0">
              <a:buNone/>
            </a:pPr>
            <a:r>
              <a:rPr lang="es-AR" b="1" dirty="0" smtClean="0"/>
              <a:t>3</a:t>
            </a:r>
            <a:r>
              <a:rPr lang="es-AR" b="1" dirty="0"/>
              <a:t>.-</a:t>
            </a:r>
            <a:r>
              <a:rPr lang="es-AR" dirty="0"/>
              <a:t> Trabajos complementarios</a:t>
            </a:r>
            <a:r>
              <a:rPr lang="es-AR" dirty="0" smtClean="0"/>
              <a:t>.</a:t>
            </a:r>
            <a:endParaRPr lang="es-ES" dirty="0"/>
          </a:p>
        </p:txBody>
      </p:sp>
    </p:spTree>
    <p:extLst>
      <p:ext uri="{BB962C8B-B14F-4D97-AF65-F5344CB8AC3E}">
        <p14:creationId xmlns:p14="http://schemas.microsoft.com/office/powerpoint/2010/main" val="22569987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b="1" dirty="0" smtClean="0">
                <a:latin typeface="+mn-lt"/>
              </a:rPr>
              <a:t>ADICIONAL o DISMINUCIÓN</a:t>
            </a:r>
            <a:endParaRPr lang="es-ES" b="1" dirty="0">
              <a:latin typeface="+mn-lt"/>
            </a:endParaRPr>
          </a:p>
        </p:txBody>
      </p:sp>
      <p:sp>
        <p:nvSpPr>
          <p:cNvPr id="3" name="2 Marcador de contenido"/>
          <p:cNvSpPr>
            <a:spLocks noGrp="1"/>
          </p:cNvSpPr>
          <p:nvPr>
            <p:ph sz="quarter" idx="1"/>
          </p:nvPr>
        </p:nvSpPr>
        <p:spPr/>
        <p:txBody>
          <a:bodyPr>
            <a:normAutofit/>
          </a:bodyPr>
          <a:lstStyle/>
          <a:p>
            <a:pPr marL="0" indent="0">
              <a:buNone/>
            </a:pPr>
            <a:endParaRPr lang="es-ES" sz="4000" i="1" dirty="0" smtClean="0"/>
          </a:p>
          <a:p>
            <a:pPr marL="0" indent="0">
              <a:buNone/>
            </a:pPr>
            <a:endParaRPr lang="es-ES" sz="4000" i="1" dirty="0"/>
          </a:p>
          <a:p>
            <a:pPr marL="0" indent="0">
              <a:buNone/>
            </a:pPr>
            <a:endParaRPr lang="es-ES" sz="4000" i="1" dirty="0" smtClean="0"/>
          </a:p>
          <a:p>
            <a:pPr marL="0" indent="0" algn="ctr">
              <a:buNone/>
            </a:pPr>
            <a:r>
              <a:rPr lang="es-ES" sz="4800" i="1" dirty="0" smtClean="0"/>
              <a:t>PPPPPPPPPP</a:t>
            </a:r>
            <a:endParaRPr lang="es-ES" sz="4800" i="1" dirty="0"/>
          </a:p>
        </p:txBody>
      </p:sp>
    </p:spTree>
    <p:extLst>
      <p:ext uri="{BB962C8B-B14F-4D97-AF65-F5344CB8AC3E}">
        <p14:creationId xmlns:p14="http://schemas.microsoft.com/office/powerpoint/2010/main" val="393275613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20688"/>
            <a:ext cx="7772400" cy="5399112"/>
          </a:xfrm>
        </p:spPr>
        <p:txBody>
          <a:bodyPr>
            <a:normAutofit fontScale="77500" lnSpcReduction="20000"/>
          </a:bodyPr>
          <a:lstStyle/>
          <a:p>
            <a:pPr marL="0" indent="0">
              <a:buNone/>
            </a:pPr>
            <a:r>
              <a:rPr lang="es-AR" b="1" dirty="0"/>
              <a:t>1.- </a:t>
            </a:r>
            <a:r>
              <a:rPr lang="es-AR" b="1" u="sng" dirty="0"/>
              <a:t>Prerrogativa</a:t>
            </a:r>
            <a:endParaRPr lang="es-ES" dirty="0"/>
          </a:p>
          <a:p>
            <a:r>
              <a:rPr lang="es-AR" dirty="0"/>
              <a:t>Clausula exorbitante. </a:t>
            </a:r>
            <a:endParaRPr lang="es-ES" dirty="0"/>
          </a:p>
          <a:p>
            <a:r>
              <a:rPr lang="es-AR" dirty="0"/>
              <a:t>Queda en cabeza del firmante del contrato, o de jerarquía superior, y  deben ser ordenadas por escrito (art. </a:t>
            </a:r>
            <a:r>
              <a:rPr lang="es-AR" dirty="0" smtClean="0"/>
              <a:t>40 LOP)</a:t>
            </a:r>
            <a:endParaRPr lang="es-ES" dirty="0"/>
          </a:p>
          <a:p>
            <a:r>
              <a:rPr lang="es-AR" dirty="0" smtClean="0"/>
              <a:t>Principio: no </a:t>
            </a:r>
            <a:r>
              <a:rPr lang="es-AR" dirty="0"/>
              <a:t>se reconocerá ninguna modificación o trabajo adicional, complementario, </a:t>
            </a:r>
            <a:r>
              <a:rPr lang="es-AR" dirty="0" smtClean="0"/>
              <a:t>etc. </a:t>
            </a:r>
            <a:r>
              <a:rPr lang="es-AR" dirty="0"/>
              <a:t>que no haya sido expresamente ordenado en forma precisa, por escrito, y autorizado por autoridad competente (art. 26 de Pliego Modelo Decreto 1505/16</a:t>
            </a:r>
            <a:r>
              <a:rPr lang="es-AR" dirty="0" smtClean="0"/>
              <a:t>).</a:t>
            </a:r>
          </a:p>
          <a:p>
            <a:r>
              <a:rPr lang="es-AR" dirty="0" smtClean="0"/>
              <a:t>Excepción: legítimo abono al amparo de la figura del enriquecimiento sin causa</a:t>
            </a:r>
            <a:endParaRPr lang="es-ES" dirty="0"/>
          </a:p>
          <a:p>
            <a:pPr marL="0" indent="0">
              <a:buNone/>
            </a:pPr>
            <a:endParaRPr lang="es-AR" b="1" dirty="0" smtClean="0"/>
          </a:p>
          <a:p>
            <a:pPr marL="0" indent="0">
              <a:buNone/>
            </a:pPr>
            <a:r>
              <a:rPr lang="es-AR" b="1" dirty="0" smtClean="0"/>
              <a:t>2</a:t>
            </a:r>
            <a:r>
              <a:rPr lang="es-AR" b="1" dirty="0"/>
              <a:t>.- </a:t>
            </a:r>
            <a:r>
              <a:rPr lang="es-AR" b="1" u="sng" dirty="0"/>
              <a:t>Prestación</a:t>
            </a:r>
            <a:endParaRPr lang="es-ES" dirty="0"/>
          </a:p>
          <a:p>
            <a:r>
              <a:rPr lang="es-AR" dirty="0"/>
              <a:t>No en la finalidad.</a:t>
            </a:r>
            <a:endParaRPr lang="es-ES" dirty="0"/>
          </a:p>
          <a:p>
            <a:r>
              <a:rPr lang="es-AR" dirty="0"/>
              <a:t>No puede suponer un cambio en la esencia del contrato</a:t>
            </a:r>
            <a:endParaRPr lang="es-ES" dirty="0"/>
          </a:p>
          <a:p>
            <a:r>
              <a:rPr lang="es-AR" dirty="0"/>
              <a:t>Debe obedecer a una genuina razón de interés público</a:t>
            </a:r>
            <a:endParaRPr lang="es-ES" dirty="0"/>
          </a:p>
          <a:p>
            <a:r>
              <a:rPr lang="es-AR" dirty="0"/>
              <a:t>Aumento en cantidad de obra: se abonan al contratista. No puede ser ordenado sin crédito legal previo (art. 58 del Decreto 4758/77)</a:t>
            </a:r>
            <a:endParaRPr lang="es-ES" dirty="0"/>
          </a:p>
          <a:p>
            <a:r>
              <a:rPr lang="es-AR" dirty="0"/>
              <a:t>Disminución en cantidad de obra: el contratista no las cobra porque no las ejecuta y no puede reclamar lucro cesante (art. 41 de LOP)</a:t>
            </a:r>
            <a:endParaRPr lang="es-ES" dirty="0"/>
          </a:p>
          <a:p>
            <a:pPr marL="0" indent="0">
              <a:buNone/>
            </a:pPr>
            <a:endParaRPr lang="es-ES" dirty="0"/>
          </a:p>
        </p:txBody>
      </p:sp>
    </p:spTree>
    <p:extLst>
      <p:ext uri="{BB962C8B-B14F-4D97-AF65-F5344CB8AC3E}">
        <p14:creationId xmlns:p14="http://schemas.microsoft.com/office/powerpoint/2010/main" val="105474123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772400" cy="5615136"/>
          </a:xfrm>
        </p:spPr>
        <p:txBody>
          <a:bodyPr/>
          <a:lstStyle/>
          <a:p>
            <a:pPr marL="0" indent="0">
              <a:buNone/>
            </a:pPr>
            <a:r>
              <a:rPr lang="es-AR" b="1" dirty="0"/>
              <a:t>3.- </a:t>
            </a:r>
            <a:r>
              <a:rPr lang="es-AR" b="1" u="sng" dirty="0"/>
              <a:t>Particularidades de la figura</a:t>
            </a:r>
            <a:endParaRPr lang="es-ES" dirty="0"/>
          </a:p>
          <a:p>
            <a:r>
              <a:rPr lang="es-AR" dirty="0"/>
              <a:t>Potestad de carácter </a:t>
            </a:r>
            <a:r>
              <a:rPr lang="es-AR" dirty="0" smtClean="0"/>
              <a:t>restrictivo</a:t>
            </a:r>
          </a:p>
          <a:p>
            <a:r>
              <a:rPr lang="es-AR" dirty="0"/>
              <a:t>Tensiona al principio de igualdad respecto a restantes </a:t>
            </a:r>
            <a:r>
              <a:rPr lang="es-AR" dirty="0" smtClean="0"/>
              <a:t>oferentes</a:t>
            </a:r>
            <a:endParaRPr lang="es-ES" dirty="0"/>
          </a:p>
          <a:p>
            <a:r>
              <a:rPr lang="es-AR" dirty="0"/>
              <a:t>Se acreciente el deber de motivación: en lo técnico, justificando por qué no se tuvo en cuenta en el proyecto </a:t>
            </a:r>
            <a:r>
              <a:rPr lang="es-AR" dirty="0" smtClean="0"/>
              <a:t>originario y cuál es la necesidad pública</a:t>
            </a:r>
          </a:p>
          <a:p>
            <a:pPr marL="0" indent="0">
              <a:buNone/>
            </a:pPr>
            <a:endParaRPr lang="es-ES" dirty="0"/>
          </a:p>
          <a:p>
            <a:pPr marL="0" indent="0">
              <a:buNone/>
            </a:pPr>
            <a:r>
              <a:rPr lang="es-AR" b="1" dirty="0"/>
              <a:t>4.- </a:t>
            </a:r>
            <a:r>
              <a:rPr lang="es-AR" b="1" u="sng" dirty="0"/>
              <a:t>Posteriores a la oferta</a:t>
            </a:r>
            <a:r>
              <a:rPr lang="es-AR" dirty="0"/>
              <a:t> </a:t>
            </a:r>
            <a:endParaRPr lang="es-ES" dirty="0"/>
          </a:p>
          <a:p>
            <a:r>
              <a:rPr lang="es-AR" dirty="0"/>
              <a:t>Si hubo modificaciones en notas aclaratorias antes de las ofertas, el contrista no podrá reclamar. </a:t>
            </a:r>
            <a:endParaRPr lang="es-ES" dirty="0"/>
          </a:p>
          <a:p>
            <a:r>
              <a:rPr lang="es-AR" dirty="0"/>
              <a:t>Se pueden introducir hasta la </a:t>
            </a:r>
            <a:r>
              <a:rPr lang="es-AR" dirty="0" smtClean="0"/>
              <a:t>Recepción Definitiva.</a:t>
            </a:r>
            <a:r>
              <a:rPr lang="es-AR" b="1" dirty="0" smtClean="0"/>
              <a:t> </a:t>
            </a:r>
            <a:endParaRPr lang="es-ES" dirty="0"/>
          </a:p>
        </p:txBody>
      </p:sp>
    </p:spTree>
    <p:extLst>
      <p:ext uri="{BB962C8B-B14F-4D97-AF65-F5344CB8AC3E}">
        <p14:creationId xmlns:p14="http://schemas.microsoft.com/office/powerpoint/2010/main" val="124820220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323528" y="260648"/>
            <a:ext cx="8363272" cy="6264696"/>
          </a:xfrm>
        </p:spPr>
        <p:txBody>
          <a:bodyPr>
            <a:normAutofit fontScale="77500" lnSpcReduction="20000"/>
          </a:bodyPr>
          <a:lstStyle/>
          <a:p>
            <a:pPr marL="0" indent="0">
              <a:buNone/>
            </a:pPr>
            <a:r>
              <a:rPr lang="es-AR" b="1" dirty="0"/>
              <a:t>5.- </a:t>
            </a:r>
            <a:r>
              <a:rPr lang="es-AR" b="1" u="sng" dirty="0"/>
              <a:t>Porcentualmente limitadas</a:t>
            </a:r>
            <a:endParaRPr lang="es-ES" dirty="0"/>
          </a:p>
          <a:p>
            <a:r>
              <a:rPr lang="es-AR" b="1" dirty="0"/>
              <a:t>a.-  </a:t>
            </a:r>
            <a:r>
              <a:rPr lang="es-AR" dirty="0"/>
              <a:t>Unilateralmente</a:t>
            </a:r>
            <a:r>
              <a:rPr lang="es-AR" b="1" dirty="0"/>
              <a:t> </a:t>
            </a:r>
            <a:r>
              <a:rPr lang="es-AR" dirty="0"/>
              <a:t>no pueden ser superiores al </a:t>
            </a:r>
            <a:r>
              <a:rPr lang="es-AR" u="sng" dirty="0"/>
              <a:t>20% del ítem</a:t>
            </a:r>
            <a:r>
              <a:rPr lang="es-AR" dirty="0"/>
              <a:t> objeto de la alteración. </a:t>
            </a:r>
            <a:endParaRPr lang="es-ES" dirty="0"/>
          </a:p>
          <a:p>
            <a:r>
              <a:rPr lang="es-AR" b="1" dirty="0"/>
              <a:t>b.-</a:t>
            </a:r>
            <a:r>
              <a:rPr lang="es-AR" dirty="0"/>
              <a:t>  Bilateralmente, con acuerdo previo del contratista, se puede superar ese límite pero hasta un </a:t>
            </a:r>
            <a:r>
              <a:rPr lang="es-AR" u="sng" dirty="0"/>
              <a:t>30% del total de la obra</a:t>
            </a:r>
            <a:r>
              <a:rPr lang="es-AR" dirty="0"/>
              <a:t> (art. 40 de LOP)</a:t>
            </a:r>
            <a:endParaRPr lang="es-ES" dirty="0"/>
          </a:p>
          <a:p>
            <a:r>
              <a:rPr lang="es-AR" b="1" dirty="0"/>
              <a:t>d.-</a:t>
            </a:r>
            <a:r>
              <a:rPr lang="es-AR" dirty="0"/>
              <a:t> </a:t>
            </a:r>
            <a:r>
              <a:rPr lang="es-AR" dirty="0" smtClean="0"/>
              <a:t>En definitiva, las  </a:t>
            </a:r>
            <a:r>
              <a:rPr lang="es-AR" dirty="0"/>
              <a:t>modificaciones ordenadas por la comitente  en uno o varios  </a:t>
            </a:r>
            <a:r>
              <a:rPr lang="es-AR" dirty="0" smtClean="0"/>
              <a:t>ítems (con o sin acuerdo del contratista) encuentran </a:t>
            </a:r>
            <a:r>
              <a:rPr lang="es-AR" dirty="0"/>
              <a:t>un límite global en el </a:t>
            </a:r>
            <a:r>
              <a:rPr lang="es-AR" u="sng" dirty="0"/>
              <a:t>30% de la totalidad de la obra puesto </a:t>
            </a:r>
            <a:r>
              <a:rPr lang="es-AR" dirty="0"/>
              <a:t>que, a partir de ahí,  el contratista queda en situación de poder reclamar la recisión del contrato (art. 68 inc. “a”  de LOP</a:t>
            </a:r>
            <a:r>
              <a:rPr lang="es-AR" dirty="0" smtClean="0"/>
              <a:t>).</a:t>
            </a:r>
          </a:p>
          <a:p>
            <a:pPr marL="0" indent="0">
              <a:buNone/>
            </a:pPr>
            <a:endParaRPr lang="es-ES" dirty="0"/>
          </a:p>
          <a:p>
            <a:pPr marL="0" indent="0">
              <a:buNone/>
            </a:pPr>
            <a:r>
              <a:rPr lang="es-AR" b="1" dirty="0"/>
              <a:t>6.- </a:t>
            </a:r>
            <a:r>
              <a:rPr lang="es-AR" b="1" u="sng" dirty="0"/>
              <a:t>Precio</a:t>
            </a:r>
            <a:r>
              <a:rPr lang="es-AR" b="1" dirty="0"/>
              <a:t> </a:t>
            </a:r>
            <a:endParaRPr lang="es-ES" dirty="0"/>
          </a:p>
          <a:p>
            <a:r>
              <a:rPr lang="es-AR" dirty="0" smtClean="0"/>
              <a:t>El precio de ítem se </a:t>
            </a:r>
            <a:r>
              <a:rPr lang="es-AR" dirty="0"/>
              <a:t>encuentra plasmado en la oferta. </a:t>
            </a:r>
            <a:endParaRPr lang="es-AR" dirty="0" smtClean="0"/>
          </a:p>
          <a:p>
            <a:r>
              <a:rPr lang="es-AR" dirty="0" smtClean="0"/>
              <a:t>En </a:t>
            </a:r>
            <a:r>
              <a:rPr lang="es-AR" dirty="0"/>
              <a:t>cuanto al valor a tomar por el ítem cuya cantidad se hubiera modificado, se toma el cotizado en la oferta salvo que el aumento o disminución del ítem supera el 20%, lo que habilita a que cualquiera de las partes </a:t>
            </a:r>
            <a:r>
              <a:rPr lang="es-AR" dirty="0" smtClean="0"/>
              <a:t>pueda </a:t>
            </a:r>
            <a:r>
              <a:rPr lang="es-AR" dirty="0"/>
              <a:t>reclamar un nuevo precio unitario En caso de </a:t>
            </a:r>
            <a:r>
              <a:rPr lang="es-AR" dirty="0" smtClean="0"/>
              <a:t>aumento, </a:t>
            </a:r>
            <a:r>
              <a:rPr lang="es-AR" dirty="0"/>
              <a:t>ese nuevo precio se aplica desde el excedente de 20% </a:t>
            </a:r>
            <a:r>
              <a:rPr lang="es-AR"/>
              <a:t>del </a:t>
            </a:r>
            <a:r>
              <a:rPr lang="es-AR" smtClean="0"/>
              <a:t>ítem</a:t>
            </a:r>
            <a:r>
              <a:rPr lang="es-AR" dirty="0" smtClean="0"/>
              <a:t>. </a:t>
            </a:r>
            <a:r>
              <a:rPr lang="es-AR" dirty="0"/>
              <a:t>Si se trata de disminución el nuevo precio se aplica a todo el ítem (art. 48 de LOP).  </a:t>
            </a:r>
            <a:endParaRPr lang="es-AR" dirty="0" smtClean="0"/>
          </a:p>
          <a:p>
            <a:r>
              <a:rPr lang="es-AR" dirty="0" smtClean="0"/>
              <a:t>Se altera el precio global de la obra</a:t>
            </a:r>
          </a:p>
          <a:p>
            <a:r>
              <a:rPr lang="es-AR" dirty="0"/>
              <a:t>En el caso de disminución, el contratista no puede reclamar lucro </a:t>
            </a:r>
            <a:r>
              <a:rPr lang="es-AR" dirty="0" smtClean="0"/>
              <a:t>cesante</a:t>
            </a:r>
            <a:r>
              <a:rPr lang="es-ES" dirty="0"/>
              <a:t>.</a:t>
            </a:r>
          </a:p>
        </p:txBody>
      </p:sp>
    </p:spTree>
    <p:extLst>
      <p:ext uri="{BB962C8B-B14F-4D97-AF65-F5344CB8AC3E}">
        <p14:creationId xmlns:p14="http://schemas.microsoft.com/office/powerpoint/2010/main" val="260428324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20688"/>
            <a:ext cx="7772400" cy="5399112"/>
          </a:xfrm>
        </p:spPr>
        <p:txBody>
          <a:bodyPr/>
          <a:lstStyle/>
          <a:p>
            <a:r>
              <a:rPr lang="es-AR" b="1" dirty="0"/>
              <a:t>7.- </a:t>
            </a:r>
            <a:r>
              <a:rPr lang="es-AR" b="1" u="sng" dirty="0"/>
              <a:t>Plazo</a:t>
            </a:r>
            <a:r>
              <a:rPr lang="es-AR" b="1" dirty="0"/>
              <a:t> </a:t>
            </a:r>
            <a:endParaRPr lang="es-ES" dirty="0"/>
          </a:p>
          <a:p>
            <a:r>
              <a:rPr lang="es-AR" dirty="0"/>
              <a:t>Prórroga o reducción proporcional en el plazo de obra (art. 42) </a:t>
            </a:r>
            <a:endParaRPr lang="es-ES" dirty="0"/>
          </a:p>
          <a:p>
            <a:r>
              <a:rPr lang="es-AR" dirty="0"/>
              <a:t>Ello conlleva un cambio en el plan de </a:t>
            </a:r>
            <a:r>
              <a:rPr lang="es-AR" dirty="0" smtClean="0"/>
              <a:t>avance.</a:t>
            </a:r>
            <a:endParaRPr lang="es-ES" dirty="0"/>
          </a:p>
          <a:p>
            <a:pPr marL="0" indent="0">
              <a:buNone/>
            </a:pPr>
            <a:endParaRPr lang="es-AR" b="1" dirty="0" smtClean="0"/>
          </a:p>
          <a:p>
            <a:pPr marL="0" indent="0">
              <a:buNone/>
            </a:pPr>
            <a:r>
              <a:rPr lang="es-AR" b="1" dirty="0" smtClean="0"/>
              <a:t>8</a:t>
            </a:r>
            <a:r>
              <a:rPr lang="es-AR" b="1" dirty="0"/>
              <a:t>.- </a:t>
            </a:r>
            <a:r>
              <a:rPr lang="es-AR" b="1" u="sng" dirty="0"/>
              <a:t>Paralización de obra</a:t>
            </a:r>
            <a:endParaRPr lang="es-ES" dirty="0"/>
          </a:p>
          <a:p>
            <a:r>
              <a:rPr lang="es-AR" dirty="0"/>
              <a:t>En el caso que la administración ordene la paralización de las </a:t>
            </a:r>
            <a:r>
              <a:rPr lang="es-AR" dirty="0" smtClean="0"/>
              <a:t>obras, </a:t>
            </a:r>
            <a:r>
              <a:rPr lang="es-AR" dirty="0"/>
              <a:t>se establecerá los costos de personal, equipos e insumos que necesariamente deban afectarse durante el tiempo que dure la paralización. Los plazos de obra se ampliarán por el período de tiempo que dure </a:t>
            </a:r>
            <a:r>
              <a:rPr lang="es-ES" dirty="0" smtClean="0"/>
              <a:t>la paralización.</a:t>
            </a:r>
            <a:endParaRPr lang="es-ES" dirty="0"/>
          </a:p>
          <a:p>
            <a:pPr marL="0" indent="0">
              <a:buNone/>
            </a:pPr>
            <a:endParaRPr lang="es-ES" dirty="0"/>
          </a:p>
        </p:txBody>
      </p:sp>
    </p:spTree>
    <p:extLst>
      <p:ext uri="{BB962C8B-B14F-4D97-AF65-F5344CB8AC3E}">
        <p14:creationId xmlns:p14="http://schemas.microsoft.com/office/powerpoint/2010/main" val="107888025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8680"/>
            <a:ext cx="7772400" cy="5471120"/>
          </a:xfrm>
        </p:spPr>
        <p:txBody>
          <a:bodyPr/>
          <a:lstStyle/>
          <a:p>
            <a:pPr marL="0" indent="0">
              <a:buNone/>
            </a:pPr>
            <a:r>
              <a:rPr lang="es-AR" b="1" dirty="0"/>
              <a:t>9.- </a:t>
            </a:r>
            <a:r>
              <a:rPr lang="es-AR" b="1" u="sng" dirty="0"/>
              <a:t>Pago</a:t>
            </a:r>
            <a:r>
              <a:rPr lang="es-AR" b="1" dirty="0"/>
              <a:t>  </a:t>
            </a:r>
            <a:endParaRPr lang="es-ES" dirty="0"/>
          </a:p>
          <a:p>
            <a:r>
              <a:rPr lang="es-AR" dirty="0"/>
              <a:t>Se fija en el pliego (art. 49 de LOP) </a:t>
            </a:r>
            <a:endParaRPr lang="es-ES" dirty="0"/>
          </a:p>
          <a:p>
            <a:r>
              <a:rPr lang="es-AR" dirty="0"/>
              <a:t>Se efectúan por certificado conjuntamente o por separado con los certificados corrientes, con indicación expresa de la resolución que los haya autorizado. Se realizan los pertinentes descuentos de fondo de reparo (art. 38 del Decreto 4758/77).</a:t>
            </a:r>
            <a:endParaRPr lang="es-ES" dirty="0"/>
          </a:p>
          <a:p>
            <a:r>
              <a:rPr lang="es-AR" dirty="0"/>
              <a:t>Excepcionalmente por legítimo </a:t>
            </a:r>
            <a:r>
              <a:rPr lang="es-AR" dirty="0" smtClean="0"/>
              <a:t>abono</a:t>
            </a:r>
          </a:p>
          <a:p>
            <a:pPr marL="0" indent="0">
              <a:buNone/>
            </a:pPr>
            <a:endParaRPr lang="es-ES" dirty="0"/>
          </a:p>
          <a:p>
            <a:pPr marL="0" indent="0">
              <a:buNone/>
            </a:pPr>
            <a:r>
              <a:rPr lang="es-AR" b="1" dirty="0"/>
              <a:t>10.- </a:t>
            </a:r>
            <a:r>
              <a:rPr lang="es-AR" b="1" u="sng" dirty="0"/>
              <a:t>Proyecto</a:t>
            </a:r>
            <a:endParaRPr lang="es-ES" dirty="0"/>
          </a:p>
          <a:p>
            <a:r>
              <a:rPr lang="es-AR" dirty="0"/>
              <a:t>Deben reflejarse en la documentación conforme a obra a presentar antes de la Recepción Provisoria</a:t>
            </a:r>
            <a:endParaRPr lang="es-ES" dirty="0"/>
          </a:p>
          <a:p>
            <a:pPr marL="0" indent="0">
              <a:buNone/>
            </a:pPr>
            <a:endParaRPr lang="es-ES" dirty="0"/>
          </a:p>
        </p:txBody>
      </p:sp>
    </p:spTree>
    <p:extLst>
      <p:ext uri="{BB962C8B-B14F-4D97-AF65-F5344CB8AC3E}">
        <p14:creationId xmlns:p14="http://schemas.microsoft.com/office/powerpoint/2010/main" val="300323822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Objeto"/>
          <p:cNvGraphicFramePr>
            <a:graphicFrameLocks noChangeAspect="1"/>
          </p:cNvGraphicFramePr>
          <p:nvPr>
            <p:extLst>
              <p:ext uri="{D42A27DB-BD31-4B8C-83A1-F6EECF244321}">
                <p14:modId xmlns:p14="http://schemas.microsoft.com/office/powerpoint/2010/main" val="1432923408"/>
              </p:ext>
            </p:extLst>
          </p:nvPr>
        </p:nvGraphicFramePr>
        <p:xfrm>
          <a:off x="117627" y="908720"/>
          <a:ext cx="8830493" cy="5760640"/>
        </p:xfrm>
        <a:graphic>
          <a:graphicData uri="http://schemas.openxmlformats.org/presentationml/2006/ole">
            <mc:AlternateContent xmlns:mc="http://schemas.openxmlformats.org/markup-compatibility/2006">
              <mc:Choice xmlns:v="urn:schemas-microsoft-com:vml" Requires="v">
                <p:oleObj spid="_x0000_s2070" name="Document" r:id="rId3" imgW="7138114" imgH="4656756" progId="Word.Document.12">
                  <p:embed/>
                </p:oleObj>
              </mc:Choice>
              <mc:Fallback>
                <p:oleObj name="Document" r:id="rId3" imgW="7138114" imgH="4656756" progId="Word.Document.12">
                  <p:embed/>
                  <p:pic>
                    <p:nvPicPr>
                      <p:cNvPr id="0" name=""/>
                      <p:cNvPicPr/>
                      <p:nvPr/>
                    </p:nvPicPr>
                    <p:blipFill>
                      <a:blip r:embed="rId4"/>
                      <a:stretch>
                        <a:fillRect/>
                      </a:stretch>
                    </p:blipFill>
                    <p:spPr>
                      <a:xfrm>
                        <a:off x="117627" y="908720"/>
                        <a:ext cx="8830493" cy="5760640"/>
                      </a:xfrm>
                      <a:prstGeom prst="rect">
                        <a:avLst/>
                      </a:prstGeom>
                    </p:spPr>
                  </p:pic>
                </p:oleObj>
              </mc:Fallback>
            </mc:AlternateContent>
          </a:graphicData>
        </a:graphic>
      </p:graphicFrame>
    </p:spTree>
    <p:extLst>
      <p:ext uri="{BB962C8B-B14F-4D97-AF65-F5344CB8AC3E}">
        <p14:creationId xmlns:p14="http://schemas.microsoft.com/office/powerpoint/2010/main" val="210780653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dad">
  <a:themeElements>
    <a:clrScheme name="Equida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dad">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dad">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956</TotalTime>
  <Words>4865</Words>
  <Application>Microsoft Office PowerPoint</Application>
  <PresentationFormat>Presentación en pantalla (4:3)</PresentationFormat>
  <Paragraphs>338</Paragraphs>
  <Slides>49</Slides>
  <Notes>0</Notes>
  <HiddenSlides>0</HiddenSlides>
  <MMClips>0</MMClips>
  <ScaleCrop>false</ScaleCrop>
  <HeadingPairs>
    <vt:vector size="8" baseType="variant">
      <vt:variant>
        <vt:lpstr>Fuentes usadas</vt:lpstr>
      </vt:variant>
      <vt:variant>
        <vt:i4>4</vt:i4>
      </vt:variant>
      <vt:variant>
        <vt:lpstr>Tema</vt:lpstr>
      </vt:variant>
      <vt:variant>
        <vt:i4>1</vt:i4>
      </vt:variant>
      <vt:variant>
        <vt:lpstr>Servidores OLE incrustados</vt:lpstr>
      </vt:variant>
      <vt:variant>
        <vt:i4>1</vt:i4>
      </vt:variant>
      <vt:variant>
        <vt:lpstr>Títulos de diapositiva</vt:lpstr>
      </vt:variant>
      <vt:variant>
        <vt:i4>49</vt:i4>
      </vt:variant>
    </vt:vector>
  </HeadingPairs>
  <TitlesOfParts>
    <vt:vector size="55" baseType="lpstr">
      <vt:lpstr>Franklin Gothic Book</vt:lpstr>
      <vt:lpstr>Perpetua</vt:lpstr>
      <vt:lpstr>Wingdings</vt:lpstr>
      <vt:lpstr>Wingdings 2</vt:lpstr>
      <vt:lpstr>Equidad</vt:lpstr>
      <vt:lpstr>Document</vt:lpstr>
      <vt:lpstr>Contrato de Obra Pública en Córdoba Precio. Intereses. Redeterminación. Adicionales</vt:lpstr>
      <vt:lpstr>     PLAN DE EXPOSICIÓN</vt:lpstr>
      <vt:lpstr>La obra pública</vt:lpstr>
      <vt:lpstr>Presentación de PowerPoint</vt:lpstr>
      <vt:lpstr>Presentación de PowerPoint</vt:lpstr>
      <vt:lpstr>Régimen Normativo (Dec. 1505/2016)</vt:lpstr>
      <vt:lpstr>Presentación de PowerPoint</vt:lpstr>
      <vt:lpstr>Presentación de PowerPoint</vt:lpstr>
      <vt:lpstr>EL PRECIO </vt:lpstr>
      <vt:lpstr>PROCEDIMIENTOS ADMINISTRATIVOS ESPECÍFICOS EN EL CONTRATO DE OBRA PÚBLICA</vt:lpstr>
      <vt:lpstr>Presentación de PowerPoint</vt:lpstr>
      <vt:lpstr>Presentación de PowerPoint</vt:lpstr>
      <vt:lpstr>MEDICION DE LAS OBRAS</vt:lpstr>
      <vt:lpstr>CERTIFICADO DE OBRA</vt:lpstr>
      <vt:lpstr>EL CERTIFICADO DE OBRA</vt:lpstr>
      <vt:lpstr>CERTIFICADO DE OBRA</vt:lpstr>
      <vt:lpstr>Presentación de PowerPoint</vt:lpstr>
      <vt:lpstr>RECEPCIÓN PROVISORIA Y DEFINITIVA</vt:lpstr>
      <vt:lpstr>FONDO DE REPAROS</vt:lpstr>
      <vt:lpstr>PAGO DEL PRECIO</vt:lpstr>
      <vt:lpstr>Presentación de PowerPoint</vt:lpstr>
      <vt:lpstr>Mayores costos, imprevisión e indexación</vt:lpstr>
      <vt:lpstr>Mayores costos, imprevisión e idexación</vt:lpstr>
      <vt:lpstr>REDETERMINACION DE PRECIOS</vt:lpstr>
      <vt:lpstr>Presentación de PowerPoint</vt:lpstr>
      <vt:lpstr>Presentación de PowerPoint</vt:lpstr>
      <vt:lpstr>Presentación de PowerPoint</vt:lpstr>
      <vt:lpstr>Decreto Provincial Nº 800/2016: garantía del contratista vs. potestad de la Administración</vt:lpstr>
      <vt:lpstr>Decreto Provincial Nº 800/2016: pautas generales</vt:lpstr>
      <vt:lpstr>Decreto Provincial Nº 800/2016: la adecuación provisoria</vt:lpstr>
      <vt:lpstr>Decreto Provincial Nº 800/2016: la re-determinación definitiva</vt:lpstr>
      <vt:lpstr>Presentación de PowerPoint</vt:lpstr>
      <vt:lpstr>Presentación de PowerPoint</vt:lpstr>
      <vt:lpstr>Jurisprudencia del procedimiento provincial de re-adecuación de precios</vt:lpstr>
      <vt:lpstr>IRREPRESENTATIVIDAD DE LA REDETERMINACIÓN DE PRECIOS</vt:lpstr>
      <vt:lpstr>CAUSAS </vt:lpstr>
      <vt:lpstr>COMPROBACIÓN </vt:lpstr>
      <vt:lpstr>CONSECUENCIAS</vt:lpstr>
      <vt:lpstr>POSIBLES SOLUCIONES</vt:lpstr>
      <vt:lpstr>  ALTERNATIVA AL RÉGIMEN DE REDETERMINACIÓN DE PRECIOS</vt:lpstr>
      <vt:lpstr>IUS VARIANDI</vt:lpstr>
      <vt:lpstr>MODALIDADES</vt:lpstr>
      <vt:lpstr>ADICIONAL o DISMINUCIÓN</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Contrato de Obra Pública en Córdoba</dc:title>
  <dc:creator>Fsciacca</dc:creator>
  <cp:lastModifiedBy>Ruben Godoy</cp:lastModifiedBy>
  <cp:revision>156</cp:revision>
  <dcterms:created xsi:type="dcterms:W3CDTF">2018-06-05T11:53:51Z</dcterms:created>
  <dcterms:modified xsi:type="dcterms:W3CDTF">2019-05-15T17:19:12Z</dcterms:modified>
</cp:coreProperties>
</file>