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  <a:srgbClr val="F9F9F9"/>
    <a:srgbClr val="E0E0E0"/>
    <a:srgbClr val="005CB8"/>
    <a:srgbClr val="0073E6"/>
    <a:srgbClr val="0058B0"/>
    <a:srgbClr val="0066CC"/>
    <a:srgbClr val="0033CC"/>
    <a:srgbClr val="0066FF"/>
    <a:srgbClr val="75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20" d="100"/>
          <a:sy n="120" d="100"/>
        </p:scale>
        <p:origin x="-726" y="-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6B372-9D3E-4D1F-B463-9CA72E77313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B31C4-1580-4B1B-9798-6DFA77018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9909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B31C4-1580-4B1B-9798-6DFA77018F2B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34157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06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6599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42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369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34587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131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779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2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2" y="2072925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445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7360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474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825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894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126 Grupo"/>
          <p:cNvGrpSpPr/>
          <p:nvPr/>
        </p:nvGrpSpPr>
        <p:grpSpPr>
          <a:xfrm>
            <a:off x="5008819" y="1676638"/>
            <a:ext cx="1732549" cy="1025748"/>
            <a:chOff x="4581128" y="1402347"/>
            <a:chExt cx="2232248" cy="1526501"/>
          </a:xfrm>
        </p:grpSpPr>
        <p:sp>
          <p:nvSpPr>
            <p:cNvPr id="36" name="35 Rectángulo"/>
            <p:cNvSpPr/>
            <p:nvPr/>
          </p:nvSpPr>
          <p:spPr>
            <a:xfrm>
              <a:off x="4581128" y="1402347"/>
              <a:ext cx="2232248" cy="1524897"/>
            </a:xfrm>
            <a:prstGeom prst="rect">
              <a:avLst/>
            </a:prstGeom>
            <a:solidFill>
              <a:srgbClr val="EEEEEE"/>
            </a:solidFill>
            <a:ln>
              <a:noFill/>
              <a:prstDash val="sysDot"/>
            </a:ln>
            <a:effectLst>
              <a:glow>
                <a:schemeClr val="accent1"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7" name="Imagen 6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6742" t="109" r="5167" b="801"/>
            <a:stretch/>
          </p:blipFill>
          <p:spPr>
            <a:xfrm rot="5400000" flipV="1">
              <a:off x="6386500" y="1151658"/>
              <a:ext cx="169442" cy="684309"/>
            </a:xfrm>
            <a:prstGeom prst="rect">
              <a:avLst/>
            </a:prstGeom>
          </p:spPr>
        </p:pic>
        <p:pic>
          <p:nvPicPr>
            <p:cNvPr id="133" name="Imagen 6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6742" t="109" r="5167" b="801"/>
            <a:stretch/>
          </p:blipFill>
          <p:spPr>
            <a:xfrm rot="16200000">
              <a:off x="4855282" y="2501972"/>
              <a:ext cx="169442" cy="684309"/>
            </a:xfrm>
            <a:prstGeom prst="rect">
              <a:avLst/>
            </a:prstGeom>
          </p:spPr>
        </p:pic>
      </p:grpSp>
      <p:sp>
        <p:nvSpPr>
          <p:cNvPr id="17" name="16 Rectángulo"/>
          <p:cNvSpPr/>
          <p:nvPr/>
        </p:nvSpPr>
        <p:spPr>
          <a:xfrm>
            <a:off x="5021796" y="1712640"/>
            <a:ext cx="1719572" cy="938719"/>
          </a:xfrm>
          <a:prstGeom prst="rect">
            <a:avLst/>
          </a:prstGeom>
          <a:ln>
            <a:noFill/>
          </a:ln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/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Tienen acceso a la aplicación todas aquellas personas habilitadas en el SGE* con el Rol </a:t>
            </a:r>
            <a:r>
              <a:rPr lang="es-AR" sz="1100" dirty="0" smtClean="0">
                <a:solidFill>
                  <a:srgbClr val="C00000"/>
                </a:solidFill>
                <a:latin typeface="Franklin Gothic Medium Cond" pitchFamily="34" charset="0"/>
                <a:cs typeface="MV Boli" panose="02000500030200090000" pitchFamily="2" charset="0"/>
              </a:rPr>
              <a:t>Docente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  con alumnos a cargo. </a:t>
            </a:r>
            <a:endParaRPr lang="es-AR" sz="1100" dirty="0">
              <a:solidFill>
                <a:srgbClr val="2B56AB"/>
              </a:solidFill>
              <a:latin typeface="Franklin Gothic Medium Cond" pitchFamily="34" charset="0"/>
              <a:cs typeface="MV Boli" panose="02000500030200090000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6"/>
          <a:stretch/>
        </p:blipFill>
        <p:spPr bwMode="auto">
          <a:xfrm rot="10800000">
            <a:off x="0" y="-39553"/>
            <a:ext cx="6867134" cy="94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692696" y="610306"/>
            <a:ext cx="4132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¿ </a:t>
            </a:r>
            <a:r>
              <a:rPr lang="es-AR" sz="28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Qué puede hacer </a:t>
            </a:r>
            <a:endParaRPr lang="es-AR" sz="28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  <a:p>
            <a:pPr algn="ctr"/>
            <a:r>
              <a:rPr lang="es-AR" sz="28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el </a:t>
            </a:r>
            <a:r>
              <a:rPr lang="es-AR" sz="28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Docente </a:t>
            </a:r>
            <a:r>
              <a:rPr lang="es-AR" sz="28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en</a:t>
            </a:r>
            <a:endParaRPr lang="es-AR" sz="28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42" y="9361061"/>
            <a:ext cx="2185552" cy="6223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511" y="9470768"/>
            <a:ext cx="1086707" cy="3722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460" y="9602564"/>
            <a:ext cx="169128" cy="276782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4812167">
            <a:off x="124009" y="9473457"/>
            <a:ext cx="298904" cy="416801"/>
          </a:xfrm>
          <a:prstGeom prst="rect">
            <a:avLst/>
          </a:prstGeom>
        </p:spPr>
      </p:pic>
      <p:pic>
        <p:nvPicPr>
          <p:cNvPr id="54" name="Imagen 14"/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6216" y="9475972"/>
            <a:ext cx="169128" cy="276782"/>
          </a:xfrm>
          <a:prstGeom prst="rect">
            <a:avLst/>
          </a:prstGeom>
        </p:spPr>
      </p:pic>
      <p:pic>
        <p:nvPicPr>
          <p:cNvPr id="55" name="Imagen 29"/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413756">
            <a:off x="6271984" y="9211002"/>
            <a:ext cx="286504" cy="276782"/>
          </a:xfrm>
          <a:prstGeom prst="rect">
            <a:avLst/>
          </a:prstGeom>
        </p:spPr>
      </p:pic>
      <p:grpSp>
        <p:nvGrpSpPr>
          <p:cNvPr id="14" name="13 Grupo"/>
          <p:cNvGrpSpPr/>
          <p:nvPr/>
        </p:nvGrpSpPr>
        <p:grpSpPr>
          <a:xfrm>
            <a:off x="4149080" y="484854"/>
            <a:ext cx="1079478" cy="1347799"/>
            <a:chOff x="4206617" y="731476"/>
            <a:chExt cx="1156434" cy="1398348"/>
          </a:xfrm>
        </p:grpSpPr>
        <p:pic>
          <p:nvPicPr>
            <p:cNvPr id="11" name="10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6617" y="731476"/>
              <a:ext cx="1156434" cy="1398348"/>
            </a:xfrm>
            <a:prstGeom prst="rect">
              <a:avLst/>
            </a:prstGeom>
          </p:spPr>
        </p:pic>
        <p:sp>
          <p:nvSpPr>
            <p:cNvPr id="12" name="11 CuadroTexto"/>
            <p:cNvSpPr txBox="1"/>
            <p:nvPr/>
          </p:nvSpPr>
          <p:spPr>
            <a:xfrm>
              <a:off x="4438041" y="1372691"/>
              <a:ext cx="8223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050" b="1" dirty="0" smtClean="0">
                  <a:solidFill>
                    <a:schemeClr val="bg1">
                      <a:lumMod val="75000"/>
                    </a:schemeClr>
                  </a:solidFill>
                  <a:latin typeface="Baskerville Old Face" pitchFamily="18" charset="0"/>
                </a:rPr>
                <a:t>BÚHO</a:t>
              </a:r>
              <a:endParaRPr lang="es-AR" b="1" dirty="0">
                <a:solidFill>
                  <a:schemeClr val="bg1">
                    <a:lumMod val="75000"/>
                  </a:schemeClr>
                </a:solidFill>
                <a:latin typeface="Baskerville Old Face" pitchFamily="18" charset="0"/>
              </a:endParaRPr>
            </a:p>
          </p:txBody>
        </p:sp>
      </p:grpSp>
      <p:sp>
        <p:nvSpPr>
          <p:cNvPr id="66" name="65 CuadroTexto"/>
          <p:cNvSpPr txBox="1"/>
          <p:nvPr/>
        </p:nvSpPr>
        <p:spPr>
          <a:xfrm>
            <a:off x="5101774" y="843076"/>
            <a:ext cx="487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?</a:t>
            </a:r>
            <a:endParaRPr lang="es-AR" sz="44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</p:txBody>
      </p:sp>
      <p:sp>
        <p:nvSpPr>
          <p:cNvPr id="77" name="76 Rectángulo"/>
          <p:cNvSpPr/>
          <p:nvPr/>
        </p:nvSpPr>
        <p:spPr>
          <a:xfrm>
            <a:off x="2204864" y="9337970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b="1" dirty="0" smtClean="0">
                <a:solidFill>
                  <a:srgbClr val="2B56AB"/>
                </a:solidFill>
                <a:latin typeface="Franklin Gothic Medium" pitchFamily="34" charset="0"/>
                <a:cs typeface="MV Boli" panose="02000500030200090000" pitchFamily="2" charset="0"/>
              </a:rPr>
              <a:t>*</a:t>
            </a:r>
            <a:endParaRPr lang="es-AR" sz="1200" b="1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2" r="263" b="6776"/>
          <a:stretch/>
        </p:blipFill>
        <p:spPr>
          <a:xfrm>
            <a:off x="164663" y="3367160"/>
            <a:ext cx="1808179" cy="2609642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grpSp>
        <p:nvGrpSpPr>
          <p:cNvPr id="123" name="122 Grupo"/>
          <p:cNvGrpSpPr/>
          <p:nvPr/>
        </p:nvGrpSpPr>
        <p:grpSpPr>
          <a:xfrm>
            <a:off x="0" y="1928664"/>
            <a:ext cx="3933056" cy="903010"/>
            <a:chOff x="9798" y="2051721"/>
            <a:chExt cx="3760802" cy="794131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98" y="2051721"/>
              <a:ext cx="3760802" cy="5839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7" name="CuadroTexto 45"/>
            <p:cNvSpPr txBox="1"/>
            <p:nvPr/>
          </p:nvSpPr>
          <p:spPr>
            <a:xfrm>
              <a:off x="396739" y="2278218"/>
              <a:ext cx="3326074" cy="270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1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   Enviar  </a:t>
              </a:r>
              <a:r>
                <a:rPr lang="es-AR" sz="1400" dirty="0" smtClean="0">
                  <a:solidFill>
                    <a:srgbClr val="92D050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Comunicaciones</a:t>
              </a:r>
              <a:r>
                <a:rPr lang="es-AR" sz="1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 </a:t>
              </a:r>
              <a:r>
                <a:rPr lang="es-AR" sz="1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a los Tutores</a:t>
              </a:r>
              <a:endParaRPr lang="es-AR" sz="1400" dirty="0">
                <a:solidFill>
                  <a:schemeClr val="bg1"/>
                </a:solidFill>
                <a:latin typeface="Franklin Gothic Medium Cond" panose="020B0606030402020204" pitchFamily="34" charset="0"/>
                <a:cs typeface="MV Boli" panose="02000500030200090000" pitchFamily="2" charset="0"/>
              </a:endParaRPr>
            </a:p>
          </p:txBody>
        </p:sp>
        <p:grpSp>
          <p:nvGrpSpPr>
            <p:cNvPr id="106" name="105 Grupo"/>
            <p:cNvGrpSpPr/>
            <p:nvPr/>
          </p:nvGrpSpPr>
          <p:grpSpPr>
            <a:xfrm>
              <a:off x="97892" y="2075574"/>
              <a:ext cx="810828" cy="770278"/>
              <a:chOff x="938983" y="4689169"/>
              <a:chExt cx="1621656" cy="1589214"/>
            </a:xfrm>
          </p:grpSpPr>
          <p:sp>
            <p:nvSpPr>
              <p:cNvPr id="107" name="106 Elipse"/>
              <p:cNvSpPr/>
              <p:nvPr/>
            </p:nvSpPr>
            <p:spPr>
              <a:xfrm>
                <a:off x="938983" y="4689169"/>
                <a:ext cx="1621656" cy="15892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pic>
            <p:nvPicPr>
              <p:cNvPr id="108" name="107 Imagen"/>
              <p:cNvPicPr>
                <a:picLocks noChangeAspect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69444">
                <a:off x="1055855" y="4862191"/>
                <a:ext cx="1435007" cy="1148006"/>
              </a:xfrm>
              <a:prstGeom prst="rect">
                <a:avLst/>
              </a:prstGeom>
            </p:spPr>
          </p:pic>
        </p:grpSp>
      </p:grpSp>
      <p:sp>
        <p:nvSpPr>
          <p:cNvPr id="37" name="36 Rectángulo"/>
          <p:cNvSpPr/>
          <p:nvPr/>
        </p:nvSpPr>
        <p:spPr>
          <a:xfrm>
            <a:off x="1649530" y="5627660"/>
            <a:ext cx="283465" cy="312035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8" name="Rectángulo 65"/>
          <p:cNvSpPr/>
          <p:nvPr/>
        </p:nvSpPr>
        <p:spPr>
          <a:xfrm>
            <a:off x="1300731" y="5122548"/>
            <a:ext cx="1030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dirty="0" smtClean="0">
                <a:solidFill>
                  <a:srgbClr val="2B56AB"/>
                </a:solidFill>
                <a:latin typeface="Franklin Gothic Medium Cond" panose="020B0606030402020204" pitchFamily="34" charset="0"/>
                <a:cs typeface="MV Boli" panose="02000500030200090000" pitchFamily="2" charset="0"/>
              </a:rPr>
              <a:t>Seleccionar</a:t>
            </a:r>
            <a:endParaRPr lang="es-AR" sz="1400" dirty="0">
              <a:solidFill>
                <a:srgbClr val="2B56AB"/>
              </a:solidFill>
              <a:latin typeface="Franklin Gothic Medium Cond" panose="020B0606030402020204" pitchFamily="34" charset="0"/>
              <a:cs typeface="MV Boli" panose="02000500030200090000" pitchFamily="2" charset="0"/>
            </a:endParaRPr>
          </a:p>
        </p:txBody>
      </p:sp>
      <p:cxnSp>
        <p:nvCxnSpPr>
          <p:cNvPr id="39" name="38 Conector recto de flecha"/>
          <p:cNvCxnSpPr/>
          <p:nvPr/>
        </p:nvCxnSpPr>
        <p:spPr>
          <a:xfrm flipV="1">
            <a:off x="1755636" y="5418450"/>
            <a:ext cx="0" cy="195000"/>
          </a:xfrm>
          <a:prstGeom prst="straightConnector1">
            <a:avLst/>
          </a:prstGeom>
          <a:noFill/>
          <a:ln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9" name="68 Rectángulo"/>
          <p:cNvSpPr/>
          <p:nvPr/>
        </p:nvSpPr>
        <p:spPr>
          <a:xfrm>
            <a:off x="2693815" y="4098049"/>
            <a:ext cx="264814" cy="206860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10" name="9 Grupo"/>
          <p:cNvGrpSpPr/>
          <p:nvPr/>
        </p:nvGrpSpPr>
        <p:grpSpPr>
          <a:xfrm>
            <a:off x="73199" y="2987253"/>
            <a:ext cx="1980000" cy="3240000"/>
            <a:chOff x="73199" y="2987253"/>
            <a:chExt cx="1980000" cy="3240000"/>
          </a:xfrm>
        </p:grpSpPr>
        <p:grpSp>
          <p:nvGrpSpPr>
            <p:cNvPr id="9" name="8 Grupo"/>
            <p:cNvGrpSpPr/>
            <p:nvPr/>
          </p:nvGrpSpPr>
          <p:grpSpPr>
            <a:xfrm>
              <a:off x="73199" y="2987253"/>
              <a:ext cx="1980000" cy="3240000"/>
              <a:chOff x="73199" y="2987253"/>
              <a:chExt cx="1980000" cy="3240000"/>
            </a:xfrm>
          </p:grpSpPr>
          <p:pic>
            <p:nvPicPr>
              <p:cNvPr id="61" name="60 Imagen"/>
              <p:cNvPicPr preferRelativeResize="0">
                <a:picLocks/>
              </p:cNvPicPr>
              <p:nvPr/>
            </p:nvPicPr>
            <p:blipFill>
              <a:blip r:embed="rId1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199" y="2987253"/>
                <a:ext cx="1980000" cy="3240000"/>
              </a:xfrm>
              <a:prstGeom prst="rect">
                <a:avLst/>
              </a:prstGeom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779311" y="5990656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62" name="82 Proceso alternativo"/>
            <p:cNvSpPr/>
            <p:nvPr/>
          </p:nvSpPr>
          <p:spPr>
            <a:xfrm>
              <a:off x="895919" y="6022489"/>
              <a:ext cx="334559" cy="118132"/>
            </a:xfrm>
            <a:prstGeom prst="flowChartAlternate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AR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50" y="4472731"/>
            <a:ext cx="1536697" cy="49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060" y="5573242"/>
            <a:ext cx="405156" cy="38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4" name="63 Grupo"/>
          <p:cNvGrpSpPr/>
          <p:nvPr/>
        </p:nvGrpSpPr>
        <p:grpSpPr>
          <a:xfrm>
            <a:off x="2376176" y="2926086"/>
            <a:ext cx="1980000" cy="3240000"/>
            <a:chOff x="242127" y="4820785"/>
            <a:chExt cx="1980000" cy="3240000"/>
          </a:xfrm>
        </p:grpSpPr>
        <p:grpSp>
          <p:nvGrpSpPr>
            <p:cNvPr id="70" name="69 Grupo"/>
            <p:cNvGrpSpPr/>
            <p:nvPr/>
          </p:nvGrpSpPr>
          <p:grpSpPr>
            <a:xfrm>
              <a:off x="242127" y="4820785"/>
              <a:ext cx="1980000" cy="3240000"/>
              <a:chOff x="242127" y="4820785"/>
              <a:chExt cx="1980000" cy="3240000"/>
            </a:xfrm>
          </p:grpSpPr>
          <p:pic>
            <p:nvPicPr>
              <p:cNvPr id="72" name="71 Imagen"/>
              <p:cNvPicPr preferRelativeResize="0">
                <a:picLocks/>
              </p:cNvPicPr>
              <p:nvPr/>
            </p:nvPicPr>
            <p:blipFill>
              <a:blip r:embed="rId1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127" y="4820785"/>
                <a:ext cx="1980000" cy="3240000"/>
              </a:xfrm>
              <a:prstGeom prst="rect">
                <a:avLst/>
              </a:prstGeom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946591" y="7812913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71" name="82 Proceso alternativo"/>
            <p:cNvSpPr/>
            <p:nvPr/>
          </p:nvSpPr>
          <p:spPr>
            <a:xfrm>
              <a:off x="1065863" y="7858622"/>
              <a:ext cx="334559" cy="118132"/>
            </a:xfrm>
            <a:prstGeom prst="flowChartAlternate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AR"/>
            </a:p>
          </p:txBody>
        </p:sp>
      </p:grpSp>
      <p:grpSp>
        <p:nvGrpSpPr>
          <p:cNvPr id="76" name="75 Grupo"/>
          <p:cNvGrpSpPr/>
          <p:nvPr/>
        </p:nvGrpSpPr>
        <p:grpSpPr>
          <a:xfrm>
            <a:off x="4686601" y="2970144"/>
            <a:ext cx="1980000" cy="3240000"/>
            <a:chOff x="-70618" y="2737642"/>
            <a:chExt cx="1980000" cy="3240000"/>
          </a:xfrm>
        </p:grpSpPr>
        <p:grpSp>
          <p:nvGrpSpPr>
            <p:cNvPr id="78" name="77 Grupo"/>
            <p:cNvGrpSpPr/>
            <p:nvPr/>
          </p:nvGrpSpPr>
          <p:grpSpPr>
            <a:xfrm>
              <a:off x="-70618" y="2737642"/>
              <a:ext cx="1980000" cy="3240000"/>
              <a:chOff x="-70618" y="2737642"/>
              <a:chExt cx="1980000" cy="3240000"/>
            </a:xfrm>
          </p:grpSpPr>
          <p:pic>
            <p:nvPicPr>
              <p:cNvPr id="80" name="79 Imagen"/>
              <p:cNvPicPr preferRelativeResize="0">
                <a:picLocks/>
              </p:cNvPicPr>
              <p:nvPr/>
            </p:nvPicPr>
            <p:blipFill>
              <a:blip r:embed="rId1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0618" y="2737642"/>
                <a:ext cx="1980000" cy="3240000"/>
              </a:xfrm>
              <a:prstGeom prst="rect">
                <a:avLst/>
              </a:prstGeom>
            </p:spPr>
          </p:pic>
          <p:pic>
            <p:nvPicPr>
              <p:cNvPr id="81" name="Picture 2"/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611741" y="5730721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79" name="82 Proceso alternativo"/>
            <p:cNvSpPr/>
            <p:nvPr/>
          </p:nvSpPr>
          <p:spPr>
            <a:xfrm>
              <a:off x="757254" y="5737397"/>
              <a:ext cx="334559" cy="118132"/>
            </a:xfrm>
            <a:prstGeom prst="flowChartAlternate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AR"/>
            </a:p>
          </p:txBody>
        </p:sp>
      </p:grp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1" t="3143" r="621" b="29626"/>
          <a:stretch/>
        </p:blipFill>
        <p:spPr>
          <a:xfrm>
            <a:off x="2455392" y="3286446"/>
            <a:ext cx="1800000" cy="262204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cxnSp>
        <p:nvCxnSpPr>
          <p:cNvPr id="59" name="58 Conector recto de flecha"/>
          <p:cNvCxnSpPr/>
          <p:nvPr/>
        </p:nvCxnSpPr>
        <p:spPr>
          <a:xfrm flipV="1">
            <a:off x="3789040" y="4228775"/>
            <a:ext cx="897561" cy="4145"/>
          </a:xfrm>
          <a:prstGeom prst="straightConnector1">
            <a:avLst/>
          </a:prstGeom>
          <a:noFill/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4" name="39 Conector curvado"/>
          <p:cNvCxnSpPr>
            <a:stCxn id="38" idx="3"/>
          </p:cNvCxnSpPr>
          <p:nvPr/>
        </p:nvCxnSpPr>
        <p:spPr>
          <a:xfrm flipV="1">
            <a:off x="2331416" y="4228775"/>
            <a:ext cx="521520" cy="1047662"/>
          </a:xfrm>
          <a:prstGeom prst="curvedConnector2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5" name="Picture 5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8108"/>
          <a:stretch/>
        </p:blipFill>
        <p:spPr bwMode="auto">
          <a:xfrm>
            <a:off x="4770640" y="3320564"/>
            <a:ext cx="1813834" cy="2608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" name="99 Imagen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39" r="4990" b="7859"/>
          <a:stretch/>
        </p:blipFill>
        <p:spPr>
          <a:xfrm>
            <a:off x="4770640" y="5713560"/>
            <a:ext cx="1813834" cy="215142"/>
          </a:xfrm>
          <a:prstGeom prst="rect">
            <a:avLst/>
          </a:prstGeom>
          <a:ln>
            <a:noFill/>
          </a:ln>
        </p:spPr>
      </p:pic>
      <p:sp>
        <p:nvSpPr>
          <p:cNvPr id="67" name="66 Rectángulo"/>
          <p:cNvSpPr/>
          <p:nvPr/>
        </p:nvSpPr>
        <p:spPr>
          <a:xfrm>
            <a:off x="4775505" y="5675647"/>
            <a:ext cx="550952" cy="286211"/>
          </a:xfrm>
          <a:prstGeom prst="rect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129" name="128 Grupo"/>
          <p:cNvGrpSpPr/>
          <p:nvPr/>
        </p:nvGrpSpPr>
        <p:grpSpPr>
          <a:xfrm>
            <a:off x="100227" y="6368453"/>
            <a:ext cx="1980000" cy="3240000"/>
            <a:chOff x="73199" y="2987253"/>
            <a:chExt cx="1980000" cy="3240000"/>
          </a:xfrm>
        </p:grpSpPr>
        <p:grpSp>
          <p:nvGrpSpPr>
            <p:cNvPr id="130" name="129 Grupo"/>
            <p:cNvGrpSpPr/>
            <p:nvPr/>
          </p:nvGrpSpPr>
          <p:grpSpPr>
            <a:xfrm>
              <a:off x="73199" y="2987253"/>
              <a:ext cx="1980000" cy="3240000"/>
              <a:chOff x="73199" y="2987253"/>
              <a:chExt cx="1980000" cy="3240000"/>
            </a:xfrm>
          </p:grpSpPr>
          <p:pic>
            <p:nvPicPr>
              <p:cNvPr id="132" name="131 Imagen"/>
              <p:cNvPicPr preferRelativeResize="0">
                <a:picLocks/>
              </p:cNvPicPr>
              <p:nvPr/>
            </p:nvPicPr>
            <p:blipFill>
              <a:blip r:embed="rId1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199" y="2987253"/>
                <a:ext cx="1980000" cy="3240000"/>
              </a:xfrm>
              <a:prstGeom prst="rect">
                <a:avLst/>
              </a:prstGeom>
            </p:spPr>
          </p:pic>
          <p:pic>
            <p:nvPicPr>
              <p:cNvPr id="134" name="Picture 2"/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779311" y="5970830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31" name="82 Proceso alternativo"/>
            <p:cNvSpPr/>
            <p:nvPr/>
          </p:nvSpPr>
          <p:spPr>
            <a:xfrm>
              <a:off x="895919" y="6022489"/>
              <a:ext cx="334559" cy="118132"/>
            </a:xfrm>
            <a:prstGeom prst="flowChartAlternate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AR"/>
            </a:p>
          </p:txBody>
        </p:sp>
      </p:grpSp>
      <p:grpSp>
        <p:nvGrpSpPr>
          <p:cNvPr id="135" name="134 Grupo"/>
          <p:cNvGrpSpPr/>
          <p:nvPr/>
        </p:nvGrpSpPr>
        <p:grpSpPr>
          <a:xfrm>
            <a:off x="2371400" y="6249504"/>
            <a:ext cx="1980000" cy="3240000"/>
            <a:chOff x="242127" y="4820785"/>
            <a:chExt cx="1980000" cy="3240000"/>
          </a:xfrm>
        </p:grpSpPr>
        <p:grpSp>
          <p:nvGrpSpPr>
            <p:cNvPr id="136" name="135 Grupo"/>
            <p:cNvGrpSpPr/>
            <p:nvPr/>
          </p:nvGrpSpPr>
          <p:grpSpPr>
            <a:xfrm>
              <a:off x="242127" y="4820785"/>
              <a:ext cx="1980000" cy="3240000"/>
              <a:chOff x="242127" y="4820785"/>
              <a:chExt cx="1980000" cy="3240000"/>
            </a:xfrm>
          </p:grpSpPr>
          <p:pic>
            <p:nvPicPr>
              <p:cNvPr id="138" name="137 Imagen"/>
              <p:cNvPicPr preferRelativeResize="0">
                <a:picLocks/>
              </p:cNvPicPr>
              <p:nvPr/>
            </p:nvPicPr>
            <p:blipFill>
              <a:blip r:embed="rId1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127" y="4820785"/>
                <a:ext cx="1980000" cy="3240000"/>
              </a:xfrm>
              <a:prstGeom prst="rect">
                <a:avLst/>
              </a:prstGeom>
            </p:spPr>
          </p:pic>
          <p:pic>
            <p:nvPicPr>
              <p:cNvPr id="139" name="Picture 2"/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946591" y="7812913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37" name="82 Proceso alternativo"/>
            <p:cNvSpPr/>
            <p:nvPr/>
          </p:nvSpPr>
          <p:spPr>
            <a:xfrm>
              <a:off x="1065863" y="7858622"/>
              <a:ext cx="334559" cy="118132"/>
            </a:xfrm>
            <a:prstGeom prst="flowChartAlternate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AR"/>
            </a:p>
          </p:txBody>
        </p:sp>
      </p:grpSp>
      <p:grpSp>
        <p:nvGrpSpPr>
          <p:cNvPr id="140" name="139 Grupo"/>
          <p:cNvGrpSpPr/>
          <p:nvPr/>
        </p:nvGrpSpPr>
        <p:grpSpPr>
          <a:xfrm>
            <a:off x="4701235" y="6331090"/>
            <a:ext cx="1980000" cy="3240000"/>
            <a:chOff x="-70618" y="2737642"/>
            <a:chExt cx="1980000" cy="3240000"/>
          </a:xfrm>
        </p:grpSpPr>
        <p:grpSp>
          <p:nvGrpSpPr>
            <p:cNvPr id="141" name="140 Grupo"/>
            <p:cNvGrpSpPr/>
            <p:nvPr/>
          </p:nvGrpSpPr>
          <p:grpSpPr>
            <a:xfrm>
              <a:off x="-70618" y="2737642"/>
              <a:ext cx="1980000" cy="3240000"/>
              <a:chOff x="-70618" y="2737642"/>
              <a:chExt cx="1980000" cy="3240000"/>
            </a:xfrm>
          </p:grpSpPr>
          <p:pic>
            <p:nvPicPr>
              <p:cNvPr id="143" name="142 Imagen"/>
              <p:cNvPicPr preferRelativeResize="0">
                <a:picLocks/>
              </p:cNvPicPr>
              <p:nvPr/>
            </p:nvPicPr>
            <p:blipFill>
              <a:blip r:embed="rId1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0618" y="2737642"/>
                <a:ext cx="1980000" cy="3240000"/>
              </a:xfrm>
              <a:prstGeom prst="rect">
                <a:avLst/>
              </a:prstGeom>
            </p:spPr>
          </p:pic>
          <p:pic>
            <p:nvPicPr>
              <p:cNvPr id="144" name="Picture 2"/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611741" y="5730721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42" name="82 Proceso alternativo"/>
            <p:cNvSpPr/>
            <p:nvPr/>
          </p:nvSpPr>
          <p:spPr>
            <a:xfrm>
              <a:off x="757254" y="5737397"/>
              <a:ext cx="334559" cy="118132"/>
            </a:xfrm>
            <a:prstGeom prst="flowChartAlternate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AR"/>
            </a:p>
          </p:txBody>
        </p:sp>
      </p:grpSp>
      <p:grpSp>
        <p:nvGrpSpPr>
          <p:cNvPr id="2061" name="2060 Grupo"/>
          <p:cNvGrpSpPr/>
          <p:nvPr/>
        </p:nvGrpSpPr>
        <p:grpSpPr>
          <a:xfrm>
            <a:off x="204120" y="6714180"/>
            <a:ext cx="1776769" cy="2630905"/>
            <a:chOff x="312995" y="6516806"/>
            <a:chExt cx="1620000" cy="2547035"/>
          </a:xfrm>
        </p:grpSpPr>
        <p:pic>
          <p:nvPicPr>
            <p:cNvPr id="2056" name="2055 Imagen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78" b="18110"/>
            <a:stretch/>
          </p:blipFill>
          <p:spPr>
            <a:xfrm>
              <a:off x="312995" y="6516806"/>
              <a:ext cx="1620000" cy="2547035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2059" name="Picture 8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381" y="7358152"/>
              <a:ext cx="1536700" cy="96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" name="Picture 8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381" y="7470514"/>
              <a:ext cx="1536700" cy="96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9" name="Picture 8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73" y="7586031"/>
              <a:ext cx="1536700" cy="96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0" name="Picture 8"/>
            <p:cNvPicPr>
              <a:picLocks noChangeAspect="1"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387"/>
            <a:stretch/>
          </p:blipFill>
          <p:spPr bwMode="auto">
            <a:xfrm>
              <a:off x="589424" y="7211996"/>
              <a:ext cx="1267392" cy="966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1" name="Picture 8"/>
            <p:cNvPicPr>
              <a:picLocks noChangeAspect="1"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48" t="8654" b="1"/>
            <a:stretch/>
          </p:blipFill>
          <p:spPr bwMode="auto">
            <a:xfrm>
              <a:off x="337183" y="7702885"/>
              <a:ext cx="256768" cy="86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" name="15 Imagen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1" b="30465"/>
          <a:stretch/>
        </p:blipFill>
        <p:spPr>
          <a:xfrm>
            <a:off x="2479123" y="6609184"/>
            <a:ext cx="1800000" cy="258891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52" name="151 Imagen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6" b="6774"/>
          <a:stretch/>
        </p:blipFill>
        <p:spPr>
          <a:xfrm>
            <a:off x="2476533" y="7962434"/>
            <a:ext cx="1800000" cy="1235663"/>
          </a:xfrm>
          <a:prstGeom prst="rect">
            <a:avLst/>
          </a:prstGeom>
        </p:spPr>
      </p:pic>
      <p:sp>
        <p:nvSpPr>
          <p:cNvPr id="68" name="67 Rectángulo"/>
          <p:cNvSpPr/>
          <p:nvPr/>
        </p:nvSpPr>
        <p:spPr>
          <a:xfrm>
            <a:off x="168168" y="8040854"/>
            <a:ext cx="421244" cy="21874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3" name="152 Rectángulo"/>
          <p:cNvSpPr/>
          <p:nvPr/>
        </p:nvSpPr>
        <p:spPr>
          <a:xfrm>
            <a:off x="176784" y="8506464"/>
            <a:ext cx="515911" cy="21874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18" name="17 Grupo"/>
          <p:cNvGrpSpPr/>
          <p:nvPr/>
        </p:nvGrpSpPr>
        <p:grpSpPr>
          <a:xfrm>
            <a:off x="4691223" y="6665148"/>
            <a:ext cx="1941258" cy="2632230"/>
            <a:chOff x="3455762" y="5858084"/>
            <a:chExt cx="1485405" cy="2539766"/>
          </a:xfrm>
        </p:grpSpPr>
        <p:pic>
          <p:nvPicPr>
            <p:cNvPr id="19" name="18 Imagen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996" t="3182" r="-1364" b="6747"/>
            <a:stretch/>
          </p:blipFill>
          <p:spPr>
            <a:xfrm>
              <a:off x="3455762" y="5858084"/>
              <a:ext cx="1485405" cy="2539766"/>
            </a:xfrm>
            <a:prstGeom prst="rect">
              <a:avLst/>
            </a:prstGeom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8215" y="7081263"/>
              <a:ext cx="504921" cy="83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" name="Picture 5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7032" y="7153240"/>
              <a:ext cx="576064" cy="94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8" name="157 Rectángulo"/>
          <p:cNvSpPr/>
          <p:nvPr/>
        </p:nvSpPr>
        <p:spPr>
          <a:xfrm>
            <a:off x="3933056" y="6657683"/>
            <a:ext cx="257956" cy="21874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9" name="158 Rectángulo"/>
          <p:cNvSpPr/>
          <p:nvPr/>
        </p:nvSpPr>
        <p:spPr>
          <a:xfrm>
            <a:off x="205091" y="7545288"/>
            <a:ext cx="1751757" cy="369332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AR" sz="900" dirty="0" smtClean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El Siste</a:t>
            </a:r>
            <a:r>
              <a:rPr lang="es-AR" sz="900" dirty="0" smtClean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ma busca el Vínculo Familiar asociado al Estudiante seleccionado.</a:t>
            </a:r>
            <a:endParaRPr lang="es-AR" sz="900" dirty="0">
              <a:solidFill>
                <a:schemeClr val="tx2"/>
              </a:solidFill>
              <a:latin typeface="Franklin Gothic Medium Cond" pitchFamily="34" charset="0"/>
              <a:cs typeface="MV Boli" panose="02000500030200090000" pitchFamily="2" charset="0"/>
            </a:endParaRPr>
          </a:p>
        </p:txBody>
      </p:sp>
      <p:cxnSp>
        <p:nvCxnSpPr>
          <p:cNvPr id="161" name="160 Conector recto de flecha"/>
          <p:cNvCxnSpPr/>
          <p:nvPr/>
        </p:nvCxnSpPr>
        <p:spPr>
          <a:xfrm flipV="1">
            <a:off x="1117056" y="8769424"/>
            <a:ext cx="1221137" cy="1"/>
          </a:xfrm>
          <a:prstGeom prst="straightConnector1">
            <a:avLst/>
          </a:prstGeom>
          <a:noFill/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3" name="162 Conector recto de flecha"/>
          <p:cNvCxnSpPr/>
          <p:nvPr/>
        </p:nvCxnSpPr>
        <p:spPr>
          <a:xfrm flipV="1">
            <a:off x="4191012" y="6771201"/>
            <a:ext cx="510223" cy="1"/>
          </a:xfrm>
          <a:prstGeom prst="straightConnector1">
            <a:avLst/>
          </a:prstGeom>
          <a:noFill/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6" name="165 Rectángulo"/>
          <p:cNvSpPr/>
          <p:nvPr/>
        </p:nvSpPr>
        <p:spPr>
          <a:xfrm>
            <a:off x="1916832" y="1697832"/>
            <a:ext cx="22048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900" dirty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* Solo disponible para </a:t>
            </a:r>
            <a:r>
              <a:rPr lang="es-AR" sz="900" dirty="0" err="1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Android</a:t>
            </a:r>
            <a:r>
              <a:rPr lang="es-AR" sz="900" dirty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 Versión 6,7 y 8.</a:t>
            </a:r>
          </a:p>
        </p:txBody>
      </p:sp>
    </p:spTree>
    <p:extLst>
      <p:ext uri="{BB962C8B-B14F-4D97-AF65-F5344CB8AC3E}">
        <p14:creationId xmlns:p14="http://schemas.microsoft.com/office/powerpoint/2010/main" val="414246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2885</TotalTime>
  <Words>61</Words>
  <Application>Microsoft Office PowerPoint</Application>
  <PresentationFormat>A4 (210 x 297 mm)</PresentationFormat>
  <Paragraphs>11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Gobierno de Cordoba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27250683699</dc:creator>
  <cp:lastModifiedBy>27250683699</cp:lastModifiedBy>
  <cp:revision>101</cp:revision>
  <cp:lastPrinted>2019-06-21T16:13:51Z</cp:lastPrinted>
  <dcterms:created xsi:type="dcterms:W3CDTF">2019-06-19T15:14:21Z</dcterms:created>
  <dcterms:modified xsi:type="dcterms:W3CDTF">2020-02-14T16:20:15Z</dcterms:modified>
</cp:coreProperties>
</file>